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sldIdLst>
    <p:sldId id="260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AFEA-369C-42A0-9C7C-29632D24B301}" type="datetimeFigureOut">
              <a:rPr lang="fi-FI" smtClean="0"/>
              <a:t>24.11.2022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DBA-B5DE-437B-972D-4055CEA22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112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AFEA-369C-42A0-9C7C-29632D24B301}" type="datetimeFigureOut">
              <a:rPr lang="fi-FI" smtClean="0"/>
              <a:t>24.11.2022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DBA-B5DE-437B-972D-4055CEA22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165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AFEA-369C-42A0-9C7C-29632D24B301}" type="datetimeFigureOut">
              <a:rPr lang="fi-FI" smtClean="0"/>
              <a:t>24.11.2022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DBA-B5DE-437B-972D-4055CEA22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212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AFEA-369C-42A0-9C7C-29632D24B301}" type="datetimeFigureOut">
              <a:rPr lang="fi-FI" smtClean="0"/>
              <a:t>24.11.2022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DBA-B5DE-437B-972D-4055CEA22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39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AFEA-369C-42A0-9C7C-29632D24B301}" type="datetimeFigureOut">
              <a:rPr lang="fi-FI" smtClean="0"/>
              <a:t>24.11.2022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DBA-B5DE-437B-972D-4055CEA22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904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AFEA-369C-42A0-9C7C-29632D24B301}" type="datetimeFigureOut">
              <a:rPr lang="fi-FI" smtClean="0"/>
              <a:t>24.11.2022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DBA-B5DE-437B-972D-4055CEA22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47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DBA-B5DE-437B-972D-4055CEA22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414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AFEA-369C-42A0-9C7C-29632D24B301}" type="datetimeFigureOut">
              <a:rPr lang="fi-FI" smtClean="0"/>
              <a:t>24.11.2022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DBA-B5DE-437B-972D-4055CEA22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28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AFEA-369C-42A0-9C7C-29632D24B301}" type="datetimeFigureOut">
              <a:rPr lang="fi-FI" smtClean="0"/>
              <a:t>24.11.2022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DBA-B5DE-437B-972D-4055CEA22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991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AFEA-369C-42A0-9C7C-29632D24B301}" type="datetimeFigureOut">
              <a:rPr lang="fi-FI" smtClean="0"/>
              <a:t>24.11.2022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DBA-B5DE-437B-972D-4055CEA22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438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AFEA-369C-42A0-9C7C-29632D24B301}" type="datetimeFigureOut">
              <a:rPr lang="fi-FI" smtClean="0"/>
              <a:t>24.11.2022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DBA-B5DE-437B-972D-4055CEA22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04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9AFEA-369C-42A0-9C7C-29632D24B301}" type="datetimeFigureOut">
              <a:rPr lang="fi-FI" smtClean="0"/>
              <a:t>24.11.2022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2DBA-B5DE-437B-972D-4055CEA22E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19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CBE00CB-FE49-47CB-8388-EACD1BC7C4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67" y="-1479"/>
            <a:ext cx="12189633" cy="685715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BEC3F2CF-9924-44BF-B7C9-85155A37F266}"/>
              </a:ext>
            </a:extLst>
          </p:cNvPr>
          <p:cNvSpPr txBox="1">
            <a:spLocks/>
          </p:cNvSpPr>
          <p:nvPr/>
        </p:nvSpPr>
        <p:spPr>
          <a:xfrm>
            <a:off x="414623" y="198379"/>
            <a:ext cx="6217785" cy="9041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40"/>
            <a:r>
              <a:rPr lang="fi-FI" sz="4000" b="1" spc="-200" dirty="0" err="1">
                <a:solidFill>
                  <a:srgbClr val="002060"/>
                </a:solidFill>
                <a:latin typeface="Corbel" panose="020B0503020204020204" pitchFamily="34" charset="0"/>
              </a:rPr>
              <a:t>Strategy</a:t>
            </a:r>
            <a:r>
              <a:rPr lang="fi-FI" sz="4000" b="1" spc="-200" dirty="0">
                <a:solidFill>
                  <a:srgbClr val="002060"/>
                </a:solidFill>
                <a:latin typeface="Corbel" panose="020B0503020204020204" pitchFamily="34" charset="0"/>
              </a:rPr>
              <a:t> of Kuopio</a:t>
            </a:r>
            <a:endParaRPr lang="en-FI" sz="4000" b="1" spc="-2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00DB777-3C37-4952-8E7C-E9386B6CF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3" y="6160799"/>
            <a:ext cx="1536171" cy="463819"/>
          </a:xfrm>
          <a:prstGeom prst="rect">
            <a:avLst/>
          </a:prstGeom>
        </p:spPr>
      </p:pic>
      <p:grpSp>
        <p:nvGrpSpPr>
          <p:cNvPr id="53" name="Ryhmä 52">
            <a:extLst>
              <a:ext uri="{FF2B5EF4-FFF2-40B4-BE49-F238E27FC236}">
                <a16:creationId xmlns:a16="http://schemas.microsoft.com/office/drawing/2014/main" id="{BBBFFE65-FE0C-4461-A21C-D9071114ADC8}"/>
              </a:ext>
            </a:extLst>
          </p:cNvPr>
          <p:cNvGrpSpPr/>
          <p:nvPr/>
        </p:nvGrpSpPr>
        <p:grpSpPr>
          <a:xfrm>
            <a:off x="205091" y="1311574"/>
            <a:ext cx="4424443" cy="1637207"/>
            <a:chOff x="325474" y="1087097"/>
            <a:chExt cx="4367664" cy="1625818"/>
          </a:xfrm>
        </p:grpSpPr>
        <p:sp>
          <p:nvSpPr>
            <p:cNvPr id="54" name="Sisällön paikkamerkki 2">
              <a:extLst>
                <a:ext uri="{FF2B5EF4-FFF2-40B4-BE49-F238E27FC236}">
                  <a16:creationId xmlns:a16="http://schemas.microsoft.com/office/drawing/2014/main" id="{C86B207A-C0CA-4F31-BEBE-2DDF92A1BE1E}"/>
                </a:ext>
              </a:extLst>
            </p:cNvPr>
            <p:cNvSpPr txBox="1">
              <a:spLocks/>
            </p:cNvSpPr>
            <p:nvPr/>
          </p:nvSpPr>
          <p:spPr>
            <a:xfrm>
              <a:off x="325474" y="1875159"/>
              <a:ext cx="4356534" cy="837756"/>
            </a:xfrm>
            <a:prstGeom prst="rect">
              <a:avLst/>
            </a:prstGeom>
            <a:noFill/>
          </p:spPr>
          <p:txBody>
            <a:bodyPr vert="horz" lIns="162545" tIns="81272" rIns="162545" bIns="81272" rtlCol="0">
              <a:noAutofit/>
            </a:bodyPr>
            <a:lstStyle>
              <a:lvl1pPr marL="457155" indent="-457155" algn="l" defTabSz="121908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rgbClr val="2923B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990502" indent="-380962" algn="l" defTabSz="121908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100" kern="1200">
                  <a:solidFill>
                    <a:srgbClr val="2923B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523849" indent="-304768" algn="l" defTabSz="121908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rgbClr val="2923B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2133387" indent="-304768" algn="l" defTabSz="121908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rgbClr val="2923B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742926" indent="-304768" algn="l" defTabSz="121908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rgbClr val="2923B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464" indent="-304768" algn="l" defTabSz="121908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005" indent="-304768" algn="l" defTabSz="121908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544" indent="-304768" algn="l" defTabSz="121908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082" indent="-304768" algn="l" defTabSz="121908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812636">
                <a:buFont typeface="Wingdings" panose="05000000000000000000" pitchFamily="2" charset="2"/>
                <a:buNone/>
                <a:defRPr/>
              </a:pPr>
              <a:r>
                <a:rPr lang="fi-FI" sz="1867" b="1" dirty="0">
                  <a:solidFill>
                    <a:srgbClr val="240E61"/>
                  </a:solidFill>
                  <a:latin typeface="Corbel" panose="020B0503020204020204"/>
                </a:rPr>
                <a:t>Capital of </a:t>
              </a:r>
              <a:r>
                <a:rPr lang="fi-FI" sz="1867" b="1" dirty="0" err="1">
                  <a:solidFill>
                    <a:srgbClr val="240E61"/>
                  </a:solidFill>
                  <a:latin typeface="Corbel" panose="020B0503020204020204"/>
                </a:rPr>
                <a:t>Good</a:t>
              </a:r>
              <a:r>
                <a:rPr lang="fi-FI" sz="1867" b="1" dirty="0">
                  <a:solidFill>
                    <a:srgbClr val="240E61"/>
                  </a:solidFill>
                  <a:latin typeface="Corbel" panose="020B0503020204020204"/>
                </a:rPr>
                <a:t> Life</a:t>
              </a:r>
            </a:p>
          </p:txBody>
        </p:sp>
        <p:sp>
          <p:nvSpPr>
            <p:cNvPr id="55" name="Otsikko 1">
              <a:extLst>
                <a:ext uri="{FF2B5EF4-FFF2-40B4-BE49-F238E27FC236}">
                  <a16:creationId xmlns:a16="http://schemas.microsoft.com/office/drawing/2014/main" id="{CE1E1FC3-245F-43F2-A49B-FD644A392E18}"/>
                </a:ext>
              </a:extLst>
            </p:cNvPr>
            <p:cNvSpPr txBox="1">
              <a:spLocks/>
            </p:cNvSpPr>
            <p:nvPr/>
          </p:nvSpPr>
          <p:spPr>
            <a:xfrm>
              <a:off x="336604" y="1087097"/>
              <a:ext cx="4356534" cy="876523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1219140">
                <a:defRPr/>
              </a:pPr>
              <a:r>
                <a:rPr lang="fi-FI" sz="5333" b="1" spc="-200" dirty="0">
                  <a:solidFill>
                    <a:srgbClr val="240E61"/>
                  </a:solidFill>
                  <a:latin typeface="Corbel" panose="020B0503020204020204"/>
                  <a:ea typeface="Verdana" panose="020B0604030504040204" pitchFamily="34" charset="0"/>
                  <a:cs typeface="Verdana" panose="020B0604030504040204" pitchFamily="34" charset="0"/>
                </a:rPr>
                <a:t>Kuopio 2030</a:t>
              </a:r>
            </a:p>
          </p:txBody>
        </p:sp>
      </p:grpSp>
      <p:sp>
        <p:nvSpPr>
          <p:cNvPr id="56" name="Suorakulmio 55">
            <a:extLst>
              <a:ext uri="{FF2B5EF4-FFF2-40B4-BE49-F238E27FC236}">
                <a16:creationId xmlns:a16="http://schemas.microsoft.com/office/drawing/2014/main" id="{B92175D5-CD54-4877-9912-6184E96C5BBE}"/>
              </a:ext>
            </a:extLst>
          </p:cNvPr>
          <p:cNvSpPr/>
          <p:nvPr/>
        </p:nvSpPr>
        <p:spPr>
          <a:xfrm>
            <a:off x="241841" y="2416514"/>
            <a:ext cx="374653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636">
              <a:defRPr/>
            </a:pPr>
            <a:r>
              <a:rPr lang="en-US" sz="1467" i="1" dirty="0">
                <a:solidFill>
                  <a:srgbClr val="240E61"/>
                </a:solidFill>
                <a:latin typeface="Corbel" panose="020B0503020204020204"/>
                <a:ea typeface="Verdana" panose="020B0604030504040204" pitchFamily="34" charset="0"/>
              </a:rPr>
              <a:t>Health, vitality and the richness of everyday life</a:t>
            </a:r>
            <a:endParaRPr lang="fi-FI" sz="1467" i="1" dirty="0">
              <a:solidFill>
                <a:srgbClr val="240E61"/>
              </a:solidFill>
              <a:latin typeface="Corbel" panose="020B0503020204020204"/>
              <a:ea typeface="Verdana" panose="020B0604030504040204" pitchFamily="34" charset="0"/>
            </a:endParaRPr>
          </a:p>
        </p:txBody>
      </p:sp>
      <p:sp>
        <p:nvSpPr>
          <p:cNvPr id="57" name="Sisällön paikkamerkki 2">
            <a:extLst>
              <a:ext uri="{FF2B5EF4-FFF2-40B4-BE49-F238E27FC236}">
                <a16:creationId xmlns:a16="http://schemas.microsoft.com/office/drawing/2014/main" id="{630FA9B2-F6B8-4BD5-9902-07CC26354E0A}"/>
              </a:ext>
            </a:extLst>
          </p:cNvPr>
          <p:cNvSpPr txBox="1">
            <a:spLocks/>
          </p:cNvSpPr>
          <p:nvPr/>
        </p:nvSpPr>
        <p:spPr>
          <a:xfrm>
            <a:off x="216366" y="3071731"/>
            <a:ext cx="4817135" cy="1230357"/>
          </a:xfrm>
          <a:prstGeom prst="rect">
            <a:avLst/>
          </a:prstGeom>
          <a:noFill/>
        </p:spPr>
        <p:txBody>
          <a:bodyPr vert="horz" lIns="162545" tIns="81272" rIns="162545" bIns="81272" rtlCol="0" anchor="t">
            <a:noAutofit/>
          </a:bodyPr>
          <a:lstStyle>
            <a:lvl1pPr marL="457155" indent="-457155" algn="l" defTabSz="121908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923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90502" indent="-380962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rgbClr val="2923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523849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2923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387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2923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2926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2923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35246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12636">
              <a:buFont typeface="Wingdings" panose="05000000000000000000" pitchFamily="2" charset="2"/>
              <a:buNone/>
              <a:defRPr/>
            </a:pPr>
            <a:r>
              <a:rPr lang="fi-FI" sz="1467" b="1" dirty="0" err="1">
                <a:solidFill>
                  <a:srgbClr val="002060"/>
                </a:solidFill>
                <a:latin typeface="Corbel" panose="020B0503020204020204"/>
              </a:rPr>
              <a:t>Operation</a:t>
            </a:r>
            <a:r>
              <a:rPr lang="fi-FI" sz="1467" b="1" dirty="0">
                <a:solidFill>
                  <a:srgbClr val="002060"/>
                </a:solidFill>
                <a:latin typeface="Corbel" panose="020B0503020204020204"/>
              </a:rPr>
              <a:t> </a:t>
            </a:r>
            <a:r>
              <a:rPr lang="fi-FI" sz="1467" b="1" dirty="0" err="1">
                <a:solidFill>
                  <a:srgbClr val="002060"/>
                </a:solidFill>
                <a:latin typeface="Corbel" panose="020B0503020204020204"/>
              </a:rPr>
              <a:t>mode</a:t>
            </a:r>
            <a:endParaRPr lang="fi-FI" sz="1467" b="1" dirty="0">
              <a:solidFill>
                <a:srgbClr val="002060"/>
              </a:solidFill>
              <a:latin typeface="Corbel" panose="020B0503020204020204"/>
            </a:endParaRPr>
          </a:p>
          <a:p>
            <a:pPr marL="0" indent="0" defTabSz="812636">
              <a:buFont typeface="Wingdings" panose="05000000000000000000" pitchFamily="2" charset="2"/>
              <a:buNone/>
              <a:defRPr/>
            </a:pPr>
            <a:r>
              <a:rPr lang="fi-FI" sz="1867" b="1" dirty="0" err="1">
                <a:solidFill>
                  <a:srgbClr val="002060"/>
                </a:solidFill>
                <a:latin typeface="Corbel" panose="020B0503020204020204"/>
                <a:ea typeface="Verdana"/>
              </a:rPr>
              <a:t>Freedom</a:t>
            </a:r>
            <a:r>
              <a:rPr lang="fi-FI" sz="1867" b="1" dirty="0">
                <a:solidFill>
                  <a:srgbClr val="002060"/>
                </a:solidFill>
                <a:latin typeface="Corbel" panose="020B0503020204020204"/>
                <a:ea typeface="Verdana"/>
              </a:rPr>
              <a:t> to </a:t>
            </a:r>
            <a:r>
              <a:rPr lang="fi-FI" sz="1867" b="1" dirty="0" err="1">
                <a:solidFill>
                  <a:srgbClr val="002060"/>
                </a:solidFill>
                <a:latin typeface="Corbel" panose="020B0503020204020204"/>
                <a:ea typeface="Verdana"/>
              </a:rPr>
              <a:t>choose</a:t>
            </a:r>
            <a:endParaRPr lang="fi-FI" sz="1867" b="1" dirty="0">
              <a:solidFill>
                <a:srgbClr val="002060"/>
              </a:solidFill>
              <a:latin typeface="Corbel" panose="020B0503020204020204"/>
              <a:ea typeface="Verdana"/>
            </a:endParaRPr>
          </a:p>
          <a:p>
            <a:pPr marL="0" indent="0" defTabSz="812636">
              <a:buFont typeface="Wingdings" panose="05000000000000000000" pitchFamily="2" charset="2"/>
              <a:buNone/>
              <a:defRPr/>
            </a:pPr>
            <a:r>
              <a:rPr lang="fi-FI" sz="1467" i="1" dirty="0" err="1">
                <a:solidFill>
                  <a:srgbClr val="002060"/>
                </a:solidFill>
                <a:latin typeface="Corbel" panose="020B0503020204020204"/>
                <a:ea typeface="Verdana"/>
              </a:rPr>
              <a:t>Openly</a:t>
            </a:r>
            <a:r>
              <a:rPr lang="fi-FI" sz="1467" i="1" dirty="0">
                <a:solidFill>
                  <a:srgbClr val="002060"/>
                </a:solidFill>
                <a:latin typeface="Corbel" panose="020B0503020204020204"/>
                <a:ea typeface="Verdana"/>
              </a:rPr>
              <a:t>. </a:t>
            </a:r>
            <a:r>
              <a:rPr lang="fi-FI" sz="1467" i="1" dirty="0" err="1">
                <a:solidFill>
                  <a:srgbClr val="002060"/>
                </a:solidFill>
                <a:latin typeface="Corbel" panose="020B0503020204020204"/>
                <a:ea typeface="Verdana"/>
              </a:rPr>
              <a:t>Inspiringly</a:t>
            </a:r>
            <a:r>
              <a:rPr lang="fi-FI" sz="1467" i="1" dirty="0">
                <a:solidFill>
                  <a:srgbClr val="002060"/>
                </a:solidFill>
                <a:latin typeface="Corbel" panose="020B0503020204020204"/>
                <a:ea typeface="Verdana"/>
              </a:rPr>
              <a:t>. </a:t>
            </a:r>
            <a:r>
              <a:rPr lang="fi-FI" sz="1467" i="1" dirty="0" err="1">
                <a:solidFill>
                  <a:srgbClr val="002060"/>
                </a:solidFill>
                <a:latin typeface="Corbel" panose="020B0503020204020204"/>
                <a:ea typeface="Verdana"/>
              </a:rPr>
              <a:t>Responsibly</a:t>
            </a:r>
            <a:r>
              <a:rPr lang="fi-FI" sz="1467" i="1" dirty="0">
                <a:solidFill>
                  <a:srgbClr val="002060"/>
                </a:solidFill>
                <a:latin typeface="Corbel" panose="020B0503020204020204"/>
                <a:ea typeface="Verdana"/>
              </a:rPr>
              <a:t>. </a:t>
            </a:r>
            <a:r>
              <a:rPr lang="fi-FI" sz="1467" i="1" dirty="0" err="1">
                <a:solidFill>
                  <a:srgbClr val="002060"/>
                </a:solidFill>
                <a:latin typeface="Corbel" panose="020B0503020204020204"/>
                <a:ea typeface="Verdana"/>
              </a:rPr>
              <a:t>Together</a:t>
            </a:r>
            <a:r>
              <a:rPr lang="fi-FI" sz="1467" i="1" dirty="0">
                <a:solidFill>
                  <a:srgbClr val="002060"/>
                </a:solidFill>
                <a:latin typeface="Corbel" panose="020B0503020204020204"/>
                <a:ea typeface="Verdana"/>
              </a:rPr>
              <a:t>.</a:t>
            </a:r>
            <a:endParaRPr lang="fi-FI" sz="1467" i="1" dirty="0">
              <a:solidFill>
                <a:srgbClr val="002060"/>
              </a:solidFill>
              <a:latin typeface="Corbel" panose="020B0503020204020204"/>
            </a:endParaRPr>
          </a:p>
        </p:txBody>
      </p:sp>
      <p:sp>
        <p:nvSpPr>
          <p:cNvPr id="58" name="Sisällön paikkamerkki 2">
            <a:extLst>
              <a:ext uri="{FF2B5EF4-FFF2-40B4-BE49-F238E27FC236}">
                <a16:creationId xmlns:a16="http://schemas.microsoft.com/office/drawing/2014/main" id="{CB0F950D-6100-4F78-84ED-E98418973CDA}"/>
              </a:ext>
            </a:extLst>
          </p:cNvPr>
          <p:cNvSpPr txBox="1">
            <a:spLocks/>
          </p:cNvSpPr>
          <p:nvPr/>
        </p:nvSpPr>
        <p:spPr>
          <a:xfrm>
            <a:off x="218187" y="4228472"/>
            <a:ext cx="2886348" cy="1230357"/>
          </a:xfrm>
          <a:prstGeom prst="rect">
            <a:avLst/>
          </a:prstGeom>
          <a:noFill/>
        </p:spPr>
        <p:txBody>
          <a:bodyPr vert="horz" lIns="162545" tIns="81272" rIns="162545" bIns="81272" rtlCol="0">
            <a:noAutofit/>
          </a:bodyPr>
          <a:lstStyle>
            <a:lvl1pPr marL="457155" indent="-457155" algn="l" defTabSz="121908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923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90502" indent="-380962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rgbClr val="2923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523849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2923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387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2923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2926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2923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35246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12636">
              <a:buFont typeface="Wingdings" panose="05000000000000000000" pitchFamily="2" charset="2"/>
              <a:buNone/>
              <a:defRPr/>
            </a:pPr>
            <a:r>
              <a:rPr lang="fi-FI" sz="1467" b="1" dirty="0">
                <a:solidFill>
                  <a:srgbClr val="002060"/>
                </a:solidFill>
                <a:latin typeface="Corbel" panose="020B0503020204020204"/>
              </a:rPr>
              <a:t>Mission</a:t>
            </a:r>
          </a:p>
          <a:p>
            <a:pPr marL="0" indent="0" defTabSz="812636">
              <a:buFont typeface="Wingdings" panose="05000000000000000000" pitchFamily="2" charset="2"/>
              <a:buNone/>
              <a:defRPr/>
            </a:pPr>
            <a:r>
              <a:rPr lang="en-US" sz="1867" b="1" dirty="0">
                <a:solidFill>
                  <a:srgbClr val="002060"/>
                </a:solidFill>
                <a:latin typeface="Corbel" panose="020B0503020204020204"/>
              </a:rPr>
              <a:t>Kuopio with its partners creates sustainable growth and a good life</a:t>
            </a:r>
            <a:endParaRPr lang="fi-FI" sz="1867" b="1" dirty="0">
              <a:solidFill>
                <a:srgbClr val="002060"/>
              </a:solidFill>
              <a:latin typeface="Corbel" panose="020B0503020204020204"/>
            </a:endParaRPr>
          </a:p>
        </p:txBody>
      </p:sp>
      <p:graphicFrame>
        <p:nvGraphicFramePr>
          <p:cNvPr id="59" name="Taulukko 58">
            <a:extLst>
              <a:ext uri="{FF2B5EF4-FFF2-40B4-BE49-F238E27FC236}">
                <a16:creationId xmlns:a16="http://schemas.microsoft.com/office/drawing/2014/main" id="{AAD2DDEB-E84A-4AD7-8659-1A900ABE6A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40487" y="2218332"/>
          <a:ext cx="3475963" cy="1630680"/>
        </p:xfrm>
        <a:graphic>
          <a:graphicData uri="http://schemas.openxmlformats.org/drawingml/2006/table">
            <a:tbl>
              <a:tblPr firstRow="1" bandRow="1"/>
              <a:tblGrid>
                <a:gridCol w="3475963">
                  <a:extLst>
                    <a:ext uri="{9D8B030D-6E8A-4147-A177-3AD203B41FA5}">
                      <a16:colId xmlns:a16="http://schemas.microsoft.com/office/drawing/2014/main" val="2148105329"/>
                    </a:ext>
                  </a:extLst>
                </a:gridCol>
              </a:tblGrid>
              <a:tr h="416560">
                <a:tc>
                  <a:txBody>
                    <a:bodyPr/>
                    <a:lstStyle>
                      <a:lvl1pPr marL="0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609570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219140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828709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438278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3047848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657418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4266987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876557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Competitive</a:t>
                      </a:r>
                      <a:r>
                        <a:rPr lang="fi-FI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i-FI" sz="11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encouraging</a:t>
                      </a:r>
                      <a:r>
                        <a:rPr lang="fi-FI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sz="11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environment</a:t>
                      </a:r>
                      <a:r>
                        <a:rPr lang="fi-FI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</a:t>
                      </a:r>
                      <a:r>
                        <a:rPr lang="fi-FI" sz="11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entrepreneurship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0E6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181533"/>
                  </a:ext>
                </a:extLst>
              </a:tr>
              <a:tr h="254000">
                <a:tc>
                  <a:txBody>
                    <a:bodyPr/>
                    <a:lstStyle>
                      <a:lvl1pPr marL="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60957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21914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828709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43827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304784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65741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426698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87655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Bold</a:t>
                      </a:r>
                      <a:r>
                        <a:rPr lang="fi-FI" sz="11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i-FI" sz="1100" b="1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sustainable</a:t>
                      </a:r>
                      <a:r>
                        <a:rPr lang="fi-FI" sz="11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sz="1100" b="1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urban</a:t>
                      </a:r>
                      <a:r>
                        <a:rPr lang="fi-FI" sz="11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sz="1100" b="1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development</a:t>
                      </a:r>
                      <a:endParaRPr lang="fi-FI" sz="11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0E61">
                        <a:lumMod val="20000"/>
                        <a:lumOff val="80000"/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108194"/>
                  </a:ext>
                </a:extLst>
              </a:tr>
              <a:tr h="416560">
                <a:tc>
                  <a:txBody>
                    <a:bodyPr/>
                    <a:lstStyle>
                      <a:lvl1pPr marL="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60957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21914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828709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43827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304784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65741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426698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87655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Attractive hub of innovation, research and expertise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and high-quality education</a:t>
                      </a:r>
                      <a:endParaRPr lang="fi-FI" sz="11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0E6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753617"/>
                  </a:ext>
                </a:extLst>
              </a:tr>
              <a:tr h="254000">
                <a:tc>
                  <a:txBody>
                    <a:bodyPr/>
                    <a:lstStyle>
                      <a:lvl1pPr marL="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60957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21914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828709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43827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304784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65741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426698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87655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Growing tourism and attractive events</a:t>
                      </a:r>
                      <a:endParaRPr lang="fi-FI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0E61">
                        <a:lumMod val="20000"/>
                        <a:lumOff val="80000"/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939411"/>
                  </a:ext>
                </a:extLst>
              </a:tr>
              <a:tr h="254000">
                <a:tc>
                  <a:txBody>
                    <a:bodyPr/>
                    <a:lstStyle>
                      <a:lvl1pPr marL="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60957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21914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828709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43827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304784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65741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426698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87655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Awareness of Kuopio and lobbying</a:t>
                      </a:r>
                      <a:endParaRPr lang="fi-FI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0E6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340783"/>
                  </a:ext>
                </a:extLst>
              </a:tr>
            </a:tbl>
          </a:graphicData>
        </a:graphic>
      </p:graphicFrame>
      <p:graphicFrame>
        <p:nvGraphicFramePr>
          <p:cNvPr id="60" name="Taulukko 59">
            <a:extLst>
              <a:ext uri="{FF2B5EF4-FFF2-40B4-BE49-F238E27FC236}">
                <a16:creationId xmlns:a16="http://schemas.microsoft.com/office/drawing/2014/main" id="{CDFF33D0-738A-48B2-86F5-01ED684B65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40487" y="3987777"/>
          <a:ext cx="3482077" cy="1060467"/>
        </p:xfrm>
        <a:graphic>
          <a:graphicData uri="http://schemas.openxmlformats.org/drawingml/2006/table">
            <a:tbl>
              <a:tblPr firstRow="1" bandRow="1"/>
              <a:tblGrid>
                <a:gridCol w="3482077">
                  <a:extLst>
                    <a:ext uri="{9D8B030D-6E8A-4147-A177-3AD203B41FA5}">
                      <a16:colId xmlns:a16="http://schemas.microsoft.com/office/drawing/2014/main" val="1493592442"/>
                    </a:ext>
                  </a:extLst>
                </a:gridCol>
              </a:tblGrid>
              <a:tr h="262247">
                <a:tc>
                  <a:txBody>
                    <a:bodyPr/>
                    <a:lstStyle>
                      <a:lvl1pPr marL="0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609570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219140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828709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438278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3047848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657418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4266987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876557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Circular economy and wise use of resources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D38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1553"/>
                  </a:ext>
                </a:extLst>
              </a:tr>
              <a:tr h="259080">
                <a:tc>
                  <a:txBody>
                    <a:bodyPr/>
                    <a:lstStyle>
                      <a:lvl1pPr marL="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60957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21914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828709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43827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304784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65741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426698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87655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Smart mobility and sustainable urban structure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D38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474255"/>
                  </a:ext>
                </a:extLst>
              </a:tr>
              <a:tr h="280060">
                <a:tc>
                  <a:txBody>
                    <a:bodyPr/>
                    <a:lstStyle>
                      <a:lvl1pPr marL="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60957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21914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828709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43827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304784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65741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426698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87655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Promoting biodiversity and preventing biodiversity loss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D38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521044"/>
                  </a:ext>
                </a:extLst>
              </a:tr>
              <a:tr h="259080">
                <a:tc>
                  <a:txBody>
                    <a:bodyPr/>
                    <a:lstStyle>
                      <a:lvl1pPr marL="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60957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21914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828709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43827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304784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65741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426698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87655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 of supply and crisis tolerance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D38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899308"/>
                  </a:ext>
                </a:extLst>
              </a:tr>
            </a:tbl>
          </a:graphicData>
        </a:graphic>
      </p:graphicFrame>
      <p:graphicFrame>
        <p:nvGraphicFramePr>
          <p:cNvPr id="61" name="Taulukko 60">
            <a:extLst>
              <a:ext uri="{FF2B5EF4-FFF2-40B4-BE49-F238E27FC236}">
                <a16:creationId xmlns:a16="http://schemas.microsoft.com/office/drawing/2014/main" id="{7DE8EC3C-DA80-4EE3-B4D8-DDC9396B0C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59500" y="5242296"/>
          <a:ext cx="3463064" cy="1036320"/>
        </p:xfrm>
        <a:graphic>
          <a:graphicData uri="http://schemas.openxmlformats.org/drawingml/2006/table">
            <a:tbl>
              <a:tblPr firstRow="1" bandRow="1"/>
              <a:tblGrid>
                <a:gridCol w="3463064">
                  <a:extLst>
                    <a:ext uri="{9D8B030D-6E8A-4147-A177-3AD203B41FA5}">
                      <a16:colId xmlns:a16="http://schemas.microsoft.com/office/drawing/2014/main" val="1927952900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 marL="0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609570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219140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828709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438278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3047848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657418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4266987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876557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Smooth</a:t>
                      </a:r>
                      <a:r>
                        <a:rPr lang="fi-FI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i-FI" sz="11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progressive</a:t>
                      </a:r>
                      <a:r>
                        <a:rPr lang="fi-FI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sz="11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operations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71DF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224594"/>
                  </a:ext>
                </a:extLst>
              </a:tr>
              <a:tr h="254000">
                <a:tc>
                  <a:txBody>
                    <a:bodyPr/>
                    <a:lstStyle>
                      <a:lvl1pPr marL="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60957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21914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828709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43827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304784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65741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426698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87655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Progressive management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71D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306721"/>
                  </a:ext>
                </a:extLst>
              </a:tr>
              <a:tr h="254000">
                <a:tc>
                  <a:txBody>
                    <a:bodyPr/>
                    <a:lstStyle>
                      <a:lvl1pPr marL="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60957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21914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828709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43827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304784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65741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426698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87655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Skilled staff who are healthy and happy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71DF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748096"/>
                  </a:ext>
                </a:extLst>
              </a:tr>
              <a:tr h="254000">
                <a:tc>
                  <a:txBody>
                    <a:bodyPr/>
                    <a:lstStyle>
                      <a:lvl1pPr marL="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60957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21914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828709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43827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304784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65741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426698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87655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i-FI" sz="1100" b="1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Sustainable</a:t>
                      </a:r>
                      <a:r>
                        <a:rPr lang="fi-FI" sz="1100" b="1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i-FI" sz="1100" b="1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economy</a:t>
                      </a:r>
                      <a:endParaRPr lang="fi-FI" sz="1100" b="1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71D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2123"/>
                  </a:ext>
                </a:extLst>
              </a:tr>
            </a:tbl>
          </a:graphicData>
        </a:graphic>
      </p:graphicFrame>
      <p:sp>
        <p:nvSpPr>
          <p:cNvPr id="62" name="Tekstiruutu 61">
            <a:extLst>
              <a:ext uri="{FF2B5EF4-FFF2-40B4-BE49-F238E27FC236}">
                <a16:creationId xmlns:a16="http://schemas.microsoft.com/office/drawing/2014/main" id="{326A812A-EEE6-4E69-BFF5-BCEC438A814F}"/>
              </a:ext>
            </a:extLst>
          </p:cNvPr>
          <p:cNvSpPr txBox="1"/>
          <p:nvPr/>
        </p:nvSpPr>
        <p:spPr>
          <a:xfrm>
            <a:off x="4314330" y="114041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fi-FI" sz="2000" b="1" dirty="0" err="1">
                <a:solidFill>
                  <a:srgbClr val="240E61"/>
                </a:solidFill>
                <a:latin typeface="Corbel" panose="020B0503020204020204"/>
                <a:ea typeface="ＭＳ Ｐゴシック" charset="-128"/>
              </a:rPr>
              <a:t>Goals</a:t>
            </a:r>
            <a:endParaRPr lang="fi-FI" sz="2000" b="1" dirty="0">
              <a:solidFill>
                <a:srgbClr val="240E61"/>
              </a:solidFill>
              <a:latin typeface="Corbel" panose="020B0503020204020204"/>
              <a:ea typeface="ＭＳ Ｐゴシック" charset="-128"/>
            </a:endParaRP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B8885A64-C833-454A-90F4-67D5C3AE8EBC}"/>
              </a:ext>
            </a:extLst>
          </p:cNvPr>
          <p:cNvSpPr txBox="1"/>
          <p:nvPr/>
        </p:nvSpPr>
        <p:spPr>
          <a:xfrm>
            <a:off x="8486345" y="202039"/>
            <a:ext cx="1867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fi-FI" sz="2000" b="1" dirty="0" err="1">
                <a:solidFill>
                  <a:srgbClr val="240E61"/>
                </a:solidFill>
                <a:latin typeface="Corbel" panose="020B0503020204020204"/>
                <a:ea typeface="ＭＳ Ｐゴシック" charset="-128"/>
              </a:rPr>
              <a:t>Success</a:t>
            </a:r>
            <a:r>
              <a:rPr lang="fi-FI" sz="2000" b="1" dirty="0">
                <a:solidFill>
                  <a:srgbClr val="240E61"/>
                </a:solidFill>
                <a:latin typeface="Corbel" panose="020B0503020204020204"/>
                <a:ea typeface="ＭＳ Ｐゴシック" charset="-128"/>
              </a:rPr>
              <a:t> </a:t>
            </a:r>
            <a:r>
              <a:rPr lang="fi-FI" sz="2000" b="1" dirty="0" err="1">
                <a:solidFill>
                  <a:srgbClr val="240E61"/>
                </a:solidFill>
                <a:latin typeface="Corbel" panose="020B0503020204020204"/>
                <a:ea typeface="ＭＳ Ｐゴシック" charset="-128"/>
              </a:rPr>
              <a:t>factors</a:t>
            </a:r>
            <a:endParaRPr lang="fi-FI" sz="2000" b="1" dirty="0">
              <a:solidFill>
                <a:srgbClr val="240E61"/>
              </a:solidFill>
              <a:latin typeface="Corbel" panose="020B0503020204020204"/>
              <a:ea typeface="ＭＳ Ｐゴシック" charset="-128"/>
            </a:endParaRPr>
          </a:p>
        </p:txBody>
      </p:sp>
      <p:graphicFrame>
        <p:nvGraphicFramePr>
          <p:cNvPr id="64" name="Taulukko 63">
            <a:extLst>
              <a:ext uri="{FF2B5EF4-FFF2-40B4-BE49-F238E27FC236}">
                <a16:creationId xmlns:a16="http://schemas.microsoft.com/office/drawing/2014/main" id="{64E2BBF3-1EDD-4D27-BC91-7E11470AFC9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46601" y="714825"/>
          <a:ext cx="3475963" cy="1520085"/>
        </p:xfrm>
        <a:graphic>
          <a:graphicData uri="http://schemas.openxmlformats.org/drawingml/2006/table">
            <a:tbl>
              <a:tblPr firstRow="1" bandRow="1"/>
              <a:tblGrid>
                <a:gridCol w="3475963">
                  <a:extLst>
                    <a:ext uri="{9D8B030D-6E8A-4147-A177-3AD203B41FA5}">
                      <a16:colId xmlns:a16="http://schemas.microsoft.com/office/drawing/2014/main" val="3744657307"/>
                    </a:ext>
                  </a:extLst>
                </a:gridCol>
              </a:tblGrid>
              <a:tr h="303711">
                <a:tc>
                  <a:txBody>
                    <a:bodyPr/>
                    <a:lstStyle>
                      <a:lvl1pPr marL="0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609570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219140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828709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438278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3047848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657418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4266987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876557" algn="l" defTabSz="121914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fi-FI" sz="11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Living</a:t>
                      </a:r>
                      <a:r>
                        <a:rPr lang="fi-FI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sz="11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environment</a:t>
                      </a:r>
                      <a:r>
                        <a:rPr lang="fi-FI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fi-FI" sz="11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inclusion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7C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632998"/>
                  </a:ext>
                </a:extLst>
              </a:tr>
              <a:tr h="260115">
                <a:tc>
                  <a:txBody>
                    <a:bodyPr/>
                    <a:lstStyle>
                      <a:lvl1pPr marL="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60957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21914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828709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43827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304784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65741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426698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87655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Lifestyles and social networks that promote wellbeing</a:t>
                      </a:r>
                      <a:endParaRPr lang="fi-FI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7C6">
                        <a:lumMod val="40000"/>
                        <a:lumOff val="60000"/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875972"/>
                  </a:ext>
                </a:extLst>
              </a:tr>
              <a:tr h="270459">
                <a:tc>
                  <a:txBody>
                    <a:bodyPr/>
                    <a:lstStyle>
                      <a:lvl1pPr marL="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60957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21914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828709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43827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304784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65741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426698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87655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Lifelong learning, work and livelihood</a:t>
                      </a:r>
                      <a:endParaRPr lang="fi-FI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7C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84873"/>
                  </a:ext>
                </a:extLst>
              </a:tr>
              <a:tr h="254000">
                <a:tc>
                  <a:txBody>
                    <a:bodyPr/>
                    <a:lstStyle>
                      <a:lvl1pPr marL="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60957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21914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828709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43827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304784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65741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426698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87655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Quality education and early childhood education and care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7C6">
                        <a:lumMod val="40000"/>
                        <a:lumOff val="60000"/>
                        <a:alpha val="3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86699"/>
                  </a:ext>
                </a:extLst>
              </a:tr>
              <a:tr h="254000">
                <a:tc>
                  <a:txBody>
                    <a:bodyPr/>
                    <a:lstStyle>
                      <a:lvl1pPr marL="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60957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219140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828709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43827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304784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657418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426698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876557" algn="l" defTabSz="121914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Meaningful leisure activities and experiences</a:t>
                      </a:r>
                      <a:endParaRPr lang="fi-FI" sz="1100" b="1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7C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859830"/>
                  </a:ext>
                </a:extLst>
              </a:tr>
            </a:tbl>
          </a:graphicData>
        </a:graphic>
      </p:graphicFrame>
      <p:grpSp>
        <p:nvGrpSpPr>
          <p:cNvPr id="65" name="Ryhmä 64">
            <a:extLst>
              <a:ext uri="{FF2B5EF4-FFF2-40B4-BE49-F238E27FC236}">
                <a16:creationId xmlns:a16="http://schemas.microsoft.com/office/drawing/2014/main" id="{EF1B0D56-ACE3-479F-9552-05C73D949A17}"/>
              </a:ext>
            </a:extLst>
          </p:cNvPr>
          <p:cNvGrpSpPr/>
          <p:nvPr/>
        </p:nvGrpSpPr>
        <p:grpSpPr>
          <a:xfrm>
            <a:off x="4069289" y="754356"/>
            <a:ext cx="4315756" cy="5664577"/>
            <a:chOff x="3145645" y="479628"/>
            <a:chExt cx="3236817" cy="4248433"/>
          </a:xfrm>
        </p:grpSpPr>
        <p:sp>
          <p:nvSpPr>
            <p:cNvPr id="66" name="Vuokaaviosymboli: Rajoitin 65">
              <a:extLst>
                <a:ext uri="{FF2B5EF4-FFF2-40B4-BE49-F238E27FC236}">
                  <a16:creationId xmlns:a16="http://schemas.microsoft.com/office/drawing/2014/main" id="{EB980DE5-7911-468B-966B-8856AB9C3D69}"/>
                </a:ext>
              </a:extLst>
            </p:cNvPr>
            <p:cNvSpPr/>
            <p:nvPr/>
          </p:nvSpPr>
          <p:spPr>
            <a:xfrm rot="19891760">
              <a:off x="3145645" y="479628"/>
              <a:ext cx="1620000" cy="432000"/>
            </a:xfrm>
            <a:prstGeom prst="flowChartTerminator">
              <a:avLst/>
            </a:prstGeom>
            <a:solidFill>
              <a:srgbClr val="F277C6">
                <a:alpha val="5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67" name="Vuokaaviosymboli: Rajoitin 66">
              <a:extLst>
                <a:ext uri="{FF2B5EF4-FFF2-40B4-BE49-F238E27FC236}">
                  <a16:creationId xmlns:a16="http://schemas.microsoft.com/office/drawing/2014/main" id="{E23E860C-B9DC-40F6-AB13-D9803052B844}"/>
                </a:ext>
              </a:extLst>
            </p:cNvPr>
            <p:cNvSpPr/>
            <p:nvPr/>
          </p:nvSpPr>
          <p:spPr>
            <a:xfrm rot="19959413">
              <a:off x="3177178" y="2643864"/>
              <a:ext cx="1620000" cy="432000"/>
            </a:xfrm>
            <a:prstGeom prst="flowChartTerminator">
              <a:avLst/>
            </a:prstGeom>
            <a:solidFill>
              <a:srgbClr val="275D38">
                <a:lumMod val="60000"/>
                <a:lumOff val="40000"/>
                <a:alpha val="5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68" name="Vuokaaviosymboli: Rajoitin 67">
              <a:extLst>
                <a:ext uri="{FF2B5EF4-FFF2-40B4-BE49-F238E27FC236}">
                  <a16:creationId xmlns:a16="http://schemas.microsoft.com/office/drawing/2014/main" id="{F4D27675-704D-4344-A65E-D8C653B56111}"/>
                </a:ext>
              </a:extLst>
            </p:cNvPr>
            <p:cNvSpPr/>
            <p:nvPr/>
          </p:nvSpPr>
          <p:spPr>
            <a:xfrm rot="1438018">
              <a:off x="3182045" y="1034769"/>
              <a:ext cx="1568831" cy="432000"/>
            </a:xfrm>
            <a:prstGeom prst="flowChartTerminator">
              <a:avLst/>
            </a:prstGeom>
            <a:solidFill>
              <a:srgbClr val="F277C6">
                <a:alpha val="5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69" name="Vuokaaviosymboli: Rajoitin 68">
              <a:extLst>
                <a:ext uri="{FF2B5EF4-FFF2-40B4-BE49-F238E27FC236}">
                  <a16:creationId xmlns:a16="http://schemas.microsoft.com/office/drawing/2014/main" id="{8CB9FC1F-9A84-45C7-A15B-3E4BFB0BE427}"/>
                </a:ext>
              </a:extLst>
            </p:cNvPr>
            <p:cNvSpPr/>
            <p:nvPr/>
          </p:nvSpPr>
          <p:spPr>
            <a:xfrm>
              <a:off x="3193362" y="735015"/>
              <a:ext cx="3189100" cy="513000"/>
            </a:xfrm>
            <a:prstGeom prst="flowChartTerminator">
              <a:avLst/>
            </a:prstGeom>
            <a:solidFill>
              <a:srgbClr val="F277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70" name="Vuokaaviosymboli: Rajoitin 69">
              <a:extLst>
                <a:ext uri="{FF2B5EF4-FFF2-40B4-BE49-F238E27FC236}">
                  <a16:creationId xmlns:a16="http://schemas.microsoft.com/office/drawing/2014/main" id="{62FCA02F-F19B-4330-9D8A-D084C5E88813}"/>
                </a:ext>
              </a:extLst>
            </p:cNvPr>
            <p:cNvSpPr/>
            <p:nvPr/>
          </p:nvSpPr>
          <p:spPr>
            <a:xfrm rot="19923946">
              <a:off x="3153825" y="1555401"/>
              <a:ext cx="1620000" cy="432000"/>
            </a:xfrm>
            <a:prstGeom prst="flowChartTerminator">
              <a:avLst/>
            </a:prstGeom>
            <a:solidFill>
              <a:srgbClr val="240E61">
                <a:lumMod val="60000"/>
                <a:lumOff val="40000"/>
                <a:alpha val="4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71" name="Vuokaaviosymboli: Rajoitin 70">
              <a:extLst>
                <a:ext uri="{FF2B5EF4-FFF2-40B4-BE49-F238E27FC236}">
                  <a16:creationId xmlns:a16="http://schemas.microsoft.com/office/drawing/2014/main" id="{AB27423E-1F05-4CA5-9F3D-BCBF75419977}"/>
                </a:ext>
              </a:extLst>
            </p:cNvPr>
            <p:cNvSpPr/>
            <p:nvPr/>
          </p:nvSpPr>
          <p:spPr>
            <a:xfrm rot="1442520">
              <a:off x="3162092" y="2115758"/>
              <a:ext cx="1620000" cy="432000"/>
            </a:xfrm>
            <a:prstGeom prst="flowChartTerminator">
              <a:avLst/>
            </a:prstGeom>
            <a:solidFill>
              <a:srgbClr val="240E61">
                <a:lumMod val="60000"/>
                <a:lumOff val="40000"/>
                <a:alpha val="4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72" name="Vuokaaviosymboli: Rajoitin 71">
              <a:extLst>
                <a:ext uri="{FF2B5EF4-FFF2-40B4-BE49-F238E27FC236}">
                  <a16:creationId xmlns:a16="http://schemas.microsoft.com/office/drawing/2014/main" id="{36BC250C-8C95-477B-9D91-5732E60B5C09}"/>
                </a:ext>
              </a:extLst>
            </p:cNvPr>
            <p:cNvSpPr/>
            <p:nvPr/>
          </p:nvSpPr>
          <p:spPr>
            <a:xfrm rot="1496604">
              <a:off x="3147601" y="3210987"/>
              <a:ext cx="1620000" cy="432000"/>
            </a:xfrm>
            <a:prstGeom prst="flowChartTerminator">
              <a:avLst/>
            </a:prstGeom>
            <a:solidFill>
              <a:srgbClr val="275D38">
                <a:lumMod val="60000"/>
                <a:lumOff val="40000"/>
                <a:alpha val="5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73" name="Vuokaaviosymboli: Rajoitin 72">
              <a:extLst>
                <a:ext uri="{FF2B5EF4-FFF2-40B4-BE49-F238E27FC236}">
                  <a16:creationId xmlns:a16="http://schemas.microsoft.com/office/drawing/2014/main" id="{88C06C09-7E2E-4DAA-AEAB-5ADEE359A658}"/>
                </a:ext>
              </a:extLst>
            </p:cNvPr>
            <p:cNvSpPr/>
            <p:nvPr/>
          </p:nvSpPr>
          <p:spPr>
            <a:xfrm rot="19999392">
              <a:off x="3155940" y="3753682"/>
              <a:ext cx="1620000" cy="432000"/>
            </a:xfrm>
            <a:prstGeom prst="flowChartTerminator">
              <a:avLst/>
            </a:prstGeom>
            <a:solidFill>
              <a:srgbClr val="5971DF">
                <a:alpha val="5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74" name="Vuokaaviosymboli: Rajoitin 73">
              <a:extLst>
                <a:ext uri="{FF2B5EF4-FFF2-40B4-BE49-F238E27FC236}">
                  <a16:creationId xmlns:a16="http://schemas.microsoft.com/office/drawing/2014/main" id="{CE02521E-047E-447D-8372-79BF2A0187C8}"/>
                </a:ext>
              </a:extLst>
            </p:cNvPr>
            <p:cNvSpPr/>
            <p:nvPr/>
          </p:nvSpPr>
          <p:spPr>
            <a:xfrm rot="1529360">
              <a:off x="3162270" y="4296061"/>
              <a:ext cx="1620000" cy="432000"/>
            </a:xfrm>
            <a:prstGeom prst="flowChartTerminator">
              <a:avLst/>
            </a:prstGeom>
            <a:solidFill>
              <a:srgbClr val="5971DF">
                <a:alpha val="5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75" name="Vuokaaviosymboli: Rajoitin 74">
              <a:extLst>
                <a:ext uri="{FF2B5EF4-FFF2-40B4-BE49-F238E27FC236}">
                  <a16:creationId xmlns:a16="http://schemas.microsoft.com/office/drawing/2014/main" id="{71E7F318-0165-4C6F-8287-C512B197FA56}"/>
                </a:ext>
              </a:extLst>
            </p:cNvPr>
            <p:cNvSpPr/>
            <p:nvPr/>
          </p:nvSpPr>
          <p:spPr>
            <a:xfrm>
              <a:off x="3191514" y="1819601"/>
              <a:ext cx="3189100" cy="513000"/>
            </a:xfrm>
            <a:prstGeom prst="flowChartTerminator">
              <a:avLst/>
            </a:prstGeom>
            <a:solidFill>
              <a:srgbClr val="240E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76" name="Vuokaaviosymboli: Rajoitin 75">
              <a:extLst>
                <a:ext uri="{FF2B5EF4-FFF2-40B4-BE49-F238E27FC236}">
                  <a16:creationId xmlns:a16="http://schemas.microsoft.com/office/drawing/2014/main" id="{92E63CD6-8B4B-47C2-BB8F-C2BFDB2A14C4}"/>
                </a:ext>
              </a:extLst>
            </p:cNvPr>
            <p:cNvSpPr/>
            <p:nvPr/>
          </p:nvSpPr>
          <p:spPr>
            <a:xfrm>
              <a:off x="3191022" y="2902072"/>
              <a:ext cx="3189100" cy="513000"/>
            </a:xfrm>
            <a:prstGeom prst="flowChartTerminator">
              <a:avLst/>
            </a:prstGeom>
            <a:solidFill>
              <a:srgbClr val="275D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77" name="Vuokaaviosymboli: Rajoitin 76">
              <a:extLst>
                <a:ext uri="{FF2B5EF4-FFF2-40B4-BE49-F238E27FC236}">
                  <a16:creationId xmlns:a16="http://schemas.microsoft.com/office/drawing/2014/main" id="{1A823DA1-845B-4825-9E58-7354C43153EC}"/>
                </a:ext>
              </a:extLst>
            </p:cNvPr>
            <p:cNvSpPr/>
            <p:nvPr/>
          </p:nvSpPr>
          <p:spPr>
            <a:xfrm>
              <a:off x="3198412" y="3991654"/>
              <a:ext cx="3181710" cy="512999"/>
            </a:xfrm>
            <a:prstGeom prst="flowChartTerminator">
              <a:avLst/>
            </a:prstGeom>
            <a:solidFill>
              <a:srgbClr val="5971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78" name="Tekstiruutu 77">
              <a:extLst>
                <a:ext uri="{FF2B5EF4-FFF2-40B4-BE49-F238E27FC236}">
                  <a16:creationId xmlns:a16="http://schemas.microsoft.com/office/drawing/2014/main" id="{EB85AA50-FAE3-4D79-A427-E13216954213}"/>
                </a:ext>
              </a:extLst>
            </p:cNvPr>
            <p:cNvSpPr txBox="1"/>
            <p:nvPr/>
          </p:nvSpPr>
          <p:spPr>
            <a:xfrm>
              <a:off x="3641453" y="4076865"/>
              <a:ext cx="2348494" cy="36159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3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Verdana" panose="020B0604030504040204" pitchFamily="34" charset="0"/>
                  <a:cs typeface="Arial"/>
                </a:rPr>
                <a:t>PROGRESSIVE AND COOPERATIVE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Verdana" panose="020B0604030504040204" pitchFamily="34" charset="0"/>
                  <a:cs typeface="Arial"/>
                </a:rPr>
                <a:t>Happy and healthy work community</a:t>
              </a:r>
              <a:endPara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79" name="Tekstiruutu 78">
              <a:extLst>
                <a:ext uri="{FF2B5EF4-FFF2-40B4-BE49-F238E27FC236}">
                  <a16:creationId xmlns:a16="http://schemas.microsoft.com/office/drawing/2014/main" id="{650CED3B-1666-46E6-8AC0-097441EE62EF}"/>
                </a:ext>
              </a:extLst>
            </p:cNvPr>
            <p:cNvSpPr txBox="1"/>
            <p:nvPr/>
          </p:nvSpPr>
          <p:spPr>
            <a:xfrm>
              <a:off x="3882264" y="2462124"/>
              <a:ext cx="91755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Verdana" panose="020B0604030504040204" pitchFamily="34" charset="0"/>
                </a:rPr>
                <a:t>Internationality</a:t>
              </a:r>
              <a:endPara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Verdana" panose="020B0604030504040204" pitchFamily="34" charset="0"/>
              </a:endParaRPr>
            </a:p>
          </p:txBody>
        </p:sp>
        <p:sp>
          <p:nvSpPr>
            <p:cNvPr id="80" name="Tekstiruutu 79">
              <a:extLst>
                <a:ext uri="{FF2B5EF4-FFF2-40B4-BE49-F238E27FC236}">
                  <a16:creationId xmlns:a16="http://schemas.microsoft.com/office/drawing/2014/main" id="{A2C1997A-8246-4BC4-83E9-EB3848E4B421}"/>
                </a:ext>
              </a:extLst>
            </p:cNvPr>
            <p:cNvSpPr txBox="1"/>
            <p:nvPr/>
          </p:nvSpPr>
          <p:spPr>
            <a:xfrm>
              <a:off x="3963702" y="3588421"/>
              <a:ext cx="80695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Verdana" panose="020B0604030504040204" pitchFamily="34" charset="0"/>
                </a:rPr>
                <a:t>Digitalisation</a:t>
              </a:r>
              <a:endPara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Verdana" panose="020B0604030504040204" pitchFamily="34" charset="0"/>
              </a:endParaRPr>
            </a:p>
          </p:txBody>
        </p:sp>
        <p:sp>
          <p:nvSpPr>
            <p:cNvPr id="81" name="Tekstiruutu 80">
              <a:extLst>
                <a:ext uri="{FF2B5EF4-FFF2-40B4-BE49-F238E27FC236}">
                  <a16:creationId xmlns:a16="http://schemas.microsoft.com/office/drawing/2014/main" id="{333E7043-952C-4586-A2B3-941AF88CCC02}"/>
                </a:ext>
              </a:extLst>
            </p:cNvPr>
            <p:cNvSpPr txBox="1"/>
            <p:nvPr/>
          </p:nvSpPr>
          <p:spPr>
            <a:xfrm>
              <a:off x="4045526" y="1382559"/>
              <a:ext cx="72159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Verdana" panose="020B0604030504040204" pitchFamily="34" charset="0"/>
                </a:rPr>
                <a:t>Partnership</a:t>
              </a:r>
              <a:endParaRPr kumimoji="0" lang="fi-FI" sz="10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Verdana" panose="020B0604030504040204" pitchFamily="34" charset="0"/>
              </a:endParaRPr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E09E4C06-40C0-4F49-972E-F607FCBF89BF}"/>
                </a:ext>
              </a:extLst>
            </p:cNvPr>
            <p:cNvGrpSpPr/>
            <p:nvPr/>
          </p:nvGrpSpPr>
          <p:grpSpPr>
            <a:xfrm>
              <a:off x="3300783" y="838588"/>
              <a:ext cx="288546" cy="294730"/>
              <a:chOff x="3295525" y="877871"/>
              <a:chExt cx="196073" cy="200275"/>
            </a:xfrm>
          </p:grpSpPr>
          <p:sp>
            <p:nvSpPr>
              <p:cNvPr id="95" name="Ellipsi 94">
                <a:extLst>
                  <a:ext uri="{FF2B5EF4-FFF2-40B4-BE49-F238E27FC236}">
                    <a16:creationId xmlns:a16="http://schemas.microsoft.com/office/drawing/2014/main" id="{4AA100C7-E1DE-426D-ABEE-AF0176CCC652}"/>
                  </a:ext>
                </a:extLst>
              </p:cNvPr>
              <p:cNvSpPr/>
              <p:nvPr/>
            </p:nvSpPr>
            <p:spPr>
              <a:xfrm>
                <a:off x="3295525" y="877871"/>
                <a:ext cx="196073" cy="200275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96" name="Kuva 95">
                <a:extLst>
                  <a:ext uri="{FF2B5EF4-FFF2-40B4-BE49-F238E27FC236}">
                    <a16:creationId xmlns:a16="http://schemas.microsoft.com/office/drawing/2014/main" id="{C4A3A4A8-2E1A-4764-BC82-7E1AB6199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4988" y="920866"/>
                <a:ext cx="157146" cy="130169"/>
              </a:xfrm>
              <a:prstGeom prst="rect">
                <a:avLst/>
              </a:prstGeom>
            </p:spPr>
          </p:pic>
        </p:grpSp>
        <p:grpSp>
          <p:nvGrpSpPr>
            <p:cNvPr id="83" name="Ryhmä 82">
              <a:extLst>
                <a:ext uri="{FF2B5EF4-FFF2-40B4-BE49-F238E27FC236}">
                  <a16:creationId xmlns:a16="http://schemas.microsoft.com/office/drawing/2014/main" id="{2EDF889F-09DE-4E54-8E0D-28D2AEE376E5}"/>
                </a:ext>
              </a:extLst>
            </p:cNvPr>
            <p:cNvGrpSpPr/>
            <p:nvPr/>
          </p:nvGrpSpPr>
          <p:grpSpPr>
            <a:xfrm>
              <a:off x="3293491" y="1920554"/>
              <a:ext cx="292610" cy="298880"/>
              <a:chOff x="3316344" y="1965639"/>
              <a:chExt cx="196073" cy="200275"/>
            </a:xfrm>
          </p:grpSpPr>
          <p:sp>
            <p:nvSpPr>
              <p:cNvPr id="93" name="Ellipsi 92">
                <a:extLst>
                  <a:ext uri="{FF2B5EF4-FFF2-40B4-BE49-F238E27FC236}">
                    <a16:creationId xmlns:a16="http://schemas.microsoft.com/office/drawing/2014/main" id="{9C4A96D0-EC8D-47BA-B358-4EE767FC754E}"/>
                  </a:ext>
                </a:extLst>
              </p:cNvPr>
              <p:cNvSpPr/>
              <p:nvPr/>
            </p:nvSpPr>
            <p:spPr>
              <a:xfrm>
                <a:off x="3316344" y="1965639"/>
                <a:ext cx="196073" cy="200275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94" name="Kuva 93">
                <a:extLst>
                  <a:ext uri="{FF2B5EF4-FFF2-40B4-BE49-F238E27FC236}">
                    <a16:creationId xmlns:a16="http://schemas.microsoft.com/office/drawing/2014/main" id="{D3F740EB-E501-4896-A60B-543FFAC11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9703" y="1999091"/>
                <a:ext cx="173014" cy="143313"/>
              </a:xfrm>
              <a:prstGeom prst="rect">
                <a:avLst/>
              </a:prstGeom>
            </p:spPr>
          </p:pic>
        </p:grpSp>
        <p:grpSp>
          <p:nvGrpSpPr>
            <p:cNvPr id="84" name="Ryhmä 83">
              <a:extLst>
                <a:ext uri="{FF2B5EF4-FFF2-40B4-BE49-F238E27FC236}">
                  <a16:creationId xmlns:a16="http://schemas.microsoft.com/office/drawing/2014/main" id="{EE59C935-B731-47A1-B501-10C91E339460}"/>
                </a:ext>
              </a:extLst>
            </p:cNvPr>
            <p:cNvGrpSpPr/>
            <p:nvPr/>
          </p:nvGrpSpPr>
          <p:grpSpPr>
            <a:xfrm>
              <a:off x="3290266" y="4095416"/>
              <a:ext cx="299064" cy="305474"/>
              <a:chOff x="3341761" y="4095680"/>
              <a:chExt cx="196073" cy="200275"/>
            </a:xfrm>
          </p:grpSpPr>
          <p:sp>
            <p:nvSpPr>
              <p:cNvPr id="91" name="Ellipsi 90">
                <a:extLst>
                  <a:ext uri="{FF2B5EF4-FFF2-40B4-BE49-F238E27FC236}">
                    <a16:creationId xmlns:a16="http://schemas.microsoft.com/office/drawing/2014/main" id="{033BE536-4A9A-4B87-9D1C-7C16F0EEFC79}"/>
                  </a:ext>
                </a:extLst>
              </p:cNvPr>
              <p:cNvSpPr/>
              <p:nvPr/>
            </p:nvSpPr>
            <p:spPr>
              <a:xfrm>
                <a:off x="3341761" y="4095680"/>
                <a:ext cx="196073" cy="200275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92" name="Kuva 91">
                <a:extLst>
                  <a:ext uri="{FF2B5EF4-FFF2-40B4-BE49-F238E27FC236}">
                    <a16:creationId xmlns:a16="http://schemas.microsoft.com/office/drawing/2014/main" id="{38D2AB2A-44AA-4CC0-BC5D-89237E2CB2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1077" y="4128285"/>
                <a:ext cx="157440" cy="130413"/>
              </a:xfrm>
              <a:prstGeom prst="rect">
                <a:avLst/>
              </a:prstGeom>
            </p:spPr>
          </p:pic>
        </p:grpSp>
        <p:grpSp>
          <p:nvGrpSpPr>
            <p:cNvPr id="85" name="Ryhmä 84">
              <a:extLst>
                <a:ext uri="{FF2B5EF4-FFF2-40B4-BE49-F238E27FC236}">
                  <a16:creationId xmlns:a16="http://schemas.microsoft.com/office/drawing/2014/main" id="{89D7FAF4-BFAA-46FD-8008-0AEAB064E6FE}"/>
                </a:ext>
              </a:extLst>
            </p:cNvPr>
            <p:cNvGrpSpPr/>
            <p:nvPr/>
          </p:nvGrpSpPr>
          <p:grpSpPr>
            <a:xfrm>
              <a:off x="3285705" y="3006495"/>
              <a:ext cx="292608" cy="298878"/>
              <a:chOff x="3341761" y="3037546"/>
              <a:chExt cx="196073" cy="200275"/>
            </a:xfrm>
          </p:grpSpPr>
          <p:sp>
            <p:nvSpPr>
              <p:cNvPr id="89" name="Ellipsi 88">
                <a:extLst>
                  <a:ext uri="{FF2B5EF4-FFF2-40B4-BE49-F238E27FC236}">
                    <a16:creationId xmlns:a16="http://schemas.microsoft.com/office/drawing/2014/main" id="{EB78CC67-F6CF-4493-957F-D477FA768644}"/>
                  </a:ext>
                </a:extLst>
              </p:cNvPr>
              <p:cNvSpPr/>
              <p:nvPr/>
            </p:nvSpPr>
            <p:spPr>
              <a:xfrm>
                <a:off x="3341761" y="3037546"/>
                <a:ext cx="196073" cy="200275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90" name="Kuva 89">
                <a:extLst>
                  <a:ext uri="{FF2B5EF4-FFF2-40B4-BE49-F238E27FC236}">
                    <a16:creationId xmlns:a16="http://schemas.microsoft.com/office/drawing/2014/main" id="{B5709166-5198-4F45-AF4D-BEC5D2985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1427" y="3063314"/>
                <a:ext cx="184481" cy="152812"/>
              </a:xfrm>
              <a:prstGeom prst="rect">
                <a:avLst/>
              </a:prstGeom>
            </p:spPr>
          </p:pic>
        </p:grpSp>
        <p:sp>
          <p:nvSpPr>
            <p:cNvPr id="86" name="Tekstiruutu 85">
              <a:extLst>
                <a:ext uri="{FF2B5EF4-FFF2-40B4-BE49-F238E27FC236}">
                  <a16:creationId xmlns:a16="http://schemas.microsoft.com/office/drawing/2014/main" id="{4712AF47-163B-4C87-97D0-A33DC80C0E3F}"/>
                </a:ext>
              </a:extLst>
            </p:cNvPr>
            <p:cNvSpPr txBox="1"/>
            <p:nvPr/>
          </p:nvSpPr>
          <p:spPr>
            <a:xfrm>
              <a:off x="3637773" y="2972014"/>
              <a:ext cx="2648264" cy="36159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3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Verdana" panose="020B0604030504040204" pitchFamily="34" charset="0"/>
                  <a:cs typeface="Arial"/>
                </a:rPr>
                <a:t>CLIMATE- AND RESOURCE-WISE </a:t>
              </a:r>
            </a:p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Verdana" panose="020B0604030504040204" pitchFamily="34" charset="0"/>
                  <a:cs typeface="Arial"/>
                </a:rPr>
                <a:t>Sustainably growing – proud of its environment</a:t>
              </a:r>
              <a:endPara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87" name="Tekstiruutu 86">
              <a:extLst>
                <a:ext uri="{FF2B5EF4-FFF2-40B4-BE49-F238E27FC236}">
                  <a16:creationId xmlns:a16="http://schemas.microsoft.com/office/drawing/2014/main" id="{F53F51A8-6B8C-4E3D-A6C5-CE1FD91848AA}"/>
                </a:ext>
              </a:extLst>
            </p:cNvPr>
            <p:cNvSpPr txBox="1"/>
            <p:nvPr/>
          </p:nvSpPr>
          <p:spPr>
            <a:xfrm>
              <a:off x="3644259" y="1882790"/>
              <a:ext cx="2150115" cy="36159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3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Verdana" panose="020B0604030504040204" pitchFamily="34" charset="0"/>
                  <a:cs typeface="Arial"/>
                </a:rPr>
                <a:t>DYNAMIC AND GROWING </a:t>
              </a:r>
            </a:p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Verdana" panose="020B0604030504040204" pitchFamily="34" charset="0"/>
                  <a:cs typeface="Arial"/>
                </a:rPr>
                <a:t>Attractive for talent and business </a:t>
              </a:r>
              <a:endPara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88" name="Tekstiruutu 87">
              <a:extLst>
                <a:ext uri="{FF2B5EF4-FFF2-40B4-BE49-F238E27FC236}">
                  <a16:creationId xmlns:a16="http://schemas.microsoft.com/office/drawing/2014/main" id="{1E11D322-9E8A-49C4-9C2B-90317326DF62}"/>
                </a:ext>
              </a:extLst>
            </p:cNvPr>
            <p:cNvSpPr txBox="1"/>
            <p:nvPr/>
          </p:nvSpPr>
          <p:spPr>
            <a:xfrm>
              <a:off x="3645965" y="809117"/>
              <a:ext cx="2736497" cy="36159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3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Verdana" panose="020B0604030504040204" pitchFamily="34" charset="0"/>
                  <a:cs typeface="Arial"/>
                </a:rPr>
                <a:t>HEALTHY AND COMMUNAL </a:t>
              </a:r>
            </a:p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Verdana"/>
                  <a:cs typeface="Arial"/>
                </a:rPr>
                <a:t>Safe for everyone – the best place to grow and learn</a:t>
              </a:r>
              <a:endPara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Verdana" panose="020B0604030504040204" pitchFamily="34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064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opion strategia vuoteen 2030" id="{F82C1E03-580E-4A6F-A1C3-74D93A644AE3}" vid="{6E763662-EB06-4011-986C-6D3C899E8F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59CFA116037A048A3C790E69F15F63D" ma:contentTypeVersion="4" ma:contentTypeDescription="Luo uusi asiakirja." ma:contentTypeScope="" ma:versionID="c16e12e0232e4c540e8716d37a94d223">
  <xsd:schema xmlns:xsd="http://www.w3.org/2001/XMLSchema" xmlns:xs="http://www.w3.org/2001/XMLSchema" xmlns:p="http://schemas.microsoft.com/office/2006/metadata/properties" xmlns:ns2="5b38428d-1e59-41cc-bf4d-70e9e93b859c" xmlns:ns3="99c6a66d-5b48-4c28-a70b-0f98150c666f" targetNamespace="http://schemas.microsoft.com/office/2006/metadata/properties" ma:root="true" ma:fieldsID="e8eb1b47e95835cea063d676a2a5ea9b" ns2:_="" ns3:_="">
    <xsd:import namespace="5b38428d-1e59-41cc-bf4d-70e9e93b859c"/>
    <xsd:import namespace="99c6a66d-5b48-4c28-a70b-0f98150c66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8428d-1e59-41cc-bf4d-70e9e93b85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6a66d-5b48-4c28-a70b-0f98150c66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306F84-5DF5-4381-841B-BDF5660CECD8}"/>
</file>

<file path=customXml/itemProps2.xml><?xml version="1.0" encoding="utf-8"?>
<ds:datastoreItem xmlns:ds="http://schemas.openxmlformats.org/officeDocument/2006/customXml" ds:itemID="{067F54A1-C720-424F-BA8A-90EC51E217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9EDB07-FE89-4B75-A7FF-BE9DC3EB76C0}">
  <ds:schemaRefs>
    <ds:schemaRef ds:uri="http://purl.org/dc/elements/1.1/"/>
    <ds:schemaRef ds:uri="http://schemas.microsoft.com/sharepoint/v3"/>
    <ds:schemaRef ds:uri="http://purl.org/dc/dcmitype/"/>
    <ds:schemaRef ds:uri="http://schemas.openxmlformats.org/package/2006/metadata/core-properties"/>
    <ds:schemaRef ds:uri="http://purl.org/dc/terms/"/>
    <ds:schemaRef ds:uri="cb51b0cb-9d34-4180-b72a-49dbe5cb8e6a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f69bba8d-8be0-4cf5-8a06-27465fb7278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191</Words>
  <Application>Microsoft Office PowerPoint</Application>
  <PresentationFormat>Laajakuva</PresentationFormat>
  <Paragraphs>40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Corbel</vt:lpstr>
      <vt:lpstr>Verdana</vt:lpstr>
      <vt:lpstr>Wingdings</vt:lpstr>
      <vt:lpstr>2_Office-teema</vt:lpstr>
      <vt:lpstr>PowerPoint-esitys</vt:lpstr>
    </vt:vector>
  </TitlesOfParts>
  <Company>Istekki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Lätti-Hyvönen Sirpa</dc:creator>
  <cp:lastModifiedBy>Lätti-Hyvönen Sirpa</cp:lastModifiedBy>
  <cp:revision>4</cp:revision>
  <dcterms:created xsi:type="dcterms:W3CDTF">2022-11-24T06:29:01Z</dcterms:created>
  <dcterms:modified xsi:type="dcterms:W3CDTF">2022-11-24T06:41:14Z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0x010100759CFA116037A048A3C790E69F15F63D</vt:lpwstr>
  </property>
</Properties>
</file>