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7"/>
  </p:notesMasterIdLst>
  <p:sldIdLst>
    <p:sldId id="256" r:id="rId5"/>
    <p:sldId id="3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7944D-832E-426E-9528-DA73DD523404}" v="25" dt="2022-11-01T08:30:54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o Pirjo" userId="S::pirjo.valo@kuopio.fi::0206056f-3f14-44d2-9e75-193b24c2b8c1" providerId="AD" clId="Web-{ABF7944D-832E-426E-9528-DA73DD523404}"/>
    <pc:docChg chg="modSld">
      <pc:chgData name="Valo Pirjo" userId="S::pirjo.valo@kuopio.fi::0206056f-3f14-44d2-9e75-193b24c2b8c1" providerId="AD" clId="Web-{ABF7944D-832E-426E-9528-DA73DD523404}" dt="2022-11-01T08:30:53.701" v="23" actId="20577"/>
      <pc:docMkLst>
        <pc:docMk/>
      </pc:docMkLst>
      <pc:sldChg chg="modSp">
        <pc:chgData name="Valo Pirjo" userId="S::pirjo.valo@kuopio.fi::0206056f-3f14-44d2-9e75-193b24c2b8c1" providerId="AD" clId="Web-{ABF7944D-832E-426E-9528-DA73DD523404}" dt="2022-11-01T08:30:53.701" v="23" actId="20577"/>
        <pc:sldMkLst>
          <pc:docMk/>
          <pc:sldMk cId="751239170" sldId="368"/>
        </pc:sldMkLst>
        <pc:spChg chg="mod">
          <ac:chgData name="Valo Pirjo" userId="S::pirjo.valo@kuopio.fi::0206056f-3f14-44d2-9e75-193b24c2b8c1" providerId="AD" clId="Web-{ABF7944D-832E-426E-9528-DA73DD523404}" dt="2022-11-01T08:30:53.701" v="23" actId="20577"/>
          <ac:spMkLst>
            <pc:docMk/>
            <pc:sldMk cId="751239170" sldId="368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600" cap="none" baseline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Liikevaihto</a:t>
            </a:r>
          </a:p>
        </c:rich>
      </c:tx>
      <c:layout>
        <c:manualLayout>
          <c:xMode val="edge"/>
          <c:yMode val="edge"/>
          <c:x val="0.29135665294924551"/>
          <c:y val="3.495865219418860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732133838383838"/>
          <c:y val="0.16418102371323723"/>
          <c:w val="0.75350541353799283"/>
          <c:h val="0.68490253702421133"/>
        </c:manualLayout>
      </c:layout>
      <c:lineChart>
        <c:grouping val="standard"/>
        <c:varyColors val="0"/>
        <c:ser>
          <c:idx val="0"/>
          <c:order val="0"/>
          <c:tx>
            <c:strRef>
              <c:f>trendit!$E$6</c:f>
              <c:strCache>
                <c:ptCount val="1"/>
                <c:pt idx="0">
                  <c:v>Koko maa</c:v>
                </c:pt>
              </c:strCache>
            </c:strRef>
          </c:tx>
          <c:spPr>
            <a:ln w="38100" cap="flat" cmpd="sng" algn="ctr">
              <a:solidFill>
                <a:schemeClr val="tx1"/>
              </a:solidFill>
              <a:prstDash val="sysDot"/>
              <a:miter lim="800000"/>
            </a:ln>
            <a:effectLst/>
          </c:spPr>
          <c:marker>
            <c:symbol val="none"/>
          </c:marker>
          <c:dLbls>
            <c:dLbl>
              <c:idx val="89"/>
              <c:layout>
                <c:manualLayout>
                  <c:x val="0"/>
                  <c:y val="1.551547216626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BC-4ADB-9FAC-08A543FF6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trendit!$B$127:$B$216</c:f>
              <c:strCache>
                <c:ptCount val="85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</c:strCache>
            </c:strRef>
          </c:cat>
          <c:val>
            <c:numRef>
              <c:f>trendit!$E$127:$E$216</c:f>
              <c:numCache>
                <c:formatCode>#\ ##0.0</c:formatCode>
                <c:ptCount val="90"/>
                <c:pt idx="0">
                  <c:v>100.3</c:v>
                </c:pt>
                <c:pt idx="1">
                  <c:v>100.3</c:v>
                </c:pt>
                <c:pt idx="2">
                  <c:v>100.3</c:v>
                </c:pt>
                <c:pt idx="3">
                  <c:v>100.2</c:v>
                </c:pt>
                <c:pt idx="4">
                  <c:v>100.1</c:v>
                </c:pt>
                <c:pt idx="5">
                  <c:v>100</c:v>
                </c:pt>
                <c:pt idx="6">
                  <c:v>99.9</c:v>
                </c:pt>
                <c:pt idx="7">
                  <c:v>99.8</c:v>
                </c:pt>
                <c:pt idx="8">
                  <c:v>99.7</c:v>
                </c:pt>
                <c:pt idx="9">
                  <c:v>99.7</c:v>
                </c:pt>
                <c:pt idx="10" formatCode="0.0">
                  <c:v>99.8</c:v>
                </c:pt>
                <c:pt idx="11" formatCode="0.0">
                  <c:v>99.9</c:v>
                </c:pt>
                <c:pt idx="12" formatCode="0.0">
                  <c:v>100</c:v>
                </c:pt>
                <c:pt idx="13" formatCode="0.0">
                  <c:v>100.2</c:v>
                </c:pt>
                <c:pt idx="14" formatCode="0.0">
                  <c:v>100.5</c:v>
                </c:pt>
                <c:pt idx="15" formatCode="0.0">
                  <c:v>100.8</c:v>
                </c:pt>
                <c:pt idx="16" formatCode="0.0">
                  <c:v>101.1</c:v>
                </c:pt>
                <c:pt idx="17" formatCode="0.0">
                  <c:v>101.6</c:v>
                </c:pt>
                <c:pt idx="18" formatCode="0.0">
                  <c:v>102</c:v>
                </c:pt>
                <c:pt idx="19" formatCode="0.0">
                  <c:v>102.6</c:v>
                </c:pt>
                <c:pt idx="20" formatCode="0.0">
                  <c:v>103.1</c:v>
                </c:pt>
                <c:pt idx="21" formatCode="0.0">
                  <c:v>103.7</c:v>
                </c:pt>
                <c:pt idx="22" formatCode="0.0">
                  <c:v>104.3</c:v>
                </c:pt>
                <c:pt idx="23" formatCode="0.0">
                  <c:v>104.9</c:v>
                </c:pt>
                <c:pt idx="24" formatCode="0.0">
                  <c:v>105.6</c:v>
                </c:pt>
                <c:pt idx="25" formatCode="0.0">
                  <c:v>106.1</c:v>
                </c:pt>
                <c:pt idx="26" formatCode="0.0">
                  <c:v>106.7</c:v>
                </c:pt>
                <c:pt idx="27" formatCode="0.0">
                  <c:v>107.2</c:v>
                </c:pt>
                <c:pt idx="28" formatCode="0.0">
                  <c:v>107.7</c:v>
                </c:pt>
                <c:pt idx="29" formatCode="0.0">
                  <c:v>108.2</c:v>
                </c:pt>
                <c:pt idx="30" formatCode="0.0">
                  <c:v>108.7</c:v>
                </c:pt>
                <c:pt idx="31" formatCode="0.0">
                  <c:v>109.2</c:v>
                </c:pt>
                <c:pt idx="32" formatCode="0.0">
                  <c:v>109.7</c:v>
                </c:pt>
                <c:pt idx="33" formatCode="0.0">
                  <c:v>110.2</c:v>
                </c:pt>
                <c:pt idx="34" formatCode="0.0">
                  <c:v>110.7</c:v>
                </c:pt>
                <c:pt idx="35" formatCode="0.0">
                  <c:v>111.3</c:v>
                </c:pt>
                <c:pt idx="36" formatCode="0.0">
                  <c:v>111.8</c:v>
                </c:pt>
                <c:pt idx="37" formatCode="0.0">
                  <c:v>112.3</c:v>
                </c:pt>
                <c:pt idx="38" formatCode="0.0">
                  <c:v>112.8</c:v>
                </c:pt>
                <c:pt idx="39" formatCode="0.0">
                  <c:v>113.3</c:v>
                </c:pt>
                <c:pt idx="40" formatCode="0.0">
                  <c:v>113.8</c:v>
                </c:pt>
                <c:pt idx="41" formatCode="0.0">
                  <c:v>114.3</c:v>
                </c:pt>
                <c:pt idx="42" formatCode="General">
                  <c:v>114.8</c:v>
                </c:pt>
                <c:pt idx="43" formatCode="General">
                  <c:v>115.2</c:v>
                </c:pt>
                <c:pt idx="44" formatCode="General">
                  <c:v>115.6</c:v>
                </c:pt>
                <c:pt idx="45" formatCode="General">
                  <c:v>116</c:v>
                </c:pt>
                <c:pt idx="46" formatCode="General">
                  <c:v>116.4</c:v>
                </c:pt>
                <c:pt idx="47" formatCode="General">
                  <c:v>116.7</c:v>
                </c:pt>
                <c:pt idx="48" formatCode="0.0">
                  <c:v>117</c:v>
                </c:pt>
                <c:pt idx="49" formatCode="General">
                  <c:v>117.3</c:v>
                </c:pt>
                <c:pt idx="50" formatCode="General">
                  <c:v>117.6</c:v>
                </c:pt>
                <c:pt idx="51" formatCode="General">
                  <c:v>117.8</c:v>
                </c:pt>
                <c:pt idx="52" formatCode="General">
                  <c:v>117.9</c:v>
                </c:pt>
                <c:pt idx="53" formatCode="General">
                  <c:v>117.9</c:v>
                </c:pt>
                <c:pt idx="54" formatCode="General">
                  <c:v>117.9</c:v>
                </c:pt>
                <c:pt idx="55" formatCode="General">
                  <c:v>117.9</c:v>
                </c:pt>
                <c:pt idx="56" formatCode="General">
                  <c:v>117.9</c:v>
                </c:pt>
                <c:pt idx="57" formatCode="General">
                  <c:v>117.7</c:v>
                </c:pt>
                <c:pt idx="58" formatCode="General">
                  <c:v>117.5</c:v>
                </c:pt>
                <c:pt idx="59" formatCode="General">
                  <c:v>117.2</c:v>
                </c:pt>
                <c:pt idx="60" formatCode="General">
                  <c:v>116.7</c:v>
                </c:pt>
                <c:pt idx="61" formatCode="General">
                  <c:v>116.2</c:v>
                </c:pt>
                <c:pt idx="62" formatCode="General">
                  <c:v>115.6</c:v>
                </c:pt>
                <c:pt idx="63" formatCode="General">
                  <c:v>115.2</c:v>
                </c:pt>
                <c:pt idx="64" formatCode="General">
                  <c:v>114.9</c:v>
                </c:pt>
                <c:pt idx="65" formatCode="General">
                  <c:v>114.7</c:v>
                </c:pt>
                <c:pt idx="66" formatCode="0.0">
                  <c:v>114.6</c:v>
                </c:pt>
                <c:pt idx="67" formatCode="0.0">
                  <c:v>114.6</c:v>
                </c:pt>
                <c:pt idx="68" formatCode="General">
                  <c:v>114.6</c:v>
                </c:pt>
                <c:pt idx="69" formatCode="General">
                  <c:v>114.8</c:v>
                </c:pt>
                <c:pt idx="70" formatCode="General">
                  <c:v>115.1</c:v>
                </c:pt>
                <c:pt idx="71" formatCode="General">
                  <c:v>115.6</c:v>
                </c:pt>
                <c:pt idx="72" formatCode="General">
                  <c:v>116.4</c:v>
                </c:pt>
                <c:pt idx="73" formatCode="General">
                  <c:v>117.4</c:v>
                </c:pt>
                <c:pt idx="74" formatCode="General">
                  <c:v>118.5</c:v>
                </c:pt>
                <c:pt idx="75" formatCode="General">
                  <c:v>119.6</c:v>
                </c:pt>
                <c:pt idx="76" formatCode="General">
                  <c:v>120.9</c:v>
                </c:pt>
                <c:pt idx="77" formatCode="General">
                  <c:v>122.2</c:v>
                </c:pt>
                <c:pt idx="78" formatCode="General">
                  <c:v>123.7</c:v>
                </c:pt>
                <c:pt idx="79" formatCode="General">
                  <c:v>125.2</c:v>
                </c:pt>
                <c:pt idx="80" formatCode="General">
                  <c:v>126.9</c:v>
                </c:pt>
                <c:pt idx="81" formatCode="General">
                  <c:v>128.6</c:v>
                </c:pt>
                <c:pt idx="82" formatCode="General">
                  <c:v>130.30000000000001</c:v>
                </c:pt>
                <c:pt idx="83" formatCode="General">
                  <c:v>132.1</c:v>
                </c:pt>
                <c:pt idx="84" formatCode="General">
                  <c:v>133.9</c:v>
                </c:pt>
                <c:pt idx="85" formatCode="General">
                  <c:v>135.69999999999999</c:v>
                </c:pt>
                <c:pt idx="86" formatCode="General">
                  <c:v>137.6</c:v>
                </c:pt>
                <c:pt idx="87" formatCode="General">
                  <c:v>139.5</c:v>
                </c:pt>
                <c:pt idx="88" formatCode="General">
                  <c:v>141.4</c:v>
                </c:pt>
                <c:pt idx="89" formatCode="General">
                  <c:v>143.30000000000001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C-4ADB-9FAC-08A543FF61A9}"/>
            </c:ext>
          </c:extLst>
        </c:ser>
        <c:ser>
          <c:idx val="1"/>
          <c:order val="1"/>
          <c:tx>
            <c:strRef>
              <c:f>trendit!$D$6</c:f>
              <c:strCache>
                <c:ptCount val="1"/>
                <c:pt idx="0">
                  <c:v>Kuopion seutu</c:v>
                </c:pt>
              </c:strCache>
            </c:strRef>
          </c:tx>
          <c:spPr>
            <a:ln w="44450" cap="flat" cmpd="dbl" algn="ctr">
              <a:solidFill>
                <a:schemeClr val="accent5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89"/>
              <c:layout>
                <c:manualLayout>
                  <c:x val="3.1925671004703381E-3"/>
                  <c:y val="-5.119004607747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BC-4ADB-9FAC-08A543FF61A9}"/>
                </c:ext>
              </c:extLst>
            </c:dLbl>
            <c:dLbl>
              <c:idx val="148"/>
              <c:layout>
                <c:manualLayout>
                  <c:x val="0"/>
                  <c:y val="2.0567276248885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BC-4ADB-9FAC-08A543FF6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trendit!$B$127:$B$216</c:f>
              <c:strCache>
                <c:ptCount val="85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</c:strCache>
            </c:strRef>
          </c:cat>
          <c:val>
            <c:numRef>
              <c:f>trendit!$D$127:$D$216</c:f>
              <c:numCache>
                <c:formatCode>0.0</c:formatCode>
                <c:ptCount val="90"/>
                <c:pt idx="0">
                  <c:v>99.2</c:v>
                </c:pt>
                <c:pt idx="1">
                  <c:v>99.9</c:v>
                </c:pt>
                <c:pt idx="2">
                  <c:v>99.9</c:v>
                </c:pt>
                <c:pt idx="3">
                  <c:v>99.4</c:v>
                </c:pt>
                <c:pt idx="4">
                  <c:v>99.4</c:v>
                </c:pt>
                <c:pt idx="5">
                  <c:v>100.1</c:v>
                </c:pt>
                <c:pt idx="6">
                  <c:v>100.6</c:v>
                </c:pt>
                <c:pt idx="7">
                  <c:v>100.5</c:v>
                </c:pt>
                <c:pt idx="8">
                  <c:v>100.2</c:v>
                </c:pt>
                <c:pt idx="9">
                  <c:v>100.2</c:v>
                </c:pt>
                <c:pt idx="10">
                  <c:v>100.3</c:v>
                </c:pt>
                <c:pt idx="11">
                  <c:v>100.5</c:v>
                </c:pt>
                <c:pt idx="12">
                  <c:v>100.8</c:v>
                </c:pt>
                <c:pt idx="13">
                  <c:v>101.4</c:v>
                </c:pt>
                <c:pt idx="14">
                  <c:v>102.3</c:v>
                </c:pt>
                <c:pt idx="15">
                  <c:v>102.6</c:v>
                </c:pt>
                <c:pt idx="16">
                  <c:v>102.8</c:v>
                </c:pt>
                <c:pt idx="17">
                  <c:v>103.4</c:v>
                </c:pt>
                <c:pt idx="18">
                  <c:v>103.8</c:v>
                </c:pt>
                <c:pt idx="19">
                  <c:v>104.1</c:v>
                </c:pt>
                <c:pt idx="20">
                  <c:v>104.6</c:v>
                </c:pt>
                <c:pt idx="21">
                  <c:v>105.1</c:v>
                </c:pt>
                <c:pt idx="22">
                  <c:v>105.2</c:v>
                </c:pt>
                <c:pt idx="23">
                  <c:v>105.4</c:v>
                </c:pt>
                <c:pt idx="24">
                  <c:v>106.1</c:v>
                </c:pt>
                <c:pt idx="25">
                  <c:v>106.8</c:v>
                </c:pt>
                <c:pt idx="26">
                  <c:v>107</c:v>
                </c:pt>
                <c:pt idx="27">
                  <c:v>107.2</c:v>
                </c:pt>
                <c:pt idx="28">
                  <c:v>107.4</c:v>
                </c:pt>
                <c:pt idx="29">
                  <c:v>107.5</c:v>
                </c:pt>
                <c:pt idx="30">
                  <c:v>107.8</c:v>
                </c:pt>
                <c:pt idx="31">
                  <c:v>108</c:v>
                </c:pt>
                <c:pt idx="32">
                  <c:v>108.2</c:v>
                </c:pt>
                <c:pt idx="33">
                  <c:v>108.6</c:v>
                </c:pt>
                <c:pt idx="34">
                  <c:v>109.4</c:v>
                </c:pt>
                <c:pt idx="35">
                  <c:v>110.4</c:v>
                </c:pt>
                <c:pt idx="36">
                  <c:v>111.3</c:v>
                </c:pt>
                <c:pt idx="37">
                  <c:v>111.8</c:v>
                </c:pt>
                <c:pt idx="38">
                  <c:v>112</c:v>
                </c:pt>
                <c:pt idx="39">
                  <c:v>112.5</c:v>
                </c:pt>
                <c:pt idx="40">
                  <c:v>113.6</c:v>
                </c:pt>
                <c:pt idx="41">
                  <c:v>114.4</c:v>
                </c:pt>
                <c:pt idx="42" formatCode="General">
                  <c:v>114.6</c:v>
                </c:pt>
                <c:pt idx="43" formatCode="General">
                  <c:v>115</c:v>
                </c:pt>
                <c:pt idx="44" formatCode="General">
                  <c:v>115.8</c:v>
                </c:pt>
                <c:pt idx="45" formatCode="General">
                  <c:v>116.9</c:v>
                </c:pt>
                <c:pt idx="46" formatCode="General">
                  <c:v>117.7</c:v>
                </c:pt>
                <c:pt idx="47" formatCode="General">
                  <c:v>117.8</c:v>
                </c:pt>
                <c:pt idx="48" formatCode="General">
                  <c:v>117.3</c:v>
                </c:pt>
                <c:pt idx="49" formatCode="General">
                  <c:v>117</c:v>
                </c:pt>
                <c:pt idx="50" formatCode="General">
                  <c:v>117.2</c:v>
                </c:pt>
                <c:pt idx="51" formatCode="General">
                  <c:v>117.4</c:v>
                </c:pt>
                <c:pt idx="52" formatCode="General">
                  <c:v>117.3</c:v>
                </c:pt>
                <c:pt idx="53" formatCode="General">
                  <c:v>117.4</c:v>
                </c:pt>
                <c:pt idx="54">
                  <c:v>117.9</c:v>
                </c:pt>
                <c:pt idx="55" formatCode="General">
                  <c:v>118.4</c:v>
                </c:pt>
                <c:pt idx="56" formatCode="General">
                  <c:v>118.6</c:v>
                </c:pt>
                <c:pt idx="57" formatCode="General">
                  <c:v>118.5</c:v>
                </c:pt>
                <c:pt idx="58" formatCode="General">
                  <c:v>118.7</c:v>
                </c:pt>
                <c:pt idx="59" formatCode="General">
                  <c:v>119</c:v>
                </c:pt>
                <c:pt idx="60" formatCode="General">
                  <c:v>118.6</c:v>
                </c:pt>
                <c:pt idx="61" formatCode="General">
                  <c:v>117.5</c:v>
                </c:pt>
                <c:pt idx="62" formatCode="General">
                  <c:v>116.6</c:v>
                </c:pt>
                <c:pt idx="63" formatCode="General">
                  <c:v>116.2</c:v>
                </c:pt>
                <c:pt idx="64" formatCode="General">
                  <c:v>116.1</c:v>
                </c:pt>
                <c:pt idx="65">
                  <c:v>116.2</c:v>
                </c:pt>
                <c:pt idx="66" formatCode="General">
                  <c:v>116.8</c:v>
                </c:pt>
                <c:pt idx="67" formatCode="General">
                  <c:v>117.2</c:v>
                </c:pt>
                <c:pt idx="68" formatCode="General">
                  <c:v>117.2</c:v>
                </c:pt>
                <c:pt idx="69" formatCode="General">
                  <c:v>117</c:v>
                </c:pt>
                <c:pt idx="70">
                  <c:v>116.7</c:v>
                </c:pt>
                <c:pt idx="71" formatCode="General">
                  <c:v>117.5</c:v>
                </c:pt>
                <c:pt idx="72" formatCode="General">
                  <c:v>119.8</c:v>
                </c:pt>
                <c:pt idx="73" formatCode="General">
                  <c:v>122.2</c:v>
                </c:pt>
                <c:pt idx="74" formatCode="General">
                  <c:v>124.1</c:v>
                </c:pt>
                <c:pt idx="75" formatCode="General">
                  <c:v>126</c:v>
                </c:pt>
                <c:pt idx="76" formatCode="General">
                  <c:v>127.8</c:v>
                </c:pt>
                <c:pt idx="77">
                  <c:v>129.19999999999999</c:v>
                </c:pt>
                <c:pt idx="78" formatCode="General">
                  <c:v>130.30000000000001</c:v>
                </c:pt>
                <c:pt idx="79" formatCode="General">
                  <c:v>131.5</c:v>
                </c:pt>
                <c:pt idx="80" formatCode="General">
                  <c:v>133</c:v>
                </c:pt>
                <c:pt idx="81" formatCode="General">
                  <c:v>135</c:v>
                </c:pt>
                <c:pt idx="82" formatCode="General">
                  <c:v>137.1</c:v>
                </c:pt>
                <c:pt idx="83" formatCode="General">
                  <c:v>138.4</c:v>
                </c:pt>
                <c:pt idx="84">
                  <c:v>139</c:v>
                </c:pt>
                <c:pt idx="85" formatCode="General">
                  <c:v>139.9</c:v>
                </c:pt>
                <c:pt idx="86" formatCode="General">
                  <c:v>141.5</c:v>
                </c:pt>
                <c:pt idx="87" formatCode="General">
                  <c:v>142.9</c:v>
                </c:pt>
                <c:pt idx="88" formatCode="General">
                  <c:v>143.9</c:v>
                </c:pt>
                <c:pt idx="89" formatCode="General">
                  <c:v>145.30000000000001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42BC-4ADB-9FAC-08A543FF6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400696"/>
        <c:axId val="33540304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trendit!$G$6</c15:sqref>
                        </c15:formulaRef>
                      </c:ext>
                    </c:extLst>
                    <c:strCache>
                      <c:ptCount val="1"/>
                      <c:pt idx="0">
                        <c:v>P-S+Joroinen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1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Lbls>
                  <c:dLbl>
                    <c:idx val="160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42BC-4ADB-9FAC-08A543FF61A9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trendit!$B$127:$B$216</c15:sqref>
                        </c15:formulaRef>
                      </c:ext>
                    </c:extLst>
                    <c:strCache>
                      <c:ptCount val="85"/>
                      <c:pt idx="0">
                        <c:v>2015</c:v>
                      </c:pt>
                      <c:pt idx="12">
                        <c:v>2016</c:v>
                      </c:pt>
                      <c:pt idx="24">
                        <c:v>2017</c:v>
                      </c:pt>
                      <c:pt idx="36">
                        <c:v>2018</c:v>
                      </c:pt>
                      <c:pt idx="48">
                        <c:v>2019</c:v>
                      </c:pt>
                      <c:pt idx="60">
                        <c:v>2020</c:v>
                      </c:pt>
                      <c:pt idx="72">
                        <c:v>2021</c:v>
                      </c:pt>
                      <c:pt idx="84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trendit!$G$7:$G$174</c15:sqref>
                        </c15:formulaRef>
                      </c:ext>
                    </c:extLst>
                    <c:numCache>
                      <c:formatCode>0.0</c:formatCode>
                      <c:ptCount val="168"/>
                      <c:pt idx="0">
                        <c:v>76.599999999999994</c:v>
                      </c:pt>
                      <c:pt idx="1">
                        <c:v>77.099999999999994</c:v>
                      </c:pt>
                      <c:pt idx="2">
                        <c:v>77.5</c:v>
                      </c:pt>
                      <c:pt idx="3">
                        <c:v>77.900000000000006</c:v>
                      </c:pt>
                      <c:pt idx="4">
                        <c:v>77.900000000000006</c:v>
                      </c:pt>
                      <c:pt idx="5">
                        <c:v>78</c:v>
                      </c:pt>
                      <c:pt idx="6">
                        <c:v>78.5</c:v>
                      </c:pt>
                      <c:pt idx="7">
                        <c:v>79.3</c:v>
                      </c:pt>
                      <c:pt idx="8">
                        <c:v>80</c:v>
                      </c:pt>
                      <c:pt idx="9">
                        <c:v>80.599999999999994</c:v>
                      </c:pt>
                      <c:pt idx="10">
                        <c:v>81.099999999999994</c:v>
                      </c:pt>
                      <c:pt idx="11">
                        <c:v>81.3</c:v>
                      </c:pt>
                      <c:pt idx="12">
                        <c:v>81.3</c:v>
                      </c:pt>
                      <c:pt idx="13">
                        <c:v>81.400000000000006</c:v>
                      </c:pt>
                      <c:pt idx="14">
                        <c:v>81.8</c:v>
                      </c:pt>
                      <c:pt idx="15">
                        <c:v>82.4</c:v>
                      </c:pt>
                      <c:pt idx="16">
                        <c:v>83.1</c:v>
                      </c:pt>
                      <c:pt idx="17">
                        <c:v>83.9</c:v>
                      </c:pt>
                      <c:pt idx="18">
                        <c:v>84.5</c:v>
                      </c:pt>
                      <c:pt idx="19">
                        <c:v>85.2</c:v>
                      </c:pt>
                      <c:pt idx="20">
                        <c:v>86.1</c:v>
                      </c:pt>
                      <c:pt idx="21">
                        <c:v>87</c:v>
                      </c:pt>
                      <c:pt idx="22">
                        <c:v>88</c:v>
                      </c:pt>
                      <c:pt idx="23">
                        <c:v>88.9</c:v>
                      </c:pt>
                      <c:pt idx="24">
                        <c:v>89.7</c:v>
                      </c:pt>
                      <c:pt idx="25">
                        <c:v>90.4</c:v>
                      </c:pt>
                      <c:pt idx="26">
                        <c:v>91.2</c:v>
                      </c:pt>
                      <c:pt idx="27">
                        <c:v>91.9</c:v>
                      </c:pt>
                      <c:pt idx="28">
                        <c:v>92.6</c:v>
                      </c:pt>
                      <c:pt idx="29">
                        <c:v>93.2</c:v>
                      </c:pt>
                      <c:pt idx="30">
                        <c:v>93.6</c:v>
                      </c:pt>
                      <c:pt idx="31">
                        <c:v>94</c:v>
                      </c:pt>
                      <c:pt idx="32">
                        <c:v>94.3</c:v>
                      </c:pt>
                      <c:pt idx="33">
                        <c:v>94.6</c:v>
                      </c:pt>
                      <c:pt idx="34">
                        <c:v>95.1</c:v>
                      </c:pt>
                      <c:pt idx="35">
                        <c:v>95.7</c:v>
                      </c:pt>
                      <c:pt idx="36">
                        <c:v>96.4</c:v>
                      </c:pt>
                      <c:pt idx="37">
                        <c:v>96.9</c:v>
                      </c:pt>
                      <c:pt idx="38">
                        <c:v>97</c:v>
                      </c:pt>
                      <c:pt idx="39">
                        <c:v>97.4</c:v>
                      </c:pt>
                      <c:pt idx="40">
                        <c:v>98.1</c:v>
                      </c:pt>
                      <c:pt idx="41">
                        <c:v>98.6</c:v>
                      </c:pt>
                      <c:pt idx="42">
                        <c:v>99</c:v>
                      </c:pt>
                      <c:pt idx="43">
                        <c:v>99.3</c:v>
                      </c:pt>
                      <c:pt idx="44">
                        <c:v>99.5</c:v>
                      </c:pt>
                      <c:pt idx="45">
                        <c:v>99.2</c:v>
                      </c:pt>
                      <c:pt idx="46">
                        <c:v>98.7</c:v>
                      </c:pt>
                      <c:pt idx="47">
                        <c:v>98.5</c:v>
                      </c:pt>
                      <c:pt idx="48">
                        <c:v>84.9</c:v>
                      </c:pt>
                      <c:pt idx="49">
                        <c:v>84.9</c:v>
                      </c:pt>
                      <c:pt idx="50">
                        <c:v>84.7</c:v>
                      </c:pt>
                      <c:pt idx="51">
                        <c:v>84.3</c:v>
                      </c:pt>
                      <c:pt idx="52">
                        <c:v>83.8</c:v>
                      </c:pt>
                      <c:pt idx="53">
                        <c:v>83.7</c:v>
                      </c:pt>
                      <c:pt idx="54">
                        <c:v>84</c:v>
                      </c:pt>
                      <c:pt idx="55">
                        <c:v>84.2</c:v>
                      </c:pt>
                      <c:pt idx="56">
                        <c:v>84.3</c:v>
                      </c:pt>
                      <c:pt idx="57">
                        <c:v>84.2</c:v>
                      </c:pt>
                      <c:pt idx="58">
                        <c:v>84</c:v>
                      </c:pt>
                      <c:pt idx="59">
                        <c:v>84.1</c:v>
                      </c:pt>
                      <c:pt idx="60">
                        <c:v>84.5</c:v>
                      </c:pt>
                      <c:pt idx="61">
                        <c:v>85</c:v>
                      </c:pt>
                      <c:pt idx="62">
                        <c:v>85.7</c:v>
                      </c:pt>
                      <c:pt idx="63">
                        <c:v>86.6</c:v>
                      </c:pt>
                      <c:pt idx="64">
                        <c:v>87.6</c:v>
                      </c:pt>
                      <c:pt idx="65">
                        <c:v>88.5</c:v>
                      </c:pt>
                      <c:pt idx="66">
                        <c:v>89.1</c:v>
                      </c:pt>
                      <c:pt idx="67">
                        <c:v>89.9</c:v>
                      </c:pt>
                      <c:pt idx="68">
                        <c:v>90.6</c:v>
                      </c:pt>
                      <c:pt idx="69">
                        <c:v>91.5</c:v>
                      </c:pt>
                      <c:pt idx="70">
                        <c:v>92.3</c:v>
                      </c:pt>
                      <c:pt idx="71">
                        <c:v>92.8</c:v>
                      </c:pt>
                      <c:pt idx="72">
                        <c:v>92.8</c:v>
                      </c:pt>
                      <c:pt idx="73">
                        <c:v>92.8</c:v>
                      </c:pt>
                      <c:pt idx="74">
                        <c:v>93.1</c:v>
                      </c:pt>
                      <c:pt idx="75">
                        <c:v>93.6</c:v>
                      </c:pt>
                      <c:pt idx="76">
                        <c:v>94.3</c:v>
                      </c:pt>
                      <c:pt idx="77">
                        <c:v>94.8</c:v>
                      </c:pt>
                      <c:pt idx="78">
                        <c:v>95.4</c:v>
                      </c:pt>
                      <c:pt idx="79">
                        <c:v>95.9</c:v>
                      </c:pt>
                      <c:pt idx="80">
                        <c:v>96.6</c:v>
                      </c:pt>
                      <c:pt idx="81">
                        <c:v>97.3</c:v>
                      </c:pt>
                      <c:pt idx="82">
                        <c:v>98</c:v>
                      </c:pt>
                      <c:pt idx="83">
                        <c:v>98.7</c:v>
                      </c:pt>
                      <c:pt idx="84">
                        <c:v>99.1</c:v>
                      </c:pt>
                      <c:pt idx="85">
                        <c:v>99.2</c:v>
                      </c:pt>
                      <c:pt idx="86">
                        <c:v>99.1</c:v>
                      </c:pt>
                      <c:pt idx="87">
                        <c:v>98.9</c:v>
                      </c:pt>
                      <c:pt idx="88">
                        <c:v>98.7</c:v>
                      </c:pt>
                      <c:pt idx="89">
                        <c:v>98.4</c:v>
                      </c:pt>
                      <c:pt idx="90">
                        <c:v>98.2</c:v>
                      </c:pt>
                      <c:pt idx="91">
                        <c:v>98.1</c:v>
                      </c:pt>
                      <c:pt idx="92">
                        <c:v>97.9</c:v>
                      </c:pt>
                      <c:pt idx="93">
                        <c:v>97.8</c:v>
                      </c:pt>
                      <c:pt idx="94">
                        <c:v>97.8</c:v>
                      </c:pt>
                      <c:pt idx="95">
                        <c:v>97.8</c:v>
                      </c:pt>
                      <c:pt idx="96">
                        <c:v>97.7</c:v>
                      </c:pt>
                      <c:pt idx="97">
                        <c:v>97.7</c:v>
                      </c:pt>
                      <c:pt idx="98">
                        <c:v>97.8</c:v>
                      </c:pt>
                      <c:pt idx="99">
                        <c:v>97.8</c:v>
                      </c:pt>
                      <c:pt idx="100">
                        <c:v>97.8</c:v>
                      </c:pt>
                      <c:pt idx="101">
                        <c:v>98.1</c:v>
                      </c:pt>
                      <c:pt idx="102">
                        <c:v>98.4</c:v>
                      </c:pt>
                      <c:pt idx="103">
                        <c:v>98.5</c:v>
                      </c:pt>
                      <c:pt idx="104">
                        <c:v>98.7</c:v>
                      </c:pt>
                      <c:pt idx="105">
                        <c:v>99.1</c:v>
                      </c:pt>
                      <c:pt idx="106">
                        <c:v>99.4</c:v>
                      </c:pt>
                      <c:pt idx="107">
                        <c:v>99.5</c:v>
                      </c:pt>
                      <c:pt idx="108">
                        <c:v>99.4</c:v>
                      </c:pt>
                      <c:pt idx="109">
                        <c:v>99.3</c:v>
                      </c:pt>
                      <c:pt idx="110">
                        <c:v>99.3</c:v>
                      </c:pt>
                      <c:pt idx="111">
                        <c:v>99.1</c:v>
                      </c:pt>
                      <c:pt idx="112">
                        <c:v>98.8</c:v>
                      </c:pt>
                      <c:pt idx="113">
                        <c:v>98.5</c:v>
                      </c:pt>
                      <c:pt idx="114">
                        <c:v>98.3</c:v>
                      </c:pt>
                      <c:pt idx="115">
                        <c:v>98.2</c:v>
                      </c:pt>
                      <c:pt idx="116">
                        <c:v>98.1</c:v>
                      </c:pt>
                      <c:pt idx="117">
                        <c:v>98.1</c:v>
                      </c:pt>
                      <c:pt idx="118">
                        <c:v>98.1</c:v>
                      </c:pt>
                      <c:pt idx="119">
                        <c:v>98.3</c:v>
                      </c:pt>
                      <c:pt idx="120">
                        <c:v>98.5</c:v>
                      </c:pt>
                      <c:pt idx="121">
                        <c:v>98.9</c:v>
                      </c:pt>
                      <c:pt idx="122">
                        <c:v>99.2</c:v>
                      </c:pt>
                      <c:pt idx="123">
                        <c:v>99.2</c:v>
                      </c:pt>
                      <c:pt idx="124">
                        <c:v>99.3</c:v>
                      </c:pt>
                      <c:pt idx="125">
                        <c:v>99.7</c:v>
                      </c:pt>
                      <c:pt idx="126">
                        <c:v>100.1</c:v>
                      </c:pt>
                      <c:pt idx="127">
                        <c:v>100.2</c:v>
                      </c:pt>
                      <c:pt idx="128">
                        <c:v>100.3</c:v>
                      </c:pt>
                      <c:pt idx="129">
                        <c:v>100.4</c:v>
                      </c:pt>
                      <c:pt idx="130">
                        <c:v>100.6</c:v>
                      </c:pt>
                      <c:pt idx="131">
                        <c:v>100.8</c:v>
                      </c:pt>
                      <c:pt idx="132">
                        <c:v>101.1</c:v>
                      </c:pt>
                      <c:pt idx="133">
                        <c:v>101.4</c:v>
                      </c:pt>
                      <c:pt idx="134">
                        <c:v>101.9</c:v>
                      </c:pt>
                      <c:pt idx="135">
                        <c:v>102.4</c:v>
                      </c:pt>
                      <c:pt idx="136">
                        <c:v>102.7</c:v>
                      </c:pt>
                      <c:pt idx="137">
                        <c:v>103.1</c:v>
                      </c:pt>
                      <c:pt idx="138">
                        <c:v>103.5</c:v>
                      </c:pt>
                      <c:pt idx="139">
                        <c:v>103.9</c:v>
                      </c:pt>
                      <c:pt idx="140">
                        <c:v>104.5</c:v>
                      </c:pt>
                      <c:pt idx="141">
                        <c:v>105.2</c:v>
                      </c:pt>
                      <c:pt idx="142">
                        <c:v>105.9</c:v>
                      </c:pt>
                      <c:pt idx="143">
                        <c:v>106.6</c:v>
                      </c:pt>
                      <c:pt idx="144">
                        <c:v>107.1</c:v>
                      </c:pt>
                      <c:pt idx="145">
                        <c:v>107.2</c:v>
                      </c:pt>
                      <c:pt idx="146">
                        <c:v>107.2</c:v>
                      </c:pt>
                      <c:pt idx="147">
                        <c:v>107.3</c:v>
                      </c:pt>
                      <c:pt idx="148">
                        <c:v>107.6</c:v>
                      </c:pt>
                      <c:pt idx="149" formatCode="General">
                        <c:v>108.2</c:v>
                      </c:pt>
                      <c:pt idx="150" formatCode="General">
                        <c:v>108.7</c:v>
                      </c:pt>
                      <c:pt idx="151" formatCode="General">
                        <c:v>109.2</c:v>
                      </c:pt>
                      <c:pt idx="152" formatCode="General">
                        <c:v>109.8</c:v>
                      </c:pt>
                      <c:pt idx="153" formatCode="General">
                        <c:v>110.5</c:v>
                      </c:pt>
                      <c:pt idx="154" formatCode="General">
                        <c:v>111.2</c:v>
                      </c:pt>
                      <c:pt idx="155" formatCode="General">
                        <c:v>111.9</c:v>
                      </c:pt>
                      <c:pt idx="156">
                        <c:v>112.3</c:v>
                      </c:pt>
                      <c:pt idx="157">
                        <c:v>112.4</c:v>
                      </c:pt>
                      <c:pt idx="158" formatCode="General">
                        <c:v>112.5</c:v>
                      </c:pt>
                      <c:pt idx="159">
                        <c:v>112.8</c:v>
                      </c:pt>
                      <c:pt idx="160" formatCode="General">
                        <c:v>113.3</c:v>
                      </c:pt>
                      <c:pt idx="161" formatCode="General">
                        <c:v>113.6</c:v>
                      </c:pt>
                      <c:pt idx="162" formatCode="General">
                        <c:v>113.8</c:v>
                      </c:pt>
                      <c:pt idx="163" formatCode="General">
                        <c:v>114</c:v>
                      </c:pt>
                      <c:pt idx="164" formatCode="General">
                        <c:v>114.5</c:v>
                      </c:pt>
                      <c:pt idx="165" formatCode="General">
                        <c:v>115.1</c:v>
                      </c:pt>
                      <c:pt idx="166" formatCode="General">
                        <c:v>115.9</c:v>
                      </c:pt>
                      <c:pt idx="167" formatCode="General">
                        <c:v>116.5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42BC-4ADB-9FAC-08A543FF61A9}"/>
                  </c:ext>
                </c:extLst>
              </c15:ser>
            </c15:filteredLineSeries>
          </c:ext>
        </c:extLst>
      </c:lineChart>
      <c:catAx>
        <c:axId val="335400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accent6"/>
            </a:solidFill>
            <a:round/>
            <a:tailEnd type="none" w="med" len="lg"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33540304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35403048"/>
        <c:scaling>
          <c:orientation val="minMax"/>
          <c:max val="16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/>
                    </a:solidFill>
                    <a:latin typeface="Corbel" panose="020B0503020204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Corbel" panose="020B0503020204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2015=100</a:t>
                </a:r>
              </a:p>
            </c:rich>
          </c:tx>
          <c:layout>
            <c:manualLayout>
              <c:xMode val="edge"/>
              <c:yMode val="edge"/>
              <c:x val="6.5877239510406013E-2"/>
              <c:y val="5.56348809623972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/>
                  </a:solidFill>
                  <a:latin typeface="Corbel" panose="020B0503020204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33540069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414076346284936"/>
          <c:y val="0.62321971515442476"/>
          <c:w val="0.43097443762781185"/>
          <c:h val="0.20942732280463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DAA63">
        <a:lumMod val="60000"/>
        <a:lumOff val="4000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r>
              <a:rPr lang="fi-FI" sz="1600" cap="none" baseline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Palkkasumma</a:t>
            </a:r>
          </a:p>
        </c:rich>
      </c:tx>
      <c:layout>
        <c:manualLayout>
          <c:xMode val="edge"/>
          <c:yMode val="edge"/>
          <c:x val="0.285632348817769"/>
          <c:y val="6.1994168117644587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138"/>
          <c:y val="0.14350912698412702"/>
          <c:w val="0.77276287773473551"/>
          <c:h val="0.7144425154320988"/>
        </c:manualLayout>
      </c:layout>
      <c:lineChart>
        <c:grouping val="standard"/>
        <c:varyColors val="0"/>
        <c:ser>
          <c:idx val="4"/>
          <c:order val="0"/>
          <c:tx>
            <c:strRef>
              <c:f>trendit!$K$6</c:f>
              <c:strCache>
                <c:ptCount val="1"/>
                <c:pt idx="0">
                  <c:v>Koko maa</c:v>
                </c:pt>
              </c:strCache>
            </c:strRef>
          </c:tx>
          <c:spPr>
            <a:ln w="38100" cap="flat" cmpd="sng" algn="ctr">
              <a:solidFill>
                <a:schemeClr val="tx1"/>
              </a:solidFill>
              <a:prstDash val="sysDot"/>
              <a:miter lim="800000"/>
            </a:ln>
            <a:effectLst/>
          </c:spPr>
          <c:marker>
            <c:symbol val="none"/>
          </c:marker>
          <c:dLbls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31-484D-9BA5-E976B493AD4E}"/>
                </c:ext>
              </c:extLst>
            </c:dLbl>
            <c:dLbl>
              <c:idx val="14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31-484D-9BA5-E976B493A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trendit!$I$127:$I$216</c:f>
              <c:strCache>
                <c:ptCount val="85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</c:strCache>
            </c:strRef>
          </c:cat>
          <c:val>
            <c:numRef>
              <c:f>trendit!$K$127:$K$216</c:f>
              <c:numCache>
                <c:formatCode>0.0</c:formatCode>
                <c:ptCount val="90"/>
                <c:pt idx="0">
                  <c:v>99.8</c:v>
                </c:pt>
                <c:pt idx="1">
                  <c:v>99.9</c:v>
                </c:pt>
                <c:pt idx="2">
                  <c:v>100</c:v>
                </c:pt>
                <c:pt idx="3">
                  <c:v>100.2</c:v>
                </c:pt>
                <c:pt idx="4">
                  <c:v>100.2</c:v>
                </c:pt>
                <c:pt idx="5">
                  <c:v>100.2</c:v>
                </c:pt>
                <c:pt idx="6">
                  <c:v>100.2</c:v>
                </c:pt>
                <c:pt idx="7">
                  <c:v>100.2</c:v>
                </c:pt>
                <c:pt idx="8">
                  <c:v>100.2</c:v>
                </c:pt>
                <c:pt idx="9">
                  <c:v>100.3</c:v>
                </c:pt>
                <c:pt idx="10">
                  <c:v>100.5</c:v>
                </c:pt>
                <c:pt idx="11">
                  <c:v>100.6</c:v>
                </c:pt>
                <c:pt idx="12">
                  <c:v>100.8</c:v>
                </c:pt>
                <c:pt idx="13">
                  <c:v>101</c:v>
                </c:pt>
                <c:pt idx="14">
                  <c:v>101.1</c:v>
                </c:pt>
                <c:pt idx="15">
                  <c:v>101.2</c:v>
                </c:pt>
                <c:pt idx="16">
                  <c:v>101.3</c:v>
                </c:pt>
                <c:pt idx="17">
                  <c:v>101.5</c:v>
                </c:pt>
                <c:pt idx="18">
                  <c:v>101.7</c:v>
                </c:pt>
                <c:pt idx="19">
                  <c:v>101.8</c:v>
                </c:pt>
                <c:pt idx="20">
                  <c:v>101.9</c:v>
                </c:pt>
                <c:pt idx="21">
                  <c:v>102</c:v>
                </c:pt>
                <c:pt idx="22">
                  <c:v>102.1</c:v>
                </c:pt>
                <c:pt idx="23">
                  <c:v>102.3</c:v>
                </c:pt>
                <c:pt idx="24">
                  <c:v>102.5</c:v>
                </c:pt>
                <c:pt idx="25">
                  <c:v>102.7</c:v>
                </c:pt>
                <c:pt idx="26">
                  <c:v>102.9</c:v>
                </c:pt>
                <c:pt idx="27">
                  <c:v>103.1</c:v>
                </c:pt>
                <c:pt idx="28">
                  <c:v>103.4</c:v>
                </c:pt>
                <c:pt idx="29">
                  <c:v>103.6</c:v>
                </c:pt>
                <c:pt idx="30">
                  <c:v>103.9</c:v>
                </c:pt>
                <c:pt idx="31">
                  <c:v>104.3</c:v>
                </c:pt>
                <c:pt idx="32">
                  <c:v>104.8</c:v>
                </c:pt>
                <c:pt idx="33">
                  <c:v>105.2</c:v>
                </c:pt>
                <c:pt idx="34">
                  <c:v>105.5</c:v>
                </c:pt>
                <c:pt idx="35">
                  <c:v>105.9</c:v>
                </c:pt>
                <c:pt idx="36">
                  <c:v>106.4</c:v>
                </c:pt>
                <c:pt idx="37">
                  <c:v>106.9</c:v>
                </c:pt>
                <c:pt idx="38">
                  <c:v>107.4</c:v>
                </c:pt>
                <c:pt idx="39">
                  <c:v>107.7</c:v>
                </c:pt>
                <c:pt idx="40">
                  <c:v>108.1</c:v>
                </c:pt>
                <c:pt idx="41">
                  <c:v>108.4</c:v>
                </c:pt>
                <c:pt idx="42" formatCode="General">
                  <c:v>108.8</c:v>
                </c:pt>
                <c:pt idx="43" formatCode="General">
                  <c:v>109.2</c:v>
                </c:pt>
                <c:pt idx="44" formatCode="General">
                  <c:v>109.6</c:v>
                </c:pt>
                <c:pt idx="45" formatCode="General">
                  <c:v>110.1</c:v>
                </c:pt>
                <c:pt idx="46" formatCode="General">
                  <c:v>110.5</c:v>
                </c:pt>
                <c:pt idx="47" formatCode="General">
                  <c:v>110.9</c:v>
                </c:pt>
                <c:pt idx="48" formatCode="General">
                  <c:v>111.2</c:v>
                </c:pt>
                <c:pt idx="49" formatCode="General">
                  <c:v>111.5</c:v>
                </c:pt>
                <c:pt idx="50" formatCode="General">
                  <c:v>111.8</c:v>
                </c:pt>
                <c:pt idx="51" formatCode="General">
                  <c:v>112.2</c:v>
                </c:pt>
                <c:pt idx="52" formatCode="General">
                  <c:v>112.5</c:v>
                </c:pt>
                <c:pt idx="53" formatCode="General">
                  <c:v>112.6</c:v>
                </c:pt>
                <c:pt idx="54" formatCode="General">
                  <c:v>112.8</c:v>
                </c:pt>
                <c:pt idx="55" formatCode="General">
                  <c:v>113</c:v>
                </c:pt>
                <c:pt idx="56" formatCode="General">
                  <c:v>113.2</c:v>
                </c:pt>
                <c:pt idx="57" formatCode="General">
                  <c:v>113.4</c:v>
                </c:pt>
                <c:pt idx="58" formatCode="General">
                  <c:v>113.6</c:v>
                </c:pt>
                <c:pt idx="59" formatCode="General">
                  <c:v>113.7</c:v>
                </c:pt>
                <c:pt idx="60" formatCode="General">
                  <c:v>113.8</c:v>
                </c:pt>
                <c:pt idx="61" formatCode="General">
                  <c:v>113.8</c:v>
                </c:pt>
                <c:pt idx="62" formatCode="General">
                  <c:v>113.8</c:v>
                </c:pt>
                <c:pt idx="63" formatCode="General">
                  <c:v>113.7</c:v>
                </c:pt>
                <c:pt idx="64" formatCode="General">
                  <c:v>113.9</c:v>
                </c:pt>
                <c:pt idx="65" formatCode="General">
                  <c:v>114.2</c:v>
                </c:pt>
                <c:pt idx="66" formatCode="General">
                  <c:v>114.5</c:v>
                </c:pt>
                <c:pt idx="67" formatCode="General">
                  <c:v>114.7</c:v>
                </c:pt>
                <c:pt idx="68" formatCode="General">
                  <c:v>115</c:v>
                </c:pt>
                <c:pt idx="69" formatCode="General">
                  <c:v>115.2</c:v>
                </c:pt>
                <c:pt idx="70" formatCode="General">
                  <c:v>115.5</c:v>
                </c:pt>
                <c:pt idx="71" formatCode="General">
                  <c:v>115.7</c:v>
                </c:pt>
                <c:pt idx="72" formatCode="General">
                  <c:v>115.8</c:v>
                </c:pt>
                <c:pt idx="73" formatCode="General">
                  <c:v>116.1</c:v>
                </c:pt>
                <c:pt idx="74" formatCode="General">
                  <c:v>116.4</c:v>
                </c:pt>
                <c:pt idx="75" formatCode="General">
                  <c:v>116.9</c:v>
                </c:pt>
                <c:pt idx="76" formatCode="General">
                  <c:v>117.5</c:v>
                </c:pt>
                <c:pt idx="77" formatCode="General">
                  <c:v>118</c:v>
                </c:pt>
                <c:pt idx="78" formatCode="General">
                  <c:v>118.5</c:v>
                </c:pt>
                <c:pt idx="79" formatCode="General">
                  <c:v>119</c:v>
                </c:pt>
                <c:pt idx="80" formatCode="General">
                  <c:v>119.6</c:v>
                </c:pt>
                <c:pt idx="81" formatCode="General">
                  <c:v>120.2</c:v>
                </c:pt>
                <c:pt idx="82" formatCode="General">
                  <c:v>120.8</c:v>
                </c:pt>
                <c:pt idx="83" formatCode="General">
                  <c:v>121.6</c:v>
                </c:pt>
                <c:pt idx="84" formatCode="General">
                  <c:v>122.4</c:v>
                </c:pt>
                <c:pt idx="85" formatCode="General">
                  <c:v>123.2</c:v>
                </c:pt>
                <c:pt idx="86" formatCode="General">
                  <c:v>123.9</c:v>
                </c:pt>
                <c:pt idx="87" formatCode="General">
                  <c:v>124.6</c:v>
                </c:pt>
                <c:pt idx="88" formatCode="General">
                  <c:v>125.1</c:v>
                </c:pt>
                <c:pt idx="89" formatCode="General">
                  <c:v>125.6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31-484D-9BA5-E976B493AD4E}"/>
            </c:ext>
          </c:extLst>
        </c:ser>
        <c:ser>
          <c:idx val="0"/>
          <c:order val="1"/>
          <c:tx>
            <c:strRef>
              <c:f>trendit!$J$6</c:f>
              <c:strCache>
                <c:ptCount val="1"/>
                <c:pt idx="0">
                  <c:v>Kuopion seutu</c:v>
                </c:pt>
              </c:strCache>
            </c:strRef>
          </c:tx>
          <c:spPr>
            <a:ln w="44450" cap="flat" cmpd="dbl" algn="ctr">
              <a:solidFill>
                <a:schemeClr val="accent5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31-484D-9BA5-E976B493AD4E}"/>
                </c:ext>
              </c:extLst>
            </c:dLbl>
            <c:dLbl>
              <c:idx val="14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31-484D-9BA5-E976B493A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orbel" panose="020B0503020204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trendit!$I$127:$I$216</c:f>
              <c:strCache>
                <c:ptCount val="85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</c:strCache>
            </c:strRef>
          </c:cat>
          <c:val>
            <c:numRef>
              <c:f>trendit!$J$127:$J$216</c:f>
              <c:numCache>
                <c:formatCode>0.0</c:formatCode>
                <c:ptCount val="90"/>
                <c:pt idx="0">
                  <c:v>99.9</c:v>
                </c:pt>
                <c:pt idx="1">
                  <c:v>99.6</c:v>
                </c:pt>
                <c:pt idx="2">
                  <c:v>99.6</c:v>
                </c:pt>
                <c:pt idx="3">
                  <c:v>99.9</c:v>
                </c:pt>
                <c:pt idx="4">
                  <c:v>99.9</c:v>
                </c:pt>
                <c:pt idx="5">
                  <c:v>100.1</c:v>
                </c:pt>
                <c:pt idx="6">
                  <c:v>100.3</c:v>
                </c:pt>
                <c:pt idx="7">
                  <c:v>100.2</c:v>
                </c:pt>
                <c:pt idx="8">
                  <c:v>100.1</c:v>
                </c:pt>
                <c:pt idx="9">
                  <c:v>100.4</c:v>
                </c:pt>
                <c:pt idx="10">
                  <c:v>100.9</c:v>
                </c:pt>
                <c:pt idx="11">
                  <c:v>101.4</c:v>
                </c:pt>
                <c:pt idx="12">
                  <c:v>101.9</c:v>
                </c:pt>
                <c:pt idx="13">
                  <c:v>102.6</c:v>
                </c:pt>
                <c:pt idx="14">
                  <c:v>103.3</c:v>
                </c:pt>
                <c:pt idx="15">
                  <c:v>103.5</c:v>
                </c:pt>
                <c:pt idx="16">
                  <c:v>103.6</c:v>
                </c:pt>
                <c:pt idx="17">
                  <c:v>104.1</c:v>
                </c:pt>
                <c:pt idx="18">
                  <c:v>104.8</c:v>
                </c:pt>
                <c:pt idx="19">
                  <c:v>105.2</c:v>
                </c:pt>
                <c:pt idx="20">
                  <c:v>105.4</c:v>
                </c:pt>
                <c:pt idx="21">
                  <c:v>105.5</c:v>
                </c:pt>
                <c:pt idx="22">
                  <c:v>105.5</c:v>
                </c:pt>
                <c:pt idx="23">
                  <c:v>105.6</c:v>
                </c:pt>
                <c:pt idx="24">
                  <c:v>105.8</c:v>
                </c:pt>
                <c:pt idx="25">
                  <c:v>105.8</c:v>
                </c:pt>
                <c:pt idx="26">
                  <c:v>105.7</c:v>
                </c:pt>
                <c:pt idx="27">
                  <c:v>105.8</c:v>
                </c:pt>
                <c:pt idx="28">
                  <c:v>106.2</c:v>
                </c:pt>
                <c:pt idx="29">
                  <c:v>106.3</c:v>
                </c:pt>
                <c:pt idx="30">
                  <c:v>106.4</c:v>
                </c:pt>
                <c:pt idx="31">
                  <c:v>106.9</c:v>
                </c:pt>
                <c:pt idx="32">
                  <c:v>107.6</c:v>
                </c:pt>
                <c:pt idx="33">
                  <c:v>107.9</c:v>
                </c:pt>
                <c:pt idx="34">
                  <c:v>108.3</c:v>
                </c:pt>
                <c:pt idx="35">
                  <c:v>108.7</c:v>
                </c:pt>
                <c:pt idx="36">
                  <c:v>109.2</c:v>
                </c:pt>
                <c:pt idx="37">
                  <c:v>109.8</c:v>
                </c:pt>
                <c:pt idx="38">
                  <c:v>110.5</c:v>
                </c:pt>
                <c:pt idx="39">
                  <c:v>111</c:v>
                </c:pt>
                <c:pt idx="40">
                  <c:v>111.5</c:v>
                </c:pt>
                <c:pt idx="41">
                  <c:v>111.8</c:v>
                </c:pt>
                <c:pt idx="42" formatCode="General">
                  <c:v>112.1</c:v>
                </c:pt>
                <c:pt idx="43" formatCode="General">
                  <c:v>112.7</c:v>
                </c:pt>
                <c:pt idx="44" formatCode="General">
                  <c:v>113.4</c:v>
                </c:pt>
                <c:pt idx="45" formatCode="General">
                  <c:v>114.1</c:v>
                </c:pt>
                <c:pt idx="46" formatCode="General">
                  <c:v>114.9</c:v>
                </c:pt>
                <c:pt idx="47" formatCode="General">
                  <c:v>115.8</c:v>
                </c:pt>
                <c:pt idx="48" formatCode="General">
                  <c:v>116.5</c:v>
                </c:pt>
                <c:pt idx="49" formatCode="General">
                  <c:v>116.9</c:v>
                </c:pt>
                <c:pt idx="50" formatCode="General">
                  <c:v>117.4</c:v>
                </c:pt>
                <c:pt idx="51" formatCode="General">
                  <c:v>118</c:v>
                </c:pt>
                <c:pt idx="52" formatCode="General">
                  <c:v>118.1</c:v>
                </c:pt>
                <c:pt idx="53" formatCode="General">
                  <c:v>117.9</c:v>
                </c:pt>
                <c:pt idx="54" formatCode="General">
                  <c:v>117.9</c:v>
                </c:pt>
                <c:pt idx="55" formatCode="General">
                  <c:v>118.3</c:v>
                </c:pt>
                <c:pt idx="56" formatCode="General">
                  <c:v>118.7</c:v>
                </c:pt>
                <c:pt idx="57" formatCode="General">
                  <c:v>119</c:v>
                </c:pt>
                <c:pt idx="58" formatCode="General">
                  <c:v>119.3</c:v>
                </c:pt>
                <c:pt idx="59" formatCode="General">
                  <c:v>119.4</c:v>
                </c:pt>
                <c:pt idx="60" formatCode="General">
                  <c:v>119</c:v>
                </c:pt>
                <c:pt idx="61" formatCode="General">
                  <c:v>118.6</c:v>
                </c:pt>
                <c:pt idx="62" formatCode="General">
                  <c:v>118.3</c:v>
                </c:pt>
                <c:pt idx="63" formatCode="General">
                  <c:v>118.2</c:v>
                </c:pt>
                <c:pt idx="64" formatCode="General">
                  <c:v>118.3</c:v>
                </c:pt>
                <c:pt idx="65" formatCode="General">
                  <c:v>118.6</c:v>
                </c:pt>
                <c:pt idx="66" formatCode="General">
                  <c:v>118.8</c:v>
                </c:pt>
                <c:pt idx="67" formatCode="General">
                  <c:v>119.2</c:v>
                </c:pt>
                <c:pt idx="68" formatCode="General">
                  <c:v>119.6</c:v>
                </c:pt>
                <c:pt idx="69" formatCode="General">
                  <c:v>120</c:v>
                </c:pt>
                <c:pt idx="70" formatCode="General">
                  <c:v>120.2</c:v>
                </c:pt>
                <c:pt idx="71" formatCode="General">
                  <c:v>120.3</c:v>
                </c:pt>
                <c:pt idx="72" formatCode="General">
                  <c:v>120.6</c:v>
                </c:pt>
                <c:pt idx="73" formatCode="General">
                  <c:v>121.3</c:v>
                </c:pt>
                <c:pt idx="74" formatCode="General">
                  <c:v>122</c:v>
                </c:pt>
                <c:pt idx="75" formatCode="General">
                  <c:v>122.9</c:v>
                </c:pt>
                <c:pt idx="76" formatCode="General">
                  <c:v>123.9</c:v>
                </c:pt>
                <c:pt idx="77" formatCode="General">
                  <c:v>124.8</c:v>
                </c:pt>
                <c:pt idx="78" formatCode="General">
                  <c:v>125.3</c:v>
                </c:pt>
                <c:pt idx="79" formatCode="General">
                  <c:v>125.6</c:v>
                </c:pt>
                <c:pt idx="80" formatCode="General">
                  <c:v>126</c:v>
                </c:pt>
                <c:pt idx="81" formatCode="General">
                  <c:v>126.3</c:v>
                </c:pt>
                <c:pt idx="82" formatCode="General">
                  <c:v>126.6</c:v>
                </c:pt>
                <c:pt idx="83">
                  <c:v>127.3</c:v>
                </c:pt>
                <c:pt idx="84" formatCode="General">
                  <c:v>128.6</c:v>
                </c:pt>
                <c:pt idx="85" formatCode="General">
                  <c:v>129.6</c:v>
                </c:pt>
                <c:pt idx="86" formatCode="General">
                  <c:v>130.19999999999999</c:v>
                </c:pt>
                <c:pt idx="87" formatCode="General">
                  <c:v>130.5</c:v>
                </c:pt>
                <c:pt idx="88" formatCode="General">
                  <c:v>130.9</c:v>
                </c:pt>
                <c:pt idx="89" formatCode="General">
                  <c:v>131.4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31-484D-9BA5-E976B493A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401872"/>
        <c:axId val="335402264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trendit!$J$6</c15:sqref>
                        </c15:formulaRef>
                      </c:ext>
                    </c:extLst>
                    <c:strCache>
                      <c:ptCount val="1"/>
                      <c:pt idx="0">
                        <c:v>Kuopion seutu</c:v>
                      </c:pt>
                    </c:strCache>
                  </c:strRef>
                </c:tx>
                <c:spPr>
                  <a:ln w="44450" cap="flat" cmpd="thickThin" algn="ctr">
                    <a:solidFill>
                      <a:schemeClr val="accent4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Lbls>
                  <c:dLbl>
                    <c:idx val="107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C431-484D-9BA5-E976B493AD4E}"/>
                      </c:ext>
                    </c:extLst>
                  </c:dLbl>
                  <c:dLbl>
                    <c:idx val="166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431-484D-9BA5-E976B493AD4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trendit!$I$127:$I$216</c15:sqref>
                        </c15:formulaRef>
                      </c:ext>
                    </c:extLst>
                    <c:strCache>
                      <c:ptCount val="85"/>
                      <c:pt idx="0">
                        <c:v>2015</c:v>
                      </c:pt>
                      <c:pt idx="12">
                        <c:v>2016</c:v>
                      </c:pt>
                      <c:pt idx="24">
                        <c:v>2017</c:v>
                      </c:pt>
                      <c:pt idx="36">
                        <c:v>2018</c:v>
                      </c:pt>
                      <c:pt idx="48">
                        <c:v>2019</c:v>
                      </c:pt>
                      <c:pt idx="60">
                        <c:v>2020</c:v>
                      </c:pt>
                      <c:pt idx="72">
                        <c:v>2021</c:v>
                      </c:pt>
                      <c:pt idx="84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trendit!$J$67:$J$174</c15:sqref>
                        </c15:formulaRef>
                      </c:ext>
                    </c:extLst>
                    <c:numCache>
                      <c:formatCode>0.0</c:formatCode>
                      <c:ptCount val="108"/>
                      <c:pt idx="0">
                        <c:v>87.2</c:v>
                      </c:pt>
                      <c:pt idx="1">
                        <c:v>87.3</c:v>
                      </c:pt>
                      <c:pt idx="2">
                        <c:v>87.4</c:v>
                      </c:pt>
                      <c:pt idx="3">
                        <c:v>87.4</c:v>
                      </c:pt>
                      <c:pt idx="4">
                        <c:v>87.4</c:v>
                      </c:pt>
                      <c:pt idx="5">
                        <c:v>87.7</c:v>
                      </c:pt>
                      <c:pt idx="6">
                        <c:v>88.1</c:v>
                      </c:pt>
                      <c:pt idx="7">
                        <c:v>88.6</c:v>
                      </c:pt>
                      <c:pt idx="8">
                        <c:v>89</c:v>
                      </c:pt>
                      <c:pt idx="9">
                        <c:v>89.4</c:v>
                      </c:pt>
                      <c:pt idx="10">
                        <c:v>89.7</c:v>
                      </c:pt>
                      <c:pt idx="11">
                        <c:v>89.9</c:v>
                      </c:pt>
                      <c:pt idx="12">
                        <c:v>90.2</c:v>
                      </c:pt>
                      <c:pt idx="13">
                        <c:v>90.6</c:v>
                      </c:pt>
                      <c:pt idx="14">
                        <c:v>91</c:v>
                      </c:pt>
                      <c:pt idx="15">
                        <c:v>91.8</c:v>
                      </c:pt>
                      <c:pt idx="16">
                        <c:v>92.6</c:v>
                      </c:pt>
                      <c:pt idx="17">
                        <c:v>93.1</c:v>
                      </c:pt>
                      <c:pt idx="18">
                        <c:v>93.4</c:v>
                      </c:pt>
                      <c:pt idx="19">
                        <c:v>93.7</c:v>
                      </c:pt>
                      <c:pt idx="20">
                        <c:v>93.9</c:v>
                      </c:pt>
                      <c:pt idx="21">
                        <c:v>94.1</c:v>
                      </c:pt>
                      <c:pt idx="22">
                        <c:v>94.3</c:v>
                      </c:pt>
                      <c:pt idx="23">
                        <c:v>94.6</c:v>
                      </c:pt>
                      <c:pt idx="24">
                        <c:v>94.9</c:v>
                      </c:pt>
                      <c:pt idx="25">
                        <c:v>95</c:v>
                      </c:pt>
                      <c:pt idx="26">
                        <c:v>94.9</c:v>
                      </c:pt>
                      <c:pt idx="27">
                        <c:v>94.9</c:v>
                      </c:pt>
                      <c:pt idx="28">
                        <c:v>95.1</c:v>
                      </c:pt>
                      <c:pt idx="29">
                        <c:v>95.3</c:v>
                      </c:pt>
                      <c:pt idx="30">
                        <c:v>95.6</c:v>
                      </c:pt>
                      <c:pt idx="31">
                        <c:v>95.8</c:v>
                      </c:pt>
                      <c:pt idx="32">
                        <c:v>96</c:v>
                      </c:pt>
                      <c:pt idx="33">
                        <c:v>96.2</c:v>
                      </c:pt>
                      <c:pt idx="34">
                        <c:v>96.4</c:v>
                      </c:pt>
                      <c:pt idx="35">
                        <c:v>96.6</c:v>
                      </c:pt>
                      <c:pt idx="36">
                        <c:v>97.1</c:v>
                      </c:pt>
                      <c:pt idx="37">
                        <c:v>97.6</c:v>
                      </c:pt>
                      <c:pt idx="38">
                        <c:v>98</c:v>
                      </c:pt>
                      <c:pt idx="39">
                        <c:v>98.2</c:v>
                      </c:pt>
                      <c:pt idx="40">
                        <c:v>98.4</c:v>
                      </c:pt>
                      <c:pt idx="41">
                        <c:v>98.8</c:v>
                      </c:pt>
                      <c:pt idx="42">
                        <c:v>99.3</c:v>
                      </c:pt>
                      <c:pt idx="43">
                        <c:v>99.4</c:v>
                      </c:pt>
                      <c:pt idx="44">
                        <c:v>99.3</c:v>
                      </c:pt>
                      <c:pt idx="45">
                        <c:v>99.3</c:v>
                      </c:pt>
                      <c:pt idx="46">
                        <c:v>99.5</c:v>
                      </c:pt>
                      <c:pt idx="47">
                        <c:v>99.6</c:v>
                      </c:pt>
                      <c:pt idx="48">
                        <c:v>99.6</c:v>
                      </c:pt>
                      <c:pt idx="49">
                        <c:v>99.5</c:v>
                      </c:pt>
                      <c:pt idx="50">
                        <c:v>99.6</c:v>
                      </c:pt>
                      <c:pt idx="51">
                        <c:v>99.9</c:v>
                      </c:pt>
                      <c:pt idx="52">
                        <c:v>100.2</c:v>
                      </c:pt>
                      <c:pt idx="53">
                        <c:v>100.3</c:v>
                      </c:pt>
                      <c:pt idx="54">
                        <c:v>100.2</c:v>
                      </c:pt>
                      <c:pt idx="55">
                        <c:v>100.2</c:v>
                      </c:pt>
                      <c:pt idx="56">
                        <c:v>100.3</c:v>
                      </c:pt>
                      <c:pt idx="57">
                        <c:v>100.4</c:v>
                      </c:pt>
                      <c:pt idx="58">
                        <c:v>100.4</c:v>
                      </c:pt>
                      <c:pt idx="59">
                        <c:v>100.3</c:v>
                      </c:pt>
                      <c:pt idx="60">
                        <c:v>99.9</c:v>
                      </c:pt>
                      <c:pt idx="61">
                        <c:v>99.6</c:v>
                      </c:pt>
                      <c:pt idx="62">
                        <c:v>99.6</c:v>
                      </c:pt>
                      <c:pt idx="63">
                        <c:v>99.9</c:v>
                      </c:pt>
                      <c:pt idx="64">
                        <c:v>99.9</c:v>
                      </c:pt>
                      <c:pt idx="65">
                        <c:v>100.1</c:v>
                      </c:pt>
                      <c:pt idx="66">
                        <c:v>100.3</c:v>
                      </c:pt>
                      <c:pt idx="67">
                        <c:v>100.2</c:v>
                      </c:pt>
                      <c:pt idx="68">
                        <c:v>100.1</c:v>
                      </c:pt>
                      <c:pt idx="69">
                        <c:v>100.4</c:v>
                      </c:pt>
                      <c:pt idx="70">
                        <c:v>100.9</c:v>
                      </c:pt>
                      <c:pt idx="71">
                        <c:v>101.4</c:v>
                      </c:pt>
                      <c:pt idx="72">
                        <c:v>101.9</c:v>
                      </c:pt>
                      <c:pt idx="73">
                        <c:v>102.6</c:v>
                      </c:pt>
                      <c:pt idx="74">
                        <c:v>103.3</c:v>
                      </c:pt>
                      <c:pt idx="75">
                        <c:v>103.5</c:v>
                      </c:pt>
                      <c:pt idx="76">
                        <c:v>103.6</c:v>
                      </c:pt>
                      <c:pt idx="77">
                        <c:v>104.1</c:v>
                      </c:pt>
                      <c:pt idx="78">
                        <c:v>104.8</c:v>
                      </c:pt>
                      <c:pt idx="79">
                        <c:v>105.2</c:v>
                      </c:pt>
                      <c:pt idx="80">
                        <c:v>105.4</c:v>
                      </c:pt>
                      <c:pt idx="81">
                        <c:v>105.5</c:v>
                      </c:pt>
                      <c:pt idx="82">
                        <c:v>105.5</c:v>
                      </c:pt>
                      <c:pt idx="83">
                        <c:v>105.6</c:v>
                      </c:pt>
                      <c:pt idx="84">
                        <c:v>105.8</c:v>
                      </c:pt>
                      <c:pt idx="85">
                        <c:v>105.8</c:v>
                      </c:pt>
                      <c:pt idx="86">
                        <c:v>105.7</c:v>
                      </c:pt>
                      <c:pt idx="87">
                        <c:v>105.8</c:v>
                      </c:pt>
                      <c:pt idx="88">
                        <c:v>106.2</c:v>
                      </c:pt>
                      <c:pt idx="89">
                        <c:v>106.3</c:v>
                      </c:pt>
                      <c:pt idx="90">
                        <c:v>106.4</c:v>
                      </c:pt>
                      <c:pt idx="91">
                        <c:v>106.9</c:v>
                      </c:pt>
                      <c:pt idx="92">
                        <c:v>107.6</c:v>
                      </c:pt>
                      <c:pt idx="93">
                        <c:v>107.9</c:v>
                      </c:pt>
                      <c:pt idx="94">
                        <c:v>108.3</c:v>
                      </c:pt>
                      <c:pt idx="95">
                        <c:v>108.7</c:v>
                      </c:pt>
                      <c:pt idx="96">
                        <c:v>109.2</c:v>
                      </c:pt>
                      <c:pt idx="97">
                        <c:v>109.8</c:v>
                      </c:pt>
                      <c:pt idx="98">
                        <c:v>110.5</c:v>
                      </c:pt>
                      <c:pt idx="99">
                        <c:v>111</c:v>
                      </c:pt>
                      <c:pt idx="100">
                        <c:v>111.5</c:v>
                      </c:pt>
                      <c:pt idx="101">
                        <c:v>111.8</c:v>
                      </c:pt>
                      <c:pt idx="102" formatCode="General">
                        <c:v>112.1</c:v>
                      </c:pt>
                      <c:pt idx="103" formatCode="General">
                        <c:v>112.7</c:v>
                      </c:pt>
                      <c:pt idx="104" formatCode="General">
                        <c:v>113.4</c:v>
                      </c:pt>
                      <c:pt idx="105" formatCode="General">
                        <c:v>114.1</c:v>
                      </c:pt>
                      <c:pt idx="106" formatCode="General">
                        <c:v>114.9</c:v>
                      </c:pt>
                      <c:pt idx="107" formatCode="General">
                        <c:v>115.8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431-484D-9BA5-E976B493AD4E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trendit!$M$6</c15:sqref>
                        </c15:formulaRef>
                      </c:ext>
                    </c:extLst>
                    <c:strCache>
                      <c:ptCount val="1"/>
                      <c:pt idx="0">
                        <c:v>P-S+Joroinen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1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Lbls>
                  <c:dLbl>
                    <c:idx val="16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C431-484D-9BA5-E976B493AD4E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trendit!$I$127:$I$216</c15:sqref>
                        </c15:formulaRef>
                      </c:ext>
                    </c:extLst>
                    <c:strCache>
                      <c:ptCount val="85"/>
                      <c:pt idx="0">
                        <c:v>2015</c:v>
                      </c:pt>
                      <c:pt idx="12">
                        <c:v>2016</c:v>
                      </c:pt>
                      <c:pt idx="24">
                        <c:v>2017</c:v>
                      </c:pt>
                      <c:pt idx="36">
                        <c:v>2018</c:v>
                      </c:pt>
                      <c:pt idx="48">
                        <c:v>2019</c:v>
                      </c:pt>
                      <c:pt idx="60">
                        <c:v>2020</c:v>
                      </c:pt>
                      <c:pt idx="72">
                        <c:v>2021</c:v>
                      </c:pt>
                      <c:pt idx="84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trendit!$M$67:$M$174</c15:sqref>
                        </c15:formulaRef>
                      </c:ext>
                    </c:extLst>
                    <c:numCache>
                      <c:formatCode>0.0</c:formatCode>
                      <c:ptCount val="108"/>
                      <c:pt idx="0">
                        <c:v>88.9</c:v>
                      </c:pt>
                      <c:pt idx="1">
                        <c:v>89.1</c:v>
                      </c:pt>
                      <c:pt idx="2">
                        <c:v>89.3</c:v>
                      </c:pt>
                      <c:pt idx="3">
                        <c:v>89.5</c:v>
                      </c:pt>
                      <c:pt idx="4">
                        <c:v>89.6</c:v>
                      </c:pt>
                      <c:pt idx="5">
                        <c:v>89.9</c:v>
                      </c:pt>
                      <c:pt idx="6">
                        <c:v>90.3</c:v>
                      </c:pt>
                      <c:pt idx="7">
                        <c:v>90.7</c:v>
                      </c:pt>
                      <c:pt idx="8">
                        <c:v>91</c:v>
                      </c:pt>
                      <c:pt idx="9">
                        <c:v>91.4</c:v>
                      </c:pt>
                      <c:pt idx="10">
                        <c:v>91.6</c:v>
                      </c:pt>
                      <c:pt idx="11">
                        <c:v>91.8</c:v>
                      </c:pt>
                      <c:pt idx="12">
                        <c:v>92.1</c:v>
                      </c:pt>
                      <c:pt idx="13">
                        <c:v>92.5</c:v>
                      </c:pt>
                      <c:pt idx="14">
                        <c:v>92.8</c:v>
                      </c:pt>
                      <c:pt idx="15">
                        <c:v>93.3</c:v>
                      </c:pt>
                      <c:pt idx="16">
                        <c:v>93.9</c:v>
                      </c:pt>
                      <c:pt idx="17">
                        <c:v>94.4</c:v>
                      </c:pt>
                      <c:pt idx="18">
                        <c:v>94.7</c:v>
                      </c:pt>
                      <c:pt idx="19">
                        <c:v>94.9</c:v>
                      </c:pt>
                      <c:pt idx="20">
                        <c:v>95.1</c:v>
                      </c:pt>
                      <c:pt idx="21">
                        <c:v>95.4</c:v>
                      </c:pt>
                      <c:pt idx="22">
                        <c:v>95.8</c:v>
                      </c:pt>
                      <c:pt idx="23">
                        <c:v>96.2</c:v>
                      </c:pt>
                      <c:pt idx="24">
                        <c:v>96.6</c:v>
                      </c:pt>
                      <c:pt idx="25">
                        <c:v>96.8</c:v>
                      </c:pt>
                      <c:pt idx="26">
                        <c:v>96.8</c:v>
                      </c:pt>
                      <c:pt idx="27">
                        <c:v>96.8</c:v>
                      </c:pt>
                      <c:pt idx="28">
                        <c:v>96.9</c:v>
                      </c:pt>
                      <c:pt idx="29">
                        <c:v>97</c:v>
                      </c:pt>
                      <c:pt idx="30">
                        <c:v>97.1</c:v>
                      </c:pt>
                      <c:pt idx="31">
                        <c:v>97.3</c:v>
                      </c:pt>
                      <c:pt idx="32">
                        <c:v>97.4</c:v>
                      </c:pt>
                      <c:pt idx="33">
                        <c:v>97.5</c:v>
                      </c:pt>
                      <c:pt idx="34">
                        <c:v>97.5</c:v>
                      </c:pt>
                      <c:pt idx="35">
                        <c:v>97.7</c:v>
                      </c:pt>
                      <c:pt idx="36">
                        <c:v>97.9</c:v>
                      </c:pt>
                      <c:pt idx="37">
                        <c:v>98</c:v>
                      </c:pt>
                      <c:pt idx="38">
                        <c:v>98.2</c:v>
                      </c:pt>
                      <c:pt idx="39">
                        <c:v>98.5</c:v>
                      </c:pt>
                      <c:pt idx="40">
                        <c:v>98.7</c:v>
                      </c:pt>
                      <c:pt idx="41">
                        <c:v>99</c:v>
                      </c:pt>
                      <c:pt idx="42">
                        <c:v>99.2</c:v>
                      </c:pt>
                      <c:pt idx="43">
                        <c:v>99.2</c:v>
                      </c:pt>
                      <c:pt idx="44">
                        <c:v>99.2</c:v>
                      </c:pt>
                      <c:pt idx="45">
                        <c:v>99.2</c:v>
                      </c:pt>
                      <c:pt idx="46">
                        <c:v>99.3</c:v>
                      </c:pt>
                      <c:pt idx="47">
                        <c:v>99.3</c:v>
                      </c:pt>
                      <c:pt idx="48">
                        <c:v>99.4</c:v>
                      </c:pt>
                      <c:pt idx="49">
                        <c:v>99.5</c:v>
                      </c:pt>
                      <c:pt idx="50">
                        <c:v>99.5</c:v>
                      </c:pt>
                      <c:pt idx="51">
                        <c:v>99.6</c:v>
                      </c:pt>
                      <c:pt idx="52">
                        <c:v>99.8</c:v>
                      </c:pt>
                      <c:pt idx="53">
                        <c:v>100</c:v>
                      </c:pt>
                      <c:pt idx="54">
                        <c:v>100.1</c:v>
                      </c:pt>
                      <c:pt idx="55">
                        <c:v>100.1</c:v>
                      </c:pt>
                      <c:pt idx="56">
                        <c:v>100.1</c:v>
                      </c:pt>
                      <c:pt idx="57">
                        <c:v>100</c:v>
                      </c:pt>
                      <c:pt idx="58">
                        <c:v>100</c:v>
                      </c:pt>
                      <c:pt idx="59">
                        <c:v>99.8</c:v>
                      </c:pt>
                      <c:pt idx="60">
                        <c:v>99.7</c:v>
                      </c:pt>
                      <c:pt idx="61">
                        <c:v>99.6</c:v>
                      </c:pt>
                      <c:pt idx="62">
                        <c:v>99.8</c:v>
                      </c:pt>
                      <c:pt idx="63">
                        <c:v>99.9</c:v>
                      </c:pt>
                      <c:pt idx="64">
                        <c:v>99.8</c:v>
                      </c:pt>
                      <c:pt idx="65">
                        <c:v>99.8</c:v>
                      </c:pt>
                      <c:pt idx="66">
                        <c:v>100</c:v>
                      </c:pt>
                      <c:pt idx="67">
                        <c:v>100.2</c:v>
                      </c:pt>
                      <c:pt idx="68">
                        <c:v>100.1</c:v>
                      </c:pt>
                      <c:pt idx="69">
                        <c:v>100.2</c:v>
                      </c:pt>
                      <c:pt idx="70">
                        <c:v>100.5</c:v>
                      </c:pt>
                      <c:pt idx="71">
                        <c:v>100.7</c:v>
                      </c:pt>
                      <c:pt idx="72">
                        <c:v>100.9</c:v>
                      </c:pt>
                      <c:pt idx="73">
                        <c:v>101.3</c:v>
                      </c:pt>
                      <c:pt idx="74">
                        <c:v>101.8</c:v>
                      </c:pt>
                      <c:pt idx="75">
                        <c:v>102.2</c:v>
                      </c:pt>
                      <c:pt idx="76">
                        <c:v>102.5</c:v>
                      </c:pt>
                      <c:pt idx="77">
                        <c:v>102.9</c:v>
                      </c:pt>
                      <c:pt idx="78">
                        <c:v>103.2</c:v>
                      </c:pt>
                      <c:pt idx="79">
                        <c:v>103.4</c:v>
                      </c:pt>
                      <c:pt idx="80">
                        <c:v>103.6</c:v>
                      </c:pt>
                      <c:pt idx="81">
                        <c:v>103.8</c:v>
                      </c:pt>
                      <c:pt idx="82">
                        <c:v>103.9</c:v>
                      </c:pt>
                      <c:pt idx="83">
                        <c:v>104</c:v>
                      </c:pt>
                      <c:pt idx="84">
                        <c:v>104.2</c:v>
                      </c:pt>
                      <c:pt idx="85">
                        <c:v>104.2</c:v>
                      </c:pt>
                      <c:pt idx="86">
                        <c:v>104.2</c:v>
                      </c:pt>
                      <c:pt idx="87">
                        <c:v>104.4</c:v>
                      </c:pt>
                      <c:pt idx="88">
                        <c:v>104.6</c:v>
                      </c:pt>
                      <c:pt idx="89">
                        <c:v>104.7</c:v>
                      </c:pt>
                      <c:pt idx="90" formatCode="General">
                        <c:v>105</c:v>
                      </c:pt>
                      <c:pt idx="91" formatCode="General">
                        <c:v>105.5</c:v>
                      </c:pt>
                      <c:pt idx="92" formatCode="General">
                        <c:v>106.1</c:v>
                      </c:pt>
                      <c:pt idx="93" formatCode="General">
                        <c:v>106.5</c:v>
                      </c:pt>
                      <c:pt idx="94" formatCode="General">
                        <c:v>106.9</c:v>
                      </c:pt>
                      <c:pt idx="95" formatCode="General">
                        <c:v>107.4</c:v>
                      </c:pt>
                      <c:pt idx="96" formatCode="General">
                        <c:v>107.8</c:v>
                      </c:pt>
                      <c:pt idx="97" formatCode="General">
                        <c:v>108.2</c:v>
                      </c:pt>
                      <c:pt idx="98" formatCode="General">
                        <c:v>108.6</c:v>
                      </c:pt>
                      <c:pt idx="99" formatCode="General">
                        <c:v>109</c:v>
                      </c:pt>
                      <c:pt idx="100" formatCode="General">
                        <c:v>109.3</c:v>
                      </c:pt>
                      <c:pt idx="101" formatCode="General">
                        <c:v>109.4</c:v>
                      </c:pt>
                      <c:pt idx="102" formatCode="General">
                        <c:v>109.7</c:v>
                      </c:pt>
                      <c:pt idx="103" formatCode="General">
                        <c:v>110.2</c:v>
                      </c:pt>
                      <c:pt idx="104" formatCode="General">
                        <c:v>110.7</c:v>
                      </c:pt>
                      <c:pt idx="105" formatCode="General">
                        <c:v>111.3</c:v>
                      </c:pt>
                      <c:pt idx="106" formatCode="General">
                        <c:v>112</c:v>
                      </c:pt>
                      <c:pt idx="107" formatCode="General">
                        <c:v>112.8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431-484D-9BA5-E976B493AD4E}"/>
                  </c:ext>
                </c:extLst>
              </c15:ser>
            </c15:filteredLineSeries>
          </c:ext>
        </c:extLst>
      </c:lineChart>
      <c:catAx>
        <c:axId val="33540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33540226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35402264"/>
        <c:scaling>
          <c:orientation val="minMax"/>
          <c:max val="16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/>
                    </a:solidFill>
                    <a:latin typeface="Corbel" panose="020B0503020204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Corbel" panose="020B0503020204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2015=100</a:t>
                </a:r>
              </a:p>
            </c:rich>
          </c:tx>
          <c:layout>
            <c:manualLayout>
              <c:xMode val="edge"/>
              <c:yMode val="edge"/>
              <c:x val="7.3711008479709267E-2"/>
              <c:y val="4.73318544039460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/>
                  </a:solidFill>
                  <a:latin typeface="Corbel" panose="020B0503020204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335401872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5705146557600546"/>
          <c:y val="0.66612380952380956"/>
          <c:w val="0.40263462849352422"/>
          <c:h val="0.18547817460317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DAA63">
        <a:lumMod val="60000"/>
        <a:lumOff val="4000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15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r>
              <a:rPr lang="fi-FI" sz="1600" cap="none" baseline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Vienti</a:t>
            </a:r>
          </a:p>
        </c:rich>
      </c:tx>
      <c:layout>
        <c:manualLayout>
          <c:xMode val="edge"/>
          <c:yMode val="edge"/>
          <c:x val="0.37809958328529308"/>
          <c:y val="2.170940170940171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15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0596043405022133"/>
          <c:y val="0.14350929395470255"/>
          <c:w val="0.78753131313131297"/>
          <c:h val="0.7291415895061728"/>
        </c:manualLayout>
      </c:layout>
      <c:lineChart>
        <c:grouping val="standard"/>
        <c:varyColors val="0"/>
        <c:ser>
          <c:idx val="3"/>
          <c:order val="0"/>
          <c:tx>
            <c:strRef>
              <c:f>trendit!$Q$6</c:f>
              <c:strCache>
                <c:ptCount val="1"/>
                <c:pt idx="0">
                  <c:v>Koko maa</c:v>
                </c:pt>
              </c:strCache>
            </c:strRef>
          </c:tx>
          <c:spPr>
            <a:ln w="38100" cap="flat" cmpd="sng" algn="ctr">
              <a:solidFill>
                <a:schemeClr val="tx1"/>
              </a:solidFill>
              <a:prstDash val="sysDot"/>
              <a:miter lim="800000"/>
            </a:ln>
            <a:effectLst/>
          </c:spPr>
          <c:marker>
            <c:symbol val="none"/>
          </c:marker>
          <c:dLbls>
            <c:dLbl>
              <c:idx val="89"/>
              <c:layout>
                <c:manualLayout>
                  <c:x val="-1.5871209519691182E-16"/>
                  <c:y val="-1.5119047619047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78-4DA4-AB04-CDD1817C5225}"/>
                </c:ext>
              </c:extLst>
            </c:dLbl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78-4DA4-AB04-CDD1817C5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trendit!$O$127:$O$216</c:f>
              <c:strCache>
                <c:ptCount val="85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</c:strCache>
            </c:strRef>
          </c:cat>
          <c:val>
            <c:numRef>
              <c:f>trendit!$Q$127:$Q$216</c:f>
              <c:numCache>
                <c:formatCode>0.0</c:formatCode>
                <c:ptCount val="90"/>
                <c:pt idx="0">
                  <c:v>101.6</c:v>
                </c:pt>
                <c:pt idx="1">
                  <c:v>101.5</c:v>
                </c:pt>
                <c:pt idx="2">
                  <c:v>101.7</c:v>
                </c:pt>
                <c:pt idx="3">
                  <c:v>101.6</c:v>
                </c:pt>
                <c:pt idx="4">
                  <c:v>101.3</c:v>
                </c:pt>
                <c:pt idx="5">
                  <c:v>101</c:v>
                </c:pt>
                <c:pt idx="6">
                  <c:v>100.5</c:v>
                </c:pt>
                <c:pt idx="7">
                  <c:v>99.6</c:v>
                </c:pt>
                <c:pt idx="8">
                  <c:v>98.5</c:v>
                </c:pt>
                <c:pt idx="9">
                  <c:v>97.9</c:v>
                </c:pt>
                <c:pt idx="10">
                  <c:v>97.8</c:v>
                </c:pt>
                <c:pt idx="11">
                  <c:v>97.8</c:v>
                </c:pt>
                <c:pt idx="12">
                  <c:v>97.9</c:v>
                </c:pt>
                <c:pt idx="13">
                  <c:v>98.2</c:v>
                </c:pt>
                <c:pt idx="14">
                  <c:v>98.7</c:v>
                </c:pt>
                <c:pt idx="15">
                  <c:v>99</c:v>
                </c:pt>
                <c:pt idx="16">
                  <c:v>99.4</c:v>
                </c:pt>
                <c:pt idx="17">
                  <c:v>100</c:v>
                </c:pt>
                <c:pt idx="18">
                  <c:v>100.6</c:v>
                </c:pt>
                <c:pt idx="19">
                  <c:v>101.4</c:v>
                </c:pt>
                <c:pt idx="20">
                  <c:v>102.2</c:v>
                </c:pt>
                <c:pt idx="21">
                  <c:v>102.7</c:v>
                </c:pt>
                <c:pt idx="22">
                  <c:v>103.3</c:v>
                </c:pt>
                <c:pt idx="23">
                  <c:v>104.6</c:v>
                </c:pt>
                <c:pt idx="24">
                  <c:v>106</c:v>
                </c:pt>
                <c:pt idx="25">
                  <c:v>106.8</c:v>
                </c:pt>
                <c:pt idx="26">
                  <c:v>107.2</c:v>
                </c:pt>
                <c:pt idx="27">
                  <c:v>107.8</c:v>
                </c:pt>
                <c:pt idx="28">
                  <c:v>108.4</c:v>
                </c:pt>
                <c:pt idx="29">
                  <c:v>109.1</c:v>
                </c:pt>
                <c:pt idx="30">
                  <c:v>109.6</c:v>
                </c:pt>
                <c:pt idx="31">
                  <c:v>109.5</c:v>
                </c:pt>
                <c:pt idx="32">
                  <c:v>109.7</c:v>
                </c:pt>
                <c:pt idx="33">
                  <c:v>110.6</c:v>
                </c:pt>
                <c:pt idx="34">
                  <c:v>111.8</c:v>
                </c:pt>
                <c:pt idx="35">
                  <c:v>112.9</c:v>
                </c:pt>
                <c:pt idx="36">
                  <c:v>114</c:v>
                </c:pt>
                <c:pt idx="37">
                  <c:v>114.9</c:v>
                </c:pt>
                <c:pt idx="38">
                  <c:v>115.5</c:v>
                </c:pt>
                <c:pt idx="39">
                  <c:v>116</c:v>
                </c:pt>
                <c:pt idx="40">
                  <c:v>116.5</c:v>
                </c:pt>
                <c:pt idx="41">
                  <c:v>117</c:v>
                </c:pt>
                <c:pt idx="42">
                  <c:v>117.7</c:v>
                </c:pt>
                <c:pt idx="43">
                  <c:v>118.6</c:v>
                </c:pt>
                <c:pt idx="44">
                  <c:v>119.6</c:v>
                </c:pt>
                <c:pt idx="45">
                  <c:v>119.9</c:v>
                </c:pt>
                <c:pt idx="46">
                  <c:v>119.5</c:v>
                </c:pt>
                <c:pt idx="47">
                  <c:v>119.4</c:v>
                </c:pt>
                <c:pt idx="48" formatCode="General">
                  <c:v>120.4</c:v>
                </c:pt>
                <c:pt idx="49" formatCode="General">
                  <c:v>121.8</c:v>
                </c:pt>
                <c:pt idx="50" formatCode="General">
                  <c:v>122.7</c:v>
                </c:pt>
                <c:pt idx="51" formatCode="General">
                  <c:v>123</c:v>
                </c:pt>
                <c:pt idx="52" formatCode="General">
                  <c:v>122.9</c:v>
                </c:pt>
                <c:pt idx="53" formatCode="General">
                  <c:v>123</c:v>
                </c:pt>
                <c:pt idx="54" formatCode="General">
                  <c:v>123.3</c:v>
                </c:pt>
                <c:pt idx="55" formatCode="General">
                  <c:v>123.5</c:v>
                </c:pt>
                <c:pt idx="56" formatCode="General">
                  <c:v>123.5</c:v>
                </c:pt>
                <c:pt idx="57" formatCode="General">
                  <c:v>123.3</c:v>
                </c:pt>
                <c:pt idx="58" formatCode="General">
                  <c:v>123.2</c:v>
                </c:pt>
                <c:pt idx="59" formatCode="General">
                  <c:v>122.8</c:v>
                </c:pt>
                <c:pt idx="60" formatCode="General">
                  <c:v>121.2</c:v>
                </c:pt>
                <c:pt idx="61" formatCode="General">
                  <c:v>118.7</c:v>
                </c:pt>
                <c:pt idx="62" formatCode="General">
                  <c:v>116.8</c:v>
                </c:pt>
                <c:pt idx="63" formatCode="General">
                  <c:v>116.1</c:v>
                </c:pt>
                <c:pt idx="64" formatCode="General">
                  <c:v>116</c:v>
                </c:pt>
                <c:pt idx="65">
                  <c:v>115.5</c:v>
                </c:pt>
                <c:pt idx="66" formatCode="General">
                  <c:v>114.7</c:v>
                </c:pt>
                <c:pt idx="67" formatCode="General">
                  <c:v>114.4</c:v>
                </c:pt>
                <c:pt idx="68" formatCode="General">
                  <c:v>114.9</c:v>
                </c:pt>
                <c:pt idx="69" formatCode="General">
                  <c:v>115.9</c:v>
                </c:pt>
                <c:pt idx="70" formatCode="General">
                  <c:v>116.6</c:v>
                </c:pt>
                <c:pt idx="71" formatCode="General">
                  <c:v>116.9</c:v>
                </c:pt>
                <c:pt idx="72" formatCode="General">
                  <c:v>117.7</c:v>
                </c:pt>
                <c:pt idx="73" formatCode="General">
                  <c:v>119.5</c:v>
                </c:pt>
                <c:pt idx="74" formatCode="General">
                  <c:v>121.5</c:v>
                </c:pt>
                <c:pt idx="75" formatCode="General">
                  <c:v>123.3</c:v>
                </c:pt>
                <c:pt idx="76" formatCode="General">
                  <c:v>125</c:v>
                </c:pt>
                <c:pt idx="77" formatCode="General">
                  <c:v>127.2</c:v>
                </c:pt>
                <c:pt idx="78" formatCode="General">
                  <c:v>130.4</c:v>
                </c:pt>
                <c:pt idx="79" formatCode="General">
                  <c:v>133.69999999999999</c:v>
                </c:pt>
                <c:pt idx="80" formatCode="General">
                  <c:v>136.30000000000001</c:v>
                </c:pt>
                <c:pt idx="81" formatCode="General">
                  <c:v>138.69999999999999</c:v>
                </c:pt>
                <c:pt idx="82" formatCode="General">
                  <c:v>141.80000000000001</c:v>
                </c:pt>
                <c:pt idx="83" formatCode="General">
                  <c:v>145.6</c:v>
                </c:pt>
                <c:pt idx="84" formatCode="General">
                  <c:v>149.30000000000001</c:v>
                </c:pt>
                <c:pt idx="85" formatCode="General">
                  <c:v>152.5</c:v>
                </c:pt>
                <c:pt idx="86" formatCode="General">
                  <c:v>155.5</c:v>
                </c:pt>
                <c:pt idx="87" formatCode="General">
                  <c:v>158.6</c:v>
                </c:pt>
                <c:pt idx="88" formatCode="General">
                  <c:v>161.4</c:v>
                </c:pt>
                <c:pt idx="89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78-4DA4-AB04-CDD1817C5225}"/>
            </c:ext>
          </c:extLst>
        </c:ser>
        <c:ser>
          <c:idx val="2"/>
          <c:order val="1"/>
          <c:tx>
            <c:strRef>
              <c:f>trendit!$P$6</c:f>
              <c:strCache>
                <c:ptCount val="1"/>
                <c:pt idx="0">
                  <c:v>Kuopion seutu</c:v>
                </c:pt>
              </c:strCache>
            </c:strRef>
          </c:tx>
          <c:spPr>
            <a:ln w="38100" cap="flat" cmpd="thickThin" algn="ctr">
              <a:solidFill>
                <a:schemeClr val="accent5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89"/>
              <c:layout>
                <c:manualLayout>
                  <c:x val="-6.6023935184360292E-3"/>
                  <c:y val="-1.489344941956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78-4DA4-AB04-CDD1817C5225}"/>
                </c:ext>
              </c:extLst>
            </c:dLbl>
            <c:dLbl>
              <c:idx val="1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78-4DA4-AB04-CDD1817C5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trendit!$O$127:$O$216</c:f>
              <c:strCache>
                <c:ptCount val="85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</c:strCache>
            </c:strRef>
          </c:cat>
          <c:val>
            <c:numRef>
              <c:f>trendit!$P$127:$P$216</c:f>
              <c:numCache>
                <c:formatCode>0.0</c:formatCode>
                <c:ptCount val="90"/>
                <c:pt idx="0">
                  <c:v>97.9</c:v>
                </c:pt>
                <c:pt idx="1">
                  <c:v>98.4</c:v>
                </c:pt>
                <c:pt idx="2">
                  <c:v>98.7</c:v>
                </c:pt>
                <c:pt idx="3">
                  <c:v>98.9</c:v>
                </c:pt>
                <c:pt idx="4">
                  <c:v>99.3</c:v>
                </c:pt>
                <c:pt idx="5">
                  <c:v>100.3</c:v>
                </c:pt>
                <c:pt idx="6">
                  <c:v>100.7</c:v>
                </c:pt>
                <c:pt idx="7">
                  <c:v>100</c:v>
                </c:pt>
                <c:pt idx="8">
                  <c:v>99.3</c:v>
                </c:pt>
                <c:pt idx="9">
                  <c:v>99.2</c:v>
                </c:pt>
                <c:pt idx="10">
                  <c:v>99.1</c:v>
                </c:pt>
                <c:pt idx="11">
                  <c:v>98.7</c:v>
                </c:pt>
                <c:pt idx="12">
                  <c:v>97.8</c:v>
                </c:pt>
                <c:pt idx="13">
                  <c:v>97.2</c:v>
                </c:pt>
                <c:pt idx="14">
                  <c:v>96.8</c:v>
                </c:pt>
                <c:pt idx="15">
                  <c:v>96.5</c:v>
                </c:pt>
                <c:pt idx="16">
                  <c:v>96.1</c:v>
                </c:pt>
                <c:pt idx="17">
                  <c:v>96.1</c:v>
                </c:pt>
                <c:pt idx="18">
                  <c:v>96.7</c:v>
                </c:pt>
                <c:pt idx="19">
                  <c:v>98</c:v>
                </c:pt>
                <c:pt idx="20">
                  <c:v>99.3</c:v>
                </c:pt>
                <c:pt idx="21">
                  <c:v>100.3</c:v>
                </c:pt>
                <c:pt idx="22">
                  <c:v>101.3</c:v>
                </c:pt>
                <c:pt idx="23">
                  <c:v>102.4</c:v>
                </c:pt>
                <c:pt idx="24">
                  <c:v>103.6</c:v>
                </c:pt>
                <c:pt idx="25">
                  <c:v>104.5</c:v>
                </c:pt>
                <c:pt idx="26">
                  <c:v>105</c:v>
                </c:pt>
                <c:pt idx="27">
                  <c:v>105</c:v>
                </c:pt>
                <c:pt idx="28">
                  <c:v>105.1</c:v>
                </c:pt>
                <c:pt idx="29">
                  <c:v>105.8</c:v>
                </c:pt>
                <c:pt idx="30">
                  <c:v>106.6</c:v>
                </c:pt>
                <c:pt idx="31">
                  <c:v>106.9</c:v>
                </c:pt>
                <c:pt idx="32">
                  <c:v>106.6</c:v>
                </c:pt>
                <c:pt idx="33">
                  <c:v>106.4</c:v>
                </c:pt>
                <c:pt idx="34">
                  <c:v>106.3</c:v>
                </c:pt>
                <c:pt idx="35">
                  <c:v>106.3</c:v>
                </c:pt>
                <c:pt idx="36">
                  <c:v>106.2</c:v>
                </c:pt>
                <c:pt idx="37">
                  <c:v>106.6</c:v>
                </c:pt>
                <c:pt idx="38">
                  <c:v>107.6</c:v>
                </c:pt>
                <c:pt idx="39">
                  <c:v>108.8</c:v>
                </c:pt>
                <c:pt idx="40">
                  <c:v>110.1</c:v>
                </c:pt>
                <c:pt idx="41">
                  <c:v>111.1</c:v>
                </c:pt>
                <c:pt idx="42" formatCode="General">
                  <c:v>112</c:v>
                </c:pt>
                <c:pt idx="43" formatCode="General">
                  <c:v>112.8</c:v>
                </c:pt>
                <c:pt idx="44" formatCode="General">
                  <c:v>113.7</c:v>
                </c:pt>
                <c:pt idx="45" formatCode="General">
                  <c:v>114.6</c:v>
                </c:pt>
                <c:pt idx="46" formatCode="General">
                  <c:v>115.3</c:v>
                </c:pt>
                <c:pt idx="47" formatCode="General">
                  <c:v>115.8</c:v>
                </c:pt>
                <c:pt idx="48" formatCode="General">
                  <c:v>116.3</c:v>
                </c:pt>
                <c:pt idx="49" formatCode="General">
                  <c:v>115.8</c:v>
                </c:pt>
                <c:pt idx="50" formatCode="General">
                  <c:v>114.7</c:v>
                </c:pt>
                <c:pt idx="51" formatCode="General">
                  <c:v>113.8</c:v>
                </c:pt>
                <c:pt idx="52" formatCode="General">
                  <c:v>113.2</c:v>
                </c:pt>
                <c:pt idx="53" formatCode="General">
                  <c:v>113.1</c:v>
                </c:pt>
                <c:pt idx="54" formatCode="General">
                  <c:v>113.7</c:v>
                </c:pt>
                <c:pt idx="55" formatCode="General">
                  <c:v>114.6</c:v>
                </c:pt>
                <c:pt idx="56" formatCode="General">
                  <c:v>115.2</c:v>
                </c:pt>
                <c:pt idx="57" formatCode="General">
                  <c:v>115.1</c:v>
                </c:pt>
                <c:pt idx="58" formatCode="General">
                  <c:v>113.8</c:v>
                </c:pt>
                <c:pt idx="59" formatCode="General">
                  <c:v>111.5</c:v>
                </c:pt>
                <c:pt idx="60" formatCode="General">
                  <c:v>109</c:v>
                </c:pt>
                <c:pt idx="61" formatCode="General">
                  <c:v>106.6</c:v>
                </c:pt>
                <c:pt idx="62" formatCode="General">
                  <c:v>104.6</c:v>
                </c:pt>
                <c:pt idx="63" formatCode="General">
                  <c:v>103.3</c:v>
                </c:pt>
                <c:pt idx="64" formatCode="General">
                  <c:v>103.2</c:v>
                </c:pt>
                <c:pt idx="65" formatCode="General">
                  <c:v>103.6</c:v>
                </c:pt>
                <c:pt idx="66" formatCode="General">
                  <c:v>103.7</c:v>
                </c:pt>
                <c:pt idx="67" formatCode="General">
                  <c:v>104</c:v>
                </c:pt>
                <c:pt idx="68" formatCode="General">
                  <c:v>104.9</c:v>
                </c:pt>
                <c:pt idx="69" formatCode="General">
                  <c:v>105.9</c:v>
                </c:pt>
                <c:pt idx="70" formatCode="General">
                  <c:v>108.1</c:v>
                </c:pt>
                <c:pt idx="71" formatCode="General">
                  <c:v>112.6</c:v>
                </c:pt>
                <c:pt idx="72" formatCode="General">
                  <c:v>118.7</c:v>
                </c:pt>
                <c:pt idx="73" formatCode="General">
                  <c:v>125.7</c:v>
                </c:pt>
                <c:pt idx="74" formatCode="General">
                  <c:v>133.19999999999999</c:v>
                </c:pt>
                <c:pt idx="75" formatCode="General">
                  <c:v>140.4</c:v>
                </c:pt>
                <c:pt idx="76" formatCode="General">
                  <c:v>146.5</c:v>
                </c:pt>
                <c:pt idx="77" formatCode="General">
                  <c:v>151.69999999999999</c:v>
                </c:pt>
                <c:pt idx="78" formatCode="General">
                  <c:v>156.6</c:v>
                </c:pt>
                <c:pt idx="79" formatCode="General">
                  <c:v>161.69999999999999</c:v>
                </c:pt>
                <c:pt idx="80" formatCode="General">
                  <c:v>167</c:v>
                </c:pt>
                <c:pt idx="81" formatCode="General">
                  <c:v>173.5</c:v>
                </c:pt>
                <c:pt idx="82" formatCode="General">
                  <c:v>180.6</c:v>
                </c:pt>
                <c:pt idx="83" formatCode="General">
                  <c:v>186.2</c:v>
                </c:pt>
                <c:pt idx="84" formatCode="General">
                  <c:v>189.7</c:v>
                </c:pt>
                <c:pt idx="85" formatCode="General">
                  <c:v>192.3</c:v>
                </c:pt>
                <c:pt idx="86" formatCode="General">
                  <c:v>194.9</c:v>
                </c:pt>
                <c:pt idx="87" formatCode="General">
                  <c:v>197.5</c:v>
                </c:pt>
                <c:pt idx="88" formatCode="General">
                  <c:v>199.3</c:v>
                </c:pt>
                <c:pt idx="89" formatCode="General">
                  <c:v>201.5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78-4DA4-AB04-CDD1817C5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401088"/>
        <c:axId val="211553224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trendit!$R$6</c15:sqref>
                        </c15:formulaRef>
                      </c:ext>
                    </c:extLst>
                    <c:strCache>
                      <c:ptCount val="1"/>
                      <c:pt idx="0">
                        <c:v>P-S+Joroinen</c:v>
                      </c:pt>
                    </c:strCache>
                  </c:strRef>
                </c:tx>
                <c:spPr>
                  <a:ln w="22225" cap="flat" cmpd="sng" algn="ctr">
                    <a:solidFill>
                      <a:schemeClr val="accent3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trendit!$O$127:$O$216</c15:sqref>
                        </c15:formulaRef>
                      </c:ext>
                    </c:extLst>
                    <c:strCache>
                      <c:ptCount val="85"/>
                      <c:pt idx="0">
                        <c:v>2015</c:v>
                      </c:pt>
                      <c:pt idx="12">
                        <c:v>2016</c:v>
                      </c:pt>
                      <c:pt idx="24">
                        <c:v>2017</c:v>
                      </c:pt>
                      <c:pt idx="36">
                        <c:v>2018</c:v>
                      </c:pt>
                      <c:pt idx="48">
                        <c:v>2019</c:v>
                      </c:pt>
                      <c:pt idx="60">
                        <c:v>2020</c:v>
                      </c:pt>
                      <c:pt idx="72">
                        <c:v>2021</c:v>
                      </c:pt>
                      <c:pt idx="84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trendit!$R$67:$R$192</c15:sqref>
                        </c15:formulaRef>
                      </c:ext>
                    </c:extLst>
                    <c:numCache>
                      <c:formatCode>0.0</c:formatCode>
                      <c:ptCount val="126"/>
                      <c:pt idx="0">
                        <c:v>83.4</c:v>
                      </c:pt>
                      <c:pt idx="1">
                        <c:v>84.1</c:v>
                      </c:pt>
                      <c:pt idx="2">
                        <c:v>84.8</c:v>
                      </c:pt>
                      <c:pt idx="3">
                        <c:v>85.9</c:v>
                      </c:pt>
                      <c:pt idx="4">
                        <c:v>87.2</c:v>
                      </c:pt>
                      <c:pt idx="5">
                        <c:v>88.5</c:v>
                      </c:pt>
                      <c:pt idx="6">
                        <c:v>89.6</c:v>
                      </c:pt>
                      <c:pt idx="7">
                        <c:v>90.6</c:v>
                      </c:pt>
                      <c:pt idx="8">
                        <c:v>91.7</c:v>
                      </c:pt>
                      <c:pt idx="9">
                        <c:v>93.1</c:v>
                      </c:pt>
                      <c:pt idx="10">
                        <c:v>94.8</c:v>
                      </c:pt>
                      <c:pt idx="11">
                        <c:v>96.3</c:v>
                      </c:pt>
                      <c:pt idx="12">
                        <c:v>97.2</c:v>
                      </c:pt>
                      <c:pt idx="13">
                        <c:v>97.7</c:v>
                      </c:pt>
                      <c:pt idx="14">
                        <c:v>98.3</c:v>
                      </c:pt>
                      <c:pt idx="15">
                        <c:v>99.1</c:v>
                      </c:pt>
                      <c:pt idx="16">
                        <c:v>100.3</c:v>
                      </c:pt>
                      <c:pt idx="17">
                        <c:v>101.9</c:v>
                      </c:pt>
                      <c:pt idx="18">
                        <c:v>103.3</c:v>
                      </c:pt>
                      <c:pt idx="19">
                        <c:v>104.5</c:v>
                      </c:pt>
                      <c:pt idx="20">
                        <c:v>105.9</c:v>
                      </c:pt>
                      <c:pt idx="21">
                        <c:v>107.5</c:v>
                      </c:pt>
                      <c:pt idx="22">
                        <c:v>109.3</c:v>
                      </c:pt>
                      <c:pt idx="23">
                        <c:v>111.2</c:v>
                      </c:pt>
                      <c:pt idx="24">
                        <c:v>112.5</c:v>
                      </c:pt>
                      <c:pt idx="25">
                        <c:v>112.7</c:v>
                      </c:pt>
                      <c:pt idx="26">
                        <c:v>112.2</c:v>
                      </c:pt>
                      <c:pt idx="27">
                        <c:v>111.8</c:v>
                      </c:pt>
                      <c:pt idx="28">
                        <c:v>111.1</c:v>
                      </c:pt>
                      <c:pt idx="29">
                        <c:v>109.9</c:v>
                      </c:pt>
                      <c:pt idx="30">
                        <c:v>108.8</c:v>
                      </c:pt>
                      <c:pt idx="31">
                        <c:v>107.9</c:v>
                      </c:pt>
                      <c:pt idx="32">
                        <c:v>106.7</c:v>
                      </c:pt>
                      <c:pt idx="33">
                        <c:v>105.3</c:v>
                      </c:pt>
                      <c:pt idx="34">
                        <c:v>104.1</c:v>
                      </c:pt>
                      <c:pt idx="35">
                        <c:v>103.1</c:v>
                      </c:pt>
                      <c:pt idx="36">
                        <c:v>102.4</c:v>
                      </c:pt>
                      <c:pt idx="37">
                        <c:v>101.9</c:v>
                      </c:pt>
                      <c:pt idx="38">
                        <c:v>101.2</c:v>
                      </c:pt>
                      <c:pt idx="39">
                        <c:v>100.3</c:v>
                      </c:pt>
                      <c:pt idx="40">
                        <c:v>99.6</c:v>
                      </c:pt>
                      <c:pt idx="41">
                        <c:v>99.6</c:v>
                      </c:pt>
                      <c:pt idx="42">
                        <c:v>99.7</c:v>
                      </c:pt>
                      <c:pt idx="43">
                        <c:v>99.5</c:v>
                      </c:pt>
                      <c:pt idx="44">
                        <c:v>99.8</c:v>
                      </c:pt>
                      <c:pt idx="45">
                        <c:v>100.7</c:v>
                      </c:pt>
                      <c:pt idx="46">
                        <c:v>101.3</c:v>
                      </c:pt>
                      <c:pt idx="47">
                        <c:v>101.4</c:v>
                      </c:pt>
                      <c:pt idx="48">
                        <c:v>101.1</c:v>
                      </c:pt>
                      <c:pt idx="49">
                        <c:v>100.4</c:v>
                      </c:pt>
                      <c:pt idx="50">
                        <c:v>99.8</c:v>
                      </c:pt>
                      <c:pt idx="51">
                        <c:v>99.2</c:v>
                      </c:pt>
                      <c:pt idx="52">
                        <c:v>98.5</c:v>
                      </c:pt>
                      <c:pt idx="53">
                        <c:v>97.8</c:v>
                      </c:pt>
                      <c:pt idx="54">
                        <c:v>97.3</c:v>
                      </c:pt>
                      <c:pt idx="55">
                        <c:v>97.2</c:v>
                      </c:pt>
                      <c:pt idx="56">
                        <c:v>97.3</c:v>
                      </c:pt>
                      <c:pt idx="57">
                        <c:v>97.5</c:v>
                      </c:pt>
                      <c:pt idx="58">
                        <c:v>98</c:v>
                      </c:pt>
                      <c:pt idx="59">
                        <c:v>98.5</c:v>
                      </c:pt>
                      <c:pt idx="60">
                        <c:v>98.9</c:v>
                      </c:pt>
                      <c:pt idx="61">
                        <c:v>99.4</c:v>
                      </c:pt>
                      <c:pt idx="62">
                        <c:v>99.8</c:v>
                      </c:pt>
                      <c:pt idx="63">
                        <c:v>99.8</c:v>
                      </c:pt>
                      <c:pt idx="64">
                        <c:v>99.9</c:v>
                      </c:pt>
                      <c:pt idx="65">
                        <c:v>100.1</c:v>
                      </c:pt>
                      <c:pt idx="66">
                        <c:v>100.1</c:v>
                      </c:pt>
                      <c:pt idx="67">
                        <c:v>100</c:v>
                      </c:pt>
                      <c:pt idx="68">
                        <c:v>99.9</c:v>
                      </c:pt>
                      <c:pt idx="69">
                        <c:v>99.9</c:v>
                      </c:pt>
                      <c:pt idx="70">
                        <c:v>100.1</c:v>
                      </c:pt>
                      <c:pt idx="71">
                        <c:v>100.1</c:v>
                      </c:pt>
                      <c:pt idx="72">
                        <c:v>100.2</c:v>
                      </c:pt>
                      <c:pt idx="73">
                        <c:v>100.5</c:v>
                      </c:pt>
                      <c:pt idx="74">
                        <c:v>101.1</c:v>
                      </c:pt>
                      <c:pt idx="75">
                        <c:v>101.7</c:v>
                      </c:pt>
                      <c:pt idx="76">
                        <c:v>102.5</c:v>
                      </c:pt>
                      <c:pt idx="77">
                        <c:v>103.5</c:v>
                      </c:pt>
                      <c:pt idx="78">
                        <c:v>104.7</c:v>
                      </c:pt>
                      <c:pt idx="79">
                        <c:v>105.9</c:v>
                      </c:pt>
                      <c:pt idx="80">
                        <c:v>107.2</c:v>
                      </c:pt>
                      <c:pt idx="81">
                        <c:v>108.6</c:v>
                      </c:pt>
                      <c:pt idx="82">
                        <c:v>109.9</c:v>
                      </c:pt>
                      <c:pt idx="83">
                        <c:v>111.3</c:v>
                      </c:pt>
                      <c:pt idx="84">
                        <c:v>112.6</c:v>
                      </c:pt>
                      <c:pt idx="85">
                        <c:v>113.4</c:v>
                      </c:pt>
                      <c:pt idx="86">
                        <c:v>113.9</c:v>
                      </c:pt>
                      <c:pt idx="87">
                        <c:v>114.6</c:v>
                      </c:pt>
                      <c:pt idx="88">
                        <c:v>115.7</c:v>
                      </c:pt>
                      <c:pt idx="89">
                        <c:v>117</c:v>
                      </c:pt>
                      <c:pt idx="90">
                        <c:v>118.3</c:v>
                      </c:pt>
                      <c:pt idx="91">
                        <c:v>119.2</c:v>
                      </c:pt>
                      <c:pt idx="92">
                        <c:v>120.2</c:v>
                      </c:pt>
                      <c:pt idx="93">
                        <c:v>121.1</c:v>
                      </c:pt>
                      <c:pt idx="94">
                        <c:v>121.9</c:v>
                      </c:pt>
                      <c:pt idx="95">
                        <c:v>122.3</c:v>
                      </c:pt>
                      <c:pt idx="96">
                        <c:v>122.3</c:v>
                      </c:pt>
                      <c:pt idx="97">
                        <c:v>122.2</c:v>
                      </c:pt>
                      <c:pt idx="98">
                        <c:v>122.4</c:v>
                      </c:pt>
                      <c:pt idx="99">
                        <c:v>122.7</c:v>
                      </c:pt>
                      <c:pt idx="100">
                        <c:v>123</c:v>
                      </c:pt>
                      <c:pt idx="101">
                        <c:v>123.2</c:v>
                      </c:pt>
                      <c:pt idx="102">
                        <c:v>123.5</c:v>
                      </c:pt>
                      <c:pt idx="103">
                        <c:v>124</c:v>
                      </c:pt>
                      <c:pt idx="104">
                        <c:v>125</c:v>
                      </c:pt>
                      <c:pt idx="105">
                        <c:v>126.3</c:v>
                      </c:pt>
                      <c:pt idx="106">
                        <c:v>128</c:v>
                      </c:pt>
                      <c:pt idx="107">
                        <c:v>129.69999999999999</c:v>
                      </c:pt>
                      <c:pt idx="108" formatCode="General">
                        <c:v>131.1</c:v>
                      </c:pt>
                      <c:pt idx="109" formatCode="General">
                        <c:v>132.1</c:v>
                      </c:pt>
                      <c:pt idx="110" formatCode="General">
                        <c:v>132.69999999999999</c:v>
                      </c:pt>
                      <c:pt idx="111" formatCode="General">
                        <c:v>132.69999999999999</c:v>
                      </c:pt>
                      <c:pt idx="112" formatCode="General">
                        <c:v>132.30000000000001</c:v>
                      </c:pt>
                      <c:pt idx="113" formatCode="General">
                        <c:v>131.69999999999999</c:v>
                      </c:pt>
                      <c:pt idx="114" formatCode="General">
                        <c:v>131.19999999999999</c:v>
                      </c:pt>
                      <c:pt idx="115" formatCode="General">
                        <c:v>131.1</c:v>
                      </c:pt>
                      <c:pt idx="116" formatCode="General">
                        <c:v>131.19999999999999</c:v>
                      </c:pt>
                      <c:pt idx="117" formatCode="General">
                        <c:v>131.4</c:v>
                      </c:pt>
                      <c:pt idx="118" formatCode="General">
                        <c:v>131.19999999999999</c:v>
                      </c:pt>
                      <c:pt idx="119" formatCode="General">
                        <c:v>130.80000000000001</c:v>
                      </c:pt>
                      <c:pt idx="120" formatCode="General">
                        <c:v>130.19999999999999</c:v>
                      </c:pt>
                      <c:pt idx="121" formatCode="General">
                        <c:v>129.6</c:v>
                      </c:pt>
                      <c:pt idx="122" formatCode="General">
                        <c:v>129.1</c:v>
                      </c:pt>
                      <c:pt idx="123" formatCode="General">
                        <c:v>128.6</c:v>
                      </c:pt>
                      <c:pt idx="124" formatCode="General">
                        <c:v>128.69999999999999</c:v>
                      </c:pt>
                      <c:pt idx="125" formatCode="General">
                        <c:v>129.19999999999999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B878-4DA4-AB04-CDD1817C5225}"/>
                  </c:ext>
                </c:extLst>
              </c15:ser>
            </c15:filteredLineSeries>
          </c:ext>
        </c:extLst>
      </c:lineChart>
      <c:catAx>
        <c:axId val="33540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21155322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1155322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32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35401088"/>
        <c:crosses val="autoZero"/>
        <c:crossBetween val="midCat"/>
        <c:majorUnit val="20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99829584185412"/>
          <c:y val="0.19187896825396822"/>
          <c:w val="0.40607710717052808"/>
          <c:h val="0.16689007936507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DAA63">
        <a:lumMod val="60000"/>
        <a:lumOff val="40000"/>
      </a:srgb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0.03953</cdr:x>
      <cdr:y>0.03919</cdr:y>
    </cdr:from>
    <cdr:to>
      <cdr:x>0.29924</cdr:x>
      <cdr:y>0.13746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1C8296D0-9BB5-4CC9-9CA1-7A62C9882696}"/>
            </a:ext>
          </a:extLst>
        </cdr:cNvPr>
        <cdr:cNvSpPr txBox="1"/>
      </cdr:nvSpPr>
      <cdr:spPr>
        <a:xfrm xmlns:a="http://schemas.openxmlformats.org/drawingml/2006/main">
          <a:off x="115970" y="98758"/>
          <a:ext cx="7620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900" b="1">
              <a:latin typeface="Corbel" panose="020B0503020204020204" pitchFamily="34" charset="0"/>
            </a:rPr>
            <a:t>2015=10</a:t>
          </a:r>
          <a:r>
            <a:rPr lang="fi-FI" sz="1100">
              <a:latin typeface="Corbel" panose="020B0503020204020204" pitchFamily="34" charset="0"/>
            </a:rPr>
            <a:t>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FCD-9BD3-4AED-8963-4E0C77965402}" type="datetimeFigureOut">
              <a:rPr lang="fi-FI" smtClean="0"/>
              <a:t>1.11.2022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86CA1-9DF3-4AF0-BFD0-2329C43040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67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rgbClr val="250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2AFE9897-CA12-44FF-AD1B-50551EFE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59941" y="0"/>
            <a:ext cx="6856641" cy="6904125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15" fmla="*/ 0 w 6847900"/>
              <a:gd name="connsiteY15" fmla="*/ 0 h 6876700"/>
              <a:gd name="connsiteX0" fmla="*/ 2970804 w 6847900"/>
              <a:gd name="connsiteY0" fmla="*/ 14336 h 6891036"/>
              <a:gd name="connsiteX1" fmla="*/ 3401652 w 6847900"/>
              <a:gd name="connsiteY1" fmla="*/ 14336 h 6891036"/>
              <a:gd name="connsiteX2" fmla="*/ 3560351 w 6847900"/>
              <a:gd name="connsiteY2" fmla="*/ 50785 h 6891036"/>
              <a:gd name="connsiteX3" fmla="*/ 6842399 w 6847900"/>
              <a:gd name="connsiteY3" fmla="*/ 3948375 h 6891036"/>
              <a:gd name="connsiteX4" fmla="*/ 3280742 w 6847900"/>
              <a:gd name="connsiteY4" fmla="*/ 5563073 h 6891036"/>
              <a:gd name="connsiteX5" fmla="*/ 3366617 w 6847900"/>
              <a:gd name="connsiteY5" fmla="*/ 6843563 h 6891036"/>
              <a:gd name="connsiteX6" fmla="*/ 1800359 w 6847900"/>
              <a:gd name="connsiteY6" fmla="*/ 5991512 h 6891036"/>
              <a:gd name="connsiteX7" fmla="*/ 85925 w 6847900"/>
              <a:gd name="connsiteY7" fmla="*/ 2748500 h 6891036"/>
              <a:gd name="connsiteX8" fmla="*/ 3312643 w 6847900"/>
              <a:gd name="connsiteY8" fmla="*/ 2950544 h 6891036"/>
              <a:gd name="connsiteX9" fmla="*/ 2844879 w 6847900"/>
              <a:gd name="connsiteY9" fmla="*/ 37411 h 6891036"/>
              <a:gd name="connsiteX10" fmla="*/ 2970804 w 6847900"/>
              <a:gd name="connsiteY10" fmla="*/ 14336 h 6891036"/>
              <a:gd name="connsiteX11" fmla="*/ 0 w 6847900"/>
              <a:gd name="connsiteY11" fmla="*/ 14336 h 6891036"/>
              <a:gd name="connsiteX12" fmla="*/ 1 w 6847900"/>
              <a:gd name="connsiteY12" fmla="*/ 14336 h 6891036"/>
              <a:gd name="connsiteX13" fmla="*/ 1 w 6847900"/>
              <a:gd name="connsiteY13" fmla="*/ 6891036 h 6891036"/>
              <a:gd name="connsiteX14" fmla="*/ 0 w 6847900"/>
              <a:gd name="connsiteY14" fmla="*/ 6891036 h 6891036"/>
              <a:gd name="connsiteX15" fmla="*/ 0 w 6847900"/>
              <a:gd name="connsiteY15" fmla="*/ 14336 h 6891036"/>
              <a:gd name="connsiteX0" fmla="*/ 2970804 w 6847900"/>
              <a:gd name="connsiteY0" fmla="*/ 18623 h 6895323"/>
              <a:gd name="connsiteX1" fmla="*/ 3401652 w 6847900"/>
              <a:gd name="connsiteY1" fmla="*/ 18623 h 6895323"/>
              <a:gd name="connsiteX2" fmla="*/ 3560351 w 6847900"/>
              <a:gd name="connsiteY2" fmla="*/ 55072 h 6895323"/>
              <a:gd name="connsiteX3" fmla="*/ 6842399 w 6847900"/>
              <a:gd name="connsiteY3" fmla="*/ 3952662 h 6895323"/>
              <a:gd name="connsiteX4" fmla="*/ 3280742 w 6847900"/>
              <a:gd name="connsiteY4" fmla="*/ 5567360 h 6895323"/>
              <a:gd name="connsiteX5" fmla="*/ 3366617 w 6847900"/>
              <a:gd name="connsiteY5" fmla="*/ 6847850 h 6895323"/>
              <a:gd name="connsiteX6" fmla="*/ 1800359 w 6847900"/>
              <a:gd name="connsiteY6" fmla="*/ 5995799 h 6895323"/>
              <a:gd name="connsiteX7" fmla="*/ 85925 w 6847900"/>
              <a:gd name="connsiteY7" fmla="*/ 2752787 h 6895323"/>
              <a:gd name="connsiteX8" fmla="*/ 3312643 w 6847900"/>
              <a:gd name="connsiteY8" fmla="*/ 2954831 h 6895323"/>
              <a:gd name="connsiteX9" fmla="*/ 2844879 w 6847900"/>
              <a:gd name="connsiteY9" fmla="*/ 41698 h 6895323"/>
              <a:gd name="connsiteX10" fmla="*/ 2970804 w 6847900"/>
              <a:gd name="connsiteY10" fmla="*/ 18623 h 6895323"/>
              <a:gd name="connsiteX11" fmla="*/ 0 w 6847900"/>
              <a:gd name="connsiteY11" fmla="*/ 18623 h 6895323"/>
              <a:gd name="connsiteX12" fmla="*/ 1 w 6847900"/>
              <a:gd name="connsiteY12" fmla="*/ 18623 h 6895323"/>
              <a:gd name="connsiteX13" fmla="*/ 1 w 6847900"/>
              <a:gd name="connsiteY13" fmla="*/ 6895323 h 6895323"/>
              <a:gd name="connsiteX14" fmla="*/ 0 w 6847900"/>
              <a:gd name="connsiteY14" fmla="*/ 6895323 h 6895323"/>
              <a:gd name="connsiteX15" fmla="*/ 0 w 6847900"/>
              <a:gd name="connsiteY15" fmla="*/ 18623 h 689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7900" h="6895323">
                <a:moveTo>
                  <a:pt x="2970804" y="18623"/>
                </a:moveTo>
                <a:cubicBezTo>
                  <a:pt x="3049909" y="2496"/>
                  <a:pt x="3153206" y="-13633"/>
                  <a:pt x="3401652" y="18623"/>
                </a:cubicBezTo>
                <a:lnTo>
                  <a:pt x="3560351" y="55072"/>
                </a:lnTo>
                <a:cubicBezTo>
                  <a:pt x="4415738" y="319083"/>
                  <a:pt x="6420326" y="1508017"/>
                  <a:pt x="6842399" y="3952662"/>
                </a:cubicBezTo>
                <a:cubicBezTo>
                  <a:pt x="7007883" y="7473355"/>
                  <a:pt x="3386019" y="3671300"/>
                  <a:pt x="3280742" y="5567360"/>
                </a:cubicBezTo>
                <a:cubicBezTo>
                  <a:pt x="3255648" y="6019301"/>
                  <a:pt x="3570167" y="6706594"/>
                  <a:pt x="3366617" y="6847850"/>
                </a:cubicBezTo>
                <a:cubicBezTo>
                  <a:pt x="3163067" y="6989106"/>
                  <a:pt x="2410878" y="6595208"/>
                  <a:pt x="1800359" y="5995799"/>
                </a:cubicBezTo>
                <a:cubicBezTo>
                  <a:pt x="1153175" y="5360392"/>
                  <a:pt x="-377323" y="3896877"/>
                  <a:pt x="85925" y="2752787"/>
                </a:cubicBezTo>
                <a:cubicBezTo>
                  <a:pt x="549173" y="1608697"/>
                  <a:pt x="4668383" y="4441833"/>
                  <a:pt x="3312643" y="2954831"/>
                </a:cubicBezTo>
                <a:cubicBezTo>
                  <a:pt x="1627836" y="1061059"/>
                  <a:pt x="2128420" y="228325"/>
                  <a:pt x="2844879" y="41698"/>
                </a:cubicBezTo>
                <a:lnTo>
                  <a:pt x="2970804" y="18623"/>
                </a:lnTo>
                <a:close/>
                <a:moveTo>
                  <a:pt x="0" y="18623"/>
                </a:moveTo>
                <a:lnTo>
                  <a:pt x="1" y="18623"/>
                </a:lnTo>
                <a:lnTo>
                  <a:pt x="1" y="6895323"/>
                </a:lnTo>
                <a:lnTo>
                  <a:pt x="0" y="6895323"/>
                </a:lnTo>
                <a:lnTo>
                  <a:pt x="0" y="18623"/>
                </a:lnTo>
                <a:close/>
              </a:path>
            </a:pathLst>
          </a:custGeom>
          <a:solidFill>
            <a:srgbClr val="FDAA63"/>
          </a:solidFill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</p:spTree>
    <p:extLst>
      <p:ext uri="{BB962C8B-B14F-4D97-AF65-F5344CB8AC3E}">
        <p14:creationId xmlns:p14="http://schemas.microsoft.com/office/powerpoint/2010/main" val="119067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77768491-CE63-443B-973D-7133997F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>
            <a:fillRect/>
          </a:stretch>
        </p:blipFill>
        <p:spPr bwMode="auto">
          <a:xfrm>
            <a:off x="-4234" y="0"/>
            <a:ext cx="9137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4F08A7E5-04AD-4B0F-8781-434DBFFB1DF9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508377"/>
            <a:ext cx="7356928" cy="2105681"/>
          </a:xfrm>
        </p:spPr>
        <p:txBody>
          <a:bodyPr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3614059"/>
            <a:ext cx="7356928" cy="16087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F8D8604-AF8E-4D50-B25B-602A0FCB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C0BD-221C-4ECF-90B1-B7CEB6EF6B7F}" type="datetime1">
              <a:rPr lang="fi-FI" smtClean="0"/>
              <a:t>1.11.2022</a:t>
            </a:fld>
            <a:endParaRPr lang="en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AA23C4-EE4E-48C0-99F3-977BCAFEA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0B8C-A042-4FBC-BECB-0B823729F4E5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974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6323511-23DF-4F4C-BCCB-F810BF22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947"/>
          <a:stretch>
            <a:fillRect/>
          </a:stretch>
        </p:blipFill>
        <p:spPr bwMode="auto">
          <a:xfrm>
            <a:off x="1" y="0"/>
            <a:ext cx="7979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90B46242-4BB8-4BE5-939D-19C3BDD225C7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>
            <a:extLst>
              <a:ext uri="{FF2B5EF4-FFF2-40B4-BE49-F238E27FC236}">
                <a16:creationId xmlns:a16="http://schemas.microsoft.com/office/drawing/2014/main" id="{18DD5DDA-5069-4973-9A12-0514A5AF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88901"/>
            <a:ext cx="632884" cy="1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508377"/>
            <a:ext cx="7356928" cy="2105681"/>
          </a:xfrm>
        </p:spPr>
        <p:txBody>
          <a:bodyPr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3614059"/>
            <a:ext cx="7356928" cy="16087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27007C-58BD-42C9-AE95-C3B35DB8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7952-64B6-4537-BE71-94FF337F9AA8}" type="datetime1">
              <a:rPr lang="fi-FI" smtClean="0"/>
              <a:t>1.11.2022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A095E3-D37D-4FF2-B504-5A836C93A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B50BE-7A76-4121-AFA0-C490F1FCF0E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914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5" y="844061"/>
            <a:ext cx="11110543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333" y="2299723"/>
            <a:ext cx="5416895" cy="40090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774" y="2289977"/>
            <a:ext cx="5416895" cy="40188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CD9E51-FEB1-4E41-B4FD-A0BB0F3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9365-C279-4CCF-9DCE-47F3F304E35D}" type="datetime1">
              <a:rPr lang="fi-FI" smtClean="0"/>
              <a:t>1.11.2022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9803-E64B-4DF5-8770-8C50C231E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4E6F-9B8A-4C18-B53C-1E726F555BB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0926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4" y="844061"/>
            <a:ext cx="11101753" cy="1155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123" y="2289977"/>
            <a:ext cx="5416896" cy="54359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123" y="2833572"/>
            <a:ext cx="5416896" cy="34793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980" y="2289977"/>
            <a:ext cx="5416896" cy="54359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980" y="2833572"/>
            <a:ext cx="5416896" cy="34793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C863AE-7B80-4150-BAA7-990392EA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C281-6AD7-4B19-8768-3C1C6C55A107}" type="datetime1">
              <a:rPr lang="fi-FI" smtClean="0"/>
              <a:t>1.11.2022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5D9AD9-23D6-4D36-894F-E78631B73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D4F-6196-4378-A05A-CB9A3A1387BE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03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24" y="844061"/>
            <a:ext cx="11101753" cy="110352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55E06F-D62A-4864-A2B4-F9CC18F6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3BE3-E63C-4E5A-9D77-C86523A19A82}" type="datetime1">
              <a:rPr lang="fi-FI" smtClean="0"/>
              <a:t>1.11.2022</a:t>
            </a:fld>
            <a:endParaRPr lang="en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77A7FD-1665-47E2-83B6-BD1D76CBA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014B-2E3D-4B6E-9425-41719D8F44E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219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FF8954-DBBA-437E-B742-4DF9DBE4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6448-7DD6-412D-805D-7866634F6DFC}" type="datetime1">
              <a:rPr lang="fi-FI" smtClean="0"/>
              <a:t>1.11.2022</a:t>
            </a:fld>
            <a:endParaRPr lang="en-F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B76C4E-BE56-41D0-8897-4959B4EFA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F823-BFC8-48F7-81B7-4FCB91D704B6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0954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5" y="844057"/>
            <a:ext cx="4218111" cy="1213343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44057"/>
            <a:ext cx="6454897" cy="54688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915" y="2057399"/>
            <a:ext cx="4218111" cy="42554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DA12B6-9942-4E43-A6AB-2BD62F78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E1EF-4229-4DB7-A534-B4831DEBF4A6}" type="datetime1">
              <a:rPr lang="fi-FI" smtClean="0"/>
              <a:t>1.11.2022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24E6C-EB12-4042-822B-CFD34B63E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72AB-FB46-4BCA-B69B-D41D657CAFC5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841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975" y="842134"/>
            <a:ext cx="4218111" cy="1213343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916" y="842134"/>
            <a:ext cx="6454897" cy="54688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9975" y="2055476"/>
            <a:ext cx="4218111" cy="425547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D5A59F-04B0-410E-8156-15678157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2851-8CE6-4BA1-B7DF-F711D4E524BB}" type="datetime1">
              <a:rPr lang="fi-FI" smtClean="0"/>
              <a:t>1.11.2022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C0D4-0E1E-4553-BAF5-ED393247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D1AC-CDD4-47CA-AF42-19E932A27610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141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30585247-D089-4A04-9691-57E2CD73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77C1DE7-B1C0-487C-A4C4-0D045494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1" y="723901"/>
            <a:ext cx="1701800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3" y="2986929"/>
            <a:ext cx="5405236" cy="1103524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53915" y="4212772"/>
            <a:ext cx="5405236" cy="1267469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457189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53914" y="5602562"/>
            <a:ext cx="5405236" cy="8313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67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82097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1.11.2022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388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5A7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0A0D7361-B0AD-4891-9E83-BAB6974A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23789" y="2"/>
            <a:ext cx="6868211" cy="6857999"/>
          </a:xfrm>
          <a:custGeom>
            <a:avLst/>
            <a:gdLst>
              <a:gd name="connsiteX0" fmla="*/ 1052822 w 6868210"/>
              <a:gd name="connsiteY0" fmla="*/ 0 h 6857999"/>
              <a:gd name="connsiteX1" fmla="*/ 6868210 w 6868210"/>
              <a:gd name="connsiteY1" fmla="*/ 0 h 6857999"/>
              <a:gd name="connsiteX2" fmla="*/ 6868210 w 6868210"/>
              <a:gd name="connsiteY2" fmla="*/ 3 h 6857999"/>
              <a:gd name="connsiteX3" fmla="*/ 5825322 w 6868210"/>
              <a:gd name="connsiteY3" fmla="*/ 2288970 h 6857999"/>
              <a:gd name="connsiteX4" fmla="*/ 6860591 w 6868210"/>
              <a:gd name="connsiteY4" fmla="*/ 2285999 h 6857999"/>
              <a:gd name="connsiteX5" fmla="*/ 5821091 w 6868210"/>
              <a:gd name="connsiteY5" fmla="*/ 4575599 h 6857999"/>
              <a:gd name="connsiteX6" fmla="*/ 6868210 w 6868210"/>
              <a:gd name="connsiteY6" fmla="*/ 4569030 h 6857999"/>
              <a:gd name="connsiteX7" fmla="*/ 6868210 w 6868210"/>
              <a:gd name="connsiteY7" fmla="*/ 4569495 h 6857999"/>
              <a:gd name="connsiteX8" fmla="*/ 5831967 w 6868210"/>
              <a:gd name="connsiteY8" fmla="*/ 6857999 h 6857999"/>
              <a:gd name="connsiteX9" fmla="*/ 3058004 w 6868210"/>
              <a:gd name="connsiteY9" fmla="*/ 6857999 h 6857999"/>
              <a:gd name="connsiteX10" fmla="*/ 3095 w 6868210"/>
              <a:gd name="connsiteY10" fmla="*/ 6857304 h 6857999"/>
              <a:gd name="connsiteX11" fmla="*/ 1048846 w 6868210"/>
              <a:gd name="connsiteY11" fmla="*/ 4573451 h 6857999"/>
              <a:gd name="connsiteX12" fmla="*/ 0 w 6868210"/>
              <a:gd name="connsiteY12" fmla="*/ 4573955 h 6857999"/>
              <a:gd name="connsiteX13" fmla="*/ 1043794 w 6868210"/>
              <a:gd name="connsiteY13" fmla="*/ 2289977 h 6857999"/>
              <a:gd name="connsiteX14" fmla="*/ 4858 w 6868210"/>
              <a:gd name="connsiteY14" fmla="*/ 2289442 h 6857999"/>
              <a:gd name="connsiteX15" fmla="*/ 1052822 w 6868210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8210" h="6857999">
                <a:moveTo>
                  <a:pt x="1052822" y="0"/>
                </a:moveTo>
                <a:lnTo>
                  <a:pt x="6868210" y="0"/>
                </a:lnTo>
                <a:lnTo>
                  <a:pt x="6868210" y="3"/>
                </a:lnTo>
                <a:lnTo>
                  <a:pt x="5825322" y="2288970"/>
                </a:lnTo>
                <a:lnTo>
                  <a:pt x="6860591" y="2285999"/>
                </a:lnTo>
                <a:lnTo>
                  <a:pt x="5821091" y="4575599"/>
                </a:lnTo>
                <a:lnTo>
                  <a:pt x="6868210" y="4569030"/>
                </a:lnTo>
                <a:lnTo>
                  <a:pt x="6868210" y="4569495"/>
                </a:lnTo>
                <a:lnTo>
                  <a:pt x="5831967" y="6857999"/>
                </a:lnTo>
                <a:lnTo>
                  <a:pt x="3058004" y="6857999"/>
                </a:lnTo>
                <a:lnTo>
                  <a:pt x="3095" y="6857304"/>
                </a:lnTo>
                <a:lnTo>
                  <a:pt x="1048846" y="4573451"/>
                </a:lnTo>
                <a:lnTo>
                  <a:pt x="0" y="4573955"/>
                </a:lnTo>
                <a:lnTo>
                  <a:pt x="1043794" y="2289977"/>
                </a:lnTo>
                <a:lnTo>
                  <a:pt x="4858" y="2289442"/>
                </a:lnTo>
                <a:cubicBezTo>
                  <a:pt x="100108" y="2102752"/>
                  <a:pt x="698492" y="746760"/>
                  <a:pt x="1052822" y="0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275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652BBCA-8326-440E-8306-0FF65A97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43136" y="0"/>
            <a:ext cx="6848864" cy="6858000"/>
          </a:xfrm>
          <a:custGeom>
            <a:avLst/>
            <a:gdLst>
              <a:gd name="connsiteX0" fmla="*/ 6848864 w 6848864"/>
              <a:gd name="connsiteY0" fmla="*/ 3429020 h 6858000"/>
              <a:gd name="connsiteX1" fmla="*/ 6848864 w 6848864"/>
              <a:gd name="connsiteY1" fmla="*/ 6858000 h 6858000"/>
              <a:gd name="connsiteX2" fmla="*/ 6848863 w 6848864"/>
              <a:gd name="connsiteY2" fmla="*/ 6858000 h 6858000"/>
              <a:gd name="connsiteX3" fmla="*/ 6848863 w 6848864"/>
              <a:gd name="connsiteY3" fmla="*/ 3429040 h 6858000"/>
              <a:gd name="connsiteX4" fmla="*/ 6848863 w 6848864"/>
              <a:gd name="connsiteY4" fmla="*/ 0 h 6858000"/>
              <a:gd name="connsiteX5" fmla="*/ 6848864 w 6848864"/>
              <a:gd name="connsiteY5" fmla="*/ 0 h 6858000"/>
              <a:gd name="connsiteX6" fmla="*/ 6848864 w 6848864"/>
              <a:gd name="connsiteY6" fmla="*/ 3428980 h 6858000"/>
              <a:gd name="connsiteX7" fmla="*/ 6848863 w 6848864"/>
              <a:gd name="connsiteY7" fmla="*/ 3428960 h 6858000"/>
              <a:gd name="connsiteX8" fmla="*/ 1996588 w 6848864"/>
              <a:gd name="connsiteY8" fmla="*/ 0 h 6858000"/>
              <a:gd name="connsiteX9" fmla="*/ 3952612 w 6848864"/>
              <a:gd name="connsiteY9" fmla="*/ 1594205 h 6858000"/>
              <a:gd name="connsiteX10" fmla="*/ 3960306 w 6848864"/>
              <a:gd name="connsiteY10" fmla="*/ 1644622 h 6858000"/>
              <a:gd name="connsiteX11" fmla="*/ 4075116 w 6848864"/>
              <a:gd name="connsiteY11" fmla="*/ 1589315 h 6858000"/>
              <a:gd name="connsiteX12" fmla="*/ 4852278 w 6848864"/>
              <a:gd name="connsiteY12" fmla="*/ 1432413 h 6858000"/>
              <a:gd name="connsiteX13" fmla="*/ 6838557 w 6848864"/>
              <a:gd name="connsiteY13" fmla="*/ 3224861 h 6858000"/>
              <a:gd name="connsiteX14" fmla="*/ 6848863 w 6848864"/>
              <a:gd name="connsiteY14" fmla="*/ 3428960 h 6858000"/>
              <a:gd name="connsiteX15" fmla="*/ 6848863 w 6848864"/>
              <a:gd name="connsiteY15" fmla="*/ 3429040 h 6858000"/>
              <a:gd name="connsiteX16" fmla="*/ 6838557 w 6848864"/>
              <a:gd name="connsiteY16" fmla="*/ 3633140 h 6858000"/>
              <a:gd name="connsiteX17" fmla="*/ 4852278 w 6848864"/>
              <a:gd name="connsiteY17" fmla="*/ 5425587 h 6858000"/>
              <a:gd name="connsiteX18" fmla="*/ 4008570 w 6848864"/>
              <a:gd name="connsiteY18" fmla="*/ 5239088 h 6858000"/>
              <a:gd name="connsiteX19" fmla="*/ 3960218 w 6848864"/>
              <a:gd name="connsiteY19" fmla="*/ 5213955 h 6858000"/>
              <a:gd name="connsiteX20" fmla="*/ 3952612 w 6848864"/>
              <a:gd name="connsiteY20" fmla="*/ 5263795 h 6858000"/>
              <a:gd name="connsiteX21" fmla="*/ 1996588 w 6848864"/>
              <a:gd name="connsiteY21" fmla="*/ 6858000 h 6858000"/>
              <a:gd name="connsiteX22" fmla="*/ 1 w 6848864"/>
              <a:gd name="connsiteY22" fmla="*/ 4861413 h 6858000"/>
              <a:gd name="connsiteX23" fmla="*/ 584788 w 6848864"/>
              <a:gd name="connsiteY23" fmla="*/ 3449613 h 6858000"/>
              <a:gd name="connsiteX24" fmla="*/ 607468 w 6848864"/>
              <a:gd name="connsiteY24" fmla="*/ 3429000 h 6858000"/>
              <a:gd name="connsiteX25" fmla="*/ 584788 w 6848864"/>
              <a:gd name="connsiteY25" fmla="*/ 3408388 h 6858000"/>
              <a:gd name="connsiteX26" fmla="*/ 1 w 6848864"/>
              <a:gd name="connsiteY26" fmla="*/ 1996587 h 6858000"/>
              <a:gd name="connsiteX27" fmla="*/ 1996588 w 6848864"/>
              <a:gd name="connsiteY27" fmla="*/ 0 h 6858000"/>
              <a:gd name="connsiteX28" fmla="*/ 0 w 6848864"/>
              <a:gd name="connsiteY28" fmla="*/ 0 h 6858000"/>
              <a:gd name="connsiteX29" fmla="*/ 1 w 6848864"/>
              <a:gd name="connsiteY29" fmla="*/ 0 h 6858000"/>
              <a:gd name="connsiteX30" fmla="*/ 1 w 6848864"/>
              <a:gd name="connsiteY30" fmla="*/ 1996587 h 6858000"/>
              <a:gd name="connsiteX31" fmla="*/ 1 w 6848864"/>
              <a:gd name="connsiteY31" fmla="*/ 4861413 h 6858000"/>
              <a:gd name="connsiteX32" fmla="*/ 1 w 6848864"/>
              <a:gd name="connsiteY32" fmla="*/ 6858000 h 6858000"/>
              <a:gd name="connsiteX33" fmla="*/ 0 w 6848864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848864" h="6858000">
                <a:moveTo>
                  <a:pt x="6848864" y="3429020"/>
                </a:moveTo>
                <a:lnTo>
                  <a:pt x="6848864" y="6858000"/>
                </a:lnTo>
                <a:lnTo>
                  <a:pt x="6848863" y="6858000"/>
                </a:lnTo>
                <a:lnTo>
                  <a:pt x="6848863" y="3429040"/>
                </a:lnTo>
                <a:close/>
                <a:moveTo>
                  <a:pt x="6848863" y="0"/>
                </a:moveTo>
                <a:lnTo>
                  <a:pt x="6848864" y="0"/>
                </a:lnTo>
                <a:lnTo>
                  <a:pt x="6848864" y="3428980"/>
                </a:lnTo>
                <a:lnTo>
                  <a:pt x="6848863" y="3428960"/>
                </a:lnTo>
                <a:close/>
                <a:moveTo>
                  <a:pt x="1996588" y="0"/>
                </a:moveTo>
                <a:cubicBezTo>
                  <a:pt x="2961438" y="0"/>
                  <a:pt x="3766437" y="684394"/>
                  <a:pt x="3952612" y="1594205"/>
                </a:cubicBezTo>
                <a:lnTo>
                  <a:pt x="3960306" y="1644622"/>
                </a:lnTo>
                <a:lnTo>
                  <a:pt x="4075116" y="1589315"/>
                </a:lnTo>
                <a:cubicBezTo>
                  <a:pt x="4313984" y="1488282"/>
                  <a:pt x="4576607" y="1432413"/>
                  <a:pt x="4852278" y="1432413"/>
                </a:cubicBezTo>
                <a:cubicBezTo>
                  <a:pt x="5886045" y="1432413"/>
                  <a:pt x="6736312" y="2218069"/>
                  <a:pt x="6838557" y="3224861"/>
                </a:cubicBezTo>
                <a:lnTo>
                  <a:pt x="6848863" y="3428960"/>
                </a:lnTo>
                <a:lnTo>
                  <a:pt x="6848863" y="3429040"/>
                </a:lnTo>
                <a:lnTo>
                  <a:pt x="6838557" y="3633140"/>
                </a:lnTo>
                <a:cubicBezTo>
                  <a:pt x="6736312" y="4639931"/>
                  <a:pt x="5886045" y="5425587"/>
                  <a:pt x="4852278" y="5425587"/>
                </a:cubicBezTo>
                <a:cubicBezTo>
                  <a:pt x="4550763" y="5425587"/>
                  <a:pt x="4264858" y="5358752"/>
                  <a:pt x="4008570" y="5239088"/>
                </a:cubicBezTo>
                <a:lnTo>
                  <a:pt x="3960218" y="5213955"/>
                </a:lnTo>
                <a:lnTo>
                  <a:pt x="3952612" y="5263795"/>
                </a:lnTo>
                <a:cubicBezTo>
                  <a:pt x="3766437" y="6173607"/>
                  <a:pt x="2961438" y="6858000"/>
                  <a:pt x="1996588" y="6858000"/>
                </a:cubicBezTo>
                <a:cubicBezTo>
                  <a:pt x="893903" y="6858000"/>
                  <a:pt x="1" y="5964098"/>
                  <a:pt x="1" y="4861413"/>
                </a:cubicBezTo>
                <a:cubicBezTo>
                  <a:pt x="1" y="4310071"/>
                  <a:pt x="223477" y="3810924"/>
                  <a:pt x="584788" y="3449613"/>
                </a:cubicBezTo>
                <a:lnTo>
                  <a:pt x="607468" y="3429000"/>
                </a:lnTo>
                <a:lnTo>
                  <a:pt x="584788" y="3408388"/>
                </a:lnTo>
                <a:cubicBezTo>
                  <a:pt x="223477" y="3047076"/>
                  <a:pt x="1" y="2547930"/>
                  <a:pt x="1" y="1996587"/>
                </a:cubicBezTo>
                <a:cubicBezTo>
                  <a:pt x="1" y="893902"/>
                  <a:pt x="893903" y="0"/>
                  <a:pt x="1996588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1996587"/>
                </a:lnTo>
                <a:lnTo>
                  <a:pt x="1" y="4861413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</p:spTree>
    <p:extLst>
      <p:ext uri="{BB962C8B-B14F-4D97-AF65-F5344CB8AC3E}">
        <p14:creationId xmlns:p14="http://schemas.microsoft.com/office/powerpoint/2010/main" val="13014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1"/>
            <a:ext cx="11084169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80A62-CEB6-4333-A9E7-E1CD9321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16E1-B4AE-436F-B059-A38899683EAB}" type="datetime1">
              <a:rPr lang="fi-FI" smtClean="0"/>
              <a:t>1.11.2022</a:t>
            </a:fld>
            <a:endParaRPr lang="en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4453FC-D708-49AE-8DB6-C23987330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508A-0C97-414B-8605-029C5625442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529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F28C5DB-41D7-4081-826C-6F13A660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9"/>
          <a:stretch>
            <a:fillRect/>
          </a:stretch>
        </p:blipFill>
        <p:spPr bwMode="auto">
          <a:xfrm>
            <a:off x="7279218" y="-10584"/>
            <a:ext cx="4912783" cy="686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7C3F8848-4971-43C8-82A1-DF750D4D1B7C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1BC59D7-F769-4FF4-B796-9A379A82424A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89026EB5-0DC5-47C8-97DB-9BECD57BFEA4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1"/>
            <a:ext cx="11084169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E525DE9-A075-4B35-A1B7-224F2704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17CF-0D32-431B-B88C-84F788DB990A}" type="datetime1">
              <a:rPr lang="fi-FI" smtClean="0"/>
              <a:t>1.11.2022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21B765-0268-48CD-9BA0-C4548A1D6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A3DC-1066-4FC0-9EAA-291A0165980D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937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B291183-C976-4CFD-8F0C-4E7CEFBF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7"/>
          <a:stretch>
            <a:fillRect/>
          </a:stretch>
        </p:blipFill>
        <p:spPr bwMode="auto">
          <a:xfrm>
            <a:off x="7190317" y="-6350"/>
            <a:ext cx="500168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883BF55B-3231-4A5D-81ED-BEE5C80555D9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3B1D5190-BD07-4359-811B-F1DF186ED679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89ECDF1-B2BF-48B3-A61E-E75DA4845AB1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0"/>
            <a:ext cx="11084169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E2C5015-8BBE-4BE5-B5AF-B91A1A8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4F7D-F41A-4A14-89AE-28ED960A28A8}" type="datetime1">
              <a:rPr lang="fi-FI" smtClean="0"/>
              <a:t>1.11.2022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FF867A-5388-4CB7-A099-053F87141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9707-252B-4C17-B72D-363F9058E54B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8627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89FB51CE-91DC-4EDF-82EB-B0548A2EFE06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F890F292-F009-4686-84FE-7F2FABB1A420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3B1A68D-2418-4335-8539-F34AE7F173E1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7" y="844060"/>
            <a:ext cx="7357337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5542085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9" name="Freeform 38"/>
          <p:cNvSpPr>
            <a:spLocks noGrp="1"/>
          </p:cNvSpPr>
          <p:nvPr>
            <p:ph type="pic" sz="quarter" idx="13"/>
          </p:nvPr>
        </p:nvSpPr>
        <p:spPr>
          <a:xfrm>
            <a:off x="6523641" y="844061"/>
            <a:ext cx="5664249" cy="6013940"/>
          </a:xfrm>
          <a:custGeom>
            <a:avLst/>
            <a:gdLst>
              <a:gd name="connsiteX0" fmla="*/ 2385795 w 4248187"/>
              <a:gd name="connsiteY0" fmla="*/ 147 h 4510455"/>
              <a:gd name="connsiteX1" fmla="*/ 2554495 w 4248187"/>
              <a:gd name="connsiteY1" fmla="*/ 13985 h 4510455"/>
              <a:gd name="connsiteX2" fmla="*/ 2673671 w 4248187"/>
              <a:gd name="connsiteY2" fmla="*/ 41357 h 4510455"/>
              <a:gd name="connsiteX3" fmla="*/ 4211723 w 4248187"/>
              <a:gd name="connsiteY3" fmla="*/ 1079440 h 4510455"/>
              <a:gd name="connsiteX4" fmla="*/ 4248187 w 4248187"/>
              <a:gd name="connsiteY4" fmla="*/ 1122376 h 4510455"/>
              <a:gd name="connsiteX5" fmla="*/ 4248187 w 4248187"/>
              <a:gd name="connsiteY5" fmla="*/ 4123199 h 4510455"/>
              <a:gd name="connsiteX6" fmla="*/ 4127609 w 4248187"/>
              <a:gd name="connsiteY6" fmla="*/ 4099539 h 4510455"/>
              <a:gd name="connsiteX7" fmla="*/ 2463697 w 4248187"/>
              <a:gd name="connsiteY7" fmla="*/ 4180850 h 4510455"/>
              <a:gd name="connsiteX8" fmla="*/ 2487319 w 4248187"/>
              <a:gd name="connsiteY8" fmla="*/ 4459362 h 4510455"/>
              <a:gd name="connsiteX9" fmla="*/ 2497337 w 4248187"/>
              <a:gd name="connsiteY9" fmla="*/ 4510455 h 4510455"/>
              <a:gd name="connsiteX10" fmla="*/ 1360581 w 4248187"/>
              <a:gd name="connsiteY10" fmla="*/ 4510455 h 4510455"/>
              <a:gd name="connsiteX11" fmla="*/ 1351992 w 4248187"/>
              <a:gd name="connsiteY11" fmla="*/ 4502590 h 4510455"/>
              <a:gd name="connsiteX12" fmla="*/ 64525 w 4248187"/>
              <a:gd name="connsiteY12" fmla="*/ 2067226 h 4510455"/>
              <a:gd name="connsiteX13" fmla="*/ 2487653 w 4248187"/>
              <a:gd name="connsiteY13" fmla="*/ 2218952 h 4510455"/>
              <a:gd name="connsiteX14" fmla="*/ 2136382 w 4248187"/>
              <a:gd name="connsiteY14" fmla="*/ 31313 h 4510455"/>
              <a:gd name="connsiteX15" fmla="*/ 2230946 w 4248187"/>
              <a:gd name="connsiteY15" fmla="*/ 13985 h 4510455"/>
              <a:gd name="connsiteX16" fmla="*/ 2385795 w 4248187"/>
              <a:gd name="connsiteY16" fmla="*/ 147 h 451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8187" h="4510455">
                <a:moveTo>
                  <a:pt x="2385795" y="147"/>
                </a:moveTo>
                <a:cubicBezTo>
                  <a:pt x="2429893" y="927"/>
                  <a:pt x="2484530" y="4901"/>
                  <a:pt x="2554495" y="13985"/>
                </a:cubicBezTo>
                <a:lnTo>
                  <a:pt x="2673671" y="41357"/>
                </a:lnTo>
                <a:cubicBezTo>
                  <a:pt x="3034998" y="152879"/>
                  <a:pt x="3669384" y="484170"/>
                  <a:pt x="4211723" y="1079440"/>
                </a:cubicBezTo>
                <a:lnTo>
                  <a:pt x="4248187" y="1122376"/>
                </a:lnTo>
                <a:lnTo>
                  <a:pt x="4248187" y="4123199"/>
                </a:lnTo>
                <a:lnTo>
                  <a:pt x="4127609" y="4099539"/>
                </a:lnTo>
                <a:cubicBezTo>
                  <a:pt x="3388205" y="3932923"/>
                  <a:pt x="2508167" y="3379929"/>
                  <a:pt x="2463697" y="4180850"/>
                </a:cubicBezTo>
                <a:cubicBezTo>
                  <a:pt x="2458986" y="4265697"/>
                  <a:pt x="2470214" y="4361590"/>
                  <a:pt x="2487319" y="4459362"/>
                </a:cubicBezTo>
                <a:lnTo>
                  <a:pt x="2497337" y="4510455"/>
                </a:lnTo>
                <a:lnTo>
                  <a:pt x="1360581" y="4510455"/>
                </a:lnTo>
                <a:lnTo>
                  <a:pt x="1351992" y="4502590"/>
                </a:lnTo>
                <a:cubicBezTo>
                  <a:pt x="865984" y="4025426"/>
                  <a:pt x="-283354" y="2926389"/>
                  <a:pt x="64525" y="2067226"/>
                </a:cubicBezTo>
                <a:cubicBezTo>
                  <a:pt x="412405" y="1208063"/>
                  <a:pt x="3505756" y="3335628"/>
                  <a:pt x="2487653" y="2218952"/>
                </a:cubicBezTo>
                <a:cubicBezTo>
                  <a:pt x="1222435" y="796810"/>
                  <a:pt x="1598352" y="171462"/>
                  <a:pt x="2136382" y="31313"/>
                </a:cubicBezTo>
                <a:lnTo>
                  <a:pt x="2230946" y="13985"/>
                </a:lnTo>
                <a:cubicBezTo>
                  <a:pt x="2268074" y="6416"/>
                  <a:pt x="2312298" y="-1154"/>
                  <a:pt x="2385795" y="147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835B51-0BB5-4805-8977-81236E1E31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2995-C51B-4399-8992-AD6BC9F6EF10}" type="datetime1">
              <a:rPr lang="fi-FI" smtClean="0"/>
              <a:t>1.11.2022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2B682C-D827-487A-BEA2-5E2F606E69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F869-490F-4E84-B711-E70D252E5278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04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A5F24ADA-8FE5-4D24-B40E-8B0923B5F62A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96A7663-D8FE-4C0F-AB71-B6C28EEF4B43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223E756-AAA9-48BF-9C1B-0F9E6A971069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774" y="838453"/>
            <a:ext cx="5542084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774" y="2284370"/>
            <a:ext cx="5542084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7" name="Freeform 56"/>
          <p:cNvSpPr>
            <a:spLocks noGrp="1"/>
          </p:cNvSpPr>
          <p:nvPr>
            <p:ph type="pic" sz="quarter" idx="14"/>
          </p:nvPr>
        </p:nvSpPr>
        <p:spPr>
          <a:xfrm>
            <a:off x="0" y="849632"/>
            <a:ext cx="5704867" cy="6008368"/>
          </a:xfrm>
          <a:custGeom>
            <a:avLst/>
            <a:gdLst>
              <a:gd name="connsiteX0" fmla="*/ 446397 w 4278650"/>
              <a:gd name="connsiteY0" fmla="*/ 0 h 4506276"/>
              <a:gd name="connsiteX1" fmla="*/ 4274831 w 4278650"/>
              <a:gd name="connsiteY1" fmla="*/ 0 h 4506276"/>
              <a:gd name="connsiteX2" fmla="*/ 3592111 w 4278650"/>
              <a:gd name="connsiteY2" fmla="*/ 1498458 h 4506276"/>
              <a:gd name="connsiteX3" fmla="*/ 4273635 w 4278650"/>
              <a:gd name="connsiteY3" fmla="*/ 1496502 h 4506276"/>
              <a:gd name="connsiteX4" fmla="*/ 3589326 w 4278650"/>
              <a:gd name="connsiteY4" fmla="*/ 3003759 h 4506276"/>
              <a:gd name="connsiteX5" fmla="*/ 4278650 w 4278650"/>
              <a:gd name="connsiteY5" fmla="*/ 2999435 h 4506276"/>
              <a:gd name="connsiteX6" fmla="*/ 4278650 w 4278650"/>
              <a:gd name="connsiteY6" fmla="*/ 2999741 h 4506276"/>
              <a:gd name="connsiteX7" fmla="*/ 3596485 w 4278650"/>
              <a:gd name="connsiteY7" fmla="*/ 4506276 h 4506276"/>
              <a:gd name="connsiteX8" fmla="*/ 1770369 w 4278650"/>
              <a:gd name="connsiteY8" fmla="*/ 4506276 h 4506276"/>
              <a:gd name="connsiteX9" fmla="*/ 0 w 4278650"/>
              <a:gd name="connsiteY9" fmla="*/ 4505874 h 4506276"/>
              <a:gd name="connsiteX10" fmla="*/ 0 w 4278650"/>
              <a:gd name="connsiteY10" fmla="*/ 3980155 h 4506276"/>
              <a:gd name="connsiteX11" fmla="*/ 447729 w 4278650"/>
              <a:gd name="connsiteY11" fmla="*/ 3002345 h 4506276"/>
              <a:gd name="connsiteX12" fmla="*/ 0 w 4278650"/>
              <a:gd name="connsiteY12" fmla="*/ 3002560 h 4506276"/>
              <a:gd name="connsiteX13" fmla="*/ 0 w 4278650"/>
              <a:gd name="connsiteY13" fmla="*/ 2471541 h 4506276"/>
              <a:gd name="connsiteX14" fmla="*/ 444403 w 4278650"/>
              <a:gd name="connsiteY14" fmla="*/ 1499121 h 4506276"/>
              <a:gd name="connsiteX15" fmla="*/ 0 w 4278650"/>
              <a:gd name="connsiteY15" fmla="*/ 1498892 h 4506276"/>
              <a:gd name="connsiteX16" fmla="*/ 0 w 4278650"/>
              <a:gd name="connsiteY16" fmla="*/ 975257 h 4506276"/>
              <a:gd name="connsiteX17" fmla="*/ 41448 w 4278650"/>
              <a:gd name="connsiteY17" fmla="*/ 883454 h 4506276"/>
              <a:gd name="connsiteX18" fmla="*/ 404848 w 4278650"/>
              <a:gd name="connsiteY18" fmla="*/ 88205 h 45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8650" h="4506276">
                <a:moveTo>
                  <a:pt x="446397" y="0"/>
                </a:moveTo>
                <a:lnTo>
                  <a:pt x="4274831" y="0"/>
                </a:lnTo>
                <a:lnTo>
                  <a:pt x="3592111" y="1498458"/>
                </a:lnTo>
                <a:lnTo>
                  <a:pt x="4273635" y="1496502"/>
                </a:lnTo>
                <a:lnTo>
                  <a:pt x="3589326" y="3003759"/>
                </a:lnTo>
                <a:lnTo>
                  <a:pt x="4278650" y="2999435"/>
                </a:lnTo>
                <a:lnTo>
                  <a:pt x="4278650" y="2999741"/>
                </a:lnTo>
                <a:lnTo>
                  <a:pt x="3596485" y="4506276"/>
                </a:lnTo>
                <a:lnTo>
                  <a:pt x="1770369" y="4506276"/>
                </a:lnTo>
                <a:lnTo>
                  <a:pt x="0" y="4505874"/>
                </a:lnTo>
                <a:lnTo>
                  <a:pt x="0" y="3980155"/>
                </a:lnTo>
                <a:lnTo>
                  <a:pt x="447729" y="3002345"/>
                </a:lnTo>
                <a:lnTo>
                  <a:pt x="0" y="3002560"/>
                </a:lnTo>
                <a:lnTo>
                  <a:pt x="0" y="2471541"/>
                </a:lnTo>
                <a:lnTo>
                  <a:pt x="444403" y="1499121"/>
                </a:lnTo>
                <a:lnTo>
                  <a:pt x="0" y="1498892"/>
                </a:lnTo>
                <a:lnTo>
                  <a:pt x="0" y="975257"/>
                </a:lnTo>
                <a:lnTo>
                  <a:pt x="41448" y="883454"/>
                </a:lnTo>
                <a:cubicBezTo>
                  <a:pt x="159989" y="620975"/>
                  <a:pt x="294852" y="323210"/>
                  <a:pt x="404848" y="8820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5EE73C-A7D6-4EA4-ACB0-64D8A85ED9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06CD-D2DA-4D70-B065-B376220EEAB5}" type="datetime1">
              <a:rPr lang="fi-FI" smtClean="0"/>
              <a:t>1.11.2022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4152EB-02E6-4B2F-84BE-4587542A73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B4D2-4931-4177-91DA-7E6BE326F286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987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8D019156-3AB9-4196-9E3F-CC0BE32D596F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2DC28BC-E5EF-47F4-94F2-8CF0972F0A0E}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BA60129-1A5A-4786-A162-0116914C1B13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0"/>
            <a:ext cx="6160821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5542085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8" name="Freeform 27"/>
          <p:cNvSpPr>
            <a:spLocks noGrp="1"/>
          </p:cNvSpPr>
          <p:nvPr>
            <p:ph type="pic" sz="quarter" idx="13"/>
          </p:nvPr>
        </p:nvSpPr>
        <p:spPr>
          <a:xfrm>
            <a:off x="6949018" y="844552"/>
            <a:ext cx="5238749" cy="6013449"/>
          </a:xfrm>
          <a:custGeom>
            <a:avLst/>
            <a:gdLst>
              <a:gd name="connsiteX0" fmla="*/ 1488492 w 3929062"/>
              <a:gd name="connsiteY0" fmla="*/ 0 h 4510087"/>
              <a:gd name="connsiteX1" fmla="*/ 1504107 w 3929062"/>
              <a:gd name="connsiteY1" fmla="*/ 0 h 4510087"/>
              <a:gd name="connsiteX2" fmla="*/ 1629973 w 3929062"/>
              <a:gd name="connsiteY2" fmla="*/ 5563 h 4510087"/>
              <a:gd name="connsiteX3" fmla="*/ 2962798 w 3929062"/>
              <a:gd name="connsiteY3" fmla="*/ 1195286 h 4510087"/>
              <a:gd name="connsiteX4" fmla="*/ 2968569 w 3929062"/>
              <a:gd name="connsiteY4" fmla="*/ 1233099 h 4510087"/>
              <a:gd name="connsiteX5" fmla="*/ 3054676 w 3929062"/>
              <a:gd name="connsiteY5" fmla="*/ 1191618 h 4510087"/>
              <a:gd name="connsiteX6" fmla="*/ 3637547 w 3929062"/>
              <a:gd name="connsiteY6" fmla="*/ 1073942 h 4510087"/>
              <a:gd name="connsiteX7" fmla="*/ 3921016 w 3929062"/>
              <a:gd name="connsiteY7" fmla="*/ 1100736 h 4510087"/>
              <a:gd name="connsiteX8" fmla="*/ 3929062 w 3929062"/>
              <a:gd name="connsiteY8" fmla="*/ 1102672 h 4510087"/>
              <a:gd name="connsiteX9" fmla="*/ 3929062 w 3929062"/>
              <a:gd name="connsiteY9" fmla="*/ 4040093 h 4510087"/>
              <a:gd name="connsiteX10" fmla="*/ 3921016 w 3929062"/>
              <a:gd name="connsiteY10" fmla="*/ 4042028 h 4510087"/>
              <a:gd name="connsiteX11" fmla="*/ 3637547 w 3929062"/>
              <a:gd name="connsiteY11" fmla="*/ 4068822 h 4510087"/>
              <a:gd name="connsiteX12" fmla="*/ 3004767 w 3929062"/>
              <a:gd name="connsiteY12" fmla="*/ 3928948 h 4510087"/>
              <a:gd name="connsiteX13" fmla="*/ 2968503 w 3929062"/>
              <a:gd name="connsiteY13" fmla="*/ 3910098 h 4510087"/>
              <a:gd name="connsiteX14" fmla="*/ 2962798 w 3929062"/>
              <a:gd name="connsiteY14" fmla="*/ 3947478 h 4510087"/>
              <a:gd name="connsiteX15" fmla="*/ 2776431 w 3929062"/>
              <a:gd name="connsiteY15" fmla="*/ 4422169 h 4510087"/>
              <a:gd name="connsiteX16" fmla="*/ 2717808 w 3929062"/>
              <a:gd name="connsiteY16" fmla="*/ 4510087 h 4510087"/>
              <a:gd name="connsiteX17" fmla="*/ 274391 w 3929062"/>
              <a:gd name="connsiteY17" fmla="*/ 4510087 h 4510087"/>
              <a:gd name="connsiteX18" fmla="*/ 254079 w 3929062"/>
              <a:gd name="connsiteY18" fmla="*/ 4482925 h 4510087"/>
              <a:gd name="connsiteX19" fmla="*/ 2707 w 3929062"/>
              <a:gd name="connsiteY19" fmla="*/ 3760906 h 4510087"/>
              <a:gd name="connsiteX20" fmla="*/ 0 w 3929062"/>
              <a:gd name="connsiteY20" fmla="*/ 3689495 h 4510087"/>
              <a:gd name="connsiteX21" fmla="*/ 0 w 3929062"/>
              <a:gd name="connsiteY21" fmla="*/ 3612817 h 4510087"/>
              <a:gd name="connsiteX22" fmla="*/ 6071 w 3929062"/>
              <a:gd name="connsiteY22" fmla="*/ 3492587 h 4510087"/>
              <a:gd name="connsiteX23" fmla="*/ 436930 w 3929062"/>
              <a:gd name="connsiteY23" fmla="*/ 2586842 h 4510087"/>
              <a:gd name="connsiteX24" fmla="*/ 453940 w 3929062"/>
              <a:gd name="connsiteY24" fmla="*/ 2571382 h 4510087"/>
              <a:gd name="connsiteX25" fmla="*/ 436930 w 3929062"/>
              <a:gd name="connsiteY25" fmla="*/ 2555923 h 4510087"/>
              <a:gd name="connsiteX26" fmla="*/ 6071 w 3929062"/>
              <a:gd name="connsiteY26" fmla="*/ 1650178 h 4510087"/>
              <a:gd name="connsiteX27" fmla="*/ 0 w 3929062"/>
              <a:gd name="connsiteY27" fmla="*/ 1529948 h 4510087"/>
              <a:gd name="connsiteX28" fmla="*/ 0 w 3929062"/>
              <a:gd name="connsiteY28" fmla="*/ 1464198 h 4510087"/>
              <a:gd name="connsiteX29" fmla="*/ 6071 w 3929062"/>
              <a:gd name="connsiteY29" fmla="*/ 1343968 h 4510087"/>
              <a:gd name="connsiteX30" fmla="*/ 1342676 w 3929062"/>
              <a:gd name="connsiteY30" fmla="*/ 7363 h 45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29062" h="4510087">
                <a:moveTo>
                  <a:pt x="1488492" y="0"/>
                </a:moveTo>
                <a:lnTo>
                  <a:pt x="1504107" y="0"/>
                </a:lnTo>
                <a:lnTo>
                  <a:pt x="1629973" y="5563"/>
                </a:lnTo>
                <a:cubicBezTo>
                  <a:pt x="2293074" y="64454"/>
                  <a:pt x="2831894" y="555576"/>
                  <a:pt x="2962798" y="1195286"/>
                </a:cubicBezTo>
                <a:lnTo>
                  <a:pt x="2968569" y="1233099"/>
                </a:lnTo>
                <a:lnTo>
                  <a:pt x="3054676" y="1191618"/>
                </a:lnTo>
                <a:cubicBezTo>
                  <a:pt x="3233827" y="1115844"/>
                  <a:pt x="3430794" y="1073942"/>
                  <a:pt x="3637547" y="1073942"/>
                </a:cubicBezTo>
                <a:cubicBezTo>
                  <a:pt x="3734463" y="1073942"/>
                  <a:pt x="3829228" y="1083149"/>
                  <a:pt x="3921016" y="1100736"/>
                </a:cubicBezTo>
                <a:lnTo>
                  <a:pt x="3929062" y="1102672"/>
                </a:lnTo>
                <a:lnTo>
                  <a:pt x="3929062" y="4040093"/>
                </a:lnTo>
                <a:lnTo>
                  <a:pt x="3921016" y="4042028"/>
                </a:lnTo>
                <a:cubicBezTo>
                  <a:pt x="3829228" y="4059615"/>
                  <a:pt x="3734463" y="4068822"/>
                  <a:pt x="3637547" y="4068822"/>
                </a:cubicBezTo>
                <a:cubicBezTo>
                  <a:pt x="3411411" y="4068822"/>
                  <a:pt x="3196983" y="4018696"/>
                  <a:pt x="3004767" y="3928948"/>
                </a:cubicBezTo>
                <a:lnTo>
                  <a:pt x="2968503" y="3910098"/>
                </a:lnTo>
                <a:lnTo>
                  <a:pt x="2962798" y="3947478"/>
                </a:lnTo>
                <a:cubicBezTo>
                  <a:pt x="2927890" y="4118068"/>
                  <a:pt x="2863975" y="4278091"/>
                  <a:pt x="2776431" y="4422169"/>
                </a:cubicBezTo>
                <a:lnTo>
                  <a:pt x="2717808" y="4510087"/>
                </a:lnTo>
                <a:lnTo>
                  <a:pt x="274391" y="4510087"/>
                </a:lnTo>
                <a:lnTo>
                  <a:pt x="254079" y="4482925"/>
                </a:lnTo>
                <a:cubicBezTo>
                  <a:pt x="112802" y="4273806"/>
                  <a:pt x="22960" y="4027082"/>
                  <a:pt x="2707" y="3760906"/>
                </a:cubicBezTo>
                <a:lnTo>
                  <a:pt x="0" y="3689495"/>
                </a:lnTo>
                <a:lnTo>
                  <a:pt x="0" y="3612817"/>
                </a:lnTo>
                <a:lnTo>
                  <a:pt x="6071" y="3492587"/>
                </a:lnTo>
                <a:cubicBezTo>
                  <a:pt x="41857" y="3140210"/>
                  <a:pt x="199820" y="2823952"/>
                  <a:pt x="436930" y="2586842"/>
                </a:cubicBezTo>
                <a:lnTo>
                  <a:pt x="453940" y="2571382"/>
                </a:lnTo>
                <a:lnTo>
                  <a:pt x="436930" y="2555923"/>
                </a:lnTo>
                <a:cubicBezTo>
                  <a:pt x="199820" y="2318812"/>
                  <a:pt x="41857" y="2002555"/>
                  <a:pt x="6071" y="1650178"/>
                </a:cubicBezTo>
                <a:lnTo>
                  <a:pt x="0" y="1529948"/>
                </a:lnTo>
                <a:lnTo>
                  <a:pt x="0" y="1464198"/>
                </a:lnTo>
                <a:lnTo>
                  <a:pt x="6071" y="1343968"/>
                </a:lnTo>
                <a:cubicBezTo>
                  <a:pt x="77643" y="639214"/>
                  <a:pt x="637922" y="78935"/>
                  <a:pt x="1342676" y="7363"/>
                </a:cubicBezTo>
                <a:close/>
              </a:path>
            </a:pathLst>
          </a:custGeom>
          <a:solidFill>
            <a:srgbClr val="CEFF8C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7ACA944-15B5-43D9-A51C-86F0D1AD5A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77ED-3E02-417E-837F-B04E08E073F7}" type="datetime1">
              <a:rPr lang="fi-FI" smtClean="0"/>
              <a:t>1.11.2022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C4731C-3C86-47FD-86D4-B810FF2039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295F-6F8B-42CC-8201-9F0FE8812D0B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19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8751B30-4034-4A4E-B680-D99AF96B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4567" y="844551"/>
            <a:ext cx="11082867" cy="11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7684BFF-7D45-4C06-88E4-660E43893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4567" y="2082800"/>
            <a:ext cx="11082867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6E77-7E91-43D3-9604-EA224189D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77552" y="1"/>
            <a:ext cx="842433" cy="3280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67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D40C0FB-6975-4430-819A-E3A181EBB1BE}" type="datetime1">
              <a:rPr lang="fi-FI" smtClean="0"/>
              <a:t>1.11.2022</a:t>
            </a:fld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8352-FF02-44AF-86A9-171D7243C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4218" y="0"/>
            <a:ext cx="463549" cy="3323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67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65FDE7E-2B17-4E59-86A5-913368C7A14F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EEE3F77-07A5-4250-B528-AEF4F2BA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88901"/>
            <a:ext cx="632884" cy="1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845078-558B-4F8C-9CBD-72077D1A71AC}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FC5190-2F8D-4CB5-9A08-50E3256E357E}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6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2pPr>
      <a:lvl3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3pPr>
      <a:lvl4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4pPr>
      <a:lvl5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5pPr>
      <a:lvl6pPr marL="609585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6pPr>
      <a:lvl7pPr marL="1219170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7pPr>
      <a:lvl8pPr marL="1828754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8pPr>
      <a:lvl9pPr marL="2438339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228594" indent="-228594" algn="l" defTabSz="914377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fontAlgn="base" hangingPunct="1">
        <a:spcBef>
          <a:spcPts val="800"/>
        </a:spcBef>
        <a:spcAft>
          <a:spcPct val="0"/>
        </a:spcAft>
        <a:buFont typeface="System Font Regular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fontAlgn="base" hangingPunct="1">
        <a:spcBef>
          <a:spcPts val="8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>
            <a:extLst>
              <a:ext uri="{FF2B5EF4-FFF2-40B4-BE49-F238E27FC236}">
                <a16:creationId xmlns:a16="http://schemas.microsoft.com/office/drawing/2014/main" id="{A5D680DB-1EFE-4E88-9C3A-C9AD50F3AB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6018" y="5211234"/>
            <a:ext cx="4633383" cy="1113367"/>
          </a:xfrm>
        </p:spPr>
        <p:txBody>
          <a:bodyPr/>
          <a:lstStyle/>
          <a:p>
            <a:r>
              <a:rPr kumimoji="0" lang="fi-FI" altLang="fi-FI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tammi-kesäkuu </a:t>
            </a:r>
            <a:r>
              <a:rPr kumimoji="0" lang="fi-FI" alt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2022</a:t>
            </a:r>
            <a:br>
              <a:rPr lang="fi-FI" altLang="fi-FI" sz="4000" b="1" dirty="0">
                <a:solidFill>
                  <a:srgbClr val="FFFFFF"/>
                </a:solidFill>
                <a:latin typeface="Corbel" panose="020B0503020204020204"/>
                <a:ea typeface="+mj-ea"/>
                <a:cs typeface="+mj-cs"/>
              </a:rPr>
            </a:br>
            <a:endParaRPr lang="fi-FI" altLang="fi-FI" sz="1800" b="1"/>
          </a:p>
        </p:txBody>
      </p:sp>
      <p:pic>
        <p:nvPicPr>
          <p:cNvPr id="3" name="Kuvan paikkamerkki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415FC8-7DC5-4A82-A3F2-271D491E2E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530" r="25530"/>
          <a:stretch>
            <a:fillRect/>
          </a:stretch>
        </p:blipFill>
        <p:spPr>
          <a:xfrm>
            <a:off x="6689725" y="546100"/>
            <a:ext cx="5527675" cy="6357938"/>
          </a:xfrm>
          <a:custGeom>
            <a:avLst/>
            <a:gdLst>
              <a:gd name="T0" fmla="*/ 2230947 w 6847900"/>
              <a:gd name="T1" fmla="*/ 13985 h 6895323"/>
              <a:gd name="T2" fmla="*/ 2554496 w 6847900"/>
              <a:gd name="T3" fmla="*/ 13985 h 6895323"/>
              <a:gd name="T4" fmla="*/ 2673672 w 6847900"/>
              <a:gd name="T5" fmla="*/ 41357 h 6895323"/>
              <a:gd name="T6" fmla="*/ 5138350 w 6847900"/>
              <a:gd name="T7" fmla="*/ 2968281 h 6895323"/>
              <a:gd name="T8" fmla="*/ 2463697 w 6847900"/>
              <a:gd name="T9" fmla="*/ 4180850 h 6895323"/>
              <a:gd name="T10" fmla="*/ 2528186 w 6847900"/>
              <a:gd name="T11" fmla="*/ 5142444 h 6895323"/>
              <a:gd name="T12" fmla="*/ 1351993 w 6847900"/>
              <a:gd name="T13" fmla="*/ 4502590 h 6895323"/>
              <a:gd name="T14" fmla="*/ 64526 w 6847900"/>
              <a:gd name="T15" fmla="*/ 2067226 h 6895323"/>
              <a:gd name="T16" fmla="*/ 2487654 w 6847900"/>
              <a:gd name="T17" fmla="*/ 2218952 h 6895323"/>
              <a:gd name="T18" fmla="*/ 2136383 w 6847900"/>
              <a:gd name="T19" fmla="*/ 31313 h 6895323"/>
              <a:gd name="T20" fmla="*/ 2230947 w 6847900"/>
              <a:gd name="T21" fmla="*/ 13985 h 6895323"/>
              <a:gd name="T22" fmla="*/ 0 w 6847900"/>
              <a:gd name="T23" fmla="*/ 13985 h 6895323"/>
              <a:gd name="T24" fmla="*/ 1 w 6847900"/>
              <a:gd name="T25" fmla="*/ 13985 h 6895323"/>
              <a:gd name="T26" fmla="*/ 1 w 6847900"/>
              <a:gd name="T27" fmla="*/ 5178094 h 6895323"/>
              <a:gd name="T28" fmla="*/ 0 w 6847900"/>
              <a:gd name="T29" fmla="*/ 5178094 h 6895323"/>
              <a:gd name="T30" fmla="*/ 0 w 6847900"/>
              <a:gd name="T31" fmla="*/ 13985 h 6895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847900" h="6895323">
                <a:moveTo>
                  <a:pt x="2970804" y="18623"/>
                </a:moveTo>
                <a:cubicBezTo>
                  <a:pt x="3049909" y="2496"/>
                  <a:pt x="3153206" y="-13633"/>
                  <a:pt x="3401652" y="18623"/>
                </a:cubicBezTo>
                <a:lnTo>
                  <a:pt x="3560351" y="55072"/>
                </a:lnTo>
                <a:cubicBezTo>
                  <a:pt x="4415738" y="319083"/>
                  <a:pt x="6420326" y="1508017"/>
                  <a:pt x="6842399" y="3952662"/>
                </a:cubicBezTo>
                <a:cubicBezTo>
                  <a:pt x="7007883" y="7473355"/>
                  <a:pt x="3386019" y="3671300"/>
                  <a:pt x="3280742" y="5567360"/>
                </a:cubicBezTo>
                <a:cubicBezTo>
                  <a:pt x="3255648" y="6019301"/>
                  <a:pt x="3570167" y="6706594"/>
                  <a:pt x="3366617" y="6847850"/>
                </a:cubicBezTo>
                <a:cubicBezTo>
                  <a:pt x="3163067" y="6989106"/>
                  <a:pt x="2410878" y="6595208"/>
                  <a:pt x="1800359" y="5995799"/>
                </a:cubicBezTo>
                <a:cubicBezTo>
                  <a:pt x="1153175" y="5360392"/>
                  <a:pt x="-377323" y="3896877"/>
                  <a:pt x="85925" y="2752787"/>
                </a:cubicBezTo>
                <a:cubicBezTo>
                  <a:pt x="549173" y="1608697"/>
                  <a:pt x="4668383" y="4441833"/>
                  <a:pt x="3312643" y="2954831"/>
                </a:cubicBezTo>
                <a:cubicBezTo>
                  <a:pt x="1627836" y="1061059"/>
                  <a:pt x="2128420" y="228325"/>
                  <a:pt x="2844879" y="41698"/>
                </a:cubicBezTo>
                <a:lnTo>
                  <a:pt x="2970804" y="18623"/>
                </a:lnTo>
                <a:close/>
                <a:moveTo>
                  <a:pt x="0" y="18623"/>
                </a:moveTo>
                <a:lnTo>
                  <a:pt x="1" y="18623"/>
                </a:lnTo>
                <a:lnTo>
                  <a:pt x="1" y="6895323"/>
                </a:lnTo>
                <a:lnTo>
                  <a:pt x="0" y="6895323"/>
                </a:lnTo>
                <a:lnTo>
                  <a:pt x="0" y="186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4340" name="Title 3">
            <a:extLst>
              <a:ext uri="{FF2B5EF4-FFF2-40B4-BE49-F238E27FC236}">
                <a16:creationId xmlns:a16="http://schemas.microsoft.com/office/drawing/2014/main" id="{00CB725A-2518-47BC-80E0-80CAB4C80B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6018" y="2535767"/>
            <a:ext cx="4633383" cy="2387600"/>
          </a:xfrm>
        </p:spPr>
        <p:txBody>
          <a:bodyPr/>
          <a:lstStyle/>
          <a:p>
            <a:r>
              <a:rPr lang="fi-FI" altLang="fi-FI" sz="4000"/>
              <a:t>Kuopion seudun yritysten liiketoiminta</a:t>
            </a:r>
            <a:br>
              <a:rPr lang="fi-FI" altLang="fi-FI" sz="4000" dirty="0"/>
            </a:br>
            <a:endParaRPr lang="LID4096" altLang="fi-FI" sz="40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F3418A6-888E-D690-8AC9-0C6A1B10C222}"/>
              </a:ext>
            </a:extLst>
          </p:cNvPr>
          <p:cNvSpPr txBox="1"/>
          <p:nvPr/>
        </p:nvSpPr>
        <p:spPr>
          <a:xfrm>
            <a:off x="4023155" y="6442372"/>
            <a:ext cx="44422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 b="1" dirty="0">
                <a:solidFill>
                  <a:srgbClr val="FFFFFF"/>
                </a:solidFill>
              </a:rPr>
              <a:t>Kuopion kaupunki, talous- ja omistajaohjaus</a:t>
            </a:r>
            <a:endParaRPr lang="fi-FI" sz="1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6D2485-3097-271C-98BB-2539AD824633}"/>
              </a:ext>
            </a:extLst>
          </p:cNvPr>
          <p:cNvSpPr txBox="1"/>
          <p:nvPr/>
        </p:nvSpPr>
        <p:spPr>
          <a:xfrm>
            <a:off x="650490" y="6442372"/>
            <a:ext cx="30761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>
                <a:solidFill>
                  <a:srgbClr val="FFFFFF"/>
                </a:solidFill>
              </a:rPr>
              <a:t>Tilastotiedote 16/2022 27.10.2022</a:t>
            </a:r>
            <a:endParaRPr lang="fi-FI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620FE-ACE8-4E5A-9661-FABB3AF4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9625"/>
            <a:ext cx="10972799" cy="712022"/>
          </a:xfrm>
        </p:spPr>
        <p:txBody>
          <a:bodyPr/>
          <a:lstStyle/>
          <a:p>
            <a:pPr algn="ctr">
              <a:defRPr/>
            </a:pPr>
            <a:r>
              <a:rPr lang="fi-FI" sz="3200" spc="-150" dirty="0">
                <a:solidFill>
                  <a:schemeClr val="accent6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KUOPION SEUDUN YRITYSTEN LIIKETOIMINTA</a:t>
            </a:r>
            <a:br>
              <a:rPr lang="fi-FI" sz="4000" spc="-150" dirty="0">
                <a:solidFill>
                  <a:schemeClr val="accent6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200" spc="-150" dirty="0">
                <a:solidFill>
                  <a:schemeClr val="accent6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Liiketoiminnan trendit 2015 – </a:t>
            </a:r>
            <a:r>
              <a:rPr lang="fi-FI" sz="2200" spc="-150">
                <a:solidFill>
                  <a:schemeClr val="accent6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tammi-kesäkuu 2022</a:t>
            </a:r>
            <a:endParaRPr lang="fi-FI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3862" y="637339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Kuopion kaupunki, Talous- ja omistajaohjaus</a:t>
            </a:r>
          </a:p>
        </p:txBody>
      </p:sp>
      <p:sp>
        <p:nvSpPr>
          <p:cNvPr id="9" name="Tekstin paikkamerkki 2"/>
          <p:cNvSpPr txBox="1">
            <a:spLocks/>
          </p:cNvSpPr>
          <p:nvPr/>
        </p:nvSpPr>
        <p:spPr>
          <a:xfrm>
            <a:off x="358815" y="1172637"/>
            <a:ext cx="3190874" cy="4546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i-FI" sz="1200" b="1" dirty="0">
                <a:solidFill>
                  <a:schemeClr val="tx1"/>
                </a:solidFill>
                <a:cs typeface="Arial"/>
              </a:rPr>
              <a:t>Kuopion seudun </a:t>
            </a:r>
            <a:r>
              <a:rPr lang="fi-FI" sz="1200" dirty="0">
                <a:solidFill>
                  <a:schemeClr val="tx1"/>
                </a:solidFill>
                <a:cs typeface="Arial"/>
              </a:rPr>
              <a:t>yritysten liiketoiminnan kehitys jatkui voimakkaana jälleen keväällä 2022 vuoden 2021 kehityksen tapaan. </a:t>
            </a:r>
            <a:endParaRPr lang="fi-FI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fi-FI" sz="12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fi-FI" sz="1200" dirty="0">
                <a:solidFill>
                  <a:schemeClr val="tx1"/>
                </a:solidFill>
                <a:cs typeface="Arial"/>
              </a:rPr>
              <a:t>Yritysten </a:t>
            </a:r>
            <a:r>
              <a:rPr lang="fi-FI" sz="1200" b="1" dirty="0">
                <a:solidFill>
                  <a:schemeClr val="tx1"/>
                </a:solidFill>
                <a:cs typeface="Arial"/>
              </a:rPr>
              <a:t>liikevaihto kasvoi </a:t>
            </a:r>
            <a:r>
              <a:rPr lang="fi-FI" sz="1200" dirty="0">
                <a:solidFill>
                  <a:schemeClr val="tx1"/>
                </a:solidFill>
                <a:cs typeface="Arial"/>
              </a:rPr>
              <a:t>tammi-kesäkuussa 2022 </a:t>
            </a:r>
            <a:r>
              <a:rPr lang="fi-FI" sz="1200" b="1" dirty="0">
                <a:solidFill>
                  <a:schemeClr val="tx1"/>
                </a:solidFill>
                <a:cs typeface="Arial"/>
              </a:rPr>
              <a:t>noin 518,7 milj. euroa, eli 14,0 % </a:t>
            </a:r>
            <a:r>
              <a:rPr lang="fi-FI" sz="1200" dirty="0">
                <a:solidFill>
                  <a:schemeClr val="tx1"/>
                </a:solidFill>
                <a:cs typeface="Arial"/>
              </a:rPr>
              <a:t>edellisen vuoden vastaavaan ajankohtaan verrattuna. Mukana oli 5733 yrityksen tiedot. Koko maassa liikevaihdon kasvu oli 17,2 %. </a:t>
            </a:r>
            <a:endParaRPr lang="fi-FI" sz="1200" dirty="0">
              <a:solidFill>
                <a:schemeClr val="tx1"/>
              </a:solidFill>
              <a:ea typeface="Verdana"/>
              <a:cs typeface="Arial" panose="020B0604020202020204" pitchFamily="34" charset="0"/>
            </a:endParaRPr>
          </a:p>
          <a:p>
            <a:pPr algn="just"/>
            <a:endParaRPr lang="fi-FI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fi-FI" sz="1200" b="1" dirty="0">
                <a:solidFill>
                  <a:schemeClr val="tx1"/>
                </a:solidFill>
                <a:cs typeface="Arial"/>
              </a:rPr>
              <a:t>Palkkasumma</a:t>
            </a:r>
            <a:r>
              <a:rPr lang="fi-FI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fi-FI" sz="1200" b="1" dirty="0">
                <a:solidFill>
                  <a:schemeClr val="tx1"/>
                </a:solidFill>
                <a:cs typeface="Arial"/>
              </a:rPr>
              <a:t>kasvoi </a:t>
            </a:r>
            <a:r>
              <a:rPr lang="fi-FI" sz="1200" dirty="0">
                <a:solidFill>
                  <a:schemeClr val="tx1"/>
                </a:solidFill>
                <a:cs typeface="Arial"/>
              </a:rPr>
              <a:t>vastaavaan aikaan </a:t>
            </a:r>
            <a:r>
              <a:rPr lang="fi-FI" sz="1200" b="1" dirty="0">
                <a:solidFill>
                  <a:schemeClr val="tx1"/>
                </a:solidFill>
                <a:cs typeface="Arial"/>
              </a:rPr>
              <a:t>noin 73,9 milj. euroa eli 6,5 %. </a:t>
            </a:r>
            <a:r>
              <a:rPr lang="fi-FI" sz="1200" dirty="0">
                <a:solidFill>
                  <a:schemeClr val="tx1"/>
                </a:solidFill>
                <a:cs typeface="Arial"/>
              </a:rPr>
              <a:t>Yrityksistä  noin 4150 maksoi palkkoja. Palkkasumman kasvu koko maassa oli 7,2 %. </a:t>
            </a:r>
            <a:r>
              <a:rPr lang="fi-FI" sz="1200" b="1" dirty="0">
                <a:solidFill>
                  <a:schemeClr val="tx1"/>
                </a:solidFill>
                <a:cs typeface="Arial"/>
              </a:rPr>
              <a:t> </a:t>
            </a:r>
            <a:endParaRPr lang="fi-FI" sz="1200" b="1" dirty="0">
              <a:solidFill>
                <a:schemeClr val="tx1"/>
              </a:solidFill>
              <a:ea typeface="Verdana"/>
              <a:cs typeface="Arial" panose="020B0604020202020204" pitchFamily="34" charset="0"/>
            </a:endParaRPr>
          </a:p>
          <a:p>
            <a:pPr algn="just"/>
            <a:endParaRPr lang="fi-FI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fi-FI" sz="1200" b="1" dirty="0">
                <a:solidFill>
                  <a:schemeClr val="tx1"/>
                </a:solidFill>
                <a:cs typeface="Arial"/>
              </a:rPr>
              <a:t>Vientiliikevaihto kasvoi noin 176,9 milj. euroa, 42,1 %. </a:t>
            </a:r>
            <a:r>
              <a:rPr lang="fi-FI" sz="1200" dirty="0">
                <a:solidFill>
                  <a:schemeClr val="tx1"/>
                </a:solidFill>
                <a:cs typeface="Arial"/>
              </a:rPr>
              <a:t>Vientiä harjoittavia yrityksiä oli 890. Koko maassa vientiliikevaihto kasvoi 29,0 %.</a:t>
            </a:r>
          </a:p>
          <a:p>
            <a:pPr algn="just"/>
            <a:endParaRPr lang="fi-FI" sz="1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kstiruutu 1"/>
          <p:cNvSpPr txBox="1">
            <a:spLocks noChangeArrowheads="1"/>
          </p:cNvSpPr>
          <p:nvPr/>
        </p:nvSpPr>
        <p:spPr bwMode="auto">
          <a:xfrm>
            <a:off x="358815" y="5846631"/>
            <a:ext cx="2925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i-FI" sz="1000" dirty="0">
                <a:solidFill>
                  <a:srgbClr val="0F0F0F"/>
                </a:solidFill>
                <a:latin typeface="+mj-lt"/>
                <a:ea typeface="ＭＳ Ｐゴシック" pitchFamily="34" charset="-128"/>
              </a:rPr>
              <a:t>Lähde: Tilastokeskus,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i-FI" sz="1000" dirty="0">
                <a:solidFill>
                  <a:srgbClr val="0F0F0F"/>
                </a:solidFill>
                <a:latin typeface="+mj-lt"/>
                <a:ea typeface="ＭＳ Ｐゴシック" pitchFamily="34" charset="-128"/>
              </a:rPr>
              <a:t>Asiakaskohtainen </a:t>
            </a:r>
            <a:r>
              <a:rPr lang="fi-FI" sz="1000">
                <a:solidFill>
                  <a:srgbClr val="0F0F0F"/>
                </a:solidFill>
                <a:latin typeface="+mj-lt"/>
                <a:ea typeface="ＭＳ Ｐゴシック" pitchFamily="34" charset="-128"/>
              </a:rPr>
              <a:t>suhdannepalvelu 10 / 2022</a:t>
            </a:r>
            <a:endParaRPr lang="fi-FI" sz="1000" dirty="0">
              <a:solidFill>
                <a:srgbClr val="0F0F0F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97209"/>
              </p:ext>
            </p:extLst>
          </p:nvPr>
        </p:nvGraphicFramePr>
        <p:xfrm>
          <a:off x="7866596" y="3719411"/>
          <a:ext cx="3862107" cy="2573879"/>
        </p:xfrm>
        <a:graphic>
          <a:graphicData uri="http://schemas.openxmlformats.org/drawingml/2006/table">
            <a:tbl>
              <a:tblPr/>
              <a:tblGrid>
                <a:gridCol w="1017334">
                  <a:extLst>
                    <a:ext uri="{9D8B030D-6E8A-4147-A177-3AD203B41FA5}">
                      <a16:colId xmlns:a16="http://schemas.microsoft.com/office/drawing/2014/main" val="1604505914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val="3993565135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val="809834545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val="3739236573"/>
                    </a:ext>
                  </a:extLst>
                </a:gridCol>
                <a:gridCol w="565187">
                  <a:extLst>
                    <a:ext uri="{9D8B030D-6E8A-4147-A177-3AD203B41FA5}">
                      <a16:colId xmlns:a16="http://schemas.microsoft.com/office/drawing/2014/main" val="3025289434"/>
                    </a:ext>
                  </a:extLst>
                </a:gridCol>
                <a:gridCol w="584025">
                  <a:extLst>
                    <a:ext uri="{9D8B030D-6E8A-4147-A177-3AD203B41FA5}">
                      <a16:colId xmlns:a16="http://schemas.microsoft.com/office/drawing/2014/main" val="3199772667"/>
                    </a:ext>
                  </a:extLst>
                </a:gridCol>
              </a:tblGrid>
              <a:tr h="298002"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KUOPION SEUTU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21225"/>
                  </a:ext>
                </a:extLst>
              </a:tr>
              <a:tr h="32873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(M€)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effectLst/>
                          <a:latin typeface="+mj-lt"/>
                        </a:rPr>
                        <a:t>1-6/</a:t>
                      </a:r>
                      <a:br>
                        <a:rPr lang="fi-FI" sz="1200" b="1" i="0" u="none" strike="noStrike">
                          <a:effectLst/>
                          <a:latin typeface="+mj-lt"/>
                        </a:rPr>
                      </a:br>
                      <a:r>
                        <a:rPr lang="fi-FI" sz="1200" b="1" i="0" u="none" strike="noStrike"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355875"/>
                  </a:ext>
                </a:extLst>
              </a:tr>
              <a:tr h="2682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Liikevaihto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7 001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7 196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7 105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7 973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4 213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37978"/>
                  </a:ext>
                </a:extLst>
              </a:tr>
              <a:tr h="2682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Palkkasumma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2 073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2 183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2 179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2 299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1 213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533246"/>
                  </a:ext>
                </a:extLst>
              </a:tr>
              <a:tr h="2682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Vienti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83490"/>
                  </a:ext>
                </a:extLst>
              </a:tr>
              <a:tr h="291380"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Vuosimuutokset (%)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78139"/>
                  </a:ext>
                </a:extLst>
              </a:tr>
              <a:tr h="2682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Liikevaihto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-1,3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14,0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138812"/>
                  </a:ext>
                </a:extLst>
              </a:tr>
              <a:tr h="2682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Palkkasumma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85503"/>
                  </a:ext>
                </a:extLst>
              </a:tr>
              <a:tr h="26820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Vienti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-12,0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53,9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F0F0F"/>
                          </a:solidFill>
                          <a:effectLst/>
                          <a:latin typeface="Corbel" panose="020B0503020204020204" pitchFamily="34" charset="0"/>
                        </a:rPr>
                        <a:t>42,1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10148"/>
                  </a:ext>
                </a:extLst>
              </a:tr>
            </a:tbl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148928"/>
              </p:ext>
            </p:extLst>
          </p:nvPr>
        </p:nvGraphicFramePr>
        <p:xfrm>
          <a:off x="3718561" y="1160025"/>
          <a:ext cx="3977990" cy="24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00000000-0008-0000-05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832338"/>
              </p:ext>
            </p:extLst>
          </p:nvPr>
        </p:nvGraphicFramePr>
        <p:xfrm>
          <a:off x="3718561" y="3719411"/>
          <a:ext cx="3977990" cy="252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A372E0E2-658F-403A-AC1A-987F58A9D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41535"/>
              </p:ext>
            </p:extLst>
          </p:nvPr>
        </p:nvGraphicFramePr>
        <p:xfrm>
          <a:off x="7865424" y="1160025"/>
          <a:ext cx="3862108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123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uopio Theme 2022">
      <a:dk1>
        <a:srgbClr val="000000"/>
      </a:dk1>
      <a:lt1>
        <a:srgbClr val="FFFFFF"/>
      </a:lt1>
      <a:dk2>
        <a:srgbClr val="A8A99E"/>
      </a:dk2>
      <a:lt2>
        <a:srgbClr val="FFFFFF"/>
      </a:lt2>
      <a:accent1>
        <a:srgbClr val="F6EB61"/>
      </a:accent1>
      <a:accent2>
        <a:srgbClr val="275D38"/>
      </a:accent2>
      <a:accent3>
        <a:srgbClr val="F277C6"/>
      </a:accent3>
      <a:accent4>
        <a:srgbClr val="240E61"/>
      </a:accent4>
      <a:accent5>
        <a:srgbClr val="FDAA63"/>
      </a:accent5>
      <a:accent6>
        <a:srgbClr val="5971DF"/>
      </a:accent6>
      <a:hlink>
        <a:srgbClr val="CEFF8C"/>
      </a:hlink>
      <a:folHlink>
        <a:srgbClr val="E5695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_Kuopio_Mallipohja.pptx" id="{07956C3B-B362-4DBF-B695-8E0BD7E04520}" vid="{831D48B4-E381-45E6-9578-8318EAF6F16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uopio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6EB61"/>
    </a:accent1>
    <a:accent2>
      <a:srgbClr val="FDAA63"/>
    </a:accent2>
    <a:accent3>
      <a:srgbClr val="A7C6ED"/>
    </a:accent3>
    <a:accent4>
      <a:srgbClr val="E56A54"/>
    </a:accent4>
    <a:accent5>
      <a:srgbClr val="5A71DF"/>
    </a:accent5>
    <a:accent6>
      <a:srgbClr val="2CD5C4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uopio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6EB61"/>
    </a:accent1>
    <a:accent2>
      <a:srgbClr val="FDAA63"/>
    </a:accent2>
    <a:accent3>
      <a:srgbClr val="A7C6ED"/>
    </a:accent3>
    <a:accent4>
      <a:srgbClr val="E56A54"/>
    </a:accent4>
    <a:accent5>
      <a:srgbClr val="5A71DF"/>
    </a:accent5>
    <a:accent6>
      <a:srgbClr val="2CD5C4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uopio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6EB61"/>
    </a:accent1>
    <a:accent2>
      <a:srgbClr val="FDAA63"/>
    </a:accent2>
    <a:accent3>
      <a:srgbClr val="A7C6ED"/>
    </a:accent3>
    <a:accent4>
      <a:srgbClr val="E56A54"/>
    </a:accent4>
    <a:accent5>
      <a:srgbClr val="5A71DF"/>
    </a:accent5>
    <a:accent6>
      <a:srgbClr val="2CD5C4"/>
    </a:accent6>
    <a:hlink>
      <a:srgbClr val="0563C1"/>
    </a:hlink>
    <a:folHlink>
      <a:srgbClr val="954F7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Flow_SignoffStatus xmlns="c024b3e1-4401-4ce1-80db-af48c71e75f1" xsi:nil="true"/>
    <MediaLengthInSeconds xmlns="c024b3e1-4401-4ce1-80db-af48c71e75f1" xsi:nil="true"/>
    <SharedWithUsers xmlns="05db0930-b33b-4d73-af41-96615c85721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85805FED827341B13CF0892BDAC4E3" ma:contentTypeVersion="13" ma:contentTypeDescription="Luo uusi asiakirja." ma:contentTypeScope="" ma:versionID="d9b16f8b361310e831c073a0dd8e935f">
  <xsd:schema xmlns:xsd="http://www.w3.org/2001/XMLSchema" xmlns:xs="http://www.w3.org/2001/XMLSchema" xmlns:p="http://schemas.microsoft.com/office/2006/metadata/properties" xmlns:ns1="http://schemas.microsoft.com/sharepoint/v3" xmlns:ns2="c024b3e1-4401-4ce1-80db-af48c71e75f1" xmlns:ns3="05db0930-b33b-4d73-af41-96615c857211" targetNamespace="http://schemas.microsoft.com/office/2006/metadata/properties" ma:root="true" ma:fieldsID="9b74c3dca60e34ca67d1c16c1677cd49" ns1:_="" ns2:_="" ns3:_="">
    <xsd:import namespace="http://schemas.microsoft.com/sharepoint/v3"/>
    <xsd:import namespace="c024b3e1-4401-4ce1-80db-af48c71e75f1"/>
    <xsd:import namespace="05db0930-b33b-4d73-af41-96615c8572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4b3e1-4401-4ce1-80db-af48c71e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Kuittauksen tila" ma:internalName="Kuittauksen_x0020_tila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b0930-b33b-4d73-af41-96615c8572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C8739-A074-4756-94E8-E7594EB54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55D07-492E-4FA9-97E9-1130FDA2CD48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c4a1da25-6feb-468b-b2bd-3c22cfe74ca6"/>
    <ds:schemaRef ds:uri="http://schemas.openxmlformats.org/package/2006/metadata/core-properties"/>
    <ds:schemaRef ds:uri="http://www.w3.org/XML/1998/namespace"/>
    <ds:schemaRef ds:uri="http://schemas.microsoft.com/sharepoint/v3"/>
    <ds:schemaRef ds:uri="a6db7673-297e-4ccc-adeb-eb5ebc756bc0"/>
    <ds:schemaRef ds:uri="0d6d4dba-695f-45ba-b49a-c33d35e8033f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A5D694-82B6-4007-8A60-56B4522B665F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2178</TotalTime>
  <Words>213</Words>
  <Application>Microsoft Office PowerPoint</Application>
  <PresentationFormat>Laajakuva</PresentationFormat>
  <Paragraphs>71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Office-teema</vt:lpstr>
      <vt:lpstr>Kuopion seudun yritysten liiketoiminta </vt:lpstr>
      <vt:lpstr>KUOPION SEUDUN YRITYSTEN LIIKETOIMINTA Liiketoiminnan trendit 2015 – tammi-kesäkuu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Väestö, työttömyys, ja rakentaminen</dc:title>
  <dc:creator>Tukiainen Tarja-Leena</dc:creator>
  <cp:lastModifiedBy>Valo Pirjo</cp:lastModifiedBy>
  <cp:revision>19</cp:revision>
  <dcterms:created xsi:type="dcterms:W3CDTF">2022-09-20T08:16:19Z</dcterms:created>
  <dcterms:modified xsi:type="dcterms:W3CDTF">2022-11-01T08:30:57Z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0x0101001085805FED827341B13CF0892BDAC4E3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