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3.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4"/>
    <p:sldMasterId id="2147483718" r:id="rId5"/>
    <p:sldMasterId id="2147483753" r:id="rId6"/>
    <p:sldMasterId id="2147483746" r:id="rId7"/>
    <p:sldMasterId id="2147483740" r:id="rId8"/>
    <p:sldMasterId id="2147483735" r:id="rId9"/>
    <p:sldMasterId id="2147483731" r:id="rId10"/>
    <p:sldMasterId id="2147483777" r:id="rId11"/>
    <p:sldMasterId id="2147483780" r:id="rId12"/>
    <p:sldMasterId id="2147483783" r:id="rId13"/>
    <p:sldMasterId id="2147483786" r:id="rId14"/>
    <p:sldMasterId id="2147483789" r:id="rId15"/>
    <p:sldMasterId id="2147483792" r:id="rId16"/>
  </p:sldMasterIdLst>
  <p:notesMasterIdLst>
    <p:notesMasterId r:id="rId35"/>
  </p:notesMasterIdLst>
  <p:handoutMasterIdLst>
    <p:handoutMasterId r:id="rId36"/>
  </p:handoutMasterIdLst>
  <p:sldIdLst>
    <p:sldId id="260" r:id="rId17"/>
    <p:sldId id="267" r:id="rId18"/>
    <p:sldId id="282" r:id="rId19"/>
    <p:sldId id="269" r:id="rId20"/>
    <p:sldId id="287" r:id="rId21"/>
    <p:sldId id="283" r:id="rId22"/>
    <p:sldId id="284" r:id="rId23"/>
    <p:sldId id="275" r:id="rId24"/>
    <p:sldId id="272" r:id="rId25"/>
    <p:sldId id="289" r:id="rId26"/>
    <p:sldId id="280" r:id="rId27"/>
    <p:sldId id="288" r:id="rId28"/>
    <p:sldId id="259" r:id="rId29"/>
    <p:sldId id="270" r:id="rId30"/>
    <p:sldId id="256" r:id="rId31"/>
    <p:sldId id="285" r:id="rId32"/>
    <p:sldId id="290" r:id="rId33"/>
    <p:sldId id="286" r:id="rId34"/>
  </p:sldIdLst>
  <p:sldSz cx="12192000" cy="6858000"/>
  <p:notesSz cx="6669088" cy="9926638"/>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6343E-D5CA-47EB-A6AD-E093EB082BA8}" v="28" dt="2022-11-30T07:25:04.609"/>
  </p1510:revLst>
</p1510:revInfo>
</file>

<file path=ppt/tableStyles.xml><?xml version="1.0" encoding="utf-8"?>
<a:tblStyleLst xmlns:a="http://schemas.openxmlformats.org/drawingml/2006/main" def="{F2DE63D5-997A-4646-A377-4702673A728D}">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Vaalea tyyli 1 - Korostu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9" autoAdjust="0"/>
    <p:restoredTop sz="94660"/>
  </p:normalViewPr>
  <p:slideViewPr>
    <p:cSldViewPr snapToGrid="0" snapToObjects="1">
      <p:cViewPr varScale="1">
        <p:scale>
          <a:sx n="79" d="100"/>
          <a:sy n="79" d="100"/>
        </p:scale>
        <p:origin x="86" y="125"/>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2106"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3.xml"/><Relationship Id="rId4" Type="http://schemas.openxmlformats.org/officeDocument/2006/relationships/oleObject" Target="https://jsm2018.sharepoint.com/sites/TAO-tiimi/Jaetut%20asiakirjat/Tietopalvelu/V&#228;est&#246;%20ja%20v&#228;est&#246;nmuutokset/Ulkomaalaiset/2020%20Ulkomaalaiset%20Kuopiossa%20200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4109537047005E-2"/>
          <c:y val="0.14748921662851625"/>
          <c:w val="0.88184346884293097"/>
          <c:h val="0.75630156407807392"/>
        </c:manualLayout>
      </c:layout>
      <c:barChart>
        <c:barDir val="col"/>
        <c:grouping val="clustered"/>
        <c:varyColors val="0"/>
        <c:ser>
          <c:idx val="2"/>
          <c:order val="2"/>
          <c:tx>
            <c:strRef>
              <c:f>'2000-2020'!$S$5</c:f>
              <c:strCache>
                <c:ptCount val="1"/>
                <c:pt idx="0">
                  <c:v>KUOPIO, vieraskieliset, % </c:v>
                </c:pt>
              </c:strCache>
              <c:extLst xmlns:c15="http://schemas.microsoft.com/office/drawing/2012/chart"/>
            </c:strRef>
          </c:tx>
          <c:spPr>
            <a:solidFill>
              <a:srgbClr val="F01E00"/>
            </a:solidFill>
            <a:ln>
              <a:noFill/>
              <a:prstDash val="sysDash"/>
            </a:ln>
            <a:effectLst/>
          </c:spPr>
          <c:invertIfNegative val="0"/>
          <c:dLbls>
            <c:dLbl>
              <c:idx val="0"/>
              <c:layout>
                <c:manualLayout>
                  <c:x val="-1.150234792809203E-2"/>
                  <c:y val="6.6835281029200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B5-4D3B-B2A7-E57A6622C63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B5-4D3B-B2A7-E57A6622C638}"/>
                </c:ext>
              </c:extLst>
            </c:dLbl>
            <c:dLbl>
              <c:idx val="20"/>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75B5-4D3B-B2A7-E57A6622C6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f>'2000-2020'!$A$6:$A$47</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'2000-2020'!$S$6:$S$47</c:f>
              <c:numCache>
                <c:formatCode>General</c:formatCode>
                <c:ptCount val="21"/>
                <c:pt idx="0">
                  <c:v>1.3</c:v>
                </c:pt>
                <c:pt idx="1">
                  <c:v>1.3</c:v>
                </c:pt>
                <c:pt idx="2">
                  <c:v>1.3</c:v>
                </c:pt>
                <c:pt idx="3">
                  <c:v>1.3</c:v>
                </c:pt>
                <c:pt idx="4">
                  <c:v>1.4</c:v>
                </c:pt>
                <c:pt idx="5">
                  <c:v>1.6</c:v>
                </c:pt>
                <c:pt idx="6">
                  <c:v>1.7</c:v>
                </c:pt>
                <c:pt idx="7">
                  <c:v>1.9</c:v>
                </c:pt>
                <c:pt idx="8">
                  <c:v>2.1</c:v>
                </c:pt>
                <c:pt idx="9">
                  <c:v>2.2000000000000002</c:v>
                </c:pt>
                <c:pt idx="10">
                  <c:v>2.5</c:v>
                </c:pt>
                <c:pt idx="11">
                  <c:v>2.7</c:v>
                </c:pt>
                <c:pt idx="12">
                  <c:v>2.9</c:v>
                </c:pt>
                <c:pt idx="13">
                  <c:v>3.2</c:v>
                </c:pt>
                <c:pt idx="14">
                  <c:v>3.4</c:v>
                </c:pt>
                <c:pt idx="15" formatCode="0.0">
                  <c:v>3.6</c:v>
                </c:pt>
                <c:pt idx="16" formatCode="0.0">
                  <c:v>3.8</c:v>
                </c:pt>
                <c:pt idx="17" formatCode="0.0">
                  <c:v>3.9</c:v>
                </c:pt>
                <c:pt idx="18" formatCode="0.0">
                  <c:v>4.0999999999999996</c:v>
                </c:pt>
                <c:pt idx="19" formatCode="0.0">
                  <c:v>4.2</c:v>
                </c:pt>
                <c:pt idx="20" formatCode="0.0">
                  <c:v>4.5999999999999996</c:v>
                </c:pt>
              </c:numCache>
            </c:numRef>
          </c:val>
          <c:extLst xmlns:c15="http://schemas.microsoft.com/office/drawing/2012/chart">
            <c:ext xmlns:c16="http://schemas.microsoft.com/office/drawing/2014/chart" uri="{C3380CC4-5D6E-409C-BE32-E72D297353CC}">
              <c16:uniqueId val="{00000001-75B5-4D3B-B2A7-E57A6622C638}"/>
            </c:ext>
          </c:extLst>
        </c:ser>
        <c:dLbls>
          <c:showLegendKey val="0"/>
          <c:showVal val="0"/>
          <c:showCatName val="0"/>
          <c:showSerName val="0"/>
          <c:showPercent val="0"/>
          <c:showBubbleSize val="0"/>
        </c:dLbls>
        <c:gapWidth val="150"/>
        <c:axId val="530107312"/>
        <c:axId val="530106920"/>
        <c:extLst>
          <c:ext xmlns:c15="http://schemas.microsoft.com/office/drawing/2012/chart" uri="{02D57815-91ED-43cb-92C2-25804820EDAC}">
            <c15:filteredBarSeries>
              <c15:ser>
                <c:idx val="3"/>
                <c:order val="3"/>
                <c:tx>
                  <c:strRef>
                    <c:extLst>
                      <c:ext uri="{02D57815-91ED-43cb-92C2-25804820EDAC}">
                        <c15:formulaRef>
                          <c15:sqref>'2000-2020'!$T$5</c15:sqref>
                        </c15:formulaRef>
                      </c:ext>
                    </c:extLst>
                    <c:strCache>
                      <c:ptCount val="1"/>
                      <c:pt idx="0">
                        <c:v>KUOPIO, ulkomaan kansalaiset, % </c:v>
                      </c:pt>
                    </c:strCache>
                  </c:strRef>
                </c:tx>
                <c:spPr>
                  <a:solidFill>
                    <a:srgbClr val="2923BC"/>
                  </a:solidFill>
                  <a:ln>
                    <a:noFill/>
                  </a:ln>
                  <a:effectLst/>
                </c:spPr>
                <c:invertIfNegative val="0"/>
                <c:dLbls>
                  <c:dLbl>
                    <c:idx val="20"/>
                    <c:showLegendKey val="0"/>
                    <c:showVal val="1"/>
                    <c:showCatName val="0"/>
                    <c:showSerName val="0"/>
                    <c:showPercent val="0"/>
                    <c:showBubbleSize val="0"/>
                    <c:extLst>
                      <c:ext uri="{CE6537A1-D6FC-4f65-9D91-7224C49458BB}"/>
                      <c:ext xmlns:c16="http://schemas.microsoft.com/office/drawing/2014/chart" uri="{C3380CC4-5D6E-409C-BE32-E72D297353CC}">
                        <c16:uniqueId val="{00000007-75B5-4D3B-B2A7-E57A6622C6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923BC"/>
                          </a:solidFill>
                          <a:latin typeface="+mn-lt"/>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'2000-2020'!$A$6:$A$47</c15:sqref>
                        </c15:formulaRef>
                      </c:ext>
                    </c:extLst>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extLst>
                      <c:ext uri="{02D57815-91ED-43cb-92C2-25804820EDAC}">
                        <c15:formulaRef>
                          <c15:sqref>'2000-2020'!$T$6:$T$47</c15:sqref>
                        </c15:formulaRef>
                      </c:ext>
                    </c:extLst>
                    <c:numCache>
                      <c:formatCode>General</c:formatCode>
                      <c:ptCount val="21"/>
                      <c:pt idx="0">
                        <c:v>1.1000000000000001</c:v>
                      </c:pt>
                      <c:pt idx="1">
                        <c:v>1.1000000000000001</c:v>
                      </c:pt>
                      <c:pt idx="2">
                        <c:v>1.1000000000000001</c:v>
                      </c:pt>
                      <c:pt idx="3">
                        <c:v>1</c:v>
                      </c:pt>
                      <c:pt idx="4">
                        <c:v>1</c:v>
                      </c:pt>
                      <c:pt idx="5">
                        <c:v>1.2</c:v>
                      </c:pt>
                      <c:pt idx="6">
                        <c:v>1.3</c:v>
                      </c:pt>
                      <c:pt idx="7">
                        <c:v>1.4</c:v>
                      </c:pt>
                      <c:pt idx="8">
                        <c:v>1.5</c:v>
                      </c:pt>
                      <c:pt idx="9">
                        <c:v>1.6</c:v>
                      </c:pt>
                      <c:pt idx="10">
                        <c:v>1.8</c:v>
                      </c:pt>
                      <c:pt idx="11">
                        <c:v>2</c:v>
                      </c:pt>
                      <c:pt idx="12">
                        <c:v>2.1</c:v>
                      </c:pt>
                      <c:pt idx="13">
                        <c:v>2.2000000000000002</c:v>
                      </c:pt>
                      <c:pt idx="14">
                        <c:v>2.4</c:v>
                      </c:pt>
                      <c:pt idx="15" formatCode="0.0">
                        <c:v>2.5</c:v>
                      </c:pt>
                      <c:pt idx="16" formatCode="0.0">
                        <c:v>2.5</c:v>
                      </c:pt>
                      <c:pt idx="17" formatCode="0.0">
                        <c:v>2.6</c:v>
                      </c:pt>
                      <c:pt idx="18" formatCode="0.0">
                        <c:v>2.7</c:v>
                      </c:pt>
                      <c:pt idx="19" formatCode="0.0">
                        <c:v>2.7</c:v>
                      </c:pt>
                      <c:pt idx="20" formatCode="0.0">
                        <c:v>2.9</c:v>
                      </c:pt>
                    </c:numCache>
                  </c:numRef>
                </c:val>
                <c:extLst>
                  <c:ext xmlns:c16="http://schemas.microsoft.com/office/drawing/2014/chart" uri="{C3380CC4-5D6E-409C-BE32-E72D297353CC}">
                    <c16:uniqueId val="{00000008-75B5-4D3B-B2A7-E57A6622C638}"/>
                  </c:ext>
                </c:extLst>
              </c15:ser>
            </c15:filteredBarSeries>
          </c:ext>
        </c:extLst>
      </c:barChart>
      <c:lineChart>
        <c:grouping val="standard"/>
        <c:varyColors val="0"/>
        <c:ser>
          <c:idx val="0"/>
          <c:order val="0"/>
          <c:tx>
            <c:strRef>
              <c:f>'2000-2020'!$I$5</c:f>
              <c:strCache>
                <c:ptCount val="1"/>
                <c:pt idx="0">
                  <c:v>Koko maa, vieraskieliset, %</c:v>
                </c:pt>
              </c:strCache>
              <c:extLst xmlns:c15="http://schemas.microsoft.com/office/drawing/2012/chart"/>
            </c:strRef>
          </c:tx>
          <c:spPr>
            <a:ln w="28575" cap="rnd" cmpd="thickThin">
              <a:solidFill>
                <a:srgbClr val="C5CAD6">
                  <a:lumMod val="50000"/>
                </a:srgbClr>
              </a:solidFill>
              <a:prstDash val="solid"/>
              <a:round/>
            </a:ln>
            <a:effectLst/>
          </c:spPr>
          <c:marker>
            <c:symbol val="none"/>
          </c:marker>
          <c:dLbls>
            <c:dLbl>
              <c:idx val="0"/>
              <c:layout>
                <c:manualLayout>
                  <c:x val="-2.8438772945321992E-2"/>
                  <c:y val="-4.9895960047872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04-4245-BEDC-E2D417EC1EE5}"/>
                </c:ext>
              </c:extLst>
            </c:dLbl>
            <c:dLbl>
              <c:idx val="20"/>
              <c:layout>
                <c:manualLayout>
                  <c:x val="-1.2876305232646559E-2"/>
                  <c:y val="-3.0550547323880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5-4D3B-B2A7-E57A6622C638}"/>
                </c:ext>
              </c:extLst>
            </c:dLbl>
            <c:dLbl>
              <c:idx val="2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75B5-4D3B-B2A7-E57A6622C6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f>'2000-2020'!$A$6:$A$47</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'2000-2020'!$I$6:$I$47</c:f>
              <c:numCache>
                <c:formatCode>General</c:formatCode>
                <c:ptCount val="21"/>
                <c:pt idx="0">
                  <c:v>2.1</c:v>
                </c:pt>
                <c:pt idx="1">
                  <c:v>2.2999999999999998</c:v>
                </c:pt>
                <c:pt idx="2">
                  <c:v>2.4</c:v>
                </c:pt>
                <c:pt idx="3">
                  <c:v>2.5</c:v>
                </c:pt>
                <c:pt idx="4">
                  <c:v>2.8</c:v>
                </c:pt>
                <c:pt idx="5">
                  <c:v>3</c:v>
                </c:pt>
                <c:pt idx="6">
                  <c:v>3.3</c:v>
                </c:pt>
                <c:pt idx="7">
                  <c:v>3.6</c:v>
                </c:pt>
                <c:pt idx="8">
                  <c:v>3.9</c:v>
                </c:pt>
                <c:pt idx="9">
                  <c:v>4.2</c:v>
                </c:pt>
                <c:pt idx="10">
                  <c:v>4.5</c:v>
                </c:pt>
                <c:pt idx="11">
                  <c:v>4.9000000000000004</c:v>
                </c:pt>
                <c:pt idx="12">
                  <c:v>5.3</c:v>
                </c:pt>
                <c:pt idx="13" formatCode="0.0">
                  <c:v>5.7</c:v>
                </c:pt>
                <c:pt idx="14" formatCode="0.0">
                  <c:v>6</c:v>
                </c:pt>
                <c:pt idx="15" formatCode="0.0">
                  <c:v>6.4</c:v>
                </c:pt>
                <c:pt idx="16" formatCode="0.0">
                  <c:v>6.8</c:v>
                </c:pt>
                <c:pt idx="17" formatCode="0.0">
                  <c:v>7.1</c:v>
                </c:pt>
                <c:pt idx="18" formatCode="0.0">
                  <c:v>7.5</c:v>
                </c:pt>
                <c:pt idx="19" formatCode="0.0">
                  <c:v>7.8</c:v>
                </c:pt>
                <c:pt idx="20" formatCode="0.0">
                  <c:v>8.3000000000000007</c:v>
                </c:pt>
              </c:numCache>
            </c:numRef>
          </c:val>
          <c:smooth val="0"/>
          <c:extLst xmlns:c15="http://schemas.microsoft.com/office/drawing/2012/chart">
            <c:ext xmlns:c16="http://schemas.microsoft.com/office/drawing/2014/chart" uri="{C3380CC4-5D6E-409C-BE32-E72D297353CC}">
              <c16:uniqueId val="{00000004-75B5-4D3B-B2A7-E57A6622C638}"/>
            </c:ext>
          </c:extLst>
        </c:ser>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1"/>
                <c:order val="1"/>
                <c:tx>
                  <c:strRef>
                    <c:extLst>
                      <c:ext uri="{02D57815-91ED-43cb-92C2-25804820EDAC}">
                        <c15:formulaRef>
                          <c15:sqref>'2000-2020'!$J$5</c15:sqref>
                        </c15:formulaRef>
                      </c:ext>
                    </c:extLst>
                    <c:strCache>
                      <c:ptCount val="1"/>
                      <c:pt idx="0">
                        <c:v>Koko maa, ulkomaan kansalaiset, % </c:v>
                      </c:pt>
                    </c:strCache>
                  </c:strRef>
                </c:tx>
                <c:spPr>
                  <a:ln w="28575" cap="rnd">
                    <a:solidFill>
                      <a:schemeClr val="accent2"/>
                    </a:solidFill>
                    <a:round/>
                  </a:ln>
                  <a:effectLst/>
                </c:spPr>
                <c:marker>
                  <c:symbol val="none"/>
                </c:marker>
                <c:dLbls>
                  <c:dLbl>
                    <c:idx val="20"/>
                    <c:showLegendKey val="0"/>
                    <c:showVal val="1"/>
                    <c:showCatName val="0"/>
                    <c:showSerName val="0"/>
                    <c:showPercent val="0"/>
                    <c:showBubbleSize val="0"/>
                    <c:extLst>
                      <c:ext uri="{CE6537A1-D6FC-4f65-9D91-7224C49458BB}"/>
                      <c:ext xmlns:c16="http://schemas.microsoft.com/office/drawing/2014/chart" uri="{C3380CC4-5D6E-409C-BE32-E72D297353CC}">
                        <c16:uniqueId val="{00000005-75B5-4D3B-B2A7-E57A6622C6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'2000-2020'!$A$6:$A$47</c15:sqref>
                        </c15:formulaRef>
                      </c:ext>
                    </c:extLst>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extLst>
                      <c:ext uri="{02D57815-91ED-43cb-92C2-25804820EDAC}">
                        <c15:formulaRef>
                          <c15:sqref>'2000-2020'!$J$6:$J$47</c15:sqref>
                        </c15:formulaRef>
                      </c:ext>
                    </c:extLst>
                    <c:numCache>
                      <c:formatCode>General</c:formatCode>
                      <c:ptCount val="21"/>
                      <c:pt idx="0">
                        <c:v>1.9</c:v>
                      </c:pt>
                      <c:pt idx="1">
                        <c:v>2</c:v>
                      </c:pt>
                      <c:pt idx="2">
                        <c:v>2.1</c:v>
                      </c:pt>
                      <c:pt idx="3">
                        <c:v>2.1</c:v>
                      </c:pt>
                      <c:pt idx="4">
                        <c:v>2.2000000000000002</c:v>
                      </c:pt>
                      <c:pt idx="5">
                        <c:v>2.2999999999999998</c:v>
                      </c:pt>
                      <c:pt idx="6">
                        <c:v>2.5</c:v>
                      </c:pt>
                      <c:pt idx="7">
                        <c:v>2.7</c:v>
                      </c:pt>
                      <c:pt idx="8">
                        <c:v>2.9</c:v>
                      </c:pt>
                      <c:pt idx="9">
                        <c:v>3.1</c:v>
                      </c:pt>
                      <c:pt idx="10">
                        <c:v>3.4</c:v>
                      </c:pt>
                      <c:pt idx="11">
                        <c:v>3.6</c:v>
                      </c:pt>
                      <c:pt idx="12">
                        <c:v>3.8</c:v>
                      </c:pt>
                      <c:pt idx="13" formatCode="0.0">
                        <c:v>4</c:v>
                      </c:pt>
                      <c:pt idx="14" formatCode="0.0">
                        <c:v>4.2</c:v>
                      </c:pt>
                      <c:pt idx="15" formatCode="0.0">
                        <c:v>4.4000000000000004</c:v>
                      </c:pt>
                      <c:pt idx="16" formatCode="0.0">
                        <c:v>4.5</c:v>
                      </c:pt>
                      <c:pt idx="17" formatCode="0.0">
                        <c:v>4.7</c:v>
                      </c:pt>
                      <c:pt idx="18" formatCode="0.0">
                        <c:v>4.8</c:v>
                      </c:pt>
                      <c:pt idx="19" formatCode="0.0">
                        <c:v>5</c:v>
                      </c:pt>
                      <c:pt idx="20" formatCode="0.0">
                        <c:v>5.3</c:v>
                      </c:pt>
                    </c:numCache>
                  </c:numRef>
                </c:val>
                <c:smooth val="0"/>
                <c:extLst>
                  <c:ext xmlns:c16="http://schemas.microsoft.com/office/drawing/2014/chart" uri="{C3380CC4-5D6E-409C-BE32-E72D297353CC}">
                    <c16:uniqueId val="{00000006-75B5-4D3B-B2A7-E57A6622C638}"/>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2"/>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legend>
      <c:legendPos val="t"/>
      <c:layout>
        <c:manualLayout>
          <c:xMode val="edge"/>
          <c:yMode val="edge"/>
          <c:x val="2.9295665045831875E-2"/>
          <c:y val="1.6704083898801913E-2"/>
          <c:w val="0.8171831311456047"/>
          <c:h val="0.13384659671591426"/>
        </c:manualLayout>
      </c:layout>
      <c:overlay val="1"/>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solidFill>
      <a:schemeClr val="bg1"/>
    </a:solidFill>
    <a:ln w="38100" cap="flat" cmpd="sng" algn="ctr">
      <a:solidFill>
        <a:srgbClr val="ADB4C5"/>
      </a:solidFill>
      <a:round/>
    </a:ln>
    <a:effectLst/>
  </c:spPr>
  <c:txPr>
    <a:bodyPr/>
    <a:lstStyle/>
    <a:p>
      <a:pPr>
        <a:defRPr baseline="0"/>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5C-49F3-8A98-79488431FD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5C-49F3-8A98-79488431FD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5C-49F3-8A98-79488431FD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5C-49F3-8A98-79488431FD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5C-49F3-8A98-79488431FD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5C-49F3-8A98-79488431FD3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5C-49F3-8A98-79488431FD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C5C-49F3-8A98-79488431FD3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C5C-49F3-8A98-79488431FD3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C5C-49F3-8A98-79488431FD3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C5C-49F3-8A98-79488431FD3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C5C-49F3-8A98-79488431FD3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C5C-49F3-8A98-79488431FD3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C5C-49F3-8A98-79488431FD3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C5C-49F3-8A98-79488431FD3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C5C-49F3-8A98-79488431FD3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C5C-49F3-8A98-79488431FD3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C5C-49F3-8A98-79488431FD3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8C5C-49F3-8A98-79488431FD3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8C5C-49F3-8A98-79488431FD34}"/>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8C5C-49F3-8A98-79488431FD34}"/>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8C5C-49F3-8A98-79488431FD34}"/>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8C5C-49F3-8A98-79488431FD34}"/>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8C5C-49F3-8A98-79488431FD34}"/>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8C5C-49F3-8A98-79488431FD34}"/>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8C5C-49F3-8A98-79488431FD34}"/>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8C5C-49F3-8A98-79488431FD34}"/>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8C5C-49F3-8A98-79488431FD34}"/>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8C5C-49F3-8A98-79488431FD34}"/>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8C5C-49F3-8A98-79488431FD34}"/>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8C5C-49F3-8A98-79488431FD34}"/>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8C5C-49F3-8A98-79488431FD34}"/>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8C5C-49F3-8A98-79488431FD34}"/>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8C5C-49F3-8A98-79488431FD34}"/>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8C5C-49F3-8A98-79488431FD34}"/>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8C5C-49F3-8A98-79488431FD34}"/>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8C5C-49F3-8A98-79488431FD34}"/>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8C5C-49F3-8A98-79488431FD34}"/>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8C5C-49F3-8A98-79488431FD34}"/>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8C5C-49F3-8A98-79488431FD34}"/>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8C5C-49F3-8A98-79488431FD34}"/>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8C5C-49F3-8A98-79488431FD34}"/>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8C5C-49F3-8A98-79488431FD34}"/>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8C5C-49F3-8A98-79488431FD34}"/>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8C5C-49F3-8A98-79488431FD34}"/>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8C5C-49F3-8A98-79488431FD34}"/>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8C5C-49F3-8A98-79488431FD34}"/>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8C5C-49F3-8A98-79488431FD34}"/>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8C5C-49F3-8A98-79488431FD34}"/>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8C5C-49F3-8A98-79488431FD34}"/>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8C5C-49F3-8A98-79488431FD34}"/>
              </c:ext>
            </c:extLst>
          </c:dPt>
          <c:dPt>
            <c:idx val="51"/>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67-8C5C-49F3-8A98-79488431FD34}"/>
              </c:ext>
            </c:extLst>
          </c:dPt>
          <c:dPt>
            <c:idx val="52"/>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69-8C5C-49F3-8A98-79488431FD34}"/>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8C5C-49F3-8A98-79488431FD34}"/>
              </c:ext>
            </c:extLst>
          </c:dPt>
          <c:dLbls>
            <c:dLbl>
              <c:idx val="0"/>
              <c:layout>
                <c:manualLayout>
                  <c:x val="0.1167602293512964"/>
                  <c:y val="-5.55554543826581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C-49F3-8A98-79488431FD34}"/>
                </c:ext>
              </c:extLst>
            </c:dLbl>
            <c:dLbl>
              <c:idx val="1"/>
              <c:layout>
                <c:manualLayout>
                  <c:x val="0.15011115791767721"/>
                  <c:y val="-3.238746791554500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C-49F3-8A98-79488431FD34}"/>
                </c:ext>
              </c:extLst>
            </c:dLbl>
            <c:dLbl>
              <c:idx val="2"/>
              <c:layout>
                <c:manualLayout>
                  <c:x val="0.12531451314569209"/>
                  <c:y val="6.68346136763499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C-49F3-8A98-79488431FD34}"/>
                </c:ext>
              </c:extLst>
            </c:dLbl>
            <c:dLbl>
              <c:idx val="3"/>
              <c:layout>
                <c:manualLayout>
                  <c:x val="7.0748102721944388E-3"/>
                  <c:y val="8.84129715795213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C-49F3-8A98-79488431FD34}"/>
                </c:ext>
              </c:extLst>
            </c:dLbl>
            <c:dLbl>
              <c:idx val="4"/>
              <c:layout>
                <c:manualLayout>
                  <c:x val="-9.9647187282897259E-2"/>
                  <c:y val="0.10135015231579685"/>
                </c:manualLayout>
              </c:layout>
              <c:tx>
                <c:rich>
                  <a:bodyPr/>
                  <a:lstStyle/>
                  <a:p>
                    <a:r>
                      <a:rPr lang="en-US" dirty="0" err="1"/>
                      <a:t>muu</a:t>
                    </a:r>
                    <a:r>
                      <a:rPr lang="en-US" baseline="0" dirty="0"/>
                      <a:t> </a:t>
                    </a:r>
                    <a:r>
                      <a:rPr lang="en-US" baseline="0" dirty="0" err="1"/>
                      <a:t>kieli</a:t>
                    </a:r>
                    <a:r>
                      <a:rPr lang="en-US" baseline="0" dirty="0"/>
                      <a:t>; </a:t>
                    </a:r>
                    <a:fld id="{24BF2C7C-E49D-46E0-865B-006C1F25D2BC}" type="VALUE">
                      <a:rPr lang="en-US" baseline="0"/>
                      <a:pPr/>
                      <a:t>[ARVO]</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5C-49F3-8A98-79488431FD34}"/>
                </c:ext>
              </c:extLst>
            </c:dLbl>
            <c:dLbl>
              <c:idx val="5"/>
              <c:layout>
                <c:manualLayout>
                  <c:x val="-5.7177137672762619E-2"/>
                  <c:y val="9.51371246864903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5C-49F3-8A98-79488431FD34}"/>
                </c:ext>
              </c:extLst>
            </c:dLbl>
            <c:dLbl>
              <c:idx val="6"/>
              <c:layout>
                <c:manualLayout>
                  <c:x val="-8.4568585810451333E-2"/>
                  <c:y val="9.99290777989229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5C-49F3-8A98-79488431FD34}"/>
                </c:ext>
              </c:extLst>
            </c:dLbl>
            <c:dLbl>
              <c:idx val="7"/>
              <c:layout>
                <c:manualLayout>
                  <c:x val="-8.5192775715788427E-2"/>
                  <c:y val="0.1044709315089835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C-49F3-8A98-79488431FD34}"/>
                </c:ext>
              </c:extLst>
            </c:dLbl>
            <c:dLbl>
              <c:idx val="8"/>
              <c:layout>
                <c:manualLayout>
                  <c:x val="-0.12796511590415613"/>
                  <c:y val="9.82421209076826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5C-49F3-8A98-79488431FD34}"/>
                </c:ext>
              </c:extLst>
            </c:dLbl>
            <c:dLbl>
              <c:idx val="9"/>
              <c:layout>
                <c:manualLayout>
                  <c:x val="-0.11609892758568005"/>
                  <c:y val="7.77964947637966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5C-49F3-8A98-79488431FD34}"/>
                </c:ext>
              </c:extLst>
            </c:dLbl>
            <c:dLbl>
              <c:idx val="10"/>
              <c:layout>
                <c:manualLayout>
                  <c:x val="-0.11469111153838005"/>
                  <c:y val="7.4056233919832626E-2"/>
                </c:manualLayout>
              </c:layout>
              <c:showLegendKey val="0"/>
              <c:showVal val="1"/>
              <c:showCatName val="1"/>
              <c:showSerName val="0"/>
              <c:showPercent val="0"/>
              <c:showBubbleSize val="0"/>
              <c:extLst>
                <c:ext xmlns:c15="http://schemas.microsoft.com/office/drawing/2012/chart" uri="{CE6537A1-D6FC-4f65-9D91-7224C49458BB}">
                  <c15:layout>
                    <c:manualLayout>
                      <c:w val="0.14455240661859756"/>
                      <c:h val="6.752865975251085E-2"/>
                    </c:manualLayout>
                  </c15:layout>
                </c:ext>
                <c:ext xmlns:c16="http://schemas.microsoft.com/office/drawing/2014/chart" uri="{C3380CC4-5D6E-409C-BE32-E72D297353CC}">
                  <c16:uniqueId val="{00000015-8C5C-49F3-8A98-79488431FD34}"/>
                </c:ext>
              </c:extLst>
            </c:dLbl>
            <c:dLbl>
              <c:idx val="11"/>
              <c:layout>
                <c:manualLayout>
                  <c:x val="-0.13392170108133697"/>
                  <c:y val="4.609639551318434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C5C-49F3-8A98-79488431FD34}"/>
                </c:ext>
              </c:extLst>
            </c:dLbl>
            <c:dLbl>
              <c:idx val="12"/>
              <c:layout>
                <c:manualLayout>
                  <c:x val="-0.11727847937179359"/>
                  <c:y val="9.66723222316313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C5C-49F3-8A98-79488431FD34}"/>
                </c:ext>
              </c:extLst>
            </c:dLbl>
            <c:dLbl>
              <c:idx val="13"/>
              <c:layout>
                <c:manualLayout>
                  <c:x val="-0.14285907929159514"/>
                  <c:y val="2.673797332475382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C5C-49F3-8A98-79488431FD34}"/>
                </c:ext>
              </c:extLst>
            </c:dLbl>
            <c:dLbl>
              <c:idx val="14"/>
              <c:layout>
                <c:manualLayout>
                  <c:x val="-0.12980228459032653"/>
                  <c:y val="-5.35546591636845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C5C-49F3-8A98-79488431FD34}"/>
                </c:ext>
              </c:extLst>
            </c:dLbl>
            <c:dLbl>
              <c:idx val="15"/>
              <c:layout>
                <c:manualLayout>
                  <c:x val="-0.10704981898755951"/>
                  <c:y val="-7.13376169938092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C5C-49F3-8A98-79488431FD34}"/>
                </c:ext>
              </c:extLst>
            </c:dLbl>
            <c:dLbl>
              <c:idx val="16"/>
              <c:layout>
                <c:manualLayout>
                  <c:x val="-0.14407798017779214"/>
                  <c:y val="5.2392587264153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C5C-49F3-8A98-79488431FD34}"/>
                </c:ext>
              </c:extLst>
            </c:dLbl>
            <c:dLbl>
              <c:idx val="17"/>
              <c:layout>
                <c:manualLayout>
                  <c:x val="-0.11400289709394393"/>
                  <c:y val="-8.05032744608243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C5C-49F3-8A98-79488431FD34}"/>
                </c:ext>
              </c:extLst>
            </c:dLbl>
            <c:dLbl>
              <c:idx val="18"/>
              <c:delete val="1"/>
              <c:extLst>
                <c:ext xmlns:c15="http://schemas.microsoft.com/office/drawing/2012/chart" uri="{CE6537A1-D6FC-4f65-9D91-7224C49458BB}"/>
                <c:ext xmlns:c16="http://schemas.microsoft.com/office/drawing/2014/chart" uri="{C3380CC4-5D6E-409C-BE32-E72D297353CC}">
                  <c16:uniqueId val="{00000025-8C5C-49F3-8A98-79488431FD34}"/>
                </c:ext>
              </c:extLst>
            </c:dLbl>
            <c:dLbl>
              <c:idx val="19"/>
              <c:delete val="1"/>
              <c:extLst>
                <c:ext xmlns:c15="http://schemas.microsoft.com/office/drawing/2012/chart" uri="{CE6537A1-D6FC-4f65-9D91-7224C49458BB}"/>
                <c:ext xmlns:c16="http://schemas.microsoft.com/office/drawing/2014/chart" uri="{C3380CC4-5D6E-409C-BE32-E72D297353CC}">
                  <c16:uniqueId val="{00000027-8C5C-49F3-8A98-79488431FD34}"/>
                </c:ext>
              </c:extLst>
            </c:dLbl>
            <c:dLbl>
              <c:idx val="20"/>
              <c:delete val="1"/>
              <c:extLst>
                <c:ext xmlns:c15="http://schemas.microsoft.com/office/drawing/2012/chart" uri="{CE6537A1-D6FC-4f65-9D91-7224C49458BB}"/>
                <c:ext xmlns:c16="http://schemas.microsoft.com/office/drawing/2014/chart" uri="{C3380CC4-5D6E-409C-BE32-E72D297353CC}">
                  <c16:uniqueId val="{00000029-8C5C-49F3-8A98-79488431FD34}"/>
                </c:ext>
              </c:extLst>
            </c:dLbl>
            <c:dLbl>
              <c:idx val="21"/>
              <c:delete val="1"/>
              <c:extLst>
                <c:ext xmlns:c15="http://schemas.microsoft.com/office/drawing/2012/chart" uri="{CE6537A1-D6FC-4f65-9D91-7224C49458BB}"/>
                <c:ext xmlns:c16="http://schemas.microsoft.com/office/drawing/2014/chart" uri="{C3380CC4-5D6E-409C-BE32-E72D297353CC}">
                  <c16:uniqueId val="{0000002B-8C5C-49F3-8A98-79488431FD34}"/>
                </c:ext>
              </c:extLst>
            </c:dLbl>
            <c:dLbl>
              <c:idx val="22"/>
              <c:delete val="1"/>
              <c:extLst>
                <c:ext xmlns:c15="http://schemas.microsoft.com/office/drawing/2012/chart" uri="{CE6537A1-D6FC-4f65-9D91-7224C49458BB}"/>
                <c:ext xmlns:c16="http://schemas.microsoft.com/office/drawing/2014/chart" uri="{C3380CC4-5D6E-409C-BE32-E72D297353CC}">
                  <c16:uniqueId val="{0000002D-8C5C-49F3-8A98-79488431FD34}"/>
                </c:ext>
              </c:extLst>
            </c:dLbl>
            <c:dLbl>
              <c:idx val="23"/>
              <c:delete val="1"/>
              <c:extLst>
                <c:ext xmlns:c15="http://schemas.microsoft.com/office/drawing/2012/chart" uri="{CE6537A1-D6FC-4f65-9D91-7224C49458BB}"/>
                <c:ext xmlns:c16="http://schemas.microsoft.com/office/drawing/2014/chart" uri="{C3380CC4-5D6E-409C-BE32-E72D297353CC}">
                  <c16:uniqueId val="{0000002F-8C5C-49F3-8A98-79488431FD34}"/>
                </c:ext>
              </c:extLst>
            </c:dLbl>
            <c:dLbl>
              <c:idx val="24"/>
              <c:delete val="1"/>
              <c:extLst>
                <c:ext xmlns:c15="http://schemas.microsoft.com/office/drawing/2012/chart" uri="{CE6537A1-D6FC-4f65-9D91-7224C49458BB}"/>
                <c:ext xmlns:c16="http://schemas.microsoft.com/office/drawing/2014/chart" uri="{C3380CC4-5D6E-409C-BE32-E72D297353CC}">
                  <c16:uniqueId val="{00000031-8C5C-49F3-8A98-79488431FD34}"/>
                </c:ext>
              </c:extLst>
            </c:dLbl>
            <c:dLbl>
              <c:idx val="25"/>
              <c:delete val="1"/>
              <c:extLst>
                <c:ext xmlns:c15="http://schemas.microsoft.com/office/drawing/2012/chart" uri="{CE6537A1-D6FC-4f65-9D91-7224C49458BB}"/>
                <c:ext xmlns:c16="http://schemas.microsoft.com/office/drawing/2014/chart" uri="{C3380CC4-5D6E-409C-BE32-E72D297353CC}">
                  <c16:uniqueId val="{00000033-8C5C-49F3-8A98-79488431FD34}"/>
                </c:ext>
              </c:extLst>
            </c:dLbl>
            <c:dLbl>
              <c:idx val="26"/>
              <c:delete val="1"/>
              <c:extLst>
                <c:ext xmlns:c15="http://schemas.microsoft.com/office/drawing/2012/chart" uri="{CE6537A1-D6FC-4f65-9D91-7224C49458BB}"/>
                <c:ext xmlns:c16="http://schemas.microsoft.com/office/drawing/2014/chart" uri="{C3380CC4-5D6E-409C-BE32-E72D297353CC}">
                  <c16:uniqueId val="{00000035-8C5C-49F3-8A98-79488431FD34}"/>
                </c:ext>
              </c:extLst>
            </c:dLbl>
            <c:dLbl>
              <c:idx val="27"/>
              <c:delete val="1"/>
              <c:extLst>
                <c:ext xmlns:c15="http://schemas.microsoft.com/office/drawing/2012/chart" uri="{CE6537A1-D6FC-4f65-9D91-7224C49458BB}"/>
                <c:ext xmlns:c16="http://schemas.microsoft.com/office/drawing/2014/chart" uri="{C3380CC4-5D6E-409C-BE32-E72D297353CC}">
                  <c16:uniqueId val="{00000037-8C5C-49F3-8A98-79488431FD34}"/>
                </c:ext>
              </c:extLst>
            </c:dLbl>
            <c:dLbl>
              <c:idx val="28"/>
              <c:delete val="1"/>
              <c:extLst>
                <c:ext xmlns:c15="http://schemas.microsoft.com/office/drawing/2012/chart" uri="{CE6537A1-D6FC-4f65-9D91-7224C49458BB}"/>
                <c:ext xmlns:c16="http://schemas.microsoft.com/office/drawing/2014/chart" uri="{C3380CC4-5D6E-409C-BE32-E72D297353CC}">
                  <c16:uniqueId val="{00000039-8C5C-49F3-8A98-79488431FD34}"/>
                </c:ext>
              </c:extLst>
            </c:dLbl>
            <c:dLbl>
              <c:idx val="29"/>
              <c:delete val="1"/>
              <c:extLst>
                <c:ext xmlns:c15="http://schemas.microsoft.com/office/drawing/2012/chart" uri="{CE6537A1-D6FC-4f65-9D91-7224C49458BB}"/>
                <c:ext xmlns:c16="http://schemas.microsoft.com/office/drawing/2014/chart" uri="{C3380CC4-5D6E-409C-BE32-E72D297353CC}">
                  <c16:uniqueId val="{0000003B-8C5C-49F3-8A98-79488431FD34}"/>
                </c:ext>
              </c:extLst>
            </c:dLbl>
            <c:dLbl>
              <c:idx val="30"/>
              <c:delete val="1"/>
              <c:extLst>
                <c:ext xmlns:c15="http://schemas.microsoft.com/office/drawing/2012/chart" uri="{CE6537A1-D6FC-4f65-9D91-7224C49458BB}"/>
                <c:ext xmlns:c16="http://schemas.microsoft.com/office/drawing/2014/chart" uri="{C3380CC4-5D6E-409C-BE32-E72D297353CC}">
                  <c16:uniqueId val="{0000003D-8C5C-49F3-8A98-79488431FD34}"/>
                </c:ext>
              </c:extLst>
            </c:dLbl>
            <c:dLbl>
              <c:idx val="31"/>
              <c:delete val="1"/>
              <c:extLst>
                <c:ext xmlns:c15="http://schemas.microsoft.com/office/drawing/2012/chart" uri="{CE6537A1-D6FC-4f65-9D91-7224C49458BB}"/>
                <c:ext xmlns:c16="http://schemas.microsoft.com/office/drawing/2014/chart" uri="{C3380CC4-5D6E-409C-BE32-E72D297353CC}">
                  <c16:uniqueId val="{0000003F-8C5C-49F3-8A98-79488431FD34}"/>
                </c:ext>
              </c:extLst>
            </c:dLbl>
            <c:dLbl>
              <c:idx val="32"/>
              <c:delete val="1"/>
              <c:extLst>
                <c:ext xmlns:c15="http://schemas.microsoft.com/office/drawing/2012/chart" uri="{CE6537A1-D6FC-4f65-9D91-7224C49458BB}"/>
                <c:ext xmlns:c16="http://schemas.microsoft.com/office/drawing/2014/chart" uri="{C3380CC4-5D6E-409C-BE32-E72D297353CC}">
                  <c16:uniqueId val="{00000041-8C5C-49F3-8A98-79488431FD34}"/>
                </c:ext>
              </c:extLst>
            </c:dLbl>
            <c:dLbl>
              <c:idx val="33"/>
              <c:delete val="1"/>
              <c:extLst>
                <c:ext xmlns:c15="http://schemas.microsoft.com/office/drawing/2012/chart" uri="{CE6537A1-D6FC-4f65-9D91-7224C49458BB}"/>
                <c:ext xmlns:c16="http://schemas.microsoft.com/office/drawing/2014/chart" uri="{C3380CC4-5D6E-409C-BE32-E72D297353CC}">
                  <c16:uniqueId val="{00000043-8C5C-49F3-8A98-79488431FD34}"/>
                </c:ext>
              </c:extLst>
            </c:dLbl>
            <c:dLbl>
              <c:idx val="34"/>
              <c:delete val="1"/>
              <c:extLst>
                <c:ext xmlns:c15="http://schemas.microsoft.com/office/drawing/2012/chart" uri="{CE6537A1-D6FC-4f65-9D91-7224C49458BB}"/>
                <c:ext xmlns:c16="http://schemas.microsoft.com/office/drawing/2014/chart" uri="{C3380CC4-5D6E-409C-BE32-E72D297353CC}">
                  <c16:uniqueId val="{00000045-8C5C-49F3-8A98-79488431FD34}"/>
                </c:ext>
              </c:extLst>
            </c:dLbl>
            <c:dLbl>
              <c:idx val="35"/>
              <c:delete val="1"/>
              <c:extLst>
                <c:ext xmlns:c15="http://schemas.microsoft.com/office/drawing/2012/chart" uri="{CE6537A1-D6FC-4f65-9D91-7224C49458BB}"/>
                <c:ext xmlns:c16="http://schemas.microsoft.com/office/drawing/2014/chart" uri="{C3380CC4-5D6E-409C-BE32-E72D297353CC}">
                  <c16:uniqueId val="{00000047-8C5C-49F3-8A98-79488431FD34}"/>
                </c:ext>
              </c:extLst>
            </c:dLbl>
            <c:dLbl>
              <c:idx val="36"/>
              <c:delete val="1"/>
              <c:extLst>
                <c:ext xmlns:c15="http://schemas.microsoft.com/office/drawing/2012/chart" uri="{CE6537A1-D6FC-4f65-9D91-7224C49458BB}"/>
                <c:ext xmlns:c16="http://schemas.microsoft.com/office/drawing/2014/chart" uri="{C3380CC4-5D6E-409C-BE32-E72D297353CC}">
                  <c16:uniqueId val="{00000049-8C5C-49F3-8A98-79488431FD34}"/>
                </c:ext>
              </c:extLst>
            </c:dLbl>
            <c:dLbl>
              <c:idx val="37"/>
              <c:delete val="1"/>
              <c:extLst>
                <c:ext xmlns:c15="http://schemas.microsoft.com/office/drawing/2012/chart" uri="{CE6537A1-D6FC-4f65-9D91-7224C49458BB}"/>
                <c:ext xmlns:c16="http://schemas.microsoft.com/office/drawing/2014/chart" uri="{C3380CC4-5D6E-409C-BE32-E72D297353CC}">
                  <c16:uniqueId val="{0000004B-8C5C-49F3-8A98-79488431FD34}"/>
                </c:ext>
              </c:extLst>
            </c:dLbl>
            <c:dLbl>
              <c:idx val="38"/>
              <c:delete val="1"/>
              <c:extLst>
                <c:ext xmlns:c15="http://schemas.microsoft.com/office/drawing/2012/chart" uri="{CE6537A1-D6FC-4f65-9D91-7224C49458BB}"/>
                <c:ext xmlns:c16="http://schemas.microsoft.com/office/drawing/2014/chart" uri="{C3380CC4-5D6E-409C-BE32-E72D297353CC}">
                  <c16:uniqueId val="{0000004D-8C5C-49F3-8A98-79488431FD34}"/>
                </c:ext>
              </c:extLst>
            </c:dLbl>
            <c:dLbl>
              <c:idx val="39"/>
              <c:delete val="1"/>
              <c:extLst>
                <c:ext xmlns:c15="http://schemas.microsoft.com/office/drawing/2012/chart" uri="{CE6537A1-D6FC-4f65-9D91-7224C49458BB}"/>
                <c:ext xmlns:c16="http://schemas.microsoft.com/office/drawing/2014/chart" uri="{C3380CC4-5D6E-409C-BE32-E72D297353CC}">
                  <c16:uniqueId val="{0000004F-8C5C-49F3-8A98-79488431FD34}"/>
                </c:ext>
              </c:extLst>
            </c:dLbl>
            <c:dLbl>
              <c:idx val="40"/>
              <c:delete val="1"/>
              <c:extLst>
                <c:ext xmlns:c15="http://schemas.microsoft.com/office/drawing/2012/chart" uri="{CE6537A1-D6FC-4f65-9D91-7224C49458BB}"/>
                <c:ext xmlns:c16="http://schemas.microsoft.com/office/drawing/2014/chart" uri="{C3380CC4-5D6E-409C-BE32-E72D297353CC}">
                  <c16:uniqueId val="{00000051-8C5C-49F3-8A98-79488431FD34}"/>
                </c:ext>
              </c:extLst>
            </c:dLbl>
            <c:dLbl>
              <c:idx val="41"/>
              <c:delete val="1"/>
              <c:extLst>
                <c:ext xmlns:c15="http://schemas.microsoft.com/office/drawing/2012/chart" uri="{CE6537A1-D6FC-4f65-9D91-7224C49458BB}"/>
                <c:ext xmlns:c16="http://schemas.microsoft.com/office/drawing/2014/chart" uri="{C3380CC4-5D6E-409C-BE32-E72D297353CC}">
                  <c16:uniqueId val="{00000053-8C5C-49F3-8A98-79488431FD34}"/>
                </c:ext>
              </c:extLst>
            </c:dLbl>
            <c:dLbl>
              <c:idx val="42"/>
              <c:delete val="1"/>
              <c:extLst>
                <c:ext xmlns:c15="http://schemas.microsoft.com/office/drawing/2012/chart" uri="{CE6537A1-D6FC-4f65-9D91-7224C49458BB}"/>
                <c:ext xmlns:c16="http://schemas.microsoft.com/office/drawing/2014/chart" uri="{C3380CC4-5D6E-409C-BE32-E72D297353CC}">
                  <c16:uniqueId val="{00000055-8C5C-49F3-8A98-79488431FD34}"/>
                </c:ext>
              </c:extLst>
            </c:dLbl>
            <c:dLbl>
              <c:idx val="43"/>
              <c:delete val="1"/>
              <c:extLst>
                <c:ext xmlns:c15="http://schemas.microsoft.com/office/drawing/2012/chart" uri="{CE6537A1-D6FC-4f65-9D91-7224C49458BB}"/>
                <c:ext xmlns:c16="http://schemas.microsoft.com/office/drawing/2014/chart" uri="{C3380CC4-5D6E-409C-BE32-E72D297353CC}">
                  <c16:uniqueId val="{00000057-8C5C-49F3-8A98-79488431FD34}"/>
                </c:ext>
              </c:extLst>
            </c:dLbl>
            <c:dLbl>
              <c:idx val="44"/>
              <c:delete val="1"/>
              <c:extLst>
                <c:ext xmlns:c15="http://schemas.microsoft.com/office/drawing/2012/chart" uri="{CE6537A1-D6FC-4f65-9D91-7224C49458BB}"/>
                <c:ext xmlns:c16="http://schemas.microsoft.com/office/drawing/2014/chart" uri="{C3380CC4-5D6E-409C-BE32-E72D297353CC}">
                  <c16:uniqueId val="{00000059-8C5C-49F3-8A98-79488431FD34}"/>
                </c:ext>
              </c:extLst>
            </c:dLbl>
            <c:dLbl>
              <c:idx val="45"/>
              <c:delete val="1"/>
              <c:extLst>
                <c:ext xmlns:c15="http://schemas.microsoft.com/office/drawing/2012/chart" uri="{CE6537A1-D6FC-4f65-9D91-7224C49458BB}"/>
                <c:ext xmlns:c16="http://schemas.microsoft.com/office/drawing/2014/chart" uri="{C3380CC4-5D6E-409C-BE32-E72D297353CC}">
                  <c16:uniqueId val="{0000005B-8C5C-49F3-8A98-79488431FD34}"/>
                </c:ext>
              </c:extLst>
            </c:dLbl>
            <c:dLbl>
              <c:idx val="46"/>
              <c:delete val="1"/>
              <c:extLst>
                <c:ext xmlns:c15="http://schemas.microsoft.com/office/drawing/2012/chart" uri="{CE6537A1-D6FC-4f65-9D91-7224C49458BB}"/>
                <c:ext xmlns:c16="http://schemas.microsoft.com/office/drawing/2014/chart" uri="{C3380CC4-5D6E-409C-BE32-E72D297353CC}">
                  <c16:uniqueId val="{0000005D-8C5C-49F3-8A98-79488431FD34}"/>
                </c:ext>
              </c:extLst>
            </c:dLbl>
            <c:dLbl>
              <c:idx val="47"/>
              <c:delete val="1"/>
              <c:extLst>
                <c:ext xmlns:c15="http://schemas.microsoft.com/office/drawing/2012/chart" uri="{CE6537A1-D6FC-4f65-9D91-7224C49458BB}"/>
                <c:ext xmlns:c16="http://schemas.microsoft.com/office/drawing/2014/chart" uri="{C3380CC4-5D6E-409C-BE32-E72D297353CC}">
                  <c16:uniqueId val="{0000005F-8C5C-49F3-8A98-79488431FD34}"/>
                </c:ext>
              </c:extLst>
            </c:dLbl>
            <c:dLbl>
              <c:idx val="48"/>
              <c:delete val="1"/>
              <c:extLst>
                <c:ext xmlns:c15="http://schemas.microsoft.com/office/drawing/2012/chart" uri="{CE6537A1-D6FC-4f65-9D91-7224C49458BB}"/>
                <c:ext xmlns:c16="http://schemas.microsoft.com/office/drawing/2014/chart" uri="{C3380CC4-5D6E-409C-BE32-E72D297353CC}">
                  <c16:uniqueId val="{00000061-8C5C-49F3-8A98-79488431FD34}"/>
                </c:ext>
              </c:extLst>
            </c:dLbl>
            <c:dLbl>
              <c:idx val="49"/>
              <c:delete val="1"/>
              <c:extLst>
                <c:ext xmlns:c15="http://schemas.microsoft.com/office/drawing/2012/chart" uri="{CE6537A1-D6FC-4f65-9D91-7224C49458BB}"/>
                <c:ext xmlns:c16="http://schemas.microsoft.com/office/drawing/2014/chart" uri="{C3380CC4-5D6E-409C-BE32-E72D297353CC}">
                  <c16:uniqueId val="{00000063-8C5C-49F3-8A98-79488431FD34}"/>
                </c:ext>
              </c:extLst>
            </c:dLbl>
            <c:dLbl>
              <c:idx val="50"/>
              <c:delete val="1"/>
              <c:extLst>
                <c:ext xmlns:c15="http://schemas.microsoft.com/office/drawing/2012/chart" uri="{CE6537A1-D6FC-4f65-9D91-7224C49458BB}"/>
                <c:ext xmlns:c16="http://schemas.microsoft.com/office/drawing/2014/chart" uri="{C3380CC4-5D6E-409C-BE32-E72D297353CC}">
                  <c16:uniqueId val="{00000065-8C5C-49F3-8A98-79488431FD34}"/>
                </c:ext>
              </c:extLst>
            </c:dLbl>
            <c:dLbl>
              <c:idx val="51"/>
              <c:delete val="1"/>
              <c:extLst>
                <c:ext xmlns:c15="http://schemas.microsoft.com/office/drawing/2012/chart" uri="{CE6537A1-D6FC-4f65-9D91-7224C49458BB}"/>
                <c:ext xmlns:c16="http://schemas.microsoft.com/office/drawing/2014/chart" uri="{C3380CC4-5D6E-409C-BE32-E72D297353CC}">
                  <c16:uniqueId val="{00000067-8C5C-49F3-8A98-79488431FD34}"/>
                </c:ext>
              </c:extLst>
            </c:dLbl>
            <c:dLbl>
              <c:idx val="52"/>
              <c:delete val="1"/>
              <c:extLst>
                <c:ext xmlns:c15="http://schemas.microsoft.com/office/drawing/2012/chart" uri="{CE6537A1-D6FC-4f65-9D91-7224C49458BB}"/>
                <c:ext xmlns:c16="http://schemas.microsoft.com/office/drawing/2014/chart" uri="{C3380CC4-5D6E-409C-BE32-E72D297353CC}">
                  <c16:uniqueId val="{00000069-8C5C-49F3-8A98-79488431FD34}"/>
                </c:ext>
              </c:extLst>
            </c:dLbl>
            <c:dLbl>
              <c:idx val="53"/>
              <c:delete val="1"/>
              <c:extLst>
                <c:ext xmlns:c15="http://schemas.microsoft.com/office/drawing/2012/chart" uri="{CE6537A1-D6FC-4f65-9D91-7224C49458BB}"/>
                <c:ext xmlns:c16="http://schemas.microsoft.com/office/drawing/2014/chart" uri="{C3380CC4-5D6E-409C-BE32-E72D297353CC}">
                  <c16:uniqueId val="{0000006B-8C5C-49F3-8A98-79488431FD3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extLst>
          </c:dLbls>
          <c:cat>
            <c:strRef>
              <c:f>vieraskieliset!$B$6:$B$56</c:f>
              <c:strCache>
                <c:ptCount val="51"/>
                <c:pt idx="0">
                  <c:v>venäjä</c:v>
                </c:pt>
                <c:pt idx="1">
                  <c:v>arabia</c:v>
                </c:pt>
                <c:pt idx="2">
                  <c:v>englanti</c:v>
                </c:pt>
                <c:pt idx="3">
                  <c:v>viro, eesti</c:v>
                </c:pt>
                <c:pt idx="4">
                  <c:v>Muu kieli</c:v>
                </c:pt>
                <c:pt idx="5">
                  <c:v>thai</c:v>
                </c:pt>
                <c:pt idx="6">
                  <c:v>kiina</c:v>
                </c:pt>
                <c:pt idx="7">
                  <c:v>espanja</c:v>
                </c:pt>
                <c:pt idx="8">
                  <c:v>farsi, persia</c:v>
                </c:pt>
                <c:pt idx="9">
                  <c:v>turkki</c:v>
                </c:pt>
                <c:pt idx="10">
                  <c:v>saksa</c:v>
                </c:pt>
                <c:pt idx="11">
                  <c:v>burma</c:v>
                </c:pt>
                <c:pt idx="12">
                  <c:v>urdu</c:v>
                </c:pt>
                <c:pt idx="13">
                  <c:v>bengali</c:v>
                </c:pt>
                <c:pt idx="14">
                  <c:v>kurdi</c:v>
                </c:pt>
                <c:pt idx="15">
                  <c:v>nepali</c:v>
                </c:pt>
                <c:pt idx="16">
                  <c:v>ukraina</c:v>
                </c:pt>
                <c:pt idx="17">
                  <c:v>vietnam</c:v>
                </c:pt>
                <c:pt idx="18">
                  <c:v>ranska</c:v>
                </c:pt>
                <c:pt idx="19">
                  <c:v>puola</c:v>
                </c:pt>
                <c:pt idx="20">
                  <c:v>tagalog, pilipino</c:v>
                </c:pt>
                <c:pt idx="21">
                  <c:v>italia</c:v>
                </c:pt>
                <c:pt idx="22">
                  <c:v>joruba</c:v>
                </c:pt>
                <c:pt idx="23">
                  <c:v>romania</c:v>
                </c:pt>
                <c:pt idx="24">
                  <c:v>swahili, aiemmin myös: suahili</c:v>
                </c:pt>
                <c:pt idx="25">
                  <c:v>albania</c:v>
                </c:pt>
                <c:pt idx="26">
                  <c:v>somali</c:v>
                </c:pt>
                <c:pt idx="27">
                  <c:v>portugali</c:v>
                </c:pt>
                <c:pt idx="28">
                  <c:v>hollanti</c:v>
                </c:pt>
                <c:pt idx="29">
                  <c:v>hindi</c:v>
                </c:pt>
                <c:pt idx="30">
                  <c:v>Tuntematon</c:v>
                </c:pt>
                <c:pt idx="31">
                  <c:v>liettua</c:v>
                </c:pt>
                <c:pt idx="32">
                  <c:v>telugu</c:v>
                </c:pt>
                <c:pt idx="33">
                  <c:v>igbo, ibo</c:v>
                </c:pt>
                <c:pt idx="34">
                  <c:v>unkari</c:v>
                </c:pt>
                <c:pt idx="35">
                  <c:v>tamili</c:v>
                </c:pt>
                <c:pt idx="36">
                  <c:v>bulgaria</c:v>
                </c:pt>
                <c:pt idx="37">
                  <c:v>serbokroatia</c:v>
                </c:pt>
                <c:pt idx="38">
                  <c:v>amhara</c:v>
                </c:pt>
                <c:pt idx="39">
                  <c:v>twi</c:v>
                </c:pt>
                <c:pt idx="40">
                  <c:v>kreikka</c:v>
                </c:pt>
                <c:pt idx="41">
                  <c:v>slovakki</c:v>
                </c:pt>
                <c:pt idx="42">
                  <c:v>japani</c:v>
                </c:pt>
                <c:pt idx="43">
                  <c:v>uzbekki</c:v>
                </c:pt>
                <c:pt idx="44">
                  <c:v>pastu, myös: afgaani</c:v>
                </c:pt>
                <c:pt idx="45">
                  <c:v>tigrinja</c:v>
                </c:pt>
                <c:pt idx="46">
                  <c:v>sinhala, aiemmin: singali</c:v>
                </c:pt>
                <c:pt idx="47">
                  <c:v>tsekki</c:v>
                </c:pt>
                <c:pt idx="48">
                  <c:v>abhaasi</c:v>
                </c:pt>
                <c:pt idx="49">
                  <c:v>afar</c:v>
                </c:pt>
                <c:pt idx="50">
                  <c:v>avesta</c:v>
                </c:pt>
              </c:strCache>
            </c:strRef>
          </c:cat>
          <c:val>
            <c:numRef>
              <c:f>vieraskieliset!$C$6:$C$56</c:f>
              <c:numCache>
                <c:formatCode>0</c:formatCode>
                <c:ptCount val="51"/>
                <c:pt idx="0" formatCode="General">
                  <c:v>1486</c:v>
                </c:pt>
                <c:pt idx="1">
                  <c:v>771</c:v>
                </c:pt>
                <c:pt idx="2" formatCode="General">
                  <c:v>326</c:v>
                </c:pt>
                <c:pt idx="3">
                  <c:v>281</c:v>
                </c:pt>
                <c:pt idx="4" formatCode="General">
                  <c:v>255</c:v>
                </c:pt>
                <c:pt idx="5" formatCode="General">
                  <c:v>173</c:v>
                </c:pt>
                <c:pt idx="6">
                  <c:v>169</c:v>
                </c:pt>
                <c:pt idx="7" formatCode="General">
                  <c:v>166</c:v>
                </c:pt>
                <c:pt idx="8" formatCode="General">
                  <c:v>157</c:v>
                </c:pt>
                <c:pt idx="9" formatCode="General">
                  <c:v>129</c:v>
                </c:pt>
                <c:pt idx="10" formatCode="General">
                  <c:v>99</c:v>
                </c:pt>
                <c:pt idx="11">
                  <c:v>94</c:v>
                </c:pt>
                <c:pt idx="12">
                  <c:v>89</c:v>
                </c:pt>
                <c:pt idx="13" formatCode="General">
                  <c:v>83</c:v>
                </c:pt>
                <c:pt idx="14" formatCode="General">
                  <c:v>73</c:v>
                </c:pt>
                <c:pt idx="15" formatCode="General">
                  <c:v>64</c:v>
                </c:pt>
                <c:pt idx="16" formatCode="General">
                  <c:v>63</c:v>
                </c:pt>
                <c:pt idx="17" formatCode="General">
                  <c:v>62</c:v>
                </c:pt>
                <c:pt idx="18" formatCode="General">
                  <c:v>59</c:v>
                </c:pt>
                <c:pt idx="19" formatCode="General">
                  <c:v>54</c:v>
                </c:pt>
                <c:pt idx="20" formatCode="General">
                  <c:v>54</c:v>
                </c:pt>
                <c:pt idx="21">
                  <c:v>53</c:v>
                </c:pt>
                <c:pt idx="22" formatCode="General">
                  <c:v>52</c:v>
                </c:pt>
                <c:pt idx="23" formatCode="General">
                  <c:v>51</c:v>
                </c:pt>
                <c:pt idx="24">
                  <c:v>47</c:v>
                </c:pt>
                <c:pt idx="25" formatCode="General">
                  <c:v>45</c:v>
                </c:pt>
                <c:pt idx="26" formatCode="General">
                  <c:v>40</c:v>
                </c:pt>
                <c:pt idx="27" formatCode="General">
                  <c:v>37</c:v>
                </c:pt>
                <c:pt idx="28" formatCode="General">
                  <c:v>30</c:v>
                </c:pt>
                <c:pt idx="29">
                  <c:v>25</c:v>
                </c:pt>
                <c:pt idx="30">
                  <c:v>25</c:v>
                </c:pt>
                <c:pt idx="31" formatCode="General">
                  <c:v>24</c:v>
                </c:pt>
                <c:pt idx="32" formatCode="General">
                  <c:v>24</c:v>
                </c:pt>
                <c:pt idx="33" formatCode="General">
                  <c:v>23</c:v>
                </c:pt>
                <c:pt idx="34" formatCode="General">
                  <c:v>21</c:v>
                </c:pt>
                <c:pt idx="35" formatCode="General">
                  <c:v>20</c:v>
                </c:pt>
                <c:pt idx="36" formatCode="General">
                  <c:v>18</c:v>
                </c:pt>
                <c:pt idx="37">
                  <c:v>18</c:v>
                </c:pt>
                <c:pt idx="38">
                  <c:v>17</c:v>
                </c:pt>
                <c:pt idx="39" formatCode="General">
                  <c:v>17</c:v>
                </c:pt>
                <c:pt idx="40" formatCode="General">
                  <c:v>15</c:v>
                </c:pt>
                <c:pt idx="41">
                  <c:v>15</c:v>
                </c:pt>
                <c:pt idx="42" formatCode="General">
                  <c:v>14</c:v>
                </c:pt>
                <c:pt idx="43" formatCode="General">
                  <c:v>13</c:v>
                </c:pt>
                <c:pt idx="44" formatCode="General">
                  <c:v>12</c:v>
                </c:pt>
                <c:pt idx="45" formatCode="General">
                  <c:v>11</c:v>
                </c:pt>
                <c:pt idx="46">
                  <c:v>10</c:v>
                </c:pt>
                <c:pt idx="47">
                  <c:v>10</c:v>
                </c:pt>
              </c:numCache>
            </c:numRef>
          </c:val>
          <c:extLst>
            <c:ext xmlns:c16="http://schemas.microsoft.com/office/drawing/2014/chart" uri="{C3380CC4-5D6E-409C-BE32-E72D297353CC}">
              <c16:uniqueId val="{0000006C-8C5C-49F3-8A98-79488431FD34}"/>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w="38100">
      <a:solidFill>
        <a:srgbClr val="ADB4C5"/>
      </a:solidFill>
    </a:ln>
    <a:effectLst/>
  </c:spPr>
  <c:txPr>
    <a:bodyPr/>
    <a:lstStyle/>
    <a:p>
      <a:pPr>
        <a:defRPr sz="1400" b="1">
          <a:solidFill>
            <a:schemeClr val="tx1"/>
          </a:solidFill>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204716662506047"/>
          <c:y val="3.266552030673537E-2"/>
          <c:w val="0.55194455268099762"/>
          <c:h val="0.9094118445453626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'2021'!$DZ$23:$DZ$43</c:f>
              <c:strCache>
                <c:ptCount val="21"/>
                <c:pt idx="0">
                  <c:v>Maaninka (1,0 %)</c:v>
                </c:pt>
                <c:pt idx="1">
                  <c:v>Julkula (1,4 %)</c:v>
                </c:pt>
                <c:pt idx="2">
                  <c:v>Levänen (3,9 %)</c:v>
                </c:pt>
                <c:pt idx="3">
                  <c:v>Puijonsarvi, Päiväranta (2,0 %)</c:v>
                </c:pt>
                <c:pt idx="4">
                  <c:v>Rautaniemi (1,1 %)</c:v>
                </c:pt>
                <c:pt idx="5">
                  <c:v>Nilsiä (1,1 %)</c:v>
                </c:pt>
                <c:pt idx="6">
                  <c:v>Juankoski (1,5 %)</c:v>
                </c:pt>
                <c:pt idx="7">
                  <c:v>Kelloniemi - Likolahti (4,3,%)</c:v>
                </c:pt>
                <c:pt idx="8">
                  <c:v>Puijo (Inkilänmäki) (2,6 %)</c:v>
                </c:pt>
                <c:pt idx="9">
                  <c:v>Niirala (2,5 %)</c:v>
                </c:pt>
                <c:pt idx="10">
                  <c:v>Lehtoniemi (1,7 %)</c:v>
                </c:pt>
                <c:pt idx="11">
                  <c:v>Jynkkä (3,5 %)</c:v>
                </c:pt>
                <c:pt idx="12">
                  <c:v>Itkonn.-Männistö-Linnanpelto (2,2 %)</c:v>
                </c:pt>
                <c:pt idx="13">
                  <c:v>Pirtti (2,2 %)</c:v>
                </c:pt>
                <c:pt idx="14">
                  <c:v>Niuva - Länsipuijo - Rypysuo (6,5 %)</c:v>
                </c:pt>
                <c:pt idx="15">
                  <c:v>Saarijärvi - Rahusenkangas (4,6 %)</c:v>
                </c:pt>
                <c:pt idx="16">
                  <c:v>Särkiniemi-Särkilahti (5,9%)</c:v>
                </c:pt>
                <c:pt idx="17">
                  <c:v>Keskusta (2,3 %)</c:v>
                </c:pt>
                <c:pt idx="18">
                  <c:v>Puijonlaakso - Taivaanpankko (4,8 %)</c:v>
                </c:pt>
                <c:pt idx="19">
                  <c:v>Litmanen (5,2 %)</c:v>
                </c:pt>
                <c:pt idx="20">
                  <c:v>Neulamäki (10,1 %)</c:v>
                </c:pt>
              </c:strCache>
            </c:strRef>
          </c:cat>
          <c:val>
            <c:numRef>
              <c:f>'2021'!$EC$23:$EC$43</c:f>
              <c:numCache>
                <c:formatCode>General</c:formatCode>
                <c:ptCount val="21"/>
                <c:pt idx="0">
                  <c:v>33</c:v>
                </c:pt>
                <c:pt idx="1">
                  <c:v>37</c:v>
                </c:pt>
                <c:pt idx="2">
                  <c:v>39</c:v>
                </c:pt>
                <c:pt idx="3">
                  <c:v>45</c:v>
                </c:pt>
                <c:pt idx="4">
                  <c:v>59</c:v>
                </c:pt>
                <c:pt idx="5">
                  <c:v>61</c:v>
                </c:pt>
                <c:pt idx="6">
                  <c:v>62</c:v>
                </c:pt>
                <c:pt idx="7">
                  <c:v>77</c:v>
                </c:pt>
                <c:pt idx="8">
                  <c:v>90</c:v>
                </c:pt>
                <c:pt idx="9">
                  <c:v>93</c:v>
                </c:pt>
                <c:pt idx="10">
                  <c:v>93</c:v>
                </c:pt>
                <c:pt idx="11">
                  <c:v>115</c:v>
                </c:pt>
                <c:pt idx="12">
                  <c:v>129</c:v>
                </c:pt>
                <c:pt idx="13">
                  <c:v>146</c:v>
                </c:pt>
                <c:pt idx="14">
                  <c:v>148</c:v>
                </c:pt>
                <c:pt idx="15">
                  <c:v>184</c:v>
                </c:pt>
                <c:pt idx="16">
                  <c:v>223</c:v>
                </c:pt>
                <c:pt idx="17">
                  <c:v>331</c:v>
                </c:pt>
                <c:pt idx="18">
                  <c:v>347</c:v>
                </c:pt>
                <c:pt idx="19">
                  <c:v>395</c:v>
                </c:pt>
                <c:pt idx="20">
                  <c:v>519</c:v>
                </c:pt>
              </c:numCache>
            </c:numRef>
          </c:val>
          <c:extLst>
            <c:ext xmlns:c16="http://schemas.microsoft.com/office/drawing/2014/chart" uri="{C3380CC4-5D6E-409C-BE32-E72D297353CC}">
              <c16:uniqueId val="{00000000-2CB9-486C-BC2D-D65EA6D0C933}"/>
            </c:ext>
          </c:extLst>
        </c:ser>
        <c:dLbls>
          <c:showLegendKey val="0"/>
          <c:showVal val="0"/>
          <c:showCatName val="0"/>
          <c:showSerName val="0"/>
          <c:showPercent val="0"/>
          <c:showBubbleSize val="0"/>
        </c:dLbls>
        <c:gapWidth val="93"/>
        <c:axId val="508256216"/>
        <c:axId val="508250640"/>
      </c:barChart>
      <c:catAx>
        <c:axId val="508256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1" i="0" u="none" strike="noStrike" kern="1200" baseline="0">
                <a:solidFill>
                  <a:schemeClr val="tx1"/>
                </a:solidFill>
                <a:latin typeface="+mn-lt"/>
                <a:ea typeface="+mn-ea"/>
                <a:cs typeface="+mn-cs"/>
              </a:defRPr>
            </a:pPr>
            <a:endParaRPr lang="fi-FI"/>
          </a:p>
        </c:txPr>
        <c:crossAx val="508250640"/>
        <c:crosses val="autoZero"/>
        <c:auto val="1"/>
        <c:lblAlgn val="ctr"/>
        <c:lblOffset val="100"/>
        <c:noMultiLvlLbl val="0"/>
      </c:catAx>
      <c:valAx>
        <c:axId val="508250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fi-FI"/>
          </a:p>
        </c:txPr>
        <c:crossAx val="508256216"/>
        <c:crosses val="autoZero"/>
        <c:crossBetween val="between"/>
      </c:valAx>
      <c:spPr>
        <a:noFill/>
        <a:ln>
          <a:noFill/>
        </a:ln>
        <a:effectLst/>
      </c:spPr>
    </c:plotArea>
    <c:plotVisOnly val="1"/>
    <c:dispBlanksAs val="gap"/>
    <c:showDLblsOverMax val="0"/>
  </c:chart>
  <c:spPr>
    <a:noFill/>
    <a:ln w="38100">
      <a:solidFill>
        <a:srgbClr val="C5CAD6"/>
      </a:solidFill>
    </a:ln>
    <a:effectLst/>
  </c:spPr>
  <c:txPr>
    <a:bodyPr/>
    <a:lstStyle/>
    <a:p>
      <a:pPr>
        <a:defRPr lang="en-US" sz="1200" b="1" i="0" u="none" strike="noStrike" kern="1200" baseline="0">
          <a:solidFill>
            <a:schemeClr val="tx1"/>
          </a:solidFill>
          <a:latin typeface="+mn-lt"/>
          <a:ea typeface="+mn-ea"/>
          <a:cs typeface="+mn-cs"/>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4850061346911"/>
          <c:y val="0.14338087033031491"/>
          <c:w val="0.87705540490378575"/>
          <c:h val="0.3493223655612249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prosentit'!$G$11:$G$26</c:f>
              <c:strCache>
                <c:ptCount val="15"/>
                <c:pt idx="0">
                  <c:v>Neulamäki</c:v>
                </c:pt>
                <c:pt idx="1">
                  <c:v>Niuva-Länsipuijo-Rypysuo</c:v>
                </c:pt>
                <c:pt idx="2">
                  <c:v>Särkiniemi-Särkilahti</c:v>
                </c:pt>
                <c:pt idx="3">
                  <c:v>Litmanen</c:v>
                </c:pt>
                <c:pt idx="4">
                  <c:v>Puijonlaakso-Taivaanpankko</c:v>
                </c:pt>
                <c:pt idx="5">
                  <c:v>Saarijärvi-Rahusenkangas</c:v>
                </c:pt>
                <c:pt idx="6">
                  <c:v>Kelloniemi-Likolahti</c:v>
                </c:pt>
                <c:pt idx="7">
                  <c:v>Levänen</c:v>
                </c:pt>
                <c:pt idx="8">
                  <c:v>Jynkkä</c:v>
                </c:pt>
                <c:pt idx="9">
                  <c:v>Pitkälahti</c:v>
                </c:pt>
                <c:pt idx="10">
                  <c:v>Puijo (Inkilänmäki)</c:v>
                </c:pt>
                <c:pt idx="11">
                  <c:v>Niirala</c:v>
                </c:pt>
                <c:pt idx="12">
                  <c:v>Keskusta</c:v>
                </c:pt>
                <c:pt idx="13">
                  <c:v>Itkonniemi-Männistö-Linnanpelto</c:v>
                </c:pt>
                <c:pt idx="14">
                  <c:v>Pirtti</c:v>
                </c:pt>
              </c:strCache>
            </c:strRef>
          </c:cat>
          <c:val>
            <c:numRef>
              <c:f>'2021 prosentit'!$J$11:$J$26</c:f>
              <c:numCache>
                <c:formatCode>0.0\ %</c:formatCode>
                <c:ptCount val="15"/>
                <c:pt idx="0">
                  <c:v>0.10060089164566777</c:v>
                </c:pt>
                <c:pt idx="1">
                  <c:v>6.5371024734982339E-2</c:v>
                </c:pt>
                <c:pt idx="2">
                  <c:v>5.868421052631579E-2</c:v>
                </c:pt>
                <c:pt idx="3">
                  <c:v>5.1566579634464753E-2</c:v>
                </c:pt>
                <c:pt idx="4">
                  <c:v>4.8348892294830706E-2</c:v>
                </c:pt>
                <c:pt idx="5">
                  <c:v>4.6429472621751199E-2</c:v>
                </c:pt>
                <c:pt idx="6">
                  <c:v>4.3478260869565216E-2</c:v>
                </c:pt>
                <c:pt idx="7">
                  <c:v>3.8537549407114624E-2</c:v>
                </c:pt>
                <c:pt idx="8">
                  <c:v>3.4827377347062385E-2</c:v>
                </c:pt>
                <c:pt idx="9">
                  <c:v>3.25497287522604E-2</c:v>
                </c:pt>
                <c:pt idx="10">
                  <c:v>2.643171806167401E-2</c:v>
                </c:pt>
                <c:pt idx="11">
                  <c:v>2.4701195219123506E-2</c:v>
                </c:pt>
                <c:pt idx="12">
                  <c:v>2.278202216257141E-2</c:v>
                </c:pt>
                <c:pt idx="13">
                  <c:v>2.1629778672032193E-2</c:v>
                </c:pt>
                <c:pt idx="14">
                  <c:v>2.1597633136094675E-2</c:v>
                </c:pt>
              </c:numCache>
            </c:numRef>
          </c:val>
          <c:extLst>
            <c:ext xmlns:c16="http://schemas.microsoft.com/office/drawing/2014/chart" uri="{C3380CC4-5D6E-409C-BE32-E72D297353CC}">
              <c16:uniqueId val="{00000000-FC69-4C95-B999-ACCC4D749AED}"/>
            </c:ext>
          </c:extLst>
        </c:ser>
        <c:dLbls>
          <c:showLegendKey val="0"/>
          <c:showVal val="0"/>
          <c:showCatName val="0"/>
          <c:showSerName val="0"/>
          <c:showPercent val="0"/>
          <c:showBubbleSize val="0"/>
        </c:dLbls>
        <c:gapWidth val="63"/>
        <c:axId val="508256216"/>
        <c:axId val="508250640"/>
      </c:barChart>
      <c:catAx>
        <c:axId val="50825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fi-FI"/>
          </a:p>
        </c:txPr>
        <c:crossAx val="508250640"/>
        <c:crosses val="autoZero"/>
        <c:auto val="1"/>
        <c:lblAlgn val="ctr"/>
        <c:lblOffset val="100"/>
        <c:noMultiLvlLbl val="0"/>
      </c:catAx>
      <c:valAx>
        <c:axId val="508250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8256216"/>
        <c:crosses val="autoZero"/>
        <c:crossBetween val="between"/>
      </c:valAx>
      <c:spPr>
        <a:noFill/>
        <a:ln>
          <a:noFill/>
        </a:ln>
        <a:effectLst/>
      </c:spPr>
    </c:plotArea>
    <c:plotVisOnly val="1"/>
    <c:dispBlanksAs val="gap"/>
    <c:showDLblsOverMax val="0"/>
  </c:chart>
  <c:spPr>
    <a:noFill/>
    <a:ln w="38100">
      <a:solidFill>
        <a:srgbClr val="C5CAD6"/>
      </a:solid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fi-FI" dirty="0">
                <a:solidFill>
                  <a:schemeClr val="tx1"/>
                </a:solidFill>
              </a:rPr>
              <a:t>Alueet, joilla asuu eniten ulkomaan kansalaisia (TOP 20)</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spPr>
            <a:solidFill>
              <a:srgbClr val="192D9B"/>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 (2)'!$DX$30:$DX$49</c:f>
              <c:strCache>
                <c:ptCount val="20"/>
                <c:pt idx="0">
                  <c:v>Julkula (1,7 %)</c:v>
                </c:pt>
                <c:pt idx="1">
                  <c:v>Levänen (4,5 %)</c:v>
                </c:pt>
                <c:pt idx="2">
                  <c:v>Rautaniemi (1,0 %)</c:v>
                </c:pt>
                <c:pt idx="3">
                  <c:v>Kelloniemi - Likolahti (3,3,%)</c:v>
                </c:pt>
                <c:pt idx="4">
                  <c:v>Nilsiä (1,1 %)</c:v>
                </c:pt>
                <c:pt idx="5">
                  <c:v>Juankoski (1,5 %)</c:v>
                </c:pt>
                <c:pt idx="6">
                  <c:v>Lehtoniemi (1,4 %)</c:v>
                </c:pt>
                <c:pt idx="7">
                  <c:v>Niirala (2,0 %)</c:v>
                </c:pt>
                <c:pt idx="8">
                  <c:v>Puijo (Inkilänmäki) (2,3 %)</c:v>
                </c:pt>
                <c:pt idx="9">
                  <c:v>Haapaniemi-Siikalahti (2,5 %)</c:v>
                </c:pt>
                <c:pt idx="10">
                  <c:v>Jynkkä (3,5 %)</c:v>
                </c:pt>
                <c:pt idx="11">
                  <c:v>Itkonn.-Männistö-Linnanpelto (2,0 %)</c:v>
                </c:pt>
                <c:pt idx="12">
                  <c:v>Niuva - Länsipuijo - Rypysuo (5,9 %)</c:v>
                </c:pt>
                <c:pt idx="13">
                  <c:v>Pirtti (2,0 %)</c:v>
                </c:pt>
                <c:pt idx="14">
                  <c:v>Saarijärvi - Rahusenkangas (3,8 %)</c:v>
                </c:pt>
                <c:pt idx="15">
                  <c:v>Särkiniemi-Särkilahti (5,1 %)</c:v>
                </c:pt>
                <c:pt idx="16">
                  <c:v>Puijonlaakso - Taivaanpankko (4,2 %)</c:v>
                </c:pt>
                <c:pt idx="17">
                  <c:v>Keskusta (2,2 %)</c:v>
                </c:pt>
                <c:pt idx="18">
                  <c:v>Litmanen (5,3 %)</c:v>
                </c:pt>
                <c:pt idx="19">
                  <c:v>Neulamäki (8,6 %)</c:v>
                </c:pt>
              </c:strCache>
            </c:strRef>
          </c:cat>
          <c:val>
            <c:numRef>
              <c:f>'Taul2 (2)'!$DY$30:$DY$49</c:f>
              <c:numCache>
                <c:formatCode>General</c:formatCode>
                <c:ptCount val="20"/>
                <c:pt idx="0">
                  <c:v>41</c:v>
                </c:pt>
                <c:pt idx="1">
                  <c:v>45</c:v>
                </c:pt>
                <c:pt idx="2">
                  <c:v>54</c:v>
                </c:pt>
                <c:pt idx="3">
                  <c:v>59</c:v>
                </c:pt>
                <c:pt idx="4">
                  <c:v>63</c:v>
                </c:pt>
                <c:pt idx="5">
                  <c:v>66</c:v>
                </c:pt>
                <c:pt idx="6">
                  <c:v>73</c:v>
                </c:pt>
                <c:pt idx="7">
                  <c:v>75</c:v>
                </c:pt>
                <c:pt idx="8">
                  <c:v>77</c:v>
                </c:pt>
                <c:pt idx="9">
                  <c:v>96</c:v>
                </c:pt>
                <c:pt idx="10">
                  <c:v>114</c:v>
                </c:pt>
                <c:pt idx="11">
                  <c:v>119</c:v>
                </c:pt>
                <c:pt idx="12">
                  <c:v>134</c:v>
                </c:pt>
                <c:pt idx="13">
                  <c:v>134</c:v>
                </c:pt>
                <c:pt idx="14">
                  <c:v>153</c:v>
                </c:pt>
                <c:pt idx="15">
                  <c:v>187</c:v>
                </c:pt>
                <c:pt idx="16">
                  <c:v>294</c:v>
                </c:pt>
                <c:pt idx="17">
                  <c:v>315</c:v>
                </c:pt>
                <c:pt idx="18">
                  <c:v>398</c:v>
                </c:pt>
                <c:pt idx="19">
                  <c:v>444</c:v>
                </c:pt>
              </c:numCache>
            </c:numRef>
          </c:val>
          <c:extLst>
            <c:ext xmlns:c16="http://schemas.microsoft.com/office/drawing/2014/chart" uri="{C3380CC4-5D6E-409C-BE32-E72D297353CC}">
              <c16:uniqueId val="{00000000-C729-4F49-99BA-B1A819929921}"/>
            </c:ext>
          </c:extLst>
        </c:ser>
        <c:dLbls>
          <c:showLegendKey val="0"/>
          <c:showVal val="0"/>
          <c:showCatName val="0"/>
          <c:showSerName val="0"/>
          <c:showPercent val="0"/>
          <c:showBubbleSize val="0"/>
        </c:dLbls>
        <c:gapWidth val="120"/>
        <c:axId val="508256216"/>
        <c:axId val="508250640"/>
      </c:barChart>
      <c:catAx>
        <c:axId val="508256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508250640"/>
        <c:crosses val="autoZero"/>
        <c:auto val="1"/>
        <c:lblAlgn val="ctr"/>
        <c:lblOffset val="100"/>
        <c:noMultiLvlLbl val="0"/>
      </c:catAx>
      <c:valAx>
        <c:axId val="508250640"/>
        <c:scaling>
          <c:orientation val="minMax"/>
        </c:scaling>
        <c:delete val="1"/>
        <c:axPos val="b"/>
        <c:numFmt formatCode="General" sourceLinked="1"/>
        <c:majorTickMark val="none"/>
        <c:minorTickMark val="none"/>
        <c:tickLblPos val="nextTo"/>
        <c:crossAx val="508256216"/>
        <c:crosses val="autoZero"/>
        <c:crossBetween val="between"/>
      </c:valAx>
      <c:spPr>
        <a:noFill/>
        <a:ln>
          <a:noFill/>
        </a:ln>
        <a:effectLst/>
      </c:spPr>
    </c:plotArea>
    <c:plotVisOnly val="1"/>
    <c:dispBlanksAs val="gap"/>
    <c:showDLblsOverMax val="0"/>
  </c:chart>
  <c:spPr>
    <a:noFill/>
    <a:ln w="38100">
      <a:solidFill>
        <a:srgbClr val="FFFFFF">
          <a:lumMod val="85000"/>
        </a:srgbClr>
      </a:solidFill>
    </a:ln>
    <a:effectLst/>
  </c:spPr>
  <c:txPr>
    <a:bodyPr/>
    <a:lstStyle/>
    <a:p>
      <a:pPr>
        <a:defRPr sz="1200" b="1"/>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241572466789111E-2"/>
          <c:y val="0.20940641218943493"/>
          <c:w val="0.97475842753321085"/>
          <c:h val="0.64335730482736231"/>
        </c:manualLayout>
      </c:layout>
      <c:barChart>
        <c:barDir val="col"/>
        <c:grouping val="clustered"/>
        <c:varyColors val="0"/>
        <c:ser>
          <c:idx val="0"/>
          <c:order val="0"/>
          <c:tx>
            <c:strRef>
              <c:f>Taul1!$N$5</c:f>
              <c:strCache>
                <c:ptCount val="1"/>
                <c:pt idx="0">
                  <c:v>Lukiokoulutus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Taul1!$O$3:$R$4</c:f>
              <c:multiLvlStrCache>
                <c:ptCount val="2"/>
                <c:lvl>
                  <c:pt idx="0">
                    <c:v>Ulkomaalaiset opiskelijat</c:v>
                  </c:pt>
                  <c:pt idx="1">
                    <c:v>Vieraskieliset opiskelijat</c:v>
                  </c:pt>
                </c:lvl>
                <c:lvl>
                  <c:pt idx="0">
                    <c:v>2018</c:v>
                  </c:pt>
                </c:lvl>
              </c:multiLvlStrCache>
              <c:extLst/>
            </c:multiLvlStrRef>
          </c:cat>
          <c:val>
            <c:numRef>
              <c:f>Taul1!$O$5:$R$5</c:f>
              <c:numCache>
                <c:formatCode>0</c:formatCode>
                <c:ptCount val="2"/>
                <c:pt idx="0">
                  <c:v>26</c:v>
                </c:pt>
                <c:pt idx="1">
                  <c:v>73</c:v>
                </c:pt>
              </c:numCache>
              <c:extLst/>
            </c:numRef>
          </c:val>
          <c:extLst>
            <c:ext xmlns:c16="http://schemas.microsoft.com/office/drawing/2014/chart" uri="{C3380CC4-5D6E-409C-BE32-E72D297353CC}">
              <c16:uniqueId val="{00000000-317A-44F1-89BE-F16D3DEA18CB}"/>
            </c:ext>
          </c:extLst>
        </c:ser>
        <c:ser>
          <c:idx val="1"/>
          <c:order val="1"/>
          <c:tx>
            <c:strRef>
              <c:f>Taul1!$N$6</c:f>
              <c:strCache>
                <c:ptCount val="1"/>
                <c:pt idx="0">
                  <c:v>Ammatillinen koulutus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Taul1!$O$3:$R$4</c:f>
              <c:multiLvlStrCache>
                <c:ptCount val="2"/>
                <c:lvl>
                  <c:pt idx="0">
                    <c:v>Ulkomaalaiset opiskelijat</c:v>
                  </c:pt>
                  <c:pt idx="1">
                    <c:v>Vieraskieliset opiskelijat</c:v>
                  </c:pt>
                </c:lvl>
                <c:lvl>
                  <c:pt idx="0">
                    <c:v>2018</c:v>
                  </c:pt>
                </c:lvl>
              </c:multiLvlStrCache>
              <c:extLst/>
            </c:multiLvlStrRef>
          </c:cat>
          <c:val>
            <c:numRef>
              <c:f>Taul1!$O$6:$R$6</c:f>
              <c:numCache>
                <c:formatCode>0</c:formatCode>
                <c:ptCount val="2"/>
                <c:pt idx="0">
                  <c:v>425</c:v>
                </c:pt>
                <c:pt idx="1">
                  <c:v>605</c:v>
                </c:pt>
              </c:numCache>
              <c:extLst/>
            </c:numRef>
          </c:val>
          <c:extLst>
            <c:ext xmlns:c16="http://schemas.microsoft.com/office/drawing/2014/chart" uri="{C3380CC4-5D6E-409C-BE32-E72D297353CC}">
              <c16:uniqueId val="{00000001-317A-44F1-89BE-F16D3DEA18CB}"/>
            </c:ext>
          </c:extLst>
        </c:ser>
        <c:ser>
          <c:idx val="2"/>
          <c:order val="2"/>
          <c:tx>
            <c:strRef>
              <c:f>Taul1!$N$7</c:f>
              <c:strCache>
                <c:ptCount val="1"/>
                <c:pt idx="0">
                  <c:v>Ammattikorkeakoulukoulutus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Taul1!$O$3:$R$4</c:f>
              <c:multiLvlStrCache>
                <c:ptCount val="2"/>
                <c:lvl>
                  <c:pt idx="0">
                    <c:v>Ulkomaalaiset opiskelijat</c:v>
                  </c:pt>
                  <c:pt idx="1">
                    <c:v>Vieraskieliset opiskelijat</c:v>
                  </c:pt>
                </c:lvl>
                <c:lvl>
                  <c:pt idx="0">
                    <c:v>2018</c:v>
                  </c:pt>
                </c:lvl>
              </c:multiLvlStrCache>
              <c:extLst/>
            </c:multiLvlStrRef>
          </c:cat>
          <c:val>
            <c:numRef>
              <c:f>Taul1!$O$7:$R$7</c:f>
              <c:numCache>
                <c:formatCode>0</c:formatCode>
                <c:ptCount val="2"/>
                <c:pt idx="0">
                  <c:v>200</c:v>
                </c:pt>
                <c:pt idx="1">
                  <c:v>274</c:v>
                </c:pt>
              </c:numCache>
              <c:extLst/>
            </c:numRef>
          </c:val>
          <c:extLst>
            <c:ext xmlns:c16="http://schemas.microsoft.com/office/drawing/2014/chart" uri="{C3380CC4-5D6E-409C-BE32-E72D297353CC}">
              <c16:uniqueId val="{00000002-317A-44F1-89BE-F16D3DEA18CB}"/>
            </c:ext>
          </c:extLst>
        </c:ser>
        <c:ser>
          <c:idx val="3"/>
          <c:order val="3"/>
          <c:tx>
            <c:strRef>
              <c:f>Taul1!$N$8</c:f>
              <c:strCache>
                <c:ptCount val="1"/>
                <c:pt idx="0">
                  <c:v>Yliopistokoulutus</c:v>
                </c:pt>
              </c:strCache>
            </c:strRef>
          </c:tx>
          <c:spPr>
            <a:solidFill>
              <a:schemeClr val="accent4"/>
            </a:solidFill>
            <a:ln>
              <a:noFill/>
            </a:ln>
            <a:effectLst/>
          </c:spPr>
          <c:invertIfNegative val="0"/>
          <c:dLbls>
            <c:dLbl>
              <c:idx val="0"/>
              <c:layout>
                <c:manualLayout>
                  <c:x val="2.77776499445459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7A-44F1-89BE-F16D3DEA18CB}"/>
                </c:ext>
              </c:extLst>
            </c:dLbl>
            <c:dLbl>
              <c:idx val="1"/>
              <c:layout>
                <c:manualLayout>
                  <c:x val="2.3378141437755697E-3"/>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7A-44F1-89BE-F16D3DEA18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Taul1!$O$3:$R$4</c:f>
              <c:multiLvlStrCache>
                <c:ptCount val="2"/>
                <c:lvl>
                  <c:pt idx="0">
                    <c:v>Ulkomaalaiset opiskelijat</c:v>
                  </c:pt>
                  <c:pt idx="1">
                    <c:v>Vieraskieliset opiskelijat</c:v>
                  </c:pt>
                </c:lvl>
                <c:lvl>
                  <c:pt idx="0">
                    <c:v>2018</c:v>
                  </c:pt>
                </c:lvl>
              </c:multiLvlStrCache>
              <c:extLst/>
            </c:multiLvlStrRef>
          </c:cat>
          <c:val>
            <c:numRef>
              <c:f>Taul1!$O$8:$R$8</c:f>
              <c:numCache>
                <c:formatCode>0</c:formatCode>
                <c:ptCount val="2"/>
                <c:pt idx="0">
                  <c:v>364</c:v>
                </c:pt>
                <c:pt idx="1">
                  <c:v>510</c:v>
                </c:pt>
              </c:numCache>
              <c:extLst/>
            </c:numRef>
          </c:val>
          <c:extLst>
            <c:ext xmlns:c16="http://schemas.microsoft.com/office/drawing/2014/chart" uri="{C3380CC4-5D6E-409C-BE32-E72D297353CC}">
              <c16:uniqueId val="{00000005-317A-44F1-89BE-F16D3DEA18CB}"/>
            </c:ext>
          </c:extLst>
        </c:ser>
        <c:dLbls>
          <c:showLegendKey val="0"/>
          <c:showVal val="0"/>
          <c:showCatName val="0"/>
          <c:showSerName val="0"/>
          <c:showPercent val="0"/>
          <c:showBubbleSize val="0"/>
        </c:dLbls>
        <c:gapWidth val="219"/>
        <c:overlap val="-27"/>
        <c:axId val="1055582896"/>
        <c:axId val="1055583880"/>
      </c:barChart>
      <c:catAx>
        <c:axId val="105558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1055583880"/>
        <c:crosses val="autoZero"/>
        <c:auto val="1"/>
        <c:lblAlgn val="ctr"/>
        <c:lblOffset val="100"/>
        <c:noMultiLvlLbl val="0"/>
      </c:catAx>
      <c:valAx>
        <c:axId val="1055583880"/>
        <c:scaling>
          <c:orientation val="minMax"/>
          <c:max val="800"/>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55582896"/>
        <c:crosses val="autoZero"/>
        <c:crossBetween val="between"/>
        <c:majorUnit val="10000"/>
      </c:valAx>
      <c:spPr>
        <a:noFill/>
        <a:ln>
          <a:noFill/>
        </a:ln>
        <a:effectLst/>
      </c:spPr>
    </c:plotArea>
    <c:legend>
      <c:legendPos val="b"/>
      <c:layout>
        <c:manualLayout>
          <c:xMode val="edge"/>
          <c:yMode val="edge"/>
          <c:x val="7.322449934116268E-2"/>
          <c:y val="3.8135919559984459E-2"/>
          <c:w val="0.80731793585375311"/>
          <c:h val="0.1216126459494929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legend>
    <c:plotVisOnly val="1"/>
    <c:dispBlanksAs val="gap"/>
    <c:showDLblsOverMax val="0"/>
  </c:chart>
  <c:spPr>
    <a:noFill/>
    <a:ln>
      <a:solidFill>
        <a:srgbClr val="C5CAD6"/>
      </a:solid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716149739491007E-2"/>
          <c:y val="0.13611009174311928"/>
          <c:w val="0.73198124407968534"/>
          <c:h val="0.77875865058152138"/>
        </c:manualLayout>
      </c:layout>
      <c:lineChart>
        <c:grouping val="standard"/>
        <c:varyColors val="0"/>
        <c:ser>
          <c:idx val="0"/>
          <c:order val="0"/>
          <c:tx>
            <c:strRef>
              <c:f>Taul1!$T$69</c:f>
              <c:strCache>
                <c:ptCount val="1"/>
                <c:pt idx="0">
                  <c:v>Vantaa</c:v>
                </c:pt>
              </c:strCache>
            </c:strRef>
          </c:tx>
          <c:spPr>
            <a:ln w="28575" cap="rnd">
              <a:solidFill>
                <a:schemeClr val="accent1"/>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Taul1!$U$69:$AD$69</c:f>
              <c:numCache>
                <c:formatCode>General</c:formatCode>
                <c:ptCount val="10"/>
                <c:pt idx="0">
                  <c:v>9.9</c:v>
                </c:pt>
                <c:pt idx="1">
                  <c:v>10.8</c:v>
                </c:pt>
                <c:pt idx="2">
                  <c:v>11.9</c:v>
                </c:pt>
                <c:pt idx="3">
                  <c:v>13.2</c:v>
                </c:pt>
                <c:pt idx="4">
                  <c:v>14.4</c:v>
                </c:pt>
                <c:pt idx="5">
                  <c:v>15.4</c:v>
                </c:pt>
                <c:pt idx="6">
                  <c:v>16.600000000000001</c:v>
                </c:pt>
                <c:pt idx="7">
                  <c:v>17.7</c:v>
                </c:pt>
                <c:pt idx="8">
                  <c:v>18.899999999999999</c:v>
                </c:pt>
                <c:pt idx="9">
                  <c:v>20.2</c:v>
                </c:pt>
              </c:numCache>
            </c:numRef>
          </c:val>
          <c:smooth val="0"/>
          <c:extLst>
            <c:ext xmlns:c16="http://schemas.microsoft.com/office/drawing/2014/chart" uri="{C3380CC4-5D6E-409C-BE32-E72D297353CC}">
              <c16:uniqueId val="{00000000-D3ED-4E0F-A23B-292A97EA6299}"/>
            </c:ext>
          </c:extLst>
        </c:ser>
        <c:ser>
          <c:idx val="1"/>
          <c:order val="1"/>
          <c:tx>
            <c:strRef>
              <c:f>Taul1!$T$70</c:f>
              <c:strCache>
                <c:ptCount val="1"/>
                <c:pt idx="0">
                  <c:v>Espoo</c:v>
                </c:pt>
              </c:strCache>
            </c:strRef>
          </c:tx>
          <c:spPr>
            <a:ln w="28575" cap="rnd">
              <a:solidFill>
                <a:schemeClr val="accent2"/>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Taul1!$U$70:$AD$70</c:f>
              <c:numCache>
                <c:formatCode>General</c:formatCode>
                <c:ptCount val="10"/>
                <c:pt idx="0">
                  <c:v>9.4</c:v>
                </c:pt>
                <c:pt idx="1">
                  <c:v>10.3</c:v>
                </c:pt>
                <c:pt idx="2">
                  <c:v>11.3</c:v>
                </c:pt>
                <c:pt idx="3">
                  <c:v>12.3</c:v>
                </c:pt>
                <c:pt idx="4">
                  <c:v>13.3</c:v>
                </c:pt>
                <c:pt idx="5">
                  <c:v>14.2</c:v>
                </c:pt>
                <c:pt idx="6">
                  <c:v>15.2</c:v>
                </c:pt>
                <c:pt idx="7">
                  <c:v>16</c:v>
                </c:pt>
                <c:pt idx="8">
                  <c:v>17</c:v>
                </c:pt>
                <c:pt idx="9">
                  <c:v>18</c:v>
                </c:pt>
              </c:numCache>
            </c:numRef>
          </c:val>
          <c:smooth val="0"/>
          <c:extLst>
            <c:ext xmlns:c16="http://schemas.microsoft.com/office/drawing/2014/chart" uri="{C3380CC4-5D6E-409C-BE32-E72D297353CC}">
              <c16:uniqueId val="{00000001-D3ED-4E0F-A23B-292A97EA6299}"/>
            </c:ext>
          </c:extLst>
        </c:ser>
        <c:ser>
          <c:idx val="2"/>
          <c:order val="2"/>
          <c:tx>
            <c:strRef>
              <c:f>Taul1!$T$71</c:f>
              <c:strCache>
                <c:ptCount val="1"/>
                <c:pt idx="0">
                  <c:v>Helsinki</c:v>
                </c:pt>
              </c:strCache>
            </c:strRef>
          </c:tx>
          <c:spPr>
            <a:ln w="28575" cap="rnd">
              <a:solidFill>
                <a:schemeClr val="accent3"/>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Taul1!$U$71:$AD$71</c:f>
              <c:numCache>
                <c:formatCode>General</c:formatCode>
                <c:ptCount val="10"/>
                <c:pt idx="0">
                  <c:v>10.8</c:v>
                </c:pt>
                <c:pt idx="1">
                  <c:v>11.5</c:v>
                </c:pt>
                <c:pt idx="2">
                  <c:v>12.2</c:v>
                </c:pt>
                <c:pt idx="3">
                  <c:v>12.8</c:v>
                </c:pt>
                <c:pt idx="4">
                  <c:v>13.5</c:v>
                </c:pt>
                <c:pt idx="5">
                  <c:v>14</c:v>
                </c:pt>
                <c:pt idx="6">
                  <c:v>14.7</c:v>
                </c:pt>
                <c:pt idx="7">
                  <c:v>15.3</c:v>
                </c:pt>
                <c:pt idx="8">
                  <c:v>15.7</c:v>
                </c:pt>
                <c:pt idx="9">
                  <c:v>16.2</c:v>
                </c:pt>
              </c:numCache>
            </c:numRef>
          </c:val>
          <c:smooth val="0"/>
          <c:extLst>
            <c:ext xmlns:c16="http://schemas.microsoft.com/office/drawing/2014/chart" uri="{C3380CC4-5D6E-409C-BE32-E72D297353CC}">
              <c16:uniqueId val="{00000002-D3ED-4E0F-A23B-292A97EA6299}"/>
            </c:ext>
          </c:extLst>
        </c:ser>
        <c:ser>
          <c:idx val="3"/>
          <c:order val="3"/>
          <c:tx>
            <c:strRef>
              <c:f>Taul1!$T$72</c:f>
              <c:strCache>
                <c:ptCount val="1"/>
                <c:pt idx="0">
                  <c:v>Turku</c:v>
                </c:pt>
              </c:strCache>
            </c:strRef>
          </c:tx>
          <c:spPr>
            <a:ln w="28575" cap="rnd">
              <a:solidFill>
                <a:schemeClr val="accent4"/>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Taul1!$U$72:$AD$72</c:f>
              <c:numCache>
                <c:formatCode>General</c:formatCode>
                <c:ptCount val="10"/>
                <c:pt idx="0">
                  <c:v>7.6</c:v>
                </c:pt>
                <c:pt idx="1">
                  <c:v>8</c:v>
                </c:pt>
                <c:pt idx="2">
                  <c:v>8.6999999999999993</c:v>
                </c:pt>
                <c:pt idx="3">
                  <c:v>9.1999999999999993</c:v>
                </c:pt>
                <c:pt idx="4">
                  <c:v>9.6</c:v>
                </c:pt>
                <c:pt idx="5">
                  <c:v>10.1</c:v>
                </c:pt>
                <c:pt idx="6">
                  <c:v>10.6</c:v>
                </c:pt>
                <c:pt idx="7">
                  <c:v>11.1</c:v>
                </c:pt>
                <c:pt idx="8">
                  <c:v>11.4</c:v>
                </c:pt>
                <c:pt idx="9">
                  <c:v>11.8</c:v>
                </c:pt>
              </c:numCache>
            </c:numRef>
          </c:val>
          <c:smooth val="0"/>
          <c:extLst>
            <c:ext xmlns:c16="http://schemas.microsoft.com/office/drawing/2014/chart" uri="{C3380CC4-5D6E-409C-BE32-E72D297353CC}">
              <c16:uniqueId val="{00000003-D3ED-4E0F-A23B-292A97EA6299}"/>
            </c:ext>
          </c:extLst>
        </c:ser>
        <c:ser>
          <c:idx val="5"/>
          <c:order val="5"/>
          <c:tx>
            <c:strRef>
              <c:f>Taul1!$T$74</c:f>
              <c:strCache>
                <c:ptCount val="1"/>
                <c:pt idx="0">
                  <c:v>Tampere</c:v>
                </c:pt>
              </c:strCache>
            </c:strRef>
          </c:tx>
          <c:spPr>
            <a:ln w="28575" cap="rnd">
              <a:solidFill>
                <a:schemeClr val="accent6"/>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Taul1!$U$74:$AD$74</c:f>
              <c:numCache>
                <c:formatCode>General</c:formatCode>
                <c:ptCount val="10"/>
                <c:pt idx="0">
                  <c:v>5.2</c:v>
                </c:pt>
                <c:pt idx="1">
                  <c:v>5.6</c:v>
                </c:pt>
                <c:pt idx="2">
                  <c:v>5.9</c:v>
                </c:pt>
                <c:pt idx="3">
                  <c:v>6.3</c:v>
                </c:pt>
                <c:pt idx="4">
                  <c:v>6.6</c:v>
                </c:pt>
                <c:pt idx="5">
                  <c:v>6.8</c:v>
                </c:pt>
                <c:pt idx="6">
                  <c:v>7.2</c:v>
                </c:pt>
                <c:pt idx="7">
                  <c:v>7.4</c:v>
                </c:pt>
                <c:pt idx="8">
                  <c:v>7.7</c:v>
                </c:pt>
                <c:pt idx="9">
                  <c:v>8</c:v>
                </c:pt>
              </c:numCache>
            </c:numRef>
          </c:val>
          <c:smooth val="0"/>
          <c:extLst>
            <c:ext xmlns:c16="http://schemas.microsoft.com/office/drawing/2014/chart" uri="{C3380CC4-5D6E-409C-BE32-E72D297353CC}">
              <c16:uniqueId val="{00000004-D3ED-4E0F-A23B-292A97EA6299}"/>
            </c:ext>
          </c:extLst>
        </c:ser>
        <c:ser>
          <c:idx val="8"/>
          <c:order val="8"/>
          <c:tx>
            <c:strRef>
              <c:f>Taul1!$T$77</c:f>
              <c:strCache>
                <c:ptCount val="1"/>
                <c:pt idx="0">
                  <c:v>Lahti</c:v>
                </c:pt>
              </c:strCache>
            </c:strRef>
          </c:tx>
          <c:spPr>
            <a:ln w="28575" cap="rnd">
              <a:solidFill>
                <a:schemeClr val="accent3">
                  <a:lumMod val="60000"/>
                </a:schemeClr>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Taul1!$U$77:$AD$77</c:f>
              <c:numCache>
                <c:formatCode>General</c:formatCode>
                <c:ptCount val="10"/>
                <c:pt idx="0">
                  <c:v>4.3</c:v>
                </c:pt>
                <c:pt idx="1">
                  <c:v>4.5999999999999996</c:v>
                </c:pt>
                <c:pt idx="2">
                  <c:v>4.9000000000000004</c:v>
                </c:pt>
                <c:pt idx="3">
                  <c:v>5.2</c:v>
                </c:pt>
                <c:pt idx="4">
                  <c:v>5.5</c:v>
                </c:pt>
                <c:pt idx="5">
                  <c:v>5.7</c:v>
                </c:pt>
                <c:pt idx="6">
                  <c:v>6.2</c:v>
                </c:pt>
                <c:pt idx="7">
                  <c:v>6.6</c:v>
                </c:pt>
                <c:pt idx="8">
                  <c:v>6.9</c:v>
                </c:pt>
                <c:pt idx="9">
                  <c:v>7.2</c:v>
                </c:pt>
              </c:numCache>
            </c:numRef>
          </c:val>
          <c:smooth val="0"/>
          <c:extLst>
            <c:ext xmlns:c16="http://schemas.microsoft.com/office/drawing/2014/chart" uri="{C3380CC4-5D6E-409C-BE32-E72D297353CC}">
              <c16:uniqueId val="{00000005-D3ED-4E0F-A23B-292A97EA6299}"/>
            </c:ext>
          </c:extLst>
        </c:ser>
        <c:ser>
          <c:idx val="9"/>
          <c:order val="9"/>
          <c:tx>
            <c:strRef>
              <c:f>Taul1!$T$78</c:f>
              <c:strCache>
                <c:ptCount val="1"/>
                <c:pt idx="0">
                  <c:v>Jyväskylä</c:v>
                </c:pt>
              </c:strCache>
            </c:strRef>
          </c:tx>
          <c:spPr>
            <a:ln w="28575" cap="rnd">
              <a:solidFill>
                <a:schemeClr val="accent4">
                  <a:lumMod val="60000"/>
                </a:schemeClr>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Taul1!$U$78:$AD$78</c:f>
              <c:numCache>
                <c:formatCode>General</c:formatCode>
                <c:ptCount val="10"/>
                <c:pt idx="0">
                  <c:v>3.3</c:v>
                </c:pt>
                <c:pt idx="1">
                  <c:v>3.5</c:v>
                </c:pt>
                <c:pt idx="2">
                  <c:v>3.8</c:v>
                </c:pt>
                <c:pt idx="3">
                  <c:v>4</c:v>
                </c:pt>
                <c:pt idx="4">
                  <c:v>4.2</c:v>
                </c:pt>
                <c:pt idx="5">
                  <c:v>4.4000000000000004</c:v>
                </c:pt>
                <c:pt idx="6">
                  <c:v>4.7</c:v>
                </c:pt>
                <c:pt idx="7">
                  <c:v>4.9000000000000004</c:v>
                </c:pt>
                <c:pt idx="8">
                  <c:v>5</c:v>
                </c:pt>
                <c:pt idx="9">
                  <c:v>5.2</c:v>
                </c:pt>
              </c:numCache>
            </c:numRef>
          </c:val>
          <c:smooth val="0"/>
          <c:extLst>
            <c:ext xmlns:c16="http://schemas.microsoft.com/office/drawing/2014/chart" uri="{C3380CC4-5D6E-409C-BE32-E72D297353CC}">
              <c16:uniqueId val="{00000006-D3ED-4E0F-A23B-292A97EA6299}"/>
            </c:ext>
          </c:extLst>
        </c:ser>
        <c:ser>
          <c:idx val="12"/>
          <c:order val="12"/>
          <c:tx>
            <c:strRef>
              <c:f>Taul1!$T$81</c:f>
              <c:strCache>
                <c:ptCount val="1"/>
                <c:pt idx="0">
                  <c:v>Oulu</c:v>
                </c:pt>
              </c:strCache>
            </c:strRef>
          </c:tx>
          <c:spPr>
            <a:ln w="28575" cap="rnd">
              <a:solidFill>
                <a:schemeClr val="accent1">
                  <a:lumMod val="80000"/>
                  <a:lumOff val="20000"/>
                </a:schemeClr>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Taul1!$U$81:$AD$81</c:f>
              <c:numCache>
                <c:formatCode>General</c:formatCode>
                <c:ptCount val="10"/>
                <c:pt idx="0">
                  <c:v>2.5</c:v>
                </c:pt>
                <c:pt idx="1">
                  <c:v>2.7</c:v>
                </c:pt>
                <c:pt idx="2">
                  <c:v>2.8</c:v>
                </c:pt>
                <c:pt idx="3">
                  <c:v>3.1</c:v>
                </c:pt>
                <c:pt idx="4">
                  <c:v>3.3</c:v>
                </c:pt>
                <c:pt idx="5">
                  <c:v>3.5</c:v>
                </c:pt>
                <c:pt idx="6">
                  <c:v>3.8</c:v>
                </c:pt>
                <c:pt idx="7">
                  <c:v>4</c:v>
                </c:pt>
                <c:pt idx="8">
                  <c:v>4.2</c:v>
                </c:pt>
                <c:pt idx="9">
                  <c:v>4.4000000000000004</c:v>
                </c:pt>
              </c:numCache>
            </c:numRef>
          </c:val>
          <c:smooth val="0"/>
          <c:extLst>
            <c:ext xmlns:c16="http://schemas.microsoft.com/office/drawing/2014/chart" uri="{C3380CC4-5D6E-409C-BE32-E72D297353CC}">
              <c16:uniqueId val="{00000007-D3ED-4E0F-A23B-292A97EA6299}"/>
            </c:ext>
          </c:extLst>
        </c:ser>
        <c:ser>
          <c:idx val="14"/>
          <c:order val="14"/>
          <c:tx>
            <c:strRef>
              <c:f>Taul1!$T$83</c:f>
              <c:strCache>
                <c:ptCount val="1"/>
                <c:pt idx="0">
                  <c:v>Kuopio</c:v>
                </c:pt>
              </c:strCache>
            </c:strRef>
          </c:tx>
          <c:spPr>
            <a:ln w="28575" cap="rnd">
              <a:solidFill>
                <a:schemeClr val="accent3">
                  <a:lumMod val="80000"/>
                  <a:lumOff val="20000"/>
                </a:schemeClr>
              </a:solidFill>
              <a:round/>
            </a:ln>
            <a:effectLst/>
          </c:spPr>
          <c:marker>
            <c:symbol val="square"/>
            <c:size val="20"/>
            <c:spPr>
              <a:solidFill>
                <a:srgbClr val="192D9B"/>
              </a:solidFill>
              <a:ln w="9525">
                <a:solidFill>
                  <a:schemeClr val="accent3"/>
                </a:solidFill>
              </a:ln>
              <a:effectLst/>
            </c:spPr>
          </c:marker>
          <c:dLbls>
            <c:dLbl>
              <c:idx val="9"/>
              <c:layout>
                <c:manualLayout>
                  <c:x val="-3.7530991691711639E-2"/>
                  <c:y val="-2.85070392185041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ED-4E0F-A23B-292A97EA6299}"/>
                </c:ext>
              </c:extLst>
            </c:dLbl>
            <c:numFmt formatCode="0.0" sourceLinked="0"/>
            <c:spPr>
              <a:solidFill>
                <a:srgbClr val="192D9B"/>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Taul1!$U$83:$AD$83</c:f>
              <c:numCache>
                <c:formatCode>General</c:formatCode>
                <c:ptCount val="10"/>
                <c:pt idx="0">
                  <c:v>2.2000000000000002</c:v>
                </c:pt>
                <c:pt idx="1">
                  <c:v>2.5</c:v>
                </c:pt>
                <c:pt idx="2">
                  <c:v>2.7</c:v>
                </c:pt>
                <c:pt idx="3">
                  <c:v>2.9</c:v>
                </c:pt>
                <c:pt idx="4">
                  <c:v>3.2</c:v>
                </c:pt>
                <c:pt idx="5">
                  <c:v>3.4</c:v>
                </c:pt>
                <c:pt idx="6">
                  <c:v>3.6</c:v>
                </c:pt>
                <c:pt idx="7">
                  <c:v>3.8</c:v>
                </c:pt>
                <c:pt idx="8">
                  <c:v>3.9</c:v>
                </c:pt>
                <c:pt idx="9">
                  <c:v>4.0999999999999996</c:v>
                </c:pt>
              </c:numCache>
            </c:numRef>
          </c:val>
          <c:smooth val="0"/>
          <c:extLst>
            <c:ext xmlns:c16="http://schemas.microsoft.com/office/drawing/2014/chart" uri="{C3380CC4-5D6E-409C-BE32-E72D297353CC}">
              <c16:uniqueId val="{00000009-D3ED-4E0F-A23B-292A97EA6299}"/>
            </c:ext>
          </c:extLst>
        </c:ser>
        <c:ser>
          <c:idx val="15"/>
          <c:order val="15"/>
          <c:tx>
            <c:strRef>
              <c:f>Taul1!$T$84</c:f>
              <c:strCache>
                <c:ptCount val="1"/>
                <c:pt idx="0">
                  <c:v>Pori</c:v>
                </c:pt>
              </c:strCache>
            </c:strRef>
          </c:tx>
          <c:spPr>
            <a:ln w="28575" cap="rnd">
              <a:solidFill>
                <a:schemeClr val="accent4">
                  <a:lumMod val="80000"/>
                  <a:lumOff val="20000"/>
                </a:schemeClr>
              </a:solidFill>
              <a:round/>
            </a:ln>
            <a:effectLst/>
          </c:spPr>
          <c:marker>
            <c:symbol val="none"/>
          </c:marker>
          <c:dLbls>
            <c:delete val="1"/>
          </c:dLbls>
          <c:cat>
            <c:strRef>
              <c:f>Taul1!$U$68:$AD$68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Taul1!$U$84:$AD$84</c:f>
              <c:numCache>
                <c:formatCode>General</c:formatCode>
                <c:ptCount val="10"/>
                <c:pt idx="0">
                  <c:v>1.7</c:v>
                </c:pt>
                <c:pt idx="1">
                  <c:v>1.8</c:v>
                </c:pt>
                <c:pt idx="2">
                  <c:v>2.1</c:v>
                </c:pt>
                <c:pt idx="3">
                  <c:v>2.4</c:v>
                </c:pt>
                <c:pt idx="4">
                  <c:v>2.5</c:v>
                </c:pt>
                <c:pt idx="5">
                  <c:v>2.7</c:v>
                </c:pt>
                <c:pt idx="6">
                  <c:v>3</c:v>
                </c:pt>
                <c:pt idx="7">
                  <c:v>3.1</c:v>
                </c:pt>
                <c:pt idx="8">
                  <c:v>3.4</c:v>
                </c:pt>
                <c:pt idx="9">
                  <c:v>3.5</c:v>
                </c:pt>
              </c:numCache>
            </c:numRef>
          </c:val>
          <c:smooth val="0"/>
          <c:extLst>
            <c:ext xmlns:c16="http://schemas.microsoft.com/office/drawing/2014/chart" uri="{C3380CC4-5D6E-409C-BE32-E72D297353CC}">
              <c16:uniqueId val="{0000000A-D3ED-4E0F-A23B-292A97EA6299}"/>
            </c:ext>
          </c:extLst>
        </c:ser>
        <c:dLbls>
          <c:dLblPos val="ctr"/>
          <c:showLegendKey val="0"/>
          <c:showVal val="1"/>
          <c:showCatName val="0"/>
          <c:showSerName val="0"/>
          <c:showPercent val="0"/>
          <c:showBubbleSize val="0"/>
        </c:dLbls>
        <c:smooth val="0"/>
        <c:axId val="561137248"/>
        <c:axId val="561137576"/>
        <c:extLst>
          <c:ext xmlns:c15="http://schemas.microsoft.com/office/drawing/2012/chart" uri="{02D57815-91ED-43cb-92C2-25804820EDAC}">
            <c15:filteredLineSeries>
              <c15:ser>
                <c:idx val="4"/>
                <c:order val="4"/>
                <c:tx>
                  <c:strRef>
                    <c:extLst>
                      <c:ext uri="{02D57815-91ED-43cb-92C2-25804820EDAC}">
                        <c15:formulaRef>
                          <c15:sqref>Taul1!$T$73</c15:sqref>
                        </c15:formulaRef>
                      </c:ext>
                    </c:extLst>
                    <c:strCache>
                      <c:ptCount val="1"/>
                      <c:pt idx="0">
                        <c:v>Vaasa</c:v>
                      </c:pt>
                    </c:strCache>
                  </c:strRef>
                </c:tx>
                <c:spPr>
                  <a:ln w="28575" cap="rnd">
                    <a:solidFill>
                      <a:schemeClr val="accent5"/>
                    </a:solidFill>
                    <a:round/>
                  </a:ln>
                  <a:effectLst/>
                </c:spPr>
                <c:marker>
                  <c:symbol val="none"/>
                </c:marker>
                <c:dLbls>
                  <c:dLbl>
                    <c:idx val="0"/>
                    <c:delete val="1"/>
                    <c:extLst>
                      <c:ext uri="{CE6537A1-D6FC-4f65-9D91-7224C49458BB}"/>
                      <c:ext xmlns:c16="http://schemas.microsoft.com/office/drawing/2014/chart" uri="{C3380CC4-5D6E-409C-BE32-E72D297353CC}">
                        <c16:uniqueId val="{0000000B-D3ED-4E0F-A23B-292A97EA6299}"/>
                      </c:ext>
                    </c:extLst>
                  </c:dLbl>
                  <c:dLbl>
                    <c:idx val="1"/>
                    <c:delete val="1"/>
                    <c:extLst>
                      <c:ext uri="{CE6537A1-D6FC-4f65-9D91-7224C49458BB}"/>
                      <c:ext xmlns:c16="http://schemas.microsoft.com/office/drawing/2014/chart" uri="{C3380CC4-5D6E-409C-BE32-E72D297353CC}">
                        <c16:uniqueId val="{0000000C-D3ED-4E0F-A23B-292A97EA6299}"/>
                      </c:ext>
                    </c:extLst>
                  </c:dLbl>
                  <c:dLbl>
                    <c:idx val="2"/>
                    <c:delete val="1"/>
                    <c:extLst>
                      <c:ext uri="{CE6537A1-D6FC-4f65-9D91-7224C49458BB}"/>
                      <c:ext xmlns:c16="http://schemas.microsoft.com/office/drawing/2014/chart" uri="{C3380CC4-5D6E-409C-BE32-E72D297353CC}">
                        <c16:uniqueId val="{0000000D-D3ED-4E0F-A23B-292A97EA6299}"/>
                      </c:ext>
                    </c:extLst>
                  </c:dLbl>
                  <c:dLbl>
                    <c:idx val="3"/>
                    <c:delete val="1"/>
                    <c:extLst>
                      <c:ext uri="{CE6537A1-D6FC-4f65-9D91-7224C49458BB}"/>
                      <c:ext xmlns:c16="http://schemas.microsoft.com/office/drawing/2014/chart" uri="{C3380CC4-5D6E-409C-BE32-E72D297353CC}">
                        <c16:uniqueId val="{0000000E-D3ED-4E0F-A23B-292A97EA6299}"/>
                      </c:ext>
                    </c:extLst>
                  </c:dLbl>
                  <c:dLbl>
                    <c:idx val="4"/>
                    <c:delete val="1"/>
                    <c:extLst>
                      <c:ext uri="{CE6537A1-D6FC-4f65-9D91-7224C49458BB}"/>
                      <c:ext xmlns:c16="http://schemas.microsoft.com/office/drawing/2014/chart" uri="{C3380CC4-5D6E-409C-BE32-E72D297353CC}">
                        <c16:uniqueId val="{0000000F-D3ED-4E0F-A23B-292A97EA6299}"/>
                      </c:ext>
                    </c:extLst>
                  </c:dLbl>
                  <c:dLbl>
                    <c:idx val="5"/>
                    <c:delete val="1"/>
                    <c:extLst>
                      <c:ext uri="{CE6537A1-D6FC-4f65-9D91-7224C49458BB}"/>
                      <c:ext xmlns:c16="http://schemas.microsoft.com/office/drawing/2014/chart" uri="{C3380CC4-5D6E-409C-BE32-E72D297353CC}">
                        <c16:uniqueId val="{00000010-D3ED-4E0F-A23B-292A97EA6299}"/>
                      </c:ext>
                    </c:extLst>
                  </c:dLbl>
                  <c:dLbl>
                    <c:idx val="6"/>
                    <c:delete val="1"/>
                    <c:extLst>
                      <c:ext uri="{CE6537A1-D6FC-4f65-9D91-7224C49458BB}"/>
                      <c:ext xmlns:c16="http://schemas.microsoft.com/office/drawing/2014/chart" uri="{C3380CC4-5D6E-409C-BE32-E72D297353CC}">
                        <c16:uniqueId val="{00000011-D3ED-4E0F-A23B-292A97EA6299}"/>
                      </c:ext>
                    </c:extLst>
                  </c:dLbl>
                  <c:dLbl>
                    <c:idx val="7"/>
                    <c:delete val="1"/>
                    <c:extLst>
                      <c:ext uri="{CE6537A1-D6FC-4f65-9D91-7224C49458BB}"/>
                      <c:ext xmlns:c16="http://schemas.microsoft.com/office/drawing/2014/chart" uri="{C3380CC4-5D6E-409C-BE32-E72D297353CC}">
                        <c16:uniqueId val="{00000012-D3ED-4E0F-A23B-292A97EA6299}"/>
                      </c:ext>
                    </c:extLst>
                  </c:dLbl>
                  <c:dLbl>
                    <c:idx val="8"/>
                    <c:delete val="1"/>
                    <c:extLst>
                      <c:ext uri="{CE6537A1-D6FC-4f65-9D91-7224C49458BB}"/>
                      <c:ext xmlns:c16="http://schemas.microsoft.com/office/drawing/2014/chart" uri="{C3380CC4-5D6E-409C-BE32-E72D297353CC}">
                        <c16:uniqueId val="{00000013-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c:ext uri="{02D57815-91ED-43cb-92C2-25804820EDAC}">
                        <c15:formulaRef>
                          <c15:sqref>Taul1!$U$73:$AD$73</c15:sqref>
                        </c15:formulaRef>
                      </c:ext>
                    </c:extLst>
                    <c:numCache>
                      <c:formatCode>General</c:formatCode>
                      <c:ptCount val="10"/>
                      <c:pt idx="0">
                        <c:v>5.9</c:v>
                      </c:pt>
                      <c:pt idx="1">
                        <c:v>6.4</c:v>
                      </c:pt>
                      <c:pt idx="2">
                        <c:v>6.8</c:v>
                      </c:pt>
                      <c:pt idx="3">
                        <c:v>7.2</c:v>
                      </c:pt>
                      <c:pt idx="4">
                        <c:v>7.6</c:v>
                      </c:pt>
                      <c:pt idx="5">
                        <c:v>7.9</c:v>
                      </c:pt>
                      <c:pt idx="6">
                        <c:v>8.1</c:v>
                      </c:pt>
                      <c:pt idx="7">
                        <c:v>8.5</c:v>
                      </c:pt>
                      <c:pt idx="8">
                        <c:v>8.9</c:v>
                      </c:pt>
                      <c:pt idx="9">
                        <c:v>9.1</c:v>
                      </c:pt>
                    </c:numCache>
                  </c:numRef>
                </c:val>
                <c:smooth val="0"/>
                <c:extLst>
                  <c:ext xmlns:c16="http://schemas.microsoft.com/office/drawing/2014/chart" uri="{C3380CC4-5D6E-409C-BE32-E72D297353CC}">
                    <c16:uniqueId val="{00000014-D3ED-4E0F-A23B-292A97EA629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Taul1!$T$75</c15:sqref>
                        </c15:formulaRef>
                      </c:ext>
                    </c:extLst>
                    <c:strCache>
                      <c:ptCount val="1"/>
                      <c:pt idx="0">
                        <c:v>Lappeenranta</c:v>
                      </c:pt>
                    </c:strCache>
                  </c:strRef>
                </c:tx>
                <c:spPr>
                  <a:ln w="28575" cap="rnd">
                    <a:solidFill>
                      <a:schemeClr val="accent1">
                        <a:lumMod val="6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5-D3ED-4E0F-A23B-292A97EA6299}"/>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D3ED-4E0F-A23B-292A97EA6299}"/>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D3ED-4E0F-A23B-292A97EA6299}"/>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D3ED-4E0F-A23B-292A97EA6299}"/>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D3ED-4E0F-A23B-292A97EA6299}"/>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D3ED-4E0F-A23B-292A97EA6299}"/>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D3ED-4E0F-A23B-292A97EA6299}"/>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D3ED-4E0F-A23B-292A97EA6299}"/>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xmlns:c15="http://schemas.microsoft.com/office/drawing/2012/chart">
                      <c:ext xmlns:c15="http://schemas.microsoft.com/office/drawing/2012/chart" uri="{02D57815-91ED-43cb-92C2-25804820EDAC}">
                        <c15:formulaRef>
                          <c15:sqref>Taul1!$U$75:$AD$75</c15:sqref>
                        </c15:formulaRef>
                      </c:ext>
                    </c:extLst>
                    <c:numCache>
                      <c:formatCode>General</c:formatCode>
                      <c:ptCount val="10"/>
                      <c:pt idx="0">
                        <c:v>4.5999999999999996</c:v>
                      </c:pt>
                      <c:pt idx="1">
                        <c:v>5.0999999999999996</c:v>
                      </c:pt>
                      <c:pt idx="2">
                        <c:v>5.5</c:v>
                      </c:pt>
                      <c:pt idx="3">
                        <c:v>5.9</c:v>
                      </c:pt>
                      <c:pt idx="4">
                        <c:v>6.3</c:v>
                      </c:pt>
                      <c:pt idx="5">
                        <c:v>6.7</c:v>
                      </c:pt>
                      <c:pt idx="6">
                        <c:v>7.1</c:v>
                      </c:pt>
                      <c:pt idx="7">
                        <c:v>7.2</c:v>
                      </c:pt>
                      <c:pt idx="8">
                        <c:v>7.4</c:v>
                      </c:pt>
                      <c:pt idx="9">
                        <c:v>7.7</c:v>
                      </c:pt>
                    </c:numCache>
                  </c:numRef>
                </c:val>
                <c:smooth val="0"/>
                <c:extLst xmlns:c15="http://schemas.microsoft.com/office/drawing/2012/chart">
                  <c:ext xmlns:c16="http://schemas.microsoft.com/office/drawing/2014/chart" uri="{C3380CC4-5D6E-409C-BE32-E72D297353CC}">
                    <c16:uniqueId val="{0000001E-D3ED-4E0F-A23B-292A97EA629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Taul1!$T$76</c15:sqref>
                        </c15:formulaRef>
                      </c:ext>
                    </c:extLst>
                    <c:strCache>
                      <c:ptCount val="1"/>
                      <c:pt idx="0">
                        <c:v>KOKO MAA</c:v>
                      </c:pt>
                    </c:strCache>
                  </c:strRef>
                </c:tx>
                <c:spPr>
                  <a:ln w="28575" cap="rnd">
                    <a:solidFill>
                      <a:schemeClr val="accent2">
                        <a:lumMod val="60000"/>
                      </a:schemeClr>
                    </a:solidFill>
                    <a:round/>
                  </a:ln>
                  <a:effectLst/>
                </c:spPr>
                <c:marker>
                  <c:symbol val="none"/>
                </c:marker>
                <c:dLbls>
                  <c:dLbl>
                    <c:idx val="0"/>
                    <c:layout>
                      <c:manualLayout>
                        <c:x val="-5.8944444444444445E-2"/>
                        <c:y val="4.629629629629629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D3ED-4E0F-A23B-292A97EA6299}"/>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D3ED-4E0F-A23B-292A97EA6299}"/>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D3ED-4E0F-A23B-292A97EA6299}"/>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D3ED-4E0F-A23B-292A97EA6299}"/>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D3ED-4E0F-A23B-292A97EA6299}"/>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D3ED-4E0F-A23B-292A97EA6299}"/>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D3ED-4E0F-A23B-292A97EA6299}"/>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D3ED-4E0F-A23B-292A97EA6299}"/>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xmlns:c15="http://schemas.microsoft.com/office/drawing/2012/chart">
                      <c:ext xmlns:c15="http://schemas.microsoft.com/office/drawing/2012/chart" uri="{02D57815-91ED-43cb-92C2-25804820EDAC}">
                        <c15:formulaRef>
                          <c15:sqref>Taul1!$U$76:$AD$76</c15:sqref>
                        </c15:formulaRef>
                      </c:ext>
                    </c:extLst>
                    <c:numCache>
                      <c:formatCode>General</c:formatCode>
                      <c:ptCount val="10"/>
                      <c:pt idx="0">
                        <c:v>4.2</c:v>
                      </c:pt>
                      <c:pt idx="1">
                        <c:v>4.5</c:v>
                      </c:pt>
                      <c:pt idx="2">
                        <c:v>4.9000000000000004</c:v>
                      </c:pt>
                      <c:pt idx="3">
                        <c:v>5.3</c:v>
                      </c:pt>
                      <c:pt idx="4">
                        <c:v>5.7</c:v>
                      </c:pt>
                      <c:pt idx="5">
                        <c:v>6</c:v>
                      </c:pt>
                      <c:pt idx="6">
                        <c:v>6.4</c:v>
                      </c:pt>
                      <c:pt idx="7">
                        <c:v>6.8</c:v>
                      </c:pt>
                      <c:pt idx="8">
                        <c:v>7.1</c:v>
                      </c:pt>
                      <c:pt idx="9">
                        <c:v>7.5</c:v>
                      </c:pt>
                    </c:numCache>
                  </c:numRef>
                </c:val>
                <c:smooth val="0"/>
                <c:extLst xmlns:c15="http://schemas.microsoft.com/office/drawing/2012/chart">
                  <c:ext xmlns:c16="http://schemas.microsoft.com/office/drawing/2014/chart" uri="{C3380CC4-5D6E-409C-BE32-E72D297353CC}">
                    <c16:uniqueId val="{00000028-D3ED-4E0F-A23B-292A97EA629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Taul1!$T$79</c15:sqref>
                        </c15:formulaRef>
                      </c:ext>
                    </c:extLst>
                    <c:strCache>
                      <c:ptCount val="1"/>
                      <c:pt idx="0">
                        <c:v>Hämeenlinna</c:v>
                      </c:pt>
                    </c:strCache>
                  </c:strRef>
                </c:tx>
                <c:spPr>
                  <a:ln w="28575" cap="rnd">
                    <a:solidFill>
                      <a:schemeClr val="accent5">
                        <a:lumMod val="6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D3ED-4E0F-A23B-292A97EA6299}"/>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D3ED-4E0F-A23B-292A97EA6299}"/>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D3ED-4E0F-A23B-292A97EA6299}"/>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D3ED-4E0F-A23B-292A97EA6299}"/>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D3ED-4E0F-A23B-292A97EA6299}"/>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D3ED-4E0F-A23B-292A97EA6299}"/>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D3ED-4E0F-A23B-292A97EA6299}"/>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D3ED-4E0F-A23B-292A97EA6299}"/>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xmlns:c15="http://schemas.microsoft.com/office/drawing/2012/chart">
                      <c:ext xmlns:c15="http://schemas.microsoft.com/office/drawing/2012/chart" uri="{02D57815-91ED-43cb-92C2-25804820EDAC}">
                        <c15:formulaRef>
                          <c15:sqref>Taul1!$U$79:$AD$79</c15:sqref>
                        </c15:formulaRef>
                      </c:ext>
                    </c:extLst>
                    <c:numCache>
                      <c:formatCode>General</c:formatCode>
                      <c:ptCount val="10"/>
                      <c:pt idx="0">
                        <c:v>2.5</c:v>
                      </c:pt>
                      <c:pt idx="1">
                        <c:v>2.7</c:v>
                      </c:pt>
                      <c:pt idx="2">
                        <c:v>3.2</c:v>
                      </c:pt>
                      <c:pt idx="3">
                        <c:v>3.7</c:v>
                      </c:pt>
                      <c:pt idx="4">
                        <c:v>4</c:v>
                      </c:pt>
                      <c:pt idx="5">
                        <c:v>4.4000000000000004</c:v>
                      </c:pt>
                      <c:pt idx="6">
                        <c:v>4.8</c:v>
                      </c:pt>
                      <c:pt idx="7">
                        <c:v>4.9000000000000004</c:v>
                      </c:pt>
                      <c:pt idx="8">
                        <c:v>5</c:v>
                      </c:pt>
                      <c:pt idx="9">
                        <c:v>5.0999999999999996</c:v>
                      </c:pt>
                    </c:numCache>
                  </c:numRef>
                </c:val>
                <c:smooth val="0"/>
                <c:extLst xmlns:c15="http://schemas.microsoft.com/office/drawing/2012/chart">
                  <c:ext xmlns:c16="http://schemas.microsoft.com/office/drawing/2014/chart" uri="{C3380CC4-5D6E-409C-BE32-E72D297353CC}">
                    <c16:uniqueId val="{00000032-D3ED-4E0F-A23B-292A97EA629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Taul1!$T$80</c15:sqref>
                        </c15:formulaRef>
                      </c:ext>
                    </c:extLst>
                    <c:strCache>
                      <c:ptCount val="1"/>
                      <c:pt idx="0">
                        <c:v>Joensuu</c:v>
                      </c:pt>
                    </c:strCache>
                  </c:strRef>
                </c:tx>
                <c:spPr>
                  <a:ln w="28575" cap="rnd">
                    <a:solidFill>
                      <a:schemeClr val="accent6">
                        <a:lumMod val="6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D3ED-4E0F-A23B-292A97EA6299}"/>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4-D3ED-4E0F-A23B-292A97EA6299}"/>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D3ED-4E0F-A23B-292A97EA6299}"/>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D3ED-4E0F-A23B-292A97EA6299}"/>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D3ED-4E0F-A23B-292A97EA6299}"/>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D3ED-4E0F-A23B-292A97EA6299}"/>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9-D3ED-4E0F-A23B-292A97EA6299}"/>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D3ED-4E0F-A23B-292A97EA6299}"/>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xmlns:c15="http://schemas.microsoft.com/office/drawing/2012/chart">
                      <c:ext xmlns:c15="http://schemas.microsoft.com/office/drawing/2012/chart" uri="{02D57815-91ED-43cb-92C2-25804820EDAC}">
                        <c15:formulaRef>
                          <c15:sqref>Taul1!$U$80:$AD$80</c15:sqref>
                        </c15:formulaRef>
                      </c:ext>
                    </c:extLst>
                    <c:numCache>
                      <c:formatCode>General</c:formatCode>
                      <c:ptCount val="10"/>
                      <c:pt idx="0">
                        <c:v>2.9</c:v>
                      </c:pt>
                      <c:pt idx="1">
                        <c:v>3.1</c:v>
                      </c:pt>
                      <c:pt idx="2">
                        <c:v>3.4</c:v>
                      </c:pt>
                      <c:pt idx="3">
                        <c:v>3.7</c:v>
                      </c:pt>
                      <c:pt idx="4">
                        <c:v>3.9</c:v>
                      </c:pt>
                      <c:pt idx="5">
                        <c:v>4.2</c:v>
                      </c:pt>
                      <c:pt idx="6">
                        <c:v>4.5</c:v>
                      </c:pt>
                      <c:pt idx="7">
                        <c:v>4.7</c:v>
                      </c:pt>
                      <c:pt idx="8">
                        <c:v>4.7</c:v>
                      </c:pt>
                      <c:pt idx="9">
                        <c:v>4.9000000000000004</c:v>
                      </c:pt>
                    </c:numCache>
                  </c:numRef>
                </c:val>
                <c:smooth val="0"/>
                <c:extLst xmlns:c15="http://schemas.microsoft.com/office/drawing/2012/chart">
                  <c:ext xmlns:c16="http://schemas.microsoft.com/office/drawing/2014/chart" uri="{C3380CC4-5D6E-409C-BE32-E72D297353CC}">
                    <c16:uniqueId val="{0000003C-D3ED-4E0F-A23B-292A97EA629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Taul1!$T$82</c15:sqref>
                        </c15:formulaRef>
                      </c:ext>
                    </c:extLst>
                    <c:strCache>
                      <c:ptCount val="1"/>
                      <c:pt idx="0">
                        <c:v>Kouvola</c:v>
                      </c:pt>
                    </c:strCache>
                  </c:strRef>
                </c:tx>
                <c:spPr>
                  <a:ln w="28575" cap="rnd">
                    <a:solidFill>
                      <a:schemeClr val="accent2">
                        <a:lumMod val="80000"/>
                        <a:lumOff val="2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D-D3ED-4E0F-A23B-292A97EA6299}"/>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D3ED-4E0F-A23B-292A97EA6299}"/>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F-D3ED-4E0F-A23B-292A97EA6299}"/>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D3ED-4E0F-A23B-292A97EA6299}"/>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D3ED-4E0F-A23B-292A97EA6299}"/>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D3ED-4E0F-A23B-292A97EA6299}"/>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3-D3ED-4E0F-A23B-292A97EA6299}"/>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4-D3ED-4E0F-A23B-292A97EA6299}"/>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5-D3ED-4E0F-A23B-292A97E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Taul1!$U$68:$AD$68</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xmlns:c15="http://schemas.microsoft.com/office/drawing/2012/chart">
                      <c:ext xmlns:c15="http://schemas.microsoft.com/office/drawing/2012/chart" uri="{02D57815-91ED-43cb-92C2-25804820EDAC}">
                        <c15:formulaRef>
                          <c15:sqref>Taul1!$U$82:$AD$82</c15:sqref>
                        </c15:formulaRef>
                      </c:ext>
                    </c:extLst>
                    <c:numCache>
                      <c:formatCode>General</c:formatCode>
                      <c:ptCount val="10"/>
                      <c:pt idx="0">
                        <c:v>2.9</c:v>
                      </c:pt>
                      <c:pt idx="1">
                        <c:v>3.1</c:v>
                      </c:pt>
                      <c:pt idx="2">
                        <c:v>3.4</c:v>
                      </c:pt>
                      <c:pt idx="3">
                        <c:v>3.6</c:v>
                      </c:pt>
                      <c:pt idx="4">
                        <c:v>3.8</c:v>
                      </c:pt>
                      <c:pt idx="5">
                        <c:v>4</c:v>
                      </c:pt>
                      <c:pt idx="6">
                        <c:v>4.3</c:v>
                      </c:pt>
                      <c:pt idx="7">
                        <c:v>4.2</c:v>
                      </c:pt>
                      <c:pt idx="8">
                        <c:v>4.2</c:v>
                      </c:pt>
                      <c:pt idx="9">
                        <c:v>4.2</c:v>
                      </c:pt>
                    </c:numCache>
                  </c:numRef>
                </c:val>
                <c:smooth val="0"/>
                <c:extLst xmlns:c15="http://schemas.microsoft.com/office/drawing/2012/chart">
                  <c:ext xmlns:c16="http://schemas.microsoft.com/office/drawing/2014/chart" uri="{C3380CC4-5D6E-409C-BE32-E72D297353CC}">
                    <c16:uniqueId val="{00000046-D3ED-4E0F-A23B-292A97EA6299}"/>
                  </c:ext>
                </c:extLst>
              </c15:ser>
            </c15:filteredLineSeries>
          </c:ext>
        </c:extLst>
      </c:lineChart>
      <c:catAx>
        <c:axId val="56113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61137576"/>
        <c:crosses val="autoZero"/>
        <c:auto val="1"/>
        <c:lblAlgn val="ctr"/>
        <c:lblOffset val="100"/>
        <c:noMultiLvlLbl val="0"/>
      </c:catAx>
      <c:valAx>
        <c:axId val="561137576"/>
        <c:scaling>
          <c:orientation val="minMax"/>
          <c:max val="22"/>
        </c:scaling>
        <c:delete val="0"/>
        <c:axPos val="l"/>
        <c:majorGridlines>
          <c:spPr>
            <a:ln w="9525" cap="flat" cmpd="sng" algn="ctr">
              <a:solidFill>
                <a:srgbClr val="C5CAD6"/>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61137248"/>
        <c:crosses val="autoZero"/>
        <c:crossBetween val="between"/>
        <c:majorUnit val="2"/>
      </c:valAx>
      <c:spPr>
        <a:noFill/>
        <a:ln>
          <a:noFill/>
        </a:ln>
        <a:effectLst/>
      </c:spPr>
    </c:plotArea>
    <c:legend>
      <c:legendPos val="r"/>
      <c:layout>
        <c:manualLayout>
          <c:xMode val="edge"/>
          <c:yMode val="edge"/>
          <c:x val="0.80975859925404059"/>
          <c:y val="0.12699703821425992"/>
          <c:w val="0.17708350600911729"/>
          <c:h val="0.8234001300296178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legend>
    <c:plotVisOnly val="1"/>
    <c:dispBlanksAs val="gap"/>
    <c:showDLblsOverMax val="0"/>
  </c:chart>
  <c:spPr>
    <a:noFill/>
    <a:ln>
      <a:solidFill>
        <a:srgbClr val="C5CAD6"/>
      </a:solid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26928639126422E-2"/>
          <c:y val="0.14748917205448495"/>
          <c:w val="0.86742155979269642"/>
          <c:h val="0.75630156407807392"/>
        </c:manualLayout>
      </c:layout>
      <c:barChart>
        <c:barDir val="col"/>
        <c:grouping val="clustered"/>
        <c:varyColors val="0"/>
        <c:ser>
          <c:idx val="1"/>
          <c:order val="1"/>
          <c:tx>
            <c:strRef>
              <c:f>'2000-2020'!$J$5</c:f>
              <c:strCache>
                <c:ptCount val="1"/>
                <c:pt idx="0">
                  <c:v>Koko maa, ulkomaan kansalaiset, % </c:v>
                </c:pt>
              </c:strCache>
            </c:strRef>
          </c:tx>
          <c:spPr>
            <a:solidFill>
              <a:schemeClr val="bg1">
                <a:lumMod val="85000"/>
              </a:schemeClr>
            </a:solidFill>
            <a:ln>
              <a:noFill/>
              <a:prstDash val="sysDash"/>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E3-46EC-B8F0-4F0C5185E2DF}"/>
                </c:ext>
              </c:extLst>
            </c:dLbl>
            <c:dLbl>
              <c:idx val="20"/>
              <c:layout>
                <c:manualLayout>
                  <c:x val="2.7710753023923004E-2"/>
                  <c:y val="5.32111109862984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3-46EC-B8F0-4F0C5185E2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'2000-2020'!$J$6:$J$46</c:f>
              <c:numCache>
                <c:formatCode>General</c:formatCode>
                <c:ptCount val="21"/>
                <c:pt idx="0">
                  <c:v>1.8</c:v>
                </c:pt>
                <c:pt idx="1">
                  <c:v>1.9</c:v>
                </c:pt>
                <c:pt idx="2">
                  <c:v>2</c:v>
                </c:pt>
                <c:pt idx="3">
                  <c:v>2.1</c:v>
                </c:pt>
                <c:pt idx="4">
                  <c:v>2.1</c:v>
                </c:pt>
                <c:pt idx="5">
                  <c:v>2.2000000000000002</c:v>
                </c:pt>
                <c:pt idx="6">
                  <c:v>2.2999999999999998</c:v>
                </c:pt>
                <c:pt idx="7">
                  <c:v>2.5</c:v>
                </c:pt>
                <c:pt idx="8">
                  <c:v>2.7</c:v>
                </c:pt>
                <c:pt idx="9">
                  <c:v>2.9</c:v>
                </c:pt>
                <c:pt idx="10">
                  <c:v>3.1</c:v>
                </c:pt>
                <c:pt idx="11">
                  <c:v>3.4</c:v>
                </c:pt>
                <c:pt idx="12">
                  <c:v>3.6</c:v>
                </c:pt>
                <c:pt idx="13">
                  <c:v>3.8</c:v>
                </c:pt>
                <c:pt idx="14" formatCode="0.0">
                  <c:v>4</c:v>
                </c:pt>
                <c:pt idx="15" formatCode="0.0">
                  <c:v>4.2</c:v>
                </c:pt>
                <c:pt idx="16" formatCode="0.0">
                  <c:v>4.4000000000000004</c:v>
                </c:pt>
                <c:pt idx="17" formatCode="0.0">
                  <c:v>4.5</c:v>
                </c:pt>
                <c:pt idx="18" formatCode="0.0">
                  <c:v>4.7</c:v>
                </c:pt>
                <c:pt idx="19" formatCode="0.0">
                  <c:v>4.8</c:v>
                </c:pt>
                <c:pt idx="20" formatCode="0.0">
                  <c:v>5</c:v>
                </c:pt>
              </c:numCache>
            </c:numRef>
          </c:val>
          <c:extLst>
            <c:ext xmlns:c16="http://schemas.microsoft.com/office/drawing/2014/chart" uri="{C3380CC4-5D6E-409C-BE32-E72D297353CC}">
              <c16:uniqueId val="{00000002-00E3-46EC-B8F0-4F0C5185E2DF}"/>
            </c:ext>
          </c:extLst>
        </c:ser>
        <c:ser>
          <c:idx val="3"/>
          <c:order val="3"/>
          <c:tx>
            <c:strRef>
              <c:f>'2000-2020'!$T$5</c:f>
              <c:strCache>
                <c:ptCount val="1"/>
                <c:pt idx="0">
                  <c:v>KUOPIO, ulkomaan kansalaiset, % </c:v>
                </c:pt>
              </c:strCache>
            </c:strRef>
          </c:tx>
          <c:spPr>
            <a:solidFill>
              <a:srgbClr val="2923BC"/>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E3-46EC-B8F0-4F0C5185E2DF}"/>
                </c:ext>
              </c:extLst>
            </c:dLbl>
            <c:dLbl>
              <c:idx val="20"/>
              <c:layout>
                <c:manualLayout>
                  <c:x val="7.2923034273480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E3-46EC-B8F0-4F0C5185E2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923BC"/>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'2000-2020'!$T$6:$T$46</c:f>
              <c:numCache>
                <c:formatCode>General</c:formatCode>
                <c:ptCount val="21"/>
                <c:pt idx="0">
                  <c:v>1.1000000000000001</c:v>
                </c:pt>
                <c:pt idx="1">
                  <c:v>1.1000000000000001</c:v>
                </c:pt>
                <c:pt idx="2">
                  <c:v>1.1000000000000001</c:v>
                </c:pt>
                <c:pt idx="3">
                  <c:v>1.1000000000000001</c:v>
                </c:pt>
                <c:pt idx="4">
                  <c:v>1</c:v>
                </c:pt>
                <c:pt idx="5">
                  <c:v>1</c:v>
                </c:pt>
                <c:pt idx="6">
                  <c:v>1.2</c:v>
                </c:pt>
                <c:pt idx="7">
                  <c:v>1.3</c:v>
                </c:pt>
                <c:pt idx="8">
                  <c:v>1.4</c:v>
                </c:pt>
                <c:pt idx="9">
                  <c:v>1.5</c:v>
                </c:pt>
                <c:pt idx="10">
                  <c:v>1.6</c:v>
                </c:pt>
                <c:pt idx="11">
                  <c:v>1.8</c:v>
                </c:pt>
                <c:pt idx="12">
                  <c:v>2</c:v>
                </c:pt>
                <c:pt idx="13">
                  <c:v>2.1</c:v>
                </c:pt>
                <c:pt idx="14">
                  <c:v>2.2000000000000002</c:v>
                </c:pt>
                <c:pt idx="15">
                  <c:v>2.4</c:v>
                </c:pt>
                <c:pt idx="16" formatCode="0.0">
                  <c:v>2.5</c:v>
                </c:pt>
                <c:pt idx="17" formatCode="0.0">
                  <c:v>2.5</c:v>
                </c:pt>
                <c:pt idx="18" formatCode="0.0">
                  <c:v>2.6</c:v>
                </c:pt>
                <c:pt idx="19" formatCode="0.0">
                  <c:v>2.7</c:v>
                </c:pt>
                <c:pt idx="20" formatCode="0.0">
                  <c:v>2.7</c:v>
                </c:pt>
              </c:numCache>
            </c:numRef>
          </c:val>
          <c:extLst>
            <c:ext xmlns:c16="http://schemas.microsoft.com/office/drawing/2014/chart" uri="{C3380CC4-5D6E-409C-BE32-E72D297353CC}">
              <c16:uniqueId val="{00000005-00E3-46EC-B8F0-4F0C5185E2DF}"/>
            </c:ext>
          </c:extLst>
        </c:ser>
        <c:dLbls>
          <c:showLegendKey val="0"/>
          <c:showVal val="0"/>
          <c:showCatName val="0"/>
          <c:showSerName val="0"/>
          <c:showPercent val="0"/>
          <c:showBubbleSize val="0"/>
        </c:dLbls>
        <c:gapWidth val="85"/>
        <c:axId val="530107312"/>
        <c:axId val="530106920"/>
      </c:barChart>
      <c:lineChart>
        <c:grouping val="standard"/>
        <c:varyColors val="0"/>
        <c:ser>
          <c:idx val="0"/>
          <c:order val="0"/>
          <c:tx>
            <c:strRef>
              <c:f>'2000-2020'!$I$5</c:f>
              <c:strCache>
                <c:ptCount val="1"/>
                <c:pt idx="0">
                  <c:v>Koko maa, vieraskieliset, %</c:v>
                </c:pt>
              </c:strCache>
            </c:strRef>
          </c:tx>
          <c:spPr>
            <a:ln w="28575" cap="rnd" cmpd="thickThin">
              <a:solidFill>
                <a:srgbClr val="0F0F0F">
                  <a:lumMod val="75000"/>
                  <a:lumOff val="25000"/>
                </a:srgbClr>
              </a:solidFill>
              <a:prstDash val="solid"/>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E3-46EC-B8F0-4F0C5185E2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'2000-2020'!$I$6:$I$46</c:f>
              <c:numCache>
                <c:formatCode>General</c:formatCode>
                <c:ptCount val="21"/>
                <c:pt idx="0">
                  <c:v>1.9</c:v>
                </c:pt>
                <c:pt idx="1">
                  <c:v>2.1</c:v>
                </c:pt>
                <c:pt idx="2">
                  <c:v>2.2999999999999998</c:v>
                </c:pt>
                <c:pt idx="3">
                  <c:v>2.4</c:v>
                </c:pt>
                <c:pt idx="4">
                  <c:v>2.5</c:v>
                </c:pt>
                <c:pt idx="5">
                  <c:v>2.8</c:v>
                </c:pt>
                <c:pt idx="6">
                  <c:v>3</c:v>
                </c:pt>
                <c:pt idx="7">
                  <c:v>3.3</c:v>
                </c:pt>
                <c:pt idx="8">
                  <c:v>3.6</c:v>
                </c:pt>
                <c:pt idx="9">
                  <c:v>3.9</c:v>
                </c:pt>
                <c:pt idx="10">
                  <c:v>4.2</c:v>
                </c:pt>
                <c:pt idx="11">
                  <c:v>4.5</c:v>
                </c:pt>
                <c:pt idx="12">
                  <c:v>4.9000000000000004</c:v>
                </c:pt>
                <c:pt idx="13">
                  <c:v>5.3</c:v>
                </c:pt>
                <c:pt idx="14" formatCode="0.0">
                  <c:v>5.7</c:v>
                </c:pt>
                <c:pt idx="15" formatCode="0.0">
                  <c:v>6</c:v>
                </c:pt>
                <c:pt idx="16" formatCode="0.0">
                  <c:v>6.4</c:v>
                </c:pt>
                <c:pt idx="17" formatCode="0.0">
                  <c:v>6.8</c:v>
                </c:pt>
                <c:pt idx="18" formatCode="0.0">
                  <c:v>7.1</c:v>
                </c:pt>
                <c:pt idx="19" formatCode="0.0">
                  <c:v>7.5</c:v>
                </c:pt>
                <c:pt idx="20" formatCode="0.0">
                  <c:v>7.8</c:v>
                </c:pt>
              </c:numCache>
            </c:numRef>
          </c:val>
          <c:smooth val="0"/>
          <c:extLst>
            <c:ext xmlns:c16="http://schemas.microsoft.com/office/drawing/2014/chart" uri="{C3380CC4-5D6E-409C-BE32-E72D297353CC}">
              <c16:uniqueId val="{00000007-00E3-46EC-B8F0-4F0C5185E2DF}"/>
            </c:ext>
          </c:extLst>
        </c:ser>
        <c:ser>
          <c:idx val="2"/>
          <c:order val="2"/>
          <c:tx>
            <c:strRef>
              <c:f>'2000-2020'!$S$5</c:f>
              <c:strCache>
                <c:ptCount val="1"/>
                <c:pt idx="0">
                  <c:v>KUOPIO, Vieraskieliset, % </c:v>
                </c:pt>
              </c:strCache>
            </c:strRef>
          </c:tx>
          <c:spPr>
            <a:ln w="28575" cap="rnd">
              <a:solidFill>
                <a:srgbClr val="2923BC"/>
              </a:solidFill>
              <a:prstDash val="sysDash"/>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E3-46EC-B8F0-4F0C5185E2DF}"/>
                </c:ext>
              </c:extLst>
            </c:dLbl>
            <c:dLbl>
              <c:idx val="20"/>
              <c:layout>
                <c:manualLayout>
                  <c:x val="-2.9169213709392635E-3"/>
                  <c:y val="-2.6122119882018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E3-46EC-B8F0-4F0C5185E2DF}"/>
                </c:ext>
              </c:extLst>
            </c:dLbl>
            <c:dLbl>
              <c:idx val="36"/>
              <c:layout>
                <c:manualLayout>
                  <c:x val="4.1536868495146512E-2"/>
                  <c:y val="2.3007246376811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E3-46EC-B8F0-4F0C5185E2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923BC"/>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'2000-2020'!$S$6:$S$46</c:f>
              <c:numCache>
                <c:formatCode>General</c:formatCode>
                <c:ptCount val="21"/>
                <c:pt idx="0">
                  <c:v>1.2</c:v>
                </c:pt>
                <c:pt idx="1">
                  <c:v>1.3</c:v>
                </c:pt>
                <c:pt idx="2">
                  <c:v>1.3</c:v>
                </c:pt>
                <c:pt idx="3">
                  <c:v>1.3</c:v>
                </c:pt>
                <c:pt idx="4">
                  <c:v>1.3</c:v>
                </c:pt>
                <c:pt idx="5">
                  <c:v>1.4</c:v>
                </c:pt>
                <c:pt idx="6">
                  <c:v>1.6</c:v>
                </c:pt>
                <c:pt idx="7">
                  <c:v>1.7</c:v>
                </c:pt>
                <c:pt idx="8">
                  <c:v>1.9</c:v>
                </c:pt>
                <c:pt idx="9">
                  <c:v>2.1</c:v>
                </c:pt>
                <c:pt idx="10">
                  <c:v>2.2000000000000002</c:v>
                </c:pt>
                <c:pt idx="11">
                  <c:v>2.5</c:v>
                </c:pt>
                <c:pt idx="12">
                  <c:v>2.7</c:v>
                </c:pt>
                <c:pt idx="13">
                  <c:v>2.9</c:v>
                </c:pt>
                <c:pt idx="14">
                  <c:v>3.2</c:v>
                </c:pt>
                <c:pt idx="15">
                  <c:v>3.4</c:v>
                </c:pt>
                <c:pt idx="16" formatCode="0.0">
                  <c:v>3.6</c:v>
                </c:pt>
                <c:pt idx="17" formatCode="0.0">
                  <c:v>3.8</c:v>
                </c:pt>
                <c:pt idx="18" formatCode="0.0">
                  <c:v>3.9</c:v>
                </c:pt>
                <c:pt idx="19" formatCode="0.0">
                  <c:v>4.0999999999999996</c:v>
                </c:pt>
                <c:pt idx="20" formatCode="0.0">
                  <c:v>4.2</c:v>
                </c:pt>
              </c:numCache>
            </c:numRef>
          </c:val>
          <c:smooth val="0"/>
          <c:extLst>
            <c:ext xmlns:c16="http://schemas.microsoft.com/office/drawing/2014/chart" uri="{C3380CC4-5D6E-409C-BE32-E72D297353CC}">
              <c16:uniqueId val="{0000000B-00E3-46EC-B8F0-4F0C5185E2DF}"/>
            </c:ext>
          </c:extLst>
        </c:ser>
        <c:dLbls>
          <c:showLegendKey val="0"/>
          <c:showVal val="0"/>
          <c:showCatName val="0"/>
          <c:showSerName val="0"/>
          <c:showPercent val="0"/>
          <c:showBubbleSize val="0"/>
        </c:dLbls>
        <c:marker val="1"/>
        <c:smooth val="0"/>
        <c:axId val="530107312"/>
        <c:axId val="530106920"/>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2"/>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legend>
      <c:legendPos val="t"/>
      <c:layout>
        <c:manualLayout>
          <c:xMode val="edge"/>
          <c:yMode val="edge"/>
          <c:x val="7.5762209354337168E-2"/>
          <c:y val="8.7073732940061727E-3"/>
          <c:w val="0.88785390495958172"/>
          <c:h val="0.17383528026543549"/>
        </c:manualLayout>
      </c:layout>
      <c:overlay val="1"/>
      <c:spPr>
        <a:solidFill>
          <a:srgbClr val="FFFFFF"/>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baseline="0"/>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75561941013284E-2"/>
          <c:y val="9.4833688450262285E-2"/>
          <c:w val="0.93852172506872655"/>
          <c:h val="0.81024249942977311"/>
        </c:manualLayout>
      </c:layout>
      <c:barChart>
        <c:barDir val="col"/>
        <c:grouping val="clustered"/>
        <c:varyColors val="0"/>
        <c:ser>
          <c:idx val="3"/>
          <c:order val="3"/>
          <c:tx>
            <c:strRef>
              <c:f>'2000-2020'!$Q$5</c:f>
              <c:strCache>
                <c:ptCount val="1"/>
                <c:pt idx="0">
                  <c:v>Ulkomaan kansalaiset</c:v>
                </c:pt>
              </c:strCache>
            </c:strRef>
          </c:tx>
          <c:spPr>
            <a:solidFill>
              <a:srgbClr val="292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'2000-2020'!$A$35:$A$46</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'2000-2020'!$Q$35:$Q$46</c:f>
              <c:numCache>
                <c:formatCode>General</c:formatCode>
                <c:ptCount val="12"/>
                <c:pt idx="0">
                  <c:v>1672</c:v>
                </c:pt>
                <c:pt idx="1">
                  <c:v>1800</c:v>
                </c:pt>
                <c:pt idx="2">
                  <c:v>2002</c:v>
                </c:pt>
                <c:pt idx="3">
                  <c:v>2230</c:v>
                </c:pt>
                <c:pt idx="4">
                  <c:v>2358</c:v>
                </c:pt>
                <c:pt idx="5">
                  <c:v>2583</c:v>
                </c:pt>
                <c:pt idx="6">
                  <c:v>2758</c:v>
                </c:pt>
                <c:pt idx="7" formatCode="0">
                  <c:v>2964</c:v>
                </c:pt>
                <c:pt idx="8" formatCode="0">
                  <c:v>2998</c:v>
                </c:pt>
                <c:pt idx="9" formatCode="0">
                  <c:v>3103</c:v>
                </c:pt>
                <c:pt idx="10" formatCode="0">
                  <c:v>3179</c:v>
                </c:pt>
                <c:pt idx="11" formatCode="0">
                  <c:v>3250</c:v>
                </c:pt>
              </c:numCache>
            </c:numRef>
          </c:val>
          <c:extLst>
            <c:ext xmlns:c16="http://schemas.microsoft.com/office/drawing/2014/chart" uri="{C3380CC4-5D6E-409C-BE32-E72D297353CC}">
              <c16:uniqueId val="{00000000-5A33-497F-9909-3140D1DE0F65}"/>
            </c:ext>
          </c:extLst>
        </c:ser>
        <c:dLbls>
          <c:showLegendKey val="0"/>
          <c:showVal val="0"/>
          <c:showCatName val="0"/>
          <c:showSerName val="0"/>
          <c:showPercent val="0"/>
          <c:showBubbleSize val="0"/>
        </c:dLbls>
        <c:gapWidth val="85"/>
        <c:axId val="530107312"/>
        <c:axId val="530106920"/>
        <c:extLst>
          <c:ext xmlns:c15="http://schemas.microsoft.com/office/drawing/2012/chart" uri="{02D57815-91ED-43cb-92C2-25804820EDAC}">
            <c15:filteredBarSeries>
              <c15:ser>
                <c:idx val="1"/>
                <c:order val="1"/>
                <c:tx>
                  <c:strRef>
                    <c:extLst>
                      <c:ext uri="{02D57815-91ED-43cb-92C2-25804820EDAC}">
                        <c15:formulaRef>
                          <c15:sqref>'2000-2020'!$J$5</c15:sqref>
                        </c15:formulaRef>
                      </c:ext>
                    </c:extLst>
                    <c:strCache>
                      <c:ptCount val="1"/>
                      <c:pt idx="0">
                        <c:v>Koko maa, ulkomaan kansalaiset, % </c:v>
                      </c:pt>
                    </c:strCache>
                  </c:strRef>
                </c:tx>
                <c:spPr>
                  <a:solidFill>
                    <a:schemeClr val="bg1">
                      <a:lumMod val="85000"/>
                    </a:schemeClr>
                  </a:solidFill>
                  <a:ln>
                    <a:noFill/>
                    <a:prstDash val="sysDash"/>
                  </a:ln>
                  <a:effectLst/>
                </c:spPr>
                <c:invertIfNegative val="0"/>
                <c:cat>
                  <c:strRef>
                    <c:extLst>
                      <c:ext uri="{02D57815-91ED-43cb-92C2-25804820EDAC}">
                        <c15:formulaRef>
                          <c15:sqref>'2000-2020'!$A$35:$A$46</c15:sqref>
                        </c15:formulaRef>
                      </c:ext>
                    </c:extLst>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extLst>
                      <c:ext uri="{02D57815-91ED-43cb-92C2-25804820EDAC}">
                        <c15:formulaRef>
                          <c15:sqref>'2000-2020'!$J$6:$J$43</c15:sqref>
                        </c15:formulaRef>
                      </c:ext>
                    </c:extLst>
                    <c:numCache>
                      <c:formatCode>General</c:formatCode>
                      <c:ptCount val="19"/>
                      <c:pt idx="0">
                        <c:v>1.7</c:v>
                      </c:pt>
                      <c:pt idx="1">
                        <c:v>1.8</c:v>
                      </c:pt>
                      <c:pt idx="2">
                        <c:v>1.9</c:v>
                      </c:pt>
                      <c:pt idx="3">
                        <c:v>2</c:v>
                      </c:pt>
                      <c:pt idx="4">
                        <c:v>2.1</c:v>
                      </c:pt>
                      <c:pt idx="5">
                        <c:v>2.1</c:v>
                      </c:pt>
                      <c:pt idx="6">
                        <c:v>2.2000000000000002</c:v>
                      </c:pt>
                      <c:pt idx="7">
                        <c:v>2.2999999999999998</c:v>
                      </c:pt>
                      <c:pt idx="8">
                        <c:v>2.5</c:v>
                      </c:pt>
                      <c:pt idx="9">
                        <c:v>2.7</c:v>
                      </c:pt>
                      <c:pt idx="10">
                        <c:v>2.9</c:v>
                      </c:pt>
                      <c:pt idx="11">
                        <c:v>3.1</c:v>
                      </c:pt>
                      <c:pt idx="12">
                        <c:v>3.4</c:v>
                      </c:pt>
                      <c:pt idx="13">
                        <c:v>3.6</c:v>
                      </c:pt>
                      <c:pt idx="14">
                        <c:v>3.8</c:v>
                      </c:pt>
                      <c:pt idx="15" formatCode="0.0">
                        <c:v>4</c:v>
                      </c:pt>
                      <c:pt idx="16" formatCode="0.0">
                        <c:v>4.2</c:v>
                      </c:pt>
                      <c:pt idx="17" formatCode="0.0">
                        <c:v>4.4000000000000004</c:v>
                      </c:pt>
                      <c:pt idx="18" formatCode="0.0">
                        <c:v>4.5</c:v>
                      </c:pt>
                    </c:numCache>
                  </c:numRef>
                </c:val>
                <c:extLst>
                  <c:ext xmlns:c16="http://schemas.microsoft.com/office/drawing/2014/chart" uri="{C3380CC4-5D6E-409C-BE32-E72D297353CC}">
                    <c16:uniqueId val="{00000002-5A33-497F-9909-3140D1DE0F65}"/>
                  </c:ext>
                </c:extLst>
              </c15:ser>
            </c15:filteredBarSeries>
          </c:ext>
        </c:extLst>
      </c:barChart>
      <c:lineChart>
        <c:grouping val="standard"/>
        <c:varyColors val="0"/>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0"/>
                <c:order val="0"/>
                <c:tx>
                  <c:strRef>
                    <c:extLst>
                      <c:ext uri="{02D57815-91ED-43cb-92C2-25804820EDAC}">
                        <c15:formulaRef>
                          <c15:sqref>'2000-2020'!$I$5</c15:sqref>
                        </c15:formulaRef>
                      </c:ext>
                    </c:extLst>
                    <c:strCache>
                      <c:ptCount val="1"/>
                      <c:pt idx="0">
                        <c:v>Koko maa, vieraskieliset, %</c:v>
                      </c:pt>
                    </c:strCache>
                  </c:strRef>
                </c:tx>
                <c:spPr>
                  <a:ln w="28575" cap="rnd">
                    <a:solidFill>
                      <a:schemeClr val="bg1">
                        <a:lumMod val="75000"/>
                      </a:schemeClr>
                    </a:solidFill>
                    <a:round/>
                  </a:ln>
                  <a:effectLst/>
                </c:spPr>
                <c:marker>
                  <c:symbol val="none"/>
                </c:marker>
                <c:cat>
                  <c:strRef>
                    <c:extLst>
                      <c:ext uri="{02D57815-91ED-43cb-92C2-25804820EDAC}">
                        <c15:formulaRef>
                          <c15:sqref>'2000-2020'!$A$6:$A$43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c:ext uri="{02D57815-91ED-43cb-92C2-25804820EDAC}">
                        <c15:formulaRef>
                          <c15:sqref>'2000-2020'!$I$6:$I$43</c15:sqref>
                        </c15:formulaRef>
                      </c:ext>
                    </c:extLst>
                    <c:numCache>
                      <c:formatCode>General</c:formatCode>
                      <c:ptCount val="19"/>
                      <c:pt idx="0">
                        <c:v>1.8</c:v>
                      </c:pt>
                      <c:pt idx="1">
                        <c:v>1.9</c:v>
                      </c:pt>
                      <c:pt idx="2">
                        <c:v>2.1</c:v>
                      </c:pt>
                      <c:pt idx="3">
                        <c:v>2.2999999999999998</c:v>
                      </c:pt>
                      <c:pt idx="4">
                        <c:v>2.4</c:v>
                      </c:pt>
                      <c:pt idx="5">
                        <c:v>2.5</c:v>
                      </c:pt>
                      <c:pt idx="6">
                        <c:v>2.8</c:v>
                      </c:pt>
                      <c:pt idx="7">
                        <c:v>3</c:v>
                      </c:pt>
                      <c:pt idx="8">
                        <c:v>3.3</c:v>
                      </c:pt>
                      <c:pt idx="9">
                        <c:v>3.6</c:v>
                      </c:pt>
                      <c:pt idx="10">
                        <c:v>3.9</c:v>
                      </c:pt>
                      <c:pt idx="11">
                        <c:v>4.2</c:v>
                      </c:pt>
                      <c:pt idx="12">
                        <c:v>4.5</c:v>
                      </c:pt>
                      <c:pt idx="13">
                        <c:v>4.9000000000000004</c:v>
                      </c:pt>
                      <c:pt idx="14">
                        <c:v>5.3</c:v>
                      </c:pt>
                      <c:pt idx="15" formatCode="0.0">
                        <c:v>5.7</c:v>
                      </c:pt>
                      <c:pt idx="16" formatCode="0.0">
                        <c:v>6</c:v>
                      </c:pt>
                      <c:pt idx="17" formatCode="0.0">
                        <c:v>6.4</c:v>
                      </c:pt>
                      <c:pt idx="18" formatCode="0.0">
                        <c:v>6.8</c:v>
                      </c:pt>
                    </c:numCache>
                  </c:numRef>
                </c:val>
                <c:smooth val="0"/>
                <c:extLst>
                  <c:ext xmlns:c16="http://schemas.microsoft.com/office/drawing/2014/chart" uri="{C3380CC4-5D6E-409C-BE32-E72D297353CC}">
                    <c16:uniqueId val="{00000001-5A33-497F-9909-3140D1DE0F6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'2000-2020'!$S$5</c15:sqref>
                        </c15:formulaRef>
                      </c:ext>
                    </c:extLst>
                    <c:strCache>
                      <c:ptCount val="1"/>
                      <c:pt idx="0">
                        <c:v>KUOPIO, Vieraskieliset, % </c:v>
                      </c:pt>
                    </c:strCache>
                  </c:strRef>
                </c:tx>
                <c:spPr>
                  <a:ln w="28575" cap="rnd">
                    <a:solidFill>
                      <a:srgbClr val="2923BC"/>
                    </a:solidFill>
                    <a:round/>
                  </a:ln>
                  <a:effectLst/>
                </c:spPr>
                <c:marker>
                  <c:symbol val="none"/>
                </c:marker>
                <c:cat>
                  <c:strRef>
                    <c:extLst xmlns:c15="http://schemas.microsoft.com/office/drawing/2012/chart">
                      <c:ext xmlns:c15="http://schemas.microsoft.com/office/drawing/2012/chart" uri="{02D57815-91ED-43cb-92C2-25804820EDAC}">
                        <c15:formulaRef>
                          <c15:sqref>'2000-2020'!$A$6:$A$43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xmlns:c15="http://schemas.microsoft.com/office/drawing/2012/chart">
                      <c:ext xmlns:c15="http://schemas.microsoft.com/office/drawing/2012/chart" uri="{02D57815-91ED-43cb-92C2-25804820EDAC}">
                        <c15:formulaRef>
                          <c15:sqref>'2000-2020'!$S$6:$S$43</c15:sqref>
                        </c15:formulaRef>
                      </c:ext>
                    </c:extLst>
                    <c:numCache>
                      <c:formatCode>General</c:formatCode>
                      <c:ptCount val="19"/>
                      <c:pt idx="0">
                        <c:v>1.3</c:v>
                      </c:pt>
                      <c:pt idx="1">
                        <c:v>1.2</c:v>
                      </c:pt>
                      <c:pt idx="2">
                        <c:v>1.3</c:v>
                      </c:pt>
                      <c:pt idx="3">
                        <c:v>1.3</c:v>
                      </c:pt>
                      <c:pt idx="4">
                        <c:v>1.3</c:v>
                      </c:pt>
                      <c:pt idx="5">
                        <c:v>1.3</c:v>
                      </c:pt>
                      <c:pt idx="6">
                        <c:v>1.4</c:v>
                      </c:pt>
                      <c:pt idx="7">
                        <c:v>1.6</c:v>
                      </c:pt>
                      <c:pt idx="8">
                        <c:v>1.7</c:v>
                      </c:pt>
                      <c:pt idx="9">
                        <c:v>1.9</c:v>
                      </c:pt>
                      <c:pt idx="10">
                        <c:v>2.1</c:v>
                      </c:pt>
                      <c:pt idx="11">
                        <c:v>2.2000000000000002</c:v>
                      </c:pt>
                      <c:pt idx="12">
                        <c:v>2.5</c:v>
                      </c:pt>
                      <c:pt idx="13">
                        <c:v>2.7</c:v>
                      </c:pt>
                      <c:pt idx="14">
                        <c:v>2.9</c:v>
                      </c:pt>
                      <c:pt idx="15">
                        <c:v>3.2</c:v>
                      </c:pt>
                      <c:pt idx="16">
                        <c:v>3.4</c:v>
                      </c:pt>
                      <c:pt idx="17" formatCode="0.0">
                        <c:v>3.6</c:v>
                      </c:pt>
                      <c:pt idx="18" formatCode="0.0">
                        <c:v>3.8</c:v>
                      </c:pt>
                    </c:numCache>
                  </c:numRef>
                </c:val>
                <c:smooth val="0"/>
                <c:extLst xmlns:c15="http://schemas.microsoft.com/office/drawing/2012/chart">
                  <c:ext xmlns:c16="http://schemas.microsoft.com/office/drawing/2014/chart" uri="{C3380CC4-5D6E-409C-BE32-E72D297353CC}">
                    <c16:uniqueId val="{00000003-5A33-497F-9909-3140D1DE0F65}"/>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1"/>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baseline="0"/>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20769862821079E-2"/>
          <c:y val="0.14748917205448495"/>
          <c:w val="0.88096898988581973"/>
          <c:h val="0.75630156407807392"/>
        </c:manualLayout>
      </c:layout>
      <c:barChart>
        <c:barDir val="col"/>
        <c:grouping val="clustered"/>
        <c:varyColors val="0"/>
        <c:ser>
          <c:idx val="3"/>
          <c:order val="3"/>
          <c:tx>
            <c:strRef>
              <c:f>'2000-2020'!$T$5</c:f>
              <c:strCache>
                <c:ptCount val="1"/>
                <c:pt idx="0">
                  <c:v>KUOPIO, ulkomaan kansalaiset, % </c:v>
                </c:pt>
              </c:strCache>
            </c:strRef>
          </c:tx>
          <c:spPr>
            <a:solidFill>
              <a:srgbClr val="192D9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38-47CB-9AC1-488141C4136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38-47CB-9AC1-488141C41361}"/>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38-47CB-9AC1-488141C4136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923BC"/>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'2000-2020'!$A$6:$A$47</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'2000-2020'!$T$6:$T$47</c:f>
              <c:numCache>
                <c:formatCode>General</c:formatCode>
                <c:ptCount val="21"/>
                <c:pt idx="0">
                  <c:v>1.1000000000000001</c:v>
                </c:pt>
                <c:pt idx="1">
                  <c:v>1.1000000000000001</c:v>
                </c:pt>
                <c:pt idx="2">
                  <c:v>1.1000000000000001</c:v>
                </c:pt>
                <c:pt idx="3">
                  <c:v>1</c:v>
                </c:pt>
                <c:pt idx="4">
                  <c:v>1</c:v>
                </c:pt>
                <c:pt idx="5">
                  <c:v>1.2</c:v>
                </c:pt>
                <c:pt idx="6">
                  <c:v>1.3</c:v>
                </c:pt>
                <c:pt idx="7">
                  <c:v>1.4</c:v>
                </c:pt>
                <c:pt idx="8">
                  <c:v>1.5</c:v>
                </c:pt>
                <c:pt idx="9">
                  <c:v>1.6</c:v>
                </c:pt>
                <c:pt idx="10">
                  <c:v>1.8</c:v>
                </c:pt>
                <c:pt idx="11">
                  <c:v>2</c:v>
                </c:pt>
                <c:pt idx="12">
                  <c:v>2.1</c:v>
                </c:pt>
                <c:pt idx="13">
                  <c:v>2.2000000000000002</c:v>
                </c:pt>
                <c:pt idx="14">
                  <c:v>2.4</c:v>
                </c:pt>
                <c:pt idx="15" formatCode="0.0">
                  <c:v>2.5</c:v>
                </c:pt>
                <c:pt idx="16" formatCode="0.0">
                  <c:v>2.5</c:v>
                </c:pt>
                <c:pt idx="17" formatCode="0.0">
                  <c:v>2.6</c:v>
                </c:pt>
                <c:pt idx="18" formatCode="0.0">
                  <c:v>2.7</c:v>
                </c:pt>
                <c:pt idx="19" formatCode="0.0">
                  <c:v>2.7</c:v>
                </c:pt>
                <c:pt idx="20" formatCode="0.0">
                  <c:v>2.9</c:v>
                </c:pt>
              </c:numCache>
            </c:numRef>
          </c:val>
          <c:extLst>
            <c:ext xmlns:c16="http://schemas.microsoft.com/office/drawing/2014/chart" uri="{C3380CC4-5D6E-409C-BE32-E72D297353CC}">
              <c16:uniqueId val="{00000001-7D38-47CB-9AC1-488141C41361}"/>
            </c:ext>
          </c:extLst>
        </c:ser>
        <c:dLbls>
          <c:showLegendKey val="0"/>
          <c:showVal val="0"/>
          <c:showCatName val="0"/>
          <c:showSerName val="0"/>
          <c:showPercent val="0"/>
          <c:showBubbleSize val="0"/>
        </c:dLbls>
        <c:gapWidth val="85"/>
        <c:axId val="530107312"/>
        <c:axId val="530106920"/>
      </c:barChart>
      <c:lineChart>
        <c:grouping val="standard"/>
        <c:varyColors val="0"/>
        <c:ser>
          <c:idx val="1"/>
          <c:order val="1"/>
          <c:tx>
            <c:strRef>
              <c:f>'2000-2020'!$J$5</c:f>
              <c:strCache>
                <c:ptCount val="1"/>
                <c:pt idx="0">
                  <c:v>Koko maa, ulkomaan kansalaiset, % </c:v>
                </c:pt>
              </c:strCache>
            </c:strRef>
          </c:tx>
          <c:spPr>
            <a:ln w="28575" cap="rnd">
              <a:solidFill>
                <a:srgbClr val="C5CAD6">
                  <a:lumMod val="75000"/>
                </a:srgbClr>
              </a:solidFill>
              <a:round/>
            </a:ln>
            <a:effectLst/>
          </c:spPr>
          <c:marker>
            <c:symbol val="none"/>
          </c:marker>
          <c:dLbls>
            <c:dLbl>
              <c:idx val="0"/>
              <c:layout>
                <c:manualLayout>
                  <c:x val="-4.3133808962511143E-2"/>
                  <c:y val="-4.3658975762393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72-4EE3-B4CD-8BB87E13FEAF}"/>
                </c:ext>
              </c:extLst>
            </c:dLbl>
            <c:dLbl>
              <c:idx val="20"/>
              <c:layout>
                <c:manualLayout>
                  <c:x val="-3.1152195361813597E-2"/>
                  <c:y val="-2.8066484418681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38-47CB-9AC1-488141C4136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'2000-2020'!$A$6:$A$47</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'2000-2020'!$J$6:$J$47</c:f>
              <c:numCache>
                <c:formatCode>General</c:formatCode>
                <c:ptCount val="21"/>
                <c:pt idx="0">
                  <c:v>1.9</c:v>
                </c:pt>
                <c:pt idx="1">
                  <c:v>2</c:v>
                </c:pt>
                <c:pt idx="2">
                  <c:v>2.1</c:v>
                </c:pt>
                <c:pt idx="3">
                  <c:v>2.1</c:v>
                </c:pt>
                <c:pt idx="4">
                  <c:v>2.2000000000000002</c:v>
                </c:pt>
                <c:pt idx="5">
                  <c:v>2.2999999999999998</c:v>
                </c:pt>
                <c:pt idx="6">
                  <c:v>2.5</c:v>
                </c:pt>
                <c:pt idx="7">
                  <c:v>2.7</c:v>
                </c:pt>
                <c:pt idx="8">
                  <c:v>2.9</c:v>
                </c:pt>
                <c:pt idx="9">
                  <c:v>3.1</c:v>
                </c:pt>
                <c:pt idx="10">
                  <c:v>3.4</c:v>
                </c:pt>
                <c:pt idx="11">
                  <c:v>3.6</c:v>
                </c:pt>
                <c:pt idx="12">
                  <c:v>3.8</c:v>
                </c:pt>
                <c:pt idx="13" formatCode="0.0">
                  <c:v>4</c:v>
                </c:pt>
                <c:pt idx="14" formatCode="0.0">
                  <c:v>4.2</c:v>
                </c:pt>
                <c:pt idx="15" formatCode="0.0">
                  <c:v>4.4000000000000004</c:v>
                </c:pt>
                <c:pt idx="16" formatCode="0.0">
                  <c:v>4.5</c:v>
                </c:pt>
                <c:pt idx="17" formatCode="0.0">
                  <c:v>4.7</c:v>
                </c:pt>
                <c:pt idx="18" formatCode="0.0">
                  <c:v>4.8</c:v>
                </c:pt>
                <c:pt idx="19" formatCode="0.0">
                  <c:v>5</c:v>
                </c:pt>
                <c:pt idx="20" formatCode="0.0">
                  <c:v>5.3</c:v>
                </c:pt>
              </c:numCache>
            </c:numRef>
          </c:val>
          <c:smooth val="0"/>
          <c:extLst>
            <c:ext xmlns:c16="http://schemas.microsoft.com/office/drawing/2014/chart" uri="{C3380CC4-5D6E-409C-BE32-E72D297353CC}">
              <c16:uniqueId val="{00000003-7D38-47CB-9AC1-488141C41361}"/>
            </c:ext>
          </c:extLst>
        </c:ser>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0"/>
                <c:order val="0"/>
                <c:tx>
                  <c:strRef>
                    <c:extLst>
                      <c:ext uri="{02D57815-91ED-43cb-92C2-25804820EDAC}">
                        <c15:formulaRef>
                          <c15:sqref>'2000-2020'!$I$5</c15:sqref>
                        </c15:formulaRef>
                      </c:ext>
                    </c:extLst>
                    <c:strCache>
                      <c:ptCount val="1"/>
                      <c:pt idx="0">
                        <c:v>Koko maa, vieraskieliset, %</c:v>
                      </c:pt>
                    </c:strCache>
                  </c:strRef>
                </c:tx>
                <c:spPr>
                  <a:ln w="28575" cap="rnd" cmpd="thickThin">
                    <a:solidFill>
                      <a:srgbClr val="0F0F0F">
                        <a:lumMod val="75000"/>
                        <a:lumOff val="25000"/>
                      </a:srgbClr>
                    </a:solidFill>
                    <a:prstDash val="solid"/>
                    <a:round/>
                  </a:ln>
                  <a:effectLst/>
                </c:spPr>
                <c:marker>
                  <c:symbol val="none"/>
                </c:marker>
                <c:dLbls>
                  <c:dLbl>
                    <c:idx val="21"/>
                    <c:showLegendKey val="0"/>
                    <c:showVal val="1"/>
                    <c:showCatName val="0"/>
                    <c:showSerName val="0"/>
                    <c:showPercent val="0"/>
                    <c:showBubbleSize val="0"/>
                    <c:extLst>
                      <c:ext uri="{CE6537A1-D6FC-4f65-9D91-7224C49458BB}"/>
                      <c:ext xmlns:c16="http://schemas.microsoft.com/office/drawing/2014/chart" uri="{C3380CC4-5D6E-409C-BE32-E72D297353CC}">
                        <c16:uniqueId val="{00000004-7D38-47CB-9AC1-488141C413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'2000-2020'!$A$6:$A$47</c15:sqref>
                        </c15:formulaRef>
                      </c:ext>
                    </c:extLst>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extLst>
                      <c:ext uri="{02D57815-91ED-43cb-92C2-25804820EDAC}">
                        <c15:formulaRef>
                          <c15:sqref>'2000-2020'!$I$6:$I$47</c15:sqref>
                        </c15:formulaRef>
                      </c:ext>
                    </c:extLst>
                    <c:numCache>
                      <c:formatCode>General</c:formatCode>
                      <c:ptCount val="21"/>
                      <c:pt idx="0">
                        <c:v>2.1</c:v>
                      </c:pt>
                      <c:pt idx="1">
                        <c:v>2.2999999999999998</c:v>
                      </c:pt>
                      <c:pt idx="2">
                        <c:v>2.4</c:v>
                      </c:pt>
                      <c:pt idx="3">
                        <c:v>2.5</c:v>
                      </c:pt>
                      <c:pt idx="4">
                        <c:v>2.8</c:v>
                      </c:pt>
                      <c:pt idx="5">
                        <c:v>3</c:v>
                      </c:pt>
                      <c:pt idx="6">
                        <c:v>3.3</c:v>
                      </c:pt>
                      <c:pt idx="7">
                        <c:v>3.6</c:v>
                      </c:pt>
                      <c:pt idx="8">
                        <c:v>3.9</c:v>
                      </c:pt>
                      <c:pt idx="9">
                        <c:v>4.2</c:v>
                      </c:pt>
                      <c:pt idx="10">
                        <c:v>4.5</c:v>
                      </c:pt>
                      <c:pt idx="11">
                        <c:v>4.9000000000000004</c:v>
                      </c:pt>
                      <c:pt idx="12">
                        <c:v>5.3</c:v>
                      </c:pt>
                      <c:pt idx="13" formatCode="0.0">
                        <c:v>5.7</c:v>
                      </c:pt>
                      <c:pt idx="14" formatCode="0.0">
                        <c:v>6</c:v>
                      </c:pt>
                      <c:pt idx="15" formatCode="0.0">
                        <c:v>6.4</c:v>
                      </c:pt>
                      <c:pt idx="16" formatCode="0.0">
                        <c:v>6.8</c:v>
                      </c:pt>
                      <c:pt idx="17" formatCode="0.0">
                        <c:v>7.1</c:v>
                      </c:pt>
                      <c:pt idx="18" formatCode="0.0">
                        <c:v>7.5</c:v>
                      </c:pt>
                      <c:pt idx="19" formatCode="0.0">
                        <c:v>7.8</c:v>
                      </c:pt>
                      <c:pt idx="20" formatCode="0.0">
                        <c:v>8.3000000000000007</c:v>
                      </c:pt>
                    </c:numCache>
                  </c:numRef>
                </c:val>
                <c:smooth val="0"/>
                <c:extLst>
                  <c:ext xmlns:c16="http://schemas.microsoft.com/office/drawing/2014/chart" uri="{C3380CC4-5D6E-409C-BE32-E72D297353CC}">
                    <c16:uniqueId val="{00000005-7D38-47CB-9AC1-488141C413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'2000-2020'!$S$5</c15:sqref>
                        </c15:formulaRef>
                      </c:ext>
                    </c:extLst>
                    <c:strCache>
                      <c:ptCount val="1"/>
                      <c:pt idx="0">
                        <c:v>KUOPIO, Vieraskieliset, % </c:v>
                      </c:pt>
                    </c:strCache>
                  </c:strRef>
                </c:tx>
                <c:spPr>
                  <a:ln w="28575" cap="rnd">
                    <a:solidFill>
                      <a:srgbClr val="2923BC"/>
                    </a:solidFill>
                    <a:prstDash val="sysDash"/>
                    <a:round/>
                  </a:ln>
                  <a:effectLst/>
                </c:spPr>
                <c:marker>
                  <c:symbol val="none"/>
                </c:marker>
                <c:dLbls>
                  <c:dLbl>
                    <c:idx val="20"/>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7D38-47CB-9AC1-488141C413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'2000-2020'!$A$6:$A$47</c15:sqref>
                        </c15:formulaRef>
                      </c:ext>
                    </c:extLst>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extLst xmlns:c15="http://schemas.microsoft.com/office/drawing/2012/chart">
                      <c:ext xmlns:c15="http://schemas.microsoft.com/office/drawing/2012/chart" uri="{02D57815-91ED-43cb-92C2-25804820EDAC}">
                        <c15:formulaRef>
                          <c15:sqref>'2000-2020'!$S$6:$S$47</c15:sqref>
                        </c15:formulaRef>
                      </c:ext>
                    </c:extLst>
                    <c:numCache>
                      <c:formatCode>General</c:formatCode>
                      <c:ptCount val="21"/>
                      <c:pt idx="0">
                        <c:v>1.3</c:v>
                      </c:pt>
                      <c:pt idx="1">
                        <c:v>1.3</c:v>
                      </c:pt>
                      <c:pt idx="2">
                        <c:v>1.3</c:v>
                      </c:pt>
                      <c:pt idx="3">
                        <c:v>1.3</c:v>
                      </c:pt>
                      <c:pt idx="4">
                        <c:v>1.4</c:v>
                      </c:pt>
                      <c:pt idx="5">
                        <c:v>1.6</c:v>
                      </c:pt>
                      <c:pt idx="6">
                        <c:v>1.7</c:v>
                      </c:pt>
                      <c:pt idx="7">
                        <c:v>1.9</c:v>
                      </c:pt>
                      <c:pt idx="8">
                        <c:v>2.1</c:v>
                      </c:pt>
                      <c:pt idx="9">
                        <c:v>2.2000000000000002</c:v>
                      </c:pt>
                      <c:pt idx="10">
                        <c:v>2.5</c:v>
                      </c:pt>
                      <c:pt idx="11">
                        <c:v>2.7</c:v>
                      </c:pt>
                      <c:pt idx="12">
                        <c:v>2.9</c:v>
                      </c:pt>
                      <c:pt idx="13">
                        <c:v>3.2</c:v>
                      </c:pt>
                      <c:pt idx="14">
                        <c:v>3.4</c:v>
                      </c:pt>
                      <c:pt idx="15" formatCode="0.0">
                        <c:v>3.6</c:v>
                      </c:pt>
                      <c:pt idx="16" formatCode="0.0">
                        <c:v>3.8</c:v>
                      </c:pt>
                      <c:pt idx="17" formatCode="0.0">
                        <c:v>3.9</c:v>
                      </c:pt>
                      <c:pt idx="18" formatCode="0.0">
                        <c:v>4.0999999999999996</c:v>
                      </c:pt>
                      <c:pt idx="19" formatCode="0.0">
                        <c:v>4.2</c:v>
                      </c:pt>
                      <c:pt idx="20" formatCode="0.0">
                        <c:v>4.5999999999999996</c:v>
                      </c:pt>
                    </c:numCache>
                  </c:numRef>
                </c:val>
                <c:smooth val="0"/>
                <c:extLst xmlns:c15="http://schemas.microsoft.com/office/drawing/2012/chart">
                  <c:ext xmlns:c16="http://schemas.microsoft.com/office/drawing/2014/chart" uri="{C3380CC4-5D6E-409C-BE32-E72D297353CC}">
                    <c16:uniqueId val="{00000007-7D38-47CB-9AC1-488141C41361}"/>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2"/>
        <c:tickMarkSkip val="5"/>
        <c:noMultiLvlLbl val="0"/>
      </c:catAx>
      <c:valAx>
        <c:axId val="530106920"/>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legend>
      <c:legendPos val="t"/>
      <c:layout>
        <c:manualLayout>
          <c:xMode val="edge"/>
          <c:yMode val="edge"/>
          <c:x val="0.16413618370240707"/>
          <c:y val="6.9657744481396834E-3"/>
          <c:w val="0.73228956910106702"/>
          <c:h val="0.14335933076680268"/>
        </c:manualLayout>
      </c:layout>
      <c:overlay val="1"/>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solidFill>
      <a:schemeClr val="bg1"/>
    </a:solidFill>
    <a:ln w="38100" cap="flat" cmpd="sng" algn="ctr">
      <a:solidFill>
        <a:srgbClr val="ADB4C5"/>
      </a:solidFill>
      <a:round/>
    </a:ln>
    <a:effectLst/>
  </c:spPr>
  <c:txPr>
    <a:bodyPr/>
    <a:lstStyle/>
    <a:p>
      <a:pPr>
        <a:defRPr baseline="0"/>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75561941013284E-2"/>
          <c:y val="0.14570340552594774"/>
          <c:w val="0.93852172506872655"/>
          <c:h val="0.75937275579241792"/>
        </c:manualLayout>
      </c:layout>
      <c:barChart>
        <c:barDir val="col"/>
        <c:grouping val="clustered"/>
        <c:varyColors val="0"/>
        <c:ser>
          <c:idx val="3"/>
          <c:order val="3"/>
          <c:tx>
            <c:strRef>
              <c:f>'2000-2020'!$Q$5</c:f>
              <c:strCache>
                <c:ptCount val="1"/>
                <c:pt idx="0">
                  <c:v>Ulkomaan kansalaiset</c:v>
                </c:pt>
              </c:strCache>
            </c:strRef>
          </c:tx>
          <c:spPr>
            <a:solidFill>
              <a:srgbClr val="2923BC"/>
            </a:solidFill>
            <a:ln>
              <a:noFill/>
            </a:ln>
            <a:effectLst/>
          </c:spPr>
          <c:invertIfNegative val="0"/>
          <c:dPt>
            <c:idx val="0"/>
            <c:invertIfNegative val="0"/>
            <c:bubble3D val="0"/>
            <c:spPr>
              <a:solidFill>
                <a:srgbClr val="C5CAD6">
                  <a:lumMod val="90000"/>
                </a:srgbClr>
              </a:solidFill>
              <a:ln>
                <a:noFill/>
              </a:ln>
              <a:effectLst/>
            </c:spPr>
            <c:extLst>
              <c:ext xmlns:c16="http://schemas.microsoft.com/office/drawing/2014/chart" uri="{C3380CC4-5D6E-409C-BE32-E72D297353CC}">
                <c16:uniqueId val="{00000004-F6A5-4913-8E24-1AFA7825BE2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'2000-2020'!$A$35:$A$47</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'2000-2020'!$Q$35:$Q$47</c:f>
              <c:numCache>
                <c:formatCode>General</c:formatCode>
                <c:ptCount val="13"/>
                <c:pt idx="0">
                  <c:v>1672</c:v>
                </c:pt>
                <c:pt idx="1">
                  <c:v>1800</c:v>
                </c:pt>
                <c:pt idx="2">
                  <c:v>2002</c:v>
                </c:pt>
                <c:pt idx="3">
                  <c:v>2230</c:v>
                </c:pt>
                <c:pt idx="4">
                  <c:v>2358</c:v>
                </c:pt>
                <c:pt idx="5">
                  <c:v>2583</c:v>
                </c:pt>
                <c:pt idx="6">
                  <c:v>2758</c:v>
                </c:pt>
                <c:pt idx="7" formatCode="0">
                  <c:v>2964</c:v>
                </c:pt>
                <c:pt idx="8" formatCode="0">
                  <c:v>2998</c:v>
                </c:pt>
                <c:pt idx="9" formatCode="0">
                  <c:v>3103</c:v>
                </c:pt>
                <c:pt idx="10" formatCode="0">
                  <c:v>3179</c:v>
                </c:pt>
                <c:pt idx="11" formatCode="0">
                  <c:v>3250</c:v>
                </c:pt>
                <c:pt idx="12" formatCode="0">
                  <c:v>3548</c:v>
                </c:pt>
              </c:numCache>
            </c:numRef>
          </c:val>
          <c:extLst>
            <c:ext xmlns:c16="http://schemas.microsoft.com/office/drawing/2014/chart" uri="{C3380CC4-5D6E-409C-BE32-E72D297353CC}">
              <c16:uniqueId val="{00000000-F6A5-4913-8E24-1AFA7825BE22}"/>
            </c:ext>
          </c:extLst>
        </c:ser>
        <c:dLbls>
          <c:showLegendKey val="0"/>
          <c:showVal val="0"/>
          <c:showCatName val="0"/>
          <c:showSerName val="0"/>
          <c:showPercent val="0"/>
          <c:showBubbleSize val="0"/>
        </c:dLbls>
        <c:gapWidth val="85"/>
        <c:axId val="530107312"/>
        <c:axId val="530106920"/>
        <c:extLst>
          <c:ext xmlns:c15="http://schemas.microsoft.com/office/drawing/2012/chart" uri="{02D57815-91ED-43cb-92C2-25804820EDAC}">
            <c15:filteredBarSeries>
              <c15:ser>
                <c:idx val="1"/>
                <c:order val="1"/>
                <c:tx>
                  <c:strRef>
                    <c:extLst>
                      <c:ext uri="{02D57815-91ED-43cb-92C2-25804820EDAC}">
                        <c15:formulaRef>
                          <c15:sqref>'2000-2020'!$J$5</c15:sqref>
                        </c15:formulaRef>
                      </c:ext>
                    </c:extLst>
                    <c:strCache>
                      <c:ptCount val="1"/>
                      <c:pt idx="0">
                        <c:v>Koko maa, ulkomaan kansalaiset, % </c:v>
                      </c:pt>
                    </c:strCache>
                  </c:strRef>
                </c:tx>
                <c:spPr>
                  <a:solidFill>
                    <a:schemeClr val="bg1">
                      <a:lumMod val="85000"/>
                    </a:schemeClr>
                  </a:solidFill>
                  <a:ln>
                    <a:noFill/>
                    <a:prstDash val="sysDash"/>
                  </a:ln>
                  <a:effectLst/>
                </c:spPr>
                <c:invertIfNegative val="0"/>
                <c:cat>
                  <c:strRef>
                    <c:extLst>
                      <c:ext uri="{02D57815-91ED-43cb-92C2-25804820EDAC}">
                        <c15:formulaRef>
                          <c15:sqref>'2000-2020'!$A$35:$A$47</c15:sqref>
                        </c15:formulaRef>
                      </c:ext>
                    </c:extLst>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extLst>
                      <c:ext uri="{02D57815-91ED-43cb-92C2-25804820EDAC}">
                        <c15:formulaRef>
                          <c15:sqref>'2000-2020'!$J$6:$J$43</c15:sqref>
                        </c15:formulaRef>
                      </c:ext>
                    </c:extLst>
                    <c:numCache>
                      <c:formatCode>General</c:formatCode>
                      <c:ptCount val="19"/>
                      <c:pt idx="0">
                        <c:v>1.7</c:v>
                      </c:pt>
                      <c:pt idx="1">
                        <c:v>1.8</c:v>
                      </c:pt>
                      <c:pt idx="2">
                        <c:v>1.9</c:v>
                      </c:pt>
                      <c:pt idx="3">
                        <c:v>2</c:v>
                      </c:pt>
                      <c:pt idx="4">
                        <c:v>2.1</c:v>
                      </c:pt>
                      <c:pt idx="5">
                        <c:v>2.1</c:v>
                      </c:pt>
                      <c:pt idx="6">
                        <c:v>2.2000000000000002</c:v>
                      </c:pt>
                      <c:pt idx="7">
                        <c:v>2.2999999999999998</c:v>
                      </c:pt>
                      <c:pt idx="8">
                        <c:v>2.5</c:v>
                      </c:pt>
                      <c:pt idx="9">
                        <c:v>2.7</c:v>
                      </c:pt>
                      <c:pt idx="10">
                        <c:v>2.9</c:v>
                      </c:pt>
                      <c:pt idx="11">
                        <c:v>3.1</c:v>
                      </c:pt>
                      <c:pt idx="12">
                        <c:v>3.4</c:v>
                      </c:pt>
                      <c:pt idx="13">
                        <c:v>3.6</c:v>
                      </c:pt>
                      <c:pt idx="14">
                        <c:v>3.8</c:v>
                      </c:pt>
                      <c:pt idx="15" formatCode="0.0">
                        <c:v>4</c:v>
                      </c:pt>
                      <c:pt idx="16" formatCode="0.0">
                        <c:v>4.2</c:v>
                      </c:pt>
                      <c:pt idx="17" formatCode="0.0">
                        <c:v>4.4000000000000004</c:v>
                      </c:pt>
                      <c:pt idx="18" formatCode="0.0">
                        <c:v>4.5</c:v>
                      </c:pt>
                    </c:numCache>
                  </c:numRef>
                </c:val>
                <c:extLst>
                  <c:ext xmlns:c16="http://schemas.microsoft.com/office/drawing/2014/chart" uri="{C3380CC4-5D6E-409C-BE32-E72D297353CC}">
                    <c16:uniqueId val="{00000002-F6A5-4913-8E24-1AFA7825BE22}"/>
                  </c:ext>
                </c:extLst>
              </c15:ser>
            </c15:filteredBarSeries>
          </c:ext>
        </c:extLst>
      </c:barChart>
      <c:lineChart>
        <c:grouping val="standard"/>
        <c:varyColors val="0"/>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0"/>
                <c:order val="0"/>
                <c:tx>
                  <c:strRef>
                    <c:extLst>
                      <c:ext uri="{02D57815-91ED-43cb-92C2-25804820EDAC}">
                        <c15:formulaRef>
                          <c15:sqref>'2000-2020'!$I$5</c15:sqref>
                        </c15:formulaRef>
                      </c:ext>
                    </c:extLst>
                    <c:strCache>
                      <c:ptCount val="1"/>
                      <c:pt idx="0">
                        <c:v>Koko maa, vieraskieliset, %</c:v>
                      </c:pt>
                    </c:strCache>
                  </c:strRef>
                </c:tx>
                <c:spPr>
                  <a:ln w="28575" cap="rnd">
                    <a:solidFill>
                      <a:schemeClr val="bg1">
                        <a:lumMod val="75000"/>
                      </a:schemeClr>
                    </a:solidFill>
                    <a:round/>
                  </a:ln>
                  <a:effectLst/>
                </c:spPr>
                <c:marker>
                  <c:symbol val="none"/>
                </c:marker>
                <c:cat>
                  <c:strRef>
                    <c:extLst>
                      <c:ext uri="{02D57815-91ED-43cb-92C2-25804820EDAC}">
                        <c15:formulaRef>
                          <c15:sqref>'2000-2020'!$A$6:$A$43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c:ext uri="{02D57815-91ED-43cb-92C2-25804820EDAC}">
                        <c15:formulaRef>
                          <c15:sqref>'2000-2020'!$I$6:$I$43</c15:sqref>
                        </c15:formulaRef>
                      </c:ext>
                    </c:extLst>
                    <c:numCache>
                      <c:formatCode>General</c:formatCode>
                      <c:ptCount val="19"/>
                      <c:pt idx="0">
                        <c:v>1.8</c:v>
                      </c:pt>
                      <c:pt idx="1">
                        <c:v>1.9</c:v>
                      </c:pt>
                      <c:pt idx="2">
                        <c:v>2.1</c:v>
                      </c:pt>
                      <c:pt idx="3">
                        <c:v>2.2999999999999998</c:v>
                      </c:pt>
                      <c:pt idx="4">
                        <c:v>2.4</c:v>
                      </c:pt>
                      <c:pt idx="5">
                        <c:v>2.5</c:v>
                      </c:pt>
                      <c:pt idx="6">
                        <c:v>2.8</c:v>
                      </c:pt>
                      <c:pt idx="7">
                        <c:v>3</c:v>
                      </c:pt>
                      <c:pt idx="8">
                        <c:v>3.3</c:v>
                      </c:pt>
                      <c:pt idx="9">
                        <c:v>3.6</c:v>
                      </c:pt>
                      <c:pt idx="10">
                        <c:v>3.9</c:v>
                      </c:pt>
                      <c:pt idx="11">
                        <c:v>4.2</c:v>
                      </c:pt>
                      <c:pt idx="12">
                        <c:v>4.5</c:v>
                      </c:pt>
                      <c:pt idx="13">
                        <c:v>4.9000000000000004</c:v>
                      </c:pt>
                      <c:pt idx="14">
                        <c:v>5.3</c:v>
                      </c:pt>
                      <c:pt idx="15" formatCode="0.0">
                        <c:v>5.7</c:v>
                      </c:pt>
                      <c:pt idx="16" formatCode="0.0">
                        <c:v>6</c:v>
                      </c:pt>
                      <c:pt idx="17" formatCode="0.0">
                        <c:v>6.4</c:v>
                      </c:pt>
                      <c:pt idx="18" formatCode="0.0">
                        <c:v>6.8</c:v>
                      </c:pt>
                    </c:numCache>
                  </c:numRef>
                </c:val>
                <c:smooth val="0"/>
                <c:extLst>
                  <c:ext xmlns:c16="http://schemas.microsoft.com/office/drawing/2014/chart" uri="{C3380CC4-5D6E-409C-BE32-E72D297353CC}">
                    <c16:uniqueId val="{00000001-F6A5-4913-8E24-1AFA7825BE2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'2000-2020'!$S$5</c15:sqref>
                        </c15:formulaRef>
                      </c:ext>
                    </c:extLst>
                    <c:strCache>
                      <c:ptCount val="1"/>
                      <c:pt idx="0">
                        <c:v>KUOPIO, vieraskieliset, % </c:v>
                      </c:pt>
                    </c:strCache>
                  </c:strRef>
                </c:tx>
                <c:spPr>
                  <a:ln w="28575" cap="rnd">
                    <a:solidFill>
                      <a:srgbClr val="2923BC"/>
                    </a:solidFill>
                    <a:round/>
                  </a:ln>
                  <a:effectLst/>
                </c:spPr>
                <c:marker>
                  <c:symbol val="none"/>
                </c:marker>
                <c:cat>
                  <c:strRef>
                    <c:extLst xmlns:c15="http://schemas.microsoft.com/office/drawing/2012/chart">
                      <c:ext xmlns:c15="http://schemas.microsoft.com/office/drawing/2012/chart" uri="{02D57815-91ED-43cb-92C2-25804820EDAC}">
                        <c15:formulaRef>
                          <c15:sqref>'2000-2020'!$A$6:$A$43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xmlns:c15="http://schemas.microsoft.com/office/drawing/2012/chart">
                      <c:ext xmlns:c15="http://schemas.microsoft.com/office/drawing/2012/chart" uri="{02D57815-91ED-43cb-92C2-25804820EDAC}">
                        <c15:formulaRef>
                          <c15:sqref>'2000-2020'!$S$6:$S$43</c15:sqref>
                        </c15:formulaRef>
                      </c:ext>
                    </c:extLst>
                    <c:numCache>
                      <c:formatCode>General</c:formatCode>
                      <c:ptCount val="19"/>
                      <c:pt idx="0">
                        <c:v>1.3</c:v>
                      </c:pt>
                      <c:pt idx="1">
                        <c:v>1.2</c:v>
                      </c:pt>
                      <c:pt idx="2">
                        <c:v>1.3</c:v>
                      </c:pt>
                      <c:pt idx="3">
                        <c:v>1.3</c:v>
                      </c:pt>
                      <c:pt idx="4">
                        <c:v>1.3</c:v>
                      </c:pt>
                      <c:pt idx="5">
                        <c:v>1.3</c:v>
                      </c:pt>
                      <c:pt idx="6">
                        <c:v>1.4</c:v>
                      </c:pt>
                      <c:pt idx="7">
                        <c:v>1.6</c:v>
                      </c:pt>
                      <c:pt idx="8">
                        <c:v>1.7</c:v>
                      </c:pt>
                      <c:pt idx="9">
                        <c:v>1.9</c:v>
                      </c:pt>
                      <c:pt idx="10">
                        <c:v>2.1</c:v>
                      </c:pt>
                      <c:pt idx="11">
                        <c:v>2.2000000000000002</c:v>
                      </c:pt>
                      <c:pt idx="12">
                        <c:v>2.5</c:v>
                      </c:pt>
                      <c:pt idx="13">
                        <c:v>2.7</c:v>
                      </c:pt>
                      <c:pt idx="14">
                        <c:v>2.9</c:v>
                      </c:pt>
                      <c:pt idx="15">
                        <c:v>3.2</c:v>
                      </c:pt>
                      <c:pt idx="16">
                        <c:v>3.4</c:v>
                      </c:pt>
                      <c:pt idx="17" formatCode="0.0">
                        <c:v>3.6</c:v>
                      </c:pt>
                      <c:pt idx="18" formatCode="0.0">
                        <c:v>3.8</c:v>
                      </c:pt>
                    </c:numCache>
                  </c:numRef>
                </c:val>
                <c:smooth val="0"/>
                <c:extLst xmlns:c15="http://schemas.microsoft.com/office/drawing/2012/chart">
                  <c:ext xmlns:c16="http://schemas.microsoft.com/office/drawing/2014/chart" uri="{C3380CC4-5D6E-409C-BE32-E72D297353CC}">
                    <c16:uniqueId val="{00000003-F6A5-4913-8E24-1AFA7825BE22}"/>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1"/>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plotVisOnly val="1"/>
    <c:dispBlanksAs val="gap"/>
    <c:showDLblsOverMax val="0"/>
  </c:chart>
  <c:spPr>
    <a:solidFill>
      <a:schemeClr val="bg1"/>
    </a:solidFill>
    <a:ln w="38100" cap="flat" cmpd="sng" algn="ctr">
      <a:solidFill>
        <a:srgbClr val="C5CAD6"/>
      </a:solidFill>
      <a:round/>
    </a:ln>
    <a:effectLst/>
  </c:spPr>
  <c:txPr>
    <a:bodyPr/>
    <a:lstStyle/>
    <a:p>
      <a:pPr>
        <a:defRPr baseline="0"/>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88594943240268"/>
          <c:y val="0.21944889696088668"/>
          <c:w val="0.52371767150973647"/>
          <c:h val="0.66573507105056706"/>
        </c:manualLayout>
      </c:layout>
      <c:doughnutChart>
        <c:varyColors val="1"/>
        <c:ser>
          <c:idx val="0"/>
          <c:order val="0"/>
          <c:spPr>
            <a:solidFill>
              <a:schemeClr val="accent3"/>
            </a:solidFill>
          </c:spPr>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F1-4E2E-A669-1F5CE58E2E8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8F1-4E2E-A669-1F5CE58E2E8E}"/>
              </c:ext>
            </c:extLst>
          </c:dPt>
          <c:dLbls>
            <c:dLbl>
              <c:idx val="0"/>
              <c:layout>
                <c:manualLayout>
                  <c:x val="0.15555555555555545"/>
                  <c:y val="-4.1666666666666664E-2"/>
                </c:manualLayout>
              </c:layout>
              <c:tx>
                <c:rich>
                  <a:bodyPr/>
                  <a:lstStyle/>
                  <a:p>
                    <a:fld id="{23A9DE38-40A8-41C8-B6FF-4F08A0FD5729}" type="CATEGORYNAME">
                      <a:rPr lang="en-US"/>
                      <a:pPr/>
                      <a:t>[LUOKAN NIMI]</a:t>
                    </a:fld>
                    <a:r>
                      <a:rPr lang="en-US" baseline="0" dirty="0"/>
                      <a:t>
</a:t>
                    </a:r>
                    <a:fld id="{6CB64862-54A2-45AF-BD70-6F00E0723309}" type="VALUE">
                      <a:rPr lang="en-US" baseline="0"/>
                      <a:pPr/>
                      <a:t>[ARVO]</a:t>
                    </a:fld>
                    <a:r>
                      <a:rPr lang="en-US" baseline="0" dirty="0"/>
                      <a:t>
</a:t>
                    </a:r>
                    <a:fld id="{9311606D-D39B-45B2-AD90-03AB9822A133}" type="PERCENTAGE">
                      <a:rPr lang="en-US" b="1" baseline="0"/>
                      <a:pPr/>
                      <a:t>[PROSENTTI]</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8F1-4E2E-A669-1F5CE58E2E8E}"/>
                </c:ext>
              </c:extLst>
            </c:dLbl>
            <c:dLbl>
              <c:idx val="1"/>
              <c:layout>
                <c:manualLayout>
                  <c:x val="-0.2011142025173977"/>
                  <c:y val="-0.11574060936056778"/>
                </c:manualLayout>
              </c:layout>
              <c:tx>
                <c:rich>
                  <a:bodyPr/>
                  <a:lstStyle/>
                  <a:p>
                    <a:fld id="{3F9B2672-A47A-43FC-B8C2-E5031DD0682A}" type="CATEGORYNAME">
                      <a:rPr lang="en-US"/>
                      <a:pPr/>
                      <a:t>[LUOKAN NIMI]</a:t>
                    </a:fld>
                    <a:r>
                      <a:rPr lang="en-US" baseline="0" dirty="0"/>
                      <a:t>
</a:t>
                    </a:r>
                    <a:fld id="{4D686840-C926-4CF1-99E3-8416A25AD352}" type="VALUE">
                      <a:rPr lang="en-US" baseline="0"/>
                      <a:pPr/>
                      <a:t>[ARVO]</a:t>
                    </a:fld>
                    <a:r>
                      <a:rPr lang="en-US" baseline="0" dirty="0"/>
                      <a:t>
</a:t>
                    </a:r>
                    <a:fld id="{C2F8B907-9AE7-4D1D-97E8-7596D50AA6B8}" type="PERCENTAGE">
                      <a:rPr lang="en-US" b="1" baseline="0"/>
                      <a:pPr/>
                      <a:t>[PROSENTTI]</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8F1-4E2E-A669-1F5CE58E2E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fi-FI"/>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Taul1!$B$2:$C$2</c:f>
              <c:strCache>
                <c:ptCount val="2"/>
                <c:pt idx="0">
                  <c:v>Naiset</c:v>
                </c:pt>
                <c:pt idx="1">
                  <c:v>Miehet</c:v>
                </c:pt>
              </c:strCache>
            </c:strRef>
          </c:cat>
          <c:val>
            <c:numRef>
              <c:f>Taul1!$B$3:$C$3</c:f>
              <c:numCache>
                <c:formatCode>General</c:formatCode>
                <c:ptCount val="2"/>
                <c:pt idx="0">
                  <c:v>1608</c:v>
                </c:pt>
                <c:pt idx="1">
                  <c:v>1940</c:v>
                </c:pt>
              </c:numCache>
            </c:numRef>
          </c:val>
          <c:extLst>
            <c:ext xmlns:c16="http://schemas.microsoft.com/office/drawing/2014/chart" uri="{C3380CC4-5D6E-409C-BE32-E72D297353CC}">
              <c16:uniqueId val="{00000004-B8F1-4E2E-A669-1F5CE58E2E8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w="38100">
      <a:solidFill>
        <a:srgbClr val="ADB4C5"/>
      </a:solidFill>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93133298953076E-2"/>
          <c:y val="0.10800775167934516"/>
          <c:w val="0.9104562795314689"/>
          <c:h val="0.72939827172027227"/>
        </c:manualLayout>
      </c:layout>
      <c:barChart>
        <c:barDir val="col"/>
        <c:grouping val="clustered"/>
        <c:varyColors val="0"/>
        <c:ser>
          <c:idx val="1"/>
          <c:order val="1"/>
          <c:tx>
            <c:strRef>
              <c:f>'011_11ra_2018'!$E$3</c:f>
              <c:strCache>
                <c:ptCount val="1"/>
                <c:pt idx="0">
                  <c:v>2021</c:v>
                </c:pt>
              </c:strCache>
            </c:strRef>
          </c:tx>
          <c:spPr>
            <a:solidFill>
              <a:schemeClr val="accent3"/>
            </a:solidFill>
            <a:ln>
              <a:noFill/>
            </a:ln>
            <a:effectLst/>
          </c:spPr>
          <c:invertIfNegative val="0"/>
          <c:dPt>
            <c:idx val="5"/>
            <c:invertIfNegative val="0"/>
            <c:bubble3D val="0"/>
            <c:spPr>
              <a:solidFill>
                <a:srgbClr val="C5CAD6">
                  <a:lumMod val="90000"/>
                </a:srgbClr>
              </a:solidFill>
              <a:ln>
                <a:noFill/>
              </a:ln>
              <a:effectLst/>
            </c:spPr>
            <c:extLst>
              <c:ext xmlns:c16="http://schemas.microsoft.com/office/drawing/2014/chart" uri="{C3380CC4-5D6E-409C-BE32-E72D297353CC}">
                <c16:uniqueId val="{00000003-BE10-4349-9D4E-6ED643DFACA5}"/>
              </c:ext>
            </c:extLst>
          </c:dPt>
          <c:dPt>
            <c:idx val="13"/>
            <c:invertIfNegative val="0"/>
            <c:bubble3D val="0"/>
            <c:spPr>
              <a:solidFill>
                <a:srgbClr val="192D9B">
                  <a:lumMod val="60000"/>
                  <a:lumOff val="40000"/>
                </a:srgbClr>
              </a:solidFill>
              <a:ln>
                <a:noFill/>
              </a:ln>
              <a:effectLst/>
            </c:spPr>
            <c:extLst>
              <c:ext xmlns:c16="http://schemas.microsoft.com/office/drawing/2014/chart" uri="{C3380CC4-5D6E-409C-BE32-E72D297353CC}">
                <c16:uniqueId val="{00000002-BE10-4349-9D4E-6ED643DFACA5}"/>
              </c:ext>
            </c:extLst>
          </c:dPt>
          <c:dLbls>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2-BE10-4349-9D4E-6ED643DFAC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'011_11ra_2018'!$A$4:$A$19</c:f>
              <c:strCache>
                <c:ptCount val="16"/>
                <c:pt idx="0">
                  <c:v>Vantaa</c:v>
                </c:pt>
                <c:pt idx="1">
                  <c:v>Espoo</c:v>
                </c:pt>
                <c:pt idx="2">
                  <c:v>Helsinki</c:v>
                </c:pt>
                <c:pt idx="3">
                  <c:v>Turku</c:v>
                </c:pt>
                <c:pt idx="4">
                  <c:v>Vaasa</c:v>
                </c:pt>
                <c:pt idx="5">
                  <c:v>Koko maa </c:v>
                </c:pt>
                <c:pt idx="6">
                  <c:v>Tampere</c:v>
                </c:pt>
                <c:pt idx="7">
                  <c:v>Lahti</c:v>
                </c:pt>
                <c:pt idx="8">
                  <c:v>Lappeenranta</c:v>
                </c:pt>
                <c:pt idx="9">
                  <c:v>Hämeenlinna</c:v>
                </c:pt>
                <c:pt idx="10">
                  <c:v>Joensuu</c:v>
                </c:pt>
                <c:pt idx="11">
                  <c:v>Jyväskylä</c:v>
                </c:pt>
                <c:pt idx="12">
                  <c:v>Oulu</c:v>
                </c:pt>
                <c:pt idx="13">
                  <c:v>Kuopio</c:v>
                </c:pt>
                <c:pt idx="14">
                  <c:v>Pori</c:v>
                </c:pt>
                <c:pt idx="15">
                  <c:v>Kouvola</c:v>
                </c:pt>
              </c:strCache>
            </c:strRef>
          </c:cat>
          <c:val>
            <c:numRef>
              <c:f>'011_11ra_2018'!$E$4:$E$19</c:f>
              <c:numCache>
                <c:formatCode>General</c:formatCode>
                <c:ptCount val="16"/>
                <c:pt idx="0">
                  <c:v>14.3</c:v>
                </c:pt>
                <c:pt idx="1">
                  <c:v>13</c:v>
                </c:pt>
                <c:pt idx="2">
                  <c:v>10.3</c:v>
                </c:pt>
                <c:pt idx="3">
                  <c:v>7.5</c:v>
                </c:pt>
                <c:pt idx="4">
                  <c:v>6.5</c:v>
                </c:pt>
                <c:pt idx="5">
                  <c:v>5.3</c:v>
                </c:pt>
                <c:pt idx="6">
                  <c:v>5.2</c:v>
                </c:pt>
                <c:pt idx="7">
                  <c:v>4.9000000000000004</c:v>
                </c:pt>
                <c:pt idx="8">
                  <c:v>4.8</c:v>
                </c:pt>
                <c:pt idx="9">
                  <c:v>3.7</c:v>
                </c:pt>
                <c:pt idx="10">
                  <c:v>3.5</c:v>
                </c:pt>
                <c:pt idx="11">
                  <c:v>3.5</c:v>
                </c:pt>
                <c:pt idx="12">
                  <c:v>3.4</c:v>
                </c:pt>
                <c:pt idx="13">
                  <c:v>2.9</c:v>
                </c:pt>
                <c:pt idx="14">
                  <c:v>2.9</c:v>
                </c:pt>
                <c:pt idx="15">
                  <c:v>2.8</c:v>
                </c:pt>
              </c:numCache>
            </c:numRef>
          </c:val>
          <c:extLst>
            <c:ext xmlns:c16="http://schemas.microsoft.com/office/drawing/2014/chart" uri="{C3380CC4-5D6E-409C-BE32-E72D297353CC}">
              <c16:uniqueId val="{00000000-BE10-4349-9D4E-6ED643DFACA5}"/>
            </c:ext>
          </c:extLst>
        </c:ser>
        <c:dLbls>
          <c:showLegendKey val="0"/>
          <c:showVal val="0"/>
          <c:showCatName val="0"/>
          <c:showSerName val="0"/>
          <c:showPercent val="0"/>
          <c:showBubbleSize val="0"/>
        </c:dLbls>
        <c:gapWidth val="102"/>
        <c:axId val="465268472"/>
        <c:axId val="465269456"/>
        <c:extLst>
          <c:ext xmlns:c15="http://schemas.microsoft.com/office/drawing/2012/chart" uri="{02D57815-91ED-43cb-92C2-25804820EDAC}">
            <c15:filteredBarSeries>
              <c15:ser>
                <c:idx val="0"/>
                <c:order val="0"/>
                <c:tx>
                  <c:strRef>
                    <c:extLst>
                      <c:ext uri="{02D57815-91ED-43cb-92C2-25804820EDAC}">
                        <c15:formulaRef>
                          <c15:sqref>'011_11ra_2018'!$D$3</c15:sqref>
                        </c15:formulaRef>
                      </c:ext>
                    </c:extLst>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'011_11ra_2018'!$A$4:$A$19</c15:sqref>
                        </c15:formulaRef>
                      </c:ext>
                    </c:extLst>
                    <c:strCache>
                      <c:ptCount val="16"/>
                      <c:pt idx="0">
                        <c:v>Vantaa</c:v>
                      </c:pt>
                      <c:pt idx="1">
                        <c:v>Espoo</c:v>
                      </c:pt>
                      <c:pt idx="2">
                        <c:v>Helsinki</c:v>
                      </c:pt>
                      <c:pt idx="3">
                        <c:v>Turku</c:v>
                      </c:pt>
                      <c:pt idx="4">
                        <c:v>Vaasa</c:v>
                      </c:pt>
                      <c:pt idx="5">
                        <c:v>Koko maa </c:v>
                      </c:pt>
                      <c:pt idx="6">
                        <c:v>Tampere</c:v>
                      </c:pt>
                      <c:pt idx="7">
                        <c:v>Lahti</c:v>
                      </c:pt>
                      <c:pt idx="8">
                        <c:v>Lappeenranta</c:v>
                      </c:pt>
                      <c:pt idx="9">
                        <c:v>Hämeenlinna</c:v>
                      </c:pt>
                      <c:pt idx="10">
                        <c:v>Joensuu</c:v>
                      </c:pt>
                      <c:pt idx="11">
                        <c:v>Jyväskylä</c:v>
                      </c:pt>
                      <c:pt idx="12">
                        <c:v>Oulu</c:v>
                      </c:pt>
                      <c:pt idx="13">
                        <c:v>Kuopio</c:v>
                      </c:pt>
                      <c:pt idx="14">
                        <c:v>Pori</c:v>
                      </c:pt>
                      <c:pt idx="15">
                        <c:v>Kouvola</c:v>
                      </c:pt>
                    </c:strCache>
                  </c:strRef>
                </c:cat>
                <c:val>
                  <c:numRef>
                    <c:extLst>
                      <c:ext uri="{02D57815-91ED-43cb-92C2-25804820EDAC}">
                        <c15:formulaRef>
                          <c15:sqref>'011_11ra_2018'!$D$4:$D$20</c15:sqref>
                        </c15:formulaRef>
                      </c:ext>
                    </c:extLst>
                    <c:numCache>
                      <c:formatCode>0.0</c:formatCode>
                      <c:ptCount val="17"/>
                      <c:pt idx="0">
                        <c:v>13.4</c:v>
                      </c:pt>
                      <c:pt idx="1">
                        <c:v>12.2</c:v>
                      </c:pt>
                      <c:pt idx="2">
                        <c:v>9.9</c:v>
                      </c:pt>
                      <c:pt idx="3">
                        <c:v>7</c:v>
                      </c:pt>
                      <c:pt idx="4">
                        <c:v>6.1</c:v>
                      </c:pt>
                      <c:pt idx="5">
                        <c:v>5</c:v>
                      </c:pt>
                      <c:pt idx="6">
                        <c:v>4.9000000000000004</c:v>
                      </c:pt>
                      <c:pt idx="7">
                        <c:v>4.7</c:v>
                      </c:pt>
                      <c:pt idx="8">
                        <c:v>4.5999999999999996</c:v>
                      </c:pt>
                      <c:pt idx="9">
                        <c:v>3.6</c:v>
                      </c:pt>
                      <c:pt idx="10">
                        <c:v>3.3</c:v>
                      </c:pt>
                      <c:pt idx="11">
                        <c:v>3.4</c:v>
                      </c:pt>
                      <c:pt idx="12">
                        <c:v>3.2</c:v>
                      </c:pt>
                      <c:pt idx="13">
                        <c:v>2.7</c:v>
                      </c:pt>
                      <c:pt idx="14">
                        <c:v>2.7</c:v>
                      </c:pt>
                      <c:pt idx="15">
                        <c:v>2.7</c:v>
                      </c:pt>
                    </c:numCache>
                  </c:numRef>
                </c:val>
                <c:extLst>
                  <c:ext xmlns:c16="http://schemas.microsoft.com/office/drawing/2014/chart" uri="{C3380CC4-5D6E-409C-BE32-E72D297353CC}">
                    <c16:uniqueId val="{00000001-BE10-4349-9D4E-6ED643DFACA5}"/>
                  </c:ext>
                </c:extLst>
              </c15:ser>
            </c15:filteredBarSeries>
          </c:ext>
        </c:extLst>
      </c:barChart>
      <c:catAx>
        <c:axId val="46526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fi-FI"/>
          </a:p>
        </c:txPr>
        <c:crossAx val="465269456"/>
        <c:crosses val="autoZero"/>
        <c:auto val="1"/>
        <c:lblAlgn val="ctr"/>
        <c:lblOffset val="100"/>
        <c:noMultiLvlLbl val="0"/>
      </c:catAx>
      <c:valAx>
        <c:axId val="46526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65268472"/>
        <c:crosses val="autoZero"/>
        <c:crossBetween val="between"/>
      </c:valAx>
      <c:spPr>
        <a:noFill/>
        <a:ln>
          <a:noFill/>
        </a:ln>
        <a:effectLst/>
      </c:spPr>
    </c:plotArea>
    <c:plotVisOnly val="1"/>
    <c:dispBlanksAs val="gap"/>
    <c:showDLblsOverMax val="0"/>
  </c:chart>
  <c:spPr>
    <a:noFill/>
    <a:ln w="38100">
      <a:solidFill>
        <a:srgbClr val="ADB4C5"/>
      </a:solid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15136824711079E-2"/>
          <c:y val="6.3741435667943533E-2"/>
          <c:w val="0.80648254585456669"/>
          <c:h val="0.86642473358165628"/>
        </c:manualLayout>
      </c:layout>
      <c:barChart>
        <c:barDir val="col"/>
        <c:grouping val="clustered"/>
        <c:varyColors val="0"/>
        <c:ser>
          <c:idx val="8"/>
          <c:order val="9"/>
          <c:tx>
            <c:strRef>
              <c:f>'001_11ra_2020'!$A$13</c:f>
              <c:strCache>
                <c:ptCount val="1"/>
                <c:pt idx="0">
                  <c:v>Kuopio</c:v>
                </c:pt>
              </c:strCache>
            </c:strRef>
          </c:tx>
          <c:spPr>
            <a:solidFill>
              <a:schemeClr val="accent3"/>
            </a:solidFill>
            <a:ln>
              <a:noFill/>
            </a:ln>
            <a:effectLst/>
          </c:spPr>
          <c:invertIfNegative val="0"/>
          <c:dLbls>
            <c:dLbl>
              <c:idx val="0"/>
              <c:layout>
                <c:manualLayout>
                  <c:x val="-1.0070071516289822E-3"/>
                  <c:y val="5.8013280584740728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3.0891231403499152E-2"/>
                      <c:h val="5.4772409031997552E-2"/>
                    </c:manualLayout>
                  </c15:layout>
                </c:ext>
                <c:ext xmlns:c16="http://schemas.microsoft.com/office/drawing/2014/chart" uri="{C3380CC4-5D6E-409C-BE32-E72D297353CC}">
                  <c16:uniqueId val="{00000000-A293-41FD-AB48-097E647DFD0C}"/>
                </c:ext>
              </c:extLst>
            </c:dLbl>
            <c:dLbl>
              <c:idx val="21"/>
              <c:layout>
                <c:manualLayout>
                  <c:x val="-1.1212918377705683E-16"/>
                  <c:y val="6.239738887743916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'001_11ra_2020'!$L$13:$AG$13</c:f>
              <c:numCache>
                <c:formatCode>0.0</c:formatCode>
                <c:ptCount val="22"/>
                <c:pt idx="0">
                  <c:v>1.3</c:v>
                </c:pt>
                <c:pt idx="1">
                  <c:v>1.4</c:v>
                </c:pt>
                <c:pt idx="2">
                  <c:v>1.4</c:v>
                </c:pt>
                <c:pt idx="3">
                  <c:v>1.4</c:v>
                </c:pt>
                <c:pt idx="4">
                  <c:v>1.4</c:v>
                </c:pt>
                <c:pt idx="5">
                  <c:v>1.5</c:v>
                </c:pt>
                <c:pt idx="6">
                  <c:v>1.7</c:v>
                </c:pt>
                <c:pt idx="7">
                  <c:v>1.8</c:v>
                </c:pt>
                <c:pt idx="8">
                  <c:v>2</c:v>
                </c:pt>
                <c:pt idx="9">
                  <c:v>2.1</c:v>
                </c:pt>
                <c:pt idx="10">
                  <c:v>2.2999999999999998</c:v>
                </c:pt>
                <c:pt idx="11">
                  <c:v>2.5</c:v>
                </c:pt>
                <c:pt idx="12">
                  <c:v>2.8</c:v>
                </c:pt>
                <c:pt idx="13">
                  <c:v>3</c:v>
                </c:pt>
                <c:pt idx="14">
                  <c:v>3.2</c:v>
                </c:pt>
                <c:pt idx="15">
                  <c:v>3.4</c:v>
                </c:pt>
                <c:pt idx="16">
                  <c:v>3.7</c:v>
                </c:pt>
                <c:pt idx="17">
                  <c:v>3.8</c:v>
                </c:pt>
                <c:pt idx="18">
                  <c:v>4</c:v>
                </c:pt>
                <c:pt idx="19">
                  <c:v>4.2</c:v>
                </c:pt>
                <c:pt idx="20">
                  <c:v>4.3</c:v>
                </c:pt>
                <c:pt idx="21">
                  <c:v>4.5999999999999996</c:v>
                </c:pt>
              </c:numCache>
            </c:numRef>
          </c:val>
          <c:extLst>
            <c:ext xmlns:c16="http://schemas.microsoft.com/office/drawing/2014/chart" uri="{C3380CC4-5D6E-409C-BE32-E72D297353CC}">
              <c16:uniqueId val="{00000002-A293-41FD-AB48-097E647DFD0C}"/>
            </c:ext>
          </c:extLst>
        </c:ser>
        <c:dLbls>
          <c:showLegendKey val="0"/>
          <c:showVal val="0"/>
          <c:showCatName val="0"/>
          <c:showSerName val="0"/>
          <c:showPercent val="0"/>
          <c:showBubbleSize val="0"/>
        </c:dLbls>
        <c:gapWidth val="74"/>
        <c:axId val="676909984"/>
        <c:axId val="676911296"/>
      </c:barChart>
      <c:lineChart>
        <c:grouping val="standard"/>
        <c:varyColors val="0"/>
        <c:ser>
          <c:idx val="0"/>
          <c:order val="0"/>
          <c:tx>
            <c:strRef>
              <c:f>'001_11ra_2020'!$A$4</c:f>
              <c:strCache>
                <c:ptCount val="1"/>
                <c:pt idx="0">
                  <c:v>Espoo</c:v>
                </c:pt>
              </c:strCache>
            </c:strRef>
          </c:tx>
          <c:spPr>
            <a:ln w="28575" cap="rnd">
              <a:solidFill>
                <a:schemeClr val="accent1"/>
              </a:solidFill>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'001_11ra_2020'!$L$4:$AG$4</c:f>
              <c:numCache>
                <c:formatCode>0.0</c:formatCode>
                <c:ptCount val="22"/>
                <c:pt idx="0">
                  <c:v>4.2</c:v>
                </c:pt>
                <c:pt idx="1">
                  <c:v>4.5999999999999996</c:v>
                </c:pt>
                <c:pt idx="2">
                  <c:v>5.0999999999999996</c:v>
                </c:pt>
                <c:pt idx="3">
                  <c:v>5.4</c:v>
                </c:pt>
                <c:pt idx="4">
                  <c:v>5.8</c:v>
                </c:pt>
                <c:pt idx="5">
                  <c:v>6.3</c:v>
                </c:pt>
                <c:pt idx="6">
                  <c:v>6.9</c:v>
                </c:pt>
                <c:pt idx="7">
                  <c:v>7.5</c:v>
                </c:pt>
                <c:pt idx="8">
                  <c:v>8.1999999999999993</c:v>
                </c:pt>
                <c:pt idx="9">
                  <c:v>8.9</c:v>
                </c:pt>
                <c:pt idx="10">
                  <c:v>9.5</c:v>
                </c:pt>
                <c:pt idx="11">
                  <c:v>10.5</c:v>
                </c:pt>
                <c:pt idx="12">
                  <c:v>11.4</c:v>
                </c:pt>
                <c:pt idx="13">
                  <c:v>12.4</c:v>
                </c:pt>
                <c:pt idx="14">
                  <c:v>13.4</c:v>
                </c:pt>
                <c:pt idx="15">
                  <c:v>14.3</c:v>
                </c:pt>
                <c:pt idx="16">
                  <c:v>15.3</c:v>
                </c:pt>
                <c:pt idx="17">
                  <c:v>16.100000000000001</c:v>
                </c:pt>
                <c:pt idx="18">
                  <c:v>17</c:v>
                </c:pt>
                <c:pt idx="19">
                  <c:v>18.100000000000001</c:v>
                </c:pt>
                <c:pt idx="20">
                  <c:v>19.100000000000001</c:v>
                </c:pt>
                <c:pt idx="21">
                  <c:v>20.100000000000001</c:v>
                </c:pt>
              </c:numCache>
            </c:numRef>
          </c:val>
          <c:smooth val="0"/>
          <c:extLst>
            <c:ext xmlns:c16="http://schemas.microsoft.com/office/drawing/2014/chart" uri="{C3380CC4-5D6E-409C-BE32-E72D297353CC}">
              <c16:uniqueId val="{00000003-A293-41FD-AB48-097E647DFD0C}"/>
            </c:ext>
          </c:extLst>
        </c:ser>
        <c:ser>
          <c:idx val="1"/>
          <c:order val="1"/>
          <c:tx>
            <c:strRef>
              <c:f>'001_11ra_2020'!$A$5</c:f>
              <c:strCache>
                <c:ptCount val="1"/>
                <c:pt idx="0">
                  <c:v>Helsinki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'001_11ra_2020'!$L$5:$AG$5</c:f>
              <c:numCache>
                <c:formatCode>0.0</c:formatCode>
                <c:ptCount val="22"/>
                <c:pt idx="0">
                  <c:v>6</c:v>
                </c:pt>
                <c:pt idx="1">
                  <c:v>6.4</c:v>
                </c:pt>
                <c:pt idx="2">
                  <c:v>6.7</c:v>
                </c:pt>
                <c:pt idx="3">
                  <c:v>7.2</c:v>
                </c:pt>
                <c:pt idx="4">
                  <c:v>7.5</c:v>
                </c:pt>
                <c:pt idx="5">
                  <c:v>8</c:v>
                </c:pt>
                <c:pt idx="6">
                  <c:v>8.6999999999999993</c:v>
                </c:pt>
                <c:pt idx="7">
                  <c:v>9.4</c:v>
                </c:pt>
                <c:pt idx="8">
                  <c:v>10</c:v>
                </c:pt>
                <c:pt idx="9">
                  <c:v>10.6</c:v>
                </c:pt>
                <c:pt idx="10">
                  <c:v>11.2</c:v>
                </c:pt>
                <c:pt idx="11">
                  <c:v>11.8</c:v>
                </c:pt>
                <c:pt idx="12">
                  <c:v>12.6</c:v>
                </c:pt>
                <c:pt idx="13">
                  <c:v>13.2</c:v>
                </c:pt>
                <c:pt idx="14">
                  <c:v>13.8</c:v>
                </c:pt>
                <c:pt idx="15">
                  <c:v>14.3</c:v>
                </c:pt>
                <c:pt idx="16">
                  <c:v>15</c:v>
                </c:pt>
                <c:pt idx="17">
                  <c:v>15.5</c:v>
                </c:pt>
                <c:pt idx="18">
                  <c:v>16</c:v>
                </c:pt>
                <c:pt idx="19">
                  <c:v>16.5</c:v>
                </c:pt>
                <c:pt idx="20">
                  <c:v>16.899999999999999</c:v>
                </c:pt>
                <c:pt idx="21">
                  <c:v>17.600000000000001</c:v>
                </c:pt>
              </c:numCache>
            </c:numRef>
          </c:val>
          <c:smooth val="0"/>
          <c:extLst>
            <c:ext xmlns:c16="http://schemas.microsoft.com/office/drawing/2014/chart" uri="{C3380CC4-5D6E-409C-BE32-E72D297353CC}">
              <c16:uniqueId val="{00000004-A293-41FD-AB48-097E647DFD0C}"/>
            </c:ext>
          </c:extLst>
        </c:ser>
        <c:ser>
          <c:idx val="9"/>
          <c:order val="2"/>
          <c:tx>
            <c:strRef>
              <c:f>'001_11ra_2020'!$A$12</c:f>
              <c:strCache>
                <c:ptCount val="1"/>
                <c:pt idx="0">
                  <c:v>Vantaa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rgbClr val="84E7F8"/>
                </a:solidFill>
              </a:ln>
              <a:effectLst/>
            </c:spPr>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'001_11ra_2020'!$L$12:$AG$12</c:f>
              <c:numCache>
                <c:formatCode>0.0</c:formatCode>
                <c:ptCount val="22"/>
                <c:pt idx="0">
                  <c:v>3.4</c:v>
                </c:pt>
                <c:pt idx="1">
                  <c:v>3.7</c:v>
                </c:pt>
                <c:pt idx="2">
                  <c:v>4</c:v>
                </c:pt>
                <c:pt idx="3">
                  <c:v>4.2</c:v>
                </c:pt>
                <c:pt idx="4">
                  <c:v>4.0999999999999996</c:v>
                </c:pt>
                <c:pt idx="5">
                  <c:v>4.4000000000000004</c:v>
                </c:pt>
                <c:pt idx="6">
                  <c:v>4.5999999999999996</c:v>
                </c:pt>
                <c:pt idx="7">
                  <c:v>5</c:v>
                </c:pt>
                <c:pt idx="8">
                  <c:v>5.6</c:v>
                </c:pt>
                <c:pt idx="9">
                  <c:v>6</c:v>
                </c:pt>
                <c:pt idx="10">
                  <c:v>6.6</c:v>
                </c:pt>
                <c:pt idx="11">
                  <c:v>7.3</c:v>
                </c:pt>
                <c:pt idx="12">
                  <c:v>7.8</c:v>
                </c:pt>
                <c:pt idx="13">
                  <c:v>8.6999999999999993</c:v>
                </c:pt>
                <c:pt idx="14">
                  <c:v>9.4</c:v>
                </c:pt>
                <c:pt idx="15">
                  <c:v>10</c:v>
                </c:pt>
                <c:pt idx="16">
                  <c:v>10.7</c:v>
                </c:pt>
                <c:pt idx="17">
                  <c:v>11.2</c:v>
                </c:pt>
                <c:pt idx="18">
                  <c:v>11.9</c:v>
                </c:pt>
                <c:pt idx="19">
                  <c:v>12.6</c:v>
                </c:pt>
                <c:pt idx="20">
                  <c:v>13.4</c:v>
                </c:pt>
                <c:pt idx="21">
                  <c:v>14.3</c:v>
                </c:pt>
              </c:numCache>
            </c:numRef>
          </c:val>
          <c:smooth val="0"/>
          <c:extLst>
            <c:ext xmlns:c16="http://schemas.microsoft.com/office/drawing/2014/chart" uri="{C3380CC4-5D6E-409C-BE32-E72D297353CC}">
              <c16:uniqueId val="{00000005-A293-41FD-AB48-097E647DFD0C}"/>
            </c:ext>
          </c:extLst>
        </c:ser>
        <c:ser>
          <c:idx val="2"/>
          <c:order val="3"/>
          <c:tx>
            <c:strRef>
              <c:f>'001_11ra_2020'!$A$6</c:f>
              <c:strCache>
                <c:ptCount val="1"/>
                <c:pt idx="0">
                  <c:v>Turku</c:v>
                </c:pt>
              </c:strCache>
            </c:strRef>
          </c:tx>
          <c:spPr>
            <a:ln w="28575" cap="rnd">
              <a:solidFill>
                <a:schemeClr val="accent4"/>
              </a:solidFill>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'001_11ra_2020'!$L$6:$AG$6</c:f>
              <c:numCache>
                <c:formatCode>0.0</c:formatCode>
                <c:ptCount val="22"/>
                <c:pt idx="0">
                  <c:v>4.5999999999999996</c:v>
                </c:pt>
                <c:pt idx="1">
                  <c:v>5.0999999999999996</c:v>
                </c:pt>
                <c:pt idx="2">
                  <c:v>5.4</c:v>
                </c:pt>
                <c:pt idx="3">
                  <c:v>5.6</c:v>
                </c:pt>
                <c:pt idx="4">
                  <c:v>5.8</c:v>
                </c:pt>
                <c:pt idx="5">
                  <c:v>6.1</c:v>
                </c:pt>
                <c:pt idx="6">
                  <c:v>6.4</c:v>
                </c:pt>
                <c:pt idx="7">
                  <c:v>6.8</c:v>
                </c:pt>
                <c:pt idx="8">
                  <c:v>7.1</c:v>
                </c:pt>
                <c:pt idx="9">
                  <c:v>7.5</c:v>
                </c:pt>
                <c:pt idx="10">
                  <c:v>8</c:v>
                </c:pt>
                <c:pt idx="11">
                  <c:v>8.4</c:v>
                </c:pt>
                <c:pt idx="12">
                  <c:v>9.1</c:v>
                </c:pt>
                <c:pt idx="13">
                  <c:v>9.6</c:v>
                </c:pt>
                <c:pt idx="14">
                  <c:v>10</c:v>
                </c:pt>
                <c:pt idx="15">
                  <c:v>10.4</c:v>
                </c:pt>
                <c:pt idx="16">
                  <c:v>10.9</c:v>
                </c:pt>
                <c:pt idx="17">
                  <c:v>11.4</c:v>
                </c:pt>
                <c:pt idx="18">
                  <c:v>11.8</c:v>
                </c:pt>
                <c:pt idx="19">
                  <c:v>12.1</c:v>
                </c:pt>
                <c:pt idx="20">
                  <c:v>12.6</c:v>
                </c:pt>
                <c:pt idx="21">
                  <c:v>13.2</c:v>
                </c:pt>
              </c:numCache>
            </c:numRef>
          </c:val>
          <c:smooth val="0"/>
          <c:extLst>
            <c:ext xmlns:c16="http://schemas.microsoft.com/office/drawing/2014/chart" uri="{C3380CC4-5D6E-409C-BE32-E72D297353CC}">
              <c16:uniqueId val="{00000006-A293-41FD-AB48-097E647DFD0C}"/>
            </c:ext>
          </c:extLst>
        </c:ser>
        <c:ser>
          <c:idx val="3"/>
          <c:order val="4"/>
          <c:tx>
            <c:strRef>
              <c:f>'001_11ra_2020'!$A$7</c:f>
              <c:strCache>
                <c:ptCount val="1"/>
                <c:pt idx="0">
                  <c:v>Tampere</c:v>
                </c:pt>
              </c:strCache>
            </c:strRef>
          </c:tx>
          <c:spPr>
            <a:ln w="28575" cap="rnd">
              <a:solidFill>
                <a:srgbClr val="00B050"/>
              </a:solidFill>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'001_11ra_2020'!$L$7:$AG$7</c:f>
              <c:numCache>
                <c:formatCode>0.0</c:formatCode>
                <c:ptCount val="22"/>
                <c:pt idx="0">
                  <c:v>2.7</c:v>
                </c:pt>
                <c:pt idx="1">
                  <c:v>3</c:v>
                </c:pt>
                <c:pt idx="2">
                  <c:v>3.2</c:v>
                </c:pt>
                <c:pt idx="3">
                  <c:v>3.4</c:v>
                </c:pt>
                <c:pt idx="4">
                  <c:v>3.6</c:v>
                </c:pt>
                <c:pt idx="5">
                  <c:v>3.9</c:v>
                </c:pt>
                <c:pt idx="6">
                  <c:v>4.0999999999999996</c:v>
                </c:pt>
                <c:pt idx="7">
                  <c:v>4.4000000000000004</c:v>
                </c:pt>
                <c:pt idx="8">
                  <c:v>4.7</c:v>
                </c:pt>
                <c:pt idx="9">
                  <c:v>5.0999999999999996</c:v>
                </c:pt>
                <c:pt idx="10">
                  <c:v>5.4</c:v>
                </c:pt>
                <c:pt idx="11">
                  <c:v>5.7</c:v>
                </c:pt>
                <c:pt idx="12">
                  <c:v>6</c:v>
                </c:pt>
                <c:pt idx="13">
                  <c:v>6.4</c:v>
                </c:pt>
                <c:pt idx="14">
                  <c:v>6.7</c:v>
                </c:pt>
                <c:pt idx="15">
                  <c:v>6.9</c:v>
                </c:pt>
                <c:pt idx="16">
                  <c:v>7.3</c:v>
                </c:pt>
                <c:pt idx="17">
                  <c:v>7.5</c:v>
                </c:pt>
                <c:pt idx="18">
                  <c:v>7.7</c:v>
                </c:pt>
                <c:pt idx="19">
                  <c:v>8</c:v>
                </c:pt>
                <c:pt idx="20">
                  <c:v>8.1999999999999993</c:v>
                </c:pt>
                <c:pt idx="21">
                  <c:v>8.6</c:v>
                </c:pt>
              </c:numCache>
            </c:numRef>
          </c:val>
          <c:smooth val="0"/>
          <c:extLst>
            <c:ext xmlns:c16="http://schemas.microsoft.com/office/drawing/2014/chart" uri="{C3380CC4-5D6E-409C-BE32-E72D297353CC}">
              <c16:uniqueId val="{00000007-A293-41FD-AB48-097E647DFD0C}"/>
            </c:ext>
          </c:extLst>
        </c:ser>
        <c:ser>
          <c:idx val="4"/>
          <c:order val="5"/>
          <c:tx>
            <c:strRef>
              <c:f>'001_11ra_2020'!$A$8</c:f>
              <c:strCache>
                <c:ptCount val="1"/>
                <c:pt idx="0">
                  <c:v>Lahti</c:v>
                </c:pt>
              </c:strCache>
            </c:strRef>
          </c:tx>
          <c:spPr>
            <a:ln w="28575" cap="rnd">
              <a:solidFill>
                <a:schemeClr val="accent5"/>
              </a:solidFill>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'001_11ra_2020'!$L$8:$AG$8</c:f>
              <c:numCache>
                <c:formatCode>0.0</c:formatCode>
                <c:ptCount val="22"/>
                <c:pt idx="0">
                  <c:v>2.6</c:v>
                </c:pt>
                <c:pt idx="1">
                  <c:v>2.7</c:v>
                </c:pt>
                <c:pt idx="2">
                  <c:v>2.9</c:v>
                </c:pt>
                <c:pt idx="3">
                  <c:v>3</c:v>
                </c:pt>
                <c:pt idx="4">
                  <c:v>3.2</c:v>
                </c:pt>
                <c:pt idx="5">
                  <c:v>3.3</c:v>
                </c:pt>
                <c:pt idx="6">
                  <c:v>3.5</c:v>
                </c:pt>
                <c:pt idx="7">
                  <c:v>3.7</c:v>
                </c:pt>
                <c:pt idx="8">
                  <c:v>4</c:v>
                </c:pt>
                <c:pt idx="9">
                  <c:v>4.3</c:v>
                </c:pt>
                <c:pt idx="10">
                  <c:v>4.5</c:v>
                </c:pt>
                <c:pt idx="11">
                  <c:v>4.8</c:v>
                </c:pt>
                <c:pt idx="12">
                  <c:v>5.2</c:v>
                </c:pt>
                <c:pt idx="13">
                  <c:v>5.4</c:v>
                </c:pt>
                <c:pt idx="14">
                  <c:v>5.7</c:v>
                </c:pt>
                <c:pt idx="15">
                  <c:v>5.9</c:v>
                </c:pt>
                <c:pt idx="16">
                  <c:v>6.4</c:v>
                </c:pt>
                <c:pt idx="17">
                  <c:v>6.8</c:v>
                </c:pt>
                <c:pt idx="18">
                  <c:v>7.2</c:v>
                </c:pt>
                <c:pt idx="19">
                  <c:v>7.4</c:v>
                </c:pt>
                <c:pt idx="20">
                  <c:v>7.7</c:v>
                </c:pt>
                <c:pt idx="21">
                  <c:v>8</c:v>
                </c:pt>
              </c:numCache>
            </c:numRef>
          </c:val>
          <c:smooth val="0"/>
          <c:extLst>
            <c:ext xmlns:c16="http://schemas.microsoft.com/office/drawing/2014/chart" uri="{C3380CC4-5D6E-409C-BE32-E72D297353CC}">
              <c16:uniqueId val="{00000008-A293-41FD-AB48-097E647DFD0C}"/>
            </c:ext>
          </c:extLst>
        </c:ser>
        <c:ser>
          <c:idx val="5"/>
          <c:order val="6"/>
          <c:tx>
            <c:strRef>
              <c:f>'001_11ra_2020'!$A$9</c:f>
              <c:strCache>
                <c:ptCount val="1"/>
                <c:pt idx="0">
                  <c:v>Jyväskylä</c:v>
                </c:pt>
              </c:strCache>
            </c:strRef>
          </c:tx>
          <c:spPr>
            <a:ln w="28575" cap="rnd">
              <a:solidFill>
                <a:schemeClr val="accent6"/>
              </a:solidFill>
              <a:round/>
            </a:ln>
            <a:effectLst/>
          </c:spPr>
          <c:marker>
            <c:symbol val="none"/>
          </c:marker>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'001_11ra_2020'!$L$9:$AG$9</c:f>
              <c:numCache>
                <c:formatCode>0.0</c:formatCode>
                <c:ptCount val="22"/>
                <c:pt idx="0">
                  <c:v>2</c:v>
                </c:pt>
                <c:pt idx="1">
                  <c:v>2.1</c:v>
                </c:pt>
                <c:pt idx="2">
                  <c:v>2.2999999999999998</c:v>
                </c:pt>
                <c:pt idx="3">
                  <c:v>2.4</c:v>
                </c:pt>
                <c:pt idx="4">
                  <c:v>2.5</c:v>
                </c:pt>
                <c:pt idx="5">
                  <c:v>2.6</c:v>
                </c:pt>
                <c:pt idx="6">
                  <c:v>2.7</c:v>
                </c:pt>
                <c:pt idx="7">
                  <c:v>3</c:v>
                </c:pt>
                <c:pt idx="8">
                  <c:v>3.2</c:v>
                </c:pt>
                <c:pt idx="9">
                  <c:v>3.4</c:v>
                </c:pt>
                <c:pt idx="10">
                  <c:v>3.5</c:v>
                </c:pt>
                <c:pt idx="11">
                  <c:v>3.7</c:v>
                </c:pt>
                <c:pt idx="12">
                  <c:v>3.9</c:v>
                </c:pt>
                <c:pt idx="13">
                  <c:v>4.2</c:v>
                </c:pt>
                <c:pt idx="14">
                  <c:v>4.4000000000000004</c:v>
                </c:pt>
                <c:pt idx="15">
                  <c:v>4.5</c:v>
                </c:pt>
                <c:pt idx="16">
                  <c:v>4.9000000000000004</c:v>
                </c:pt>
                <c:pt idx="17">
                  <c:v>5.0999999999999996</c:v>
                </c:pt>
                <c:pt idx="18">
                  <c:v>5.2</c:v>
                </c:pt>
                <c:pt idx="19">
                  <c:v>5.4</c:v>
                </c:pt>
                <c:pt idx="20">
                  <c:v>5.5</c:v>
                </c:pt>
                <c:pt idx="21">
                  <c:v>5.7</c:v>
                </c:pt>
              </c:numCache>
            </c:numRef>
          </c:val>
          <c:smooth val="0"/>
          <c:extLst>
            <c:ext xmlns:c16="http://schemas.microsoft.com/office/drawing/2014/chart" uri="{C3380CC4-5D6E-409C-BE32-E72D297353CC}">
              <c16:uniqueId val="{00000009-A293-41FD-AB48-097E647DFD0C}"/>
            </c:ext>
          </c:extLst>
        </c:ser>
        <c:ser>
          <c:idx val="6"/>
          <c:order val="7"/>
          <c:tx>
            <c:strRef>
              <c:f>'001_11ra_2020'!$A$10</c:f>
              <c:strCache>
                <c:ptCount val="1"/>
                <c:pt idx="0">
                  <c:v>Joensuu</c:v>
                </c:pt>
              </c:strCache>
            </c:strRef>
          </c:tx>
          <c:spPr>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'001_11ra_2020'!$L$10:$AG$10</c:f>
              <c:numCache>
                <c:formatCode>0.0</c:formatCode>
                <c:ptCount val="22"/>
                <c:pt idx="0">
                  <c:v>1.8</c:v>
                </c:pt>
                <c:pt idx="1">
                  <c:v>1.9</c:v>
                </c:pt>
                <c:pt idx="2">
                  <c:v>2</c:v>
                </c:pt>
                <c:pt idx="3">
                  <c:v>2.1</c:v>
                </c:pt>
                <c:pt idx="4">
                  <c:v>2.2000000000000002</c:v>
                </c:pt>
                <c:pt idx="5">
                  <c:v>2.2999999999999998</c:v>
                </c:pt>
                <c:pt idx="6">
                  <c:v>2.4</c:v>
                </c:pt>
                <c:pt idx="7">
                  <c:v>2.6</c:v>
                </c:pt>
                <c:pt idx="8">
                  <c:v>2.7</c:v>
                </c:pt>
                <c:pt idx="9">
                  <c:v>2.9</c:v>
                </c:pt>
                <c:pt idx="10">
                  <c:v>3</c:v>
                </c:pt>
                <c:pt idx="11">
                  <c:v>3.3</c:v>
                </c:pt>
                <c:pt idx="12">
                  <c:v>3.5</c:v>
                </c:pt>
                <c:pt idx="13">
                  <c:v>3.9</c:v>
                </c:pt>
                <c:pt idx="14">
                  <c:v>4.0999999999999996</c:v>
                </c:pt>
                <c:pt idx="15">
                  <c:v>4.3</c:v>
                </c:pt>
                <c:pt idx="16">
                  <c:v>4.5999999999999996</c:v>
                </c:pt>
                <c:pt idx="17">
                  <c:v>4.9000000000000004</c:v>
                </c:pt>
                <c:pt idx="18">
                  <c:v>4.8</c:v>
                </c:pt>
                <c:pt idx="19">
                  <c:v>5</c:v>
                </c:pt>
                <c:pt idx="20">
                  <c:v>5.3</c:v>
                </c:pt>
                <c:pt idx="21">
                  <c:v>5.6</c:v>
                </c:pt>
              </c:numCache>
            </c:numRef>
          </c:val>
          <c:smooth val="0"/>
          <c:extLst>
            <c:ext xmlns:c16="http://schemas.microsoft.com/office/drawing/2014/chart" uri="{C3380CC4-5D6E-409C-BE32-E72D297353CC}">
              <c16:uniqueId val="{0000000A-A293-41FD-AB48-097E647DFD0C}"/>
            </c:ext>
          </c:extLst>
        </c:ser>
        <c:ser>
          <c:idx val="7"/>
          <c:order val="8"/>
          <c:tx>
            <c:strRef>
              <c:f>'001_11ra_2020'!$A$11</c:f>
              <c:strCache>
                <c:ptCount val="1"/>
                <c:pt idx="0">
                  <c:v>Oulu</c:v>
                </c:pt>
              </c:strCache>
            </c:strRef>
          </c:tx>
          <c:spPr>
            <a:ln w="28575" cap="rnd">
              <a:solidFill>
                <a:schemeClr val="accent2">
                  <a:lumMod val="60000"/>
                </a:schemeClr>
              </a:solidFill>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293-41FD-AB48-097E647DFD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'001_11ra_2020'!$L$3:$AG$3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'001_11ra_2020'!$L$11:$AG$11</c:f>
              <c:numCache>
                <c:formatCode>0.0</c:formatCode>
                <c:ptCount val="22"/>
                <c:pt idx="0">
                  <c:v>1.3</c:v>
                </c:pt>
                <c:pt idx="1">
                  <c:v>1.5</c:v>
                </c:pt>
                <c:pt idx="2">
                  <c:v>1.6</c:v>
                </c:pt>
                <c:pt idx="3">
                  <c:v>1.6</c:v>
                </c:pt>
                <c:pt idx="4">
                  <c:v>1.7</c:v>
                </c:pt>
                <c:pt idx="5">
                  <c:v>1.8</c:v>
                </c:pt>
                <c:pt idx="6">
                  <c:v>1.9</c:v>
                </c:pt>
                <c:pt idx="7">
                  <c:v>2.1</c:v>
                </c:pt>
                <c:pt idx="8">
                  <c:v>2.2000000000000002</c:v>
                </c:pt>
                <c:pt idx="9">
                  <c:v>2.4</c:v>
                </c:pt>
                <c:pt idx="10">
                  <c:v>2.6</c:v>
                </c:pt>
                <c:pt idx="11">
                  <c:v>2.8</c:v>
                </c:pt>
                <c:pt idx="12">
                  <c:v>3</c:v>
                </c:pt>
                <c:pt idx="13">
                  <c:v>3.2</c:v>
                </c:pt>
                <c:pt idx="14">
                  <c:v>3.4</c:v>
                </c:pt>
                <c:pt idx="15">
                  <c:v>3.6</c:v>
                </c:pt>
                <c:pt idx="16">
                  <c:v>3.9</c:v>
                </c:pt>
                <c:pt idx="17">
                  <c:v>4.0999999999999996</c:v>
                </c:pt>
                <c:pt idx="18">
                  <c:v>4.3</c:v>
                </c:pt>
                <c:pt idx="19">
                  <c:v>4.5</c:v>
                </c:pt>
                <c:pt idx="20">
                  <c:v>4.5999999999999996</c:v>
                </c:pt>
                <c:pt idx="21">
                  <c:v>4.9000000000000004</c:v>
                </c:pt>
              </c:numCache>
            </c:numRef>
          </c:val>
          <c:smooth val="0"/>
          <c:extLst>
            <c:ext xmlns:c16="http://schemas.microsoft.com/office/drawing/2014/chart" uri="{C3380CC4-5D6E-409C-BE32-E72D297353CC}">
              <c16:uniqueId val="{0000000B-A293-41FD-AB48-097E647DFD0C}"/>
            </c:ext>
          </c:extLst>
        </c:ser>
        <c:dLbls>
          <c:showLegendKey val="0"/>
          <c:showVal val="0"/>
          <c:showCatName val="0"/>
          <c:showSerName val="0"/>
          <c:showPercent val="0"/>
          <c:showBubbleSize val="0"/>
        </c:dLbls>
        <c:marker val="1"/>
        <c:smooth val="0"/>
        <c:axId val="527187504"/>
        <c:axId val="527189472"/>
      </c:lineChart>
      <c:catAx>
        <c:axId val="52718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i-FI"/>
          </a:p>
        </c:txPr>
        <c:crossAx val="527189472"/>
        <c:crosses val="autoZero"/>
        <c:auto val="1"/>
        <c:lblAlgn val="ctr"/>
        <c:lblOffset val="100"/>
        <c:noMultiLvlLbl val="0"/>
      </c:catAx>
      <c:valAx>
        <c:axId val="527189472"/>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7187504"/>
        <c:crosses val="autoZero"/>
        <c:crossBetween val="between"/>
      </c:valAx>
      <c:valAx>
        <c:axId val="676911296"/>
        <c:scaling>
          <c:orientation val="minMax"/>
          <c:max val="21"/>
          <c:min val="0"/>
        </c:scaling>
        <c:delete val="1"/>
        <c:axPos val="r"/>
        <c:numFmt formatCode="0.0" sourceLinked="1"/>
        <c:majorTickMark val="out"/>
        <c:minorTickMark val="none"/>
        <c:tickLblPos val="nextTo"/>
        <c:crossAx val="676909984"/>
        <c:crosses val="max"/>
        <c:crossBetween val="between"/>
      </c:valAx>
      <c:catAx>
        <c:axId val="676909984"/>
        <c:scaling>
          <c:orientation val="minMax"/>
        </c:scaling>
        <c:delete val="1"/>
        <c:axPos val="b"/>
        <c:numFmt formatCode="General" sourceLinked="1"/>
        <c:majorTickMark val="out"/>
        <c:minorTickMark val="none"/>
        <c:tickLblPos val="nextTo"/>
        <c:crossAx val="676911296"/>
        <c:crosses val="autoZero"/>
        <c:auto val="1"/>
        <c:lblAlgn val="ctr"/>
        <c:lblOffset val="100"/>
        <c:noMultiLvlLbl val="0"/>
      </c:catAx>
      <c:spPr>
        <a:noFill/>
        <a:ln>
          <a:noFill/>
        </a:ln>
        <a:effectLst/>
      </c:spPr>
    </c:plotArea>
    <c:legend>
      <c:legendPos val="r"/>
      <c:layout>
        <c:manualLayout>
          <c:xMode val="edge"/>
          <c:yMode val="edge"/>
          <c:x val="0.87148428329126715"/>
          <c:y val="5.2386740480192394E-2"/>
          <c:w val="0.11356275647341985"/>
          <c:h val="0.86227387841022785"/>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noFill/>
    <a:ln w="38100">
      <a:solidFill>
        <a:srgbClr val="C5CAD6"/>
      </a:solid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7A-441C-A774-5E5F5CFE1E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7A-441C-A774-5E5F5CFE1E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7A-441C-A774-5E5F5CFE1E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7A-441C-A774-5E5F5CFE1E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7A-441C-A774-5E5F5CFE1E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7A-441C-A774-5E5F5CFE1E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7A-441C-A774-5E5F5CFE1E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97A-441C-A774-5E5F5CFE1E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97A-441C-A774-5E5F5CFE1E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97A-441C-A774-5E5F5CFE1E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97A-441C-A774-5E5F5CFE1EB5}"/>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97A-441C-A774-5E5F5CFE1EB5}"/>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97A-441C-A774-5E5F5CFE1EB5}"/>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97A-441C-A774-5E5F5CFE1EB5}"/>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497A-441C-A774-5E5F5CFE1EB5}"/>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97A-441C-A774-5E5F5CFE1EB5}"/>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497A-441C-A774-5E5F5CFE1EB5}"/>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497A-441C-A774-5E5F5CFE1EB5}"/>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497A-441C-A774-5E5F5CFE1EB5}"/>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497A-441C-A774-5E5F5CFE1EB5}"/>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497A-441C-A774-5E5F5CFE1EB5}"/>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497A-441C-A774-5E5F5CFE1EB5}"/>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497A-441C-A774-5E5F5CFE1EB5}"/>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497A-441C-A774-5E5F5CFE1EB5}"/>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497A-441C-A774-5E5F5CFE1EB5}"/>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497A-441C-A774-5E5F5CFE1EB5}"/>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497A-441C-A774-5E5F5CFE1EB5}"/>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497A-441C-A774-5E5F5CFE1EB5}"/>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497A-441C-A774-5E5F5CFE1EB5}"/>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497A-441C-A774-5E5F5CFE1EB5}"/>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497A-441C-A774-5E5F5CFE1EB5}"/>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497A-441C-A774-5E5F5CFE1EB5}"/>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497A-441C-A774-5E5F5CFE1EB5}"/>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497A-441C-A774-5E5F5CFE1EB5}"/>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497A-441C-A774-5E5F5CFE1EB5}"/>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497A-441C-A774-5E5F5CFE1EB5}"/>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497A-441C-A774-5E5F5CFE1EB5}"/>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497A-441C-A774-5E5F5CFE1EB5}"/>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497A-441C-A774-5E5F5CFE1EB5}"/>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497A-441C-A774-5E5F5CFE1EB5}"/>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497A-441C-A774-5E5F5CFE1EB5}"/>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497A-441C-A774-5E5F5CFE1EB5}"/>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497A-441C-A774-5E5F5CFE1EB5}"/>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497A-441C-A774-5E5F5CFE1EB5}"/>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497A-441C-A774-5E5F5CFE1EB5}"/>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497A-441C-A774-5E5F5CFE1EB5}"/>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497A-441C-A774-5E5F5CFE1EB5}"/>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497A-441C-A774-5E5F5CFE1EB5}"/>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497A-441C-A774-5E5F5CFE1EB5}"/>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497A-441C-A774-5E5F5CFE1EB5}"/>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497A-441C-A774-5E5F5CFE1EB5}"/>
              </c:ext>
            </c:extLst>
          </c:dPt>
          <c:dPt>
            <c:idx val="51"/>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67-497A-441C-A774-5E5F5CFE1EB5}"/>
              </c:ext>
            </c:extLst>
          </c:dPt>
          <c:dPt>
            <c:idx val="52"/>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69-497A-441C-A774-5E5F5CFE1EB5}"/>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497A-441C-A774-5E5F5CFE1EB5}"/>
              </c:ext>
            </c:extLst>
          </c:dPt>
          <c:dPt>
            <c:idx val="54"/>
            <c:bubble3D val="0"/>
            <c:spPr>
              <a:solidFill>
                <a:schemeClr val="accent1"/>
              </a:solidFill>
              <a:ln w="19050">
                <a:solidFill>
                  <a:schemeClr val="lt1"/>
                </a:solidFill>
              </a:ln>
              <a:effectLst/>
            </c:spPr>
            <c:extLst>
              <c:ext xmlns:c16="http://schemas.microsoft.com/office/drawing/2014/chart" uri="{C3380CC4-5D6E-409C-BE32-E72D297353CC}">
                <c16:uniqueId val="{0000006D-497A-441C-A774-5E5F5CFE1EB5}"/>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E-497A-441C-A774-5E5F5CFE1EB5}"/>
              </c:ext>
            </c:extLst>
          </c:dPt>
          <c:dPt>
            <c:idx val="56"/>
            <c:bubble3D val="0"/>
            <c:spPr>
              <a:solidFill>
                <a:schemeClr val="accent3"/>
              </a:solidFill>
              <a:ln w="19050">
                <a:solidFill>
                  <a:schemeClr val="lt1"/>
                </a:solidFill>
              </a:ln>
              <a:effectLst/>
            </c:spPr>
            <c:extLst>
              <c:ext xmlns:c16="http://schemas.microsoft.com/office/drawing/2014/chart" uri="{C3380CC4-5D6E-409C-BE32-E72D297353CC}">
                <c16:uniqueId val="{0000006E-413A-4C75-88FF-88A63543BBB9}"/>
              </c:ext>
            </c:extLst>
          </c:dPt>
          <c:dLbls>
            <c:dLbl>
              <c:idx val="0"/>
              <c:layout>
                <c:manualLayout>
                  <c:x val="8.3333262563607832E-2"/>
                  <c:y val="-5.55555054185562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7A-441C-A774-5E5F5CFE1EB5}"/>
                </c:ext>
              </c:extLst>
            </c:dLbl>
            <c:dLbl>
              <c:idx val="1"/>
              <c:layout>
                <c:manualLayout>
                  <c:x val="8.6599851553423687E-2"/>
                  <c:y val="-9.2593010400920522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7A-441C-A774-5E5F5CFE1EB5}"/>
                </c:ext>
              </c:extLst>
            </c:dLbl>
            <c:dLbl>
              <c:idx val="2"/>
              <c:layout>
                <c:manualLayout>
                  <c:x val="0.10024432540033018"/>
                  <c:y val="2.31482526002299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7A-441C-A774-5E5F5CFE1EB5}"/>
                </c:ext>
              </c:extLst>
            </c:dLbl>
            <c:dLbl>
              <c:idx val="3"/>
              <c:layout>
                <c:manualLayout>
                  <c:x val="0.10735583357678109"/>
                  <c:y val="1.38889515601380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7A-441C-A774-5E5F5CFE1EB5}"/>
                </c:ext>
              </c:extLst>
            </c:dLbl>
            <c:dLbl>
              <c:idx val="4"/>
              <c:layout>
                <c:manualLayout>
                  <c:x val="0.10760020143894658"/>
                  <c:y val="2.9396024637321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7A-441C-A774-5E5F5CFE1EB5}"/>
                </c:ext>
              </c:extLst>
            </c:dLbl>
            <c:dLbl>
              <c:idx val="5"/>
              <c:layout>
                <c:manualLayout>
                  <c:x val="0.125"/>
                  <c:y val="5.65903330851551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7A-441C-A774-5E5F5CFE1EB5}"/>
                </c:ext>
              </c:extLst>
            </c:dLbl>
            <c:dLbl>
              <c:idx val="6"/>
              <c:layout>
                <c:manualLayout>
                  <c:x val="8.4237699655549489E-2"/>
                  <c:y val="8.1940602696869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7A-441C-A774-5E5F5CFE1EB5}"/>
                </c:ext>
              </c:extLst>
            </c:dLbl>
            <c:dLbl>
              <c:idx val="7"/>
              <c:layout>
                <c:manualLayout>
                  <c:x val="-7.6328432350576203E-3"/>
                  <c:y val="0.1101727035144650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7A-441C-A774-5E5F5CFE1EB5}"/>
                </c:ext>
              </c:extLst>
            </c:dLbl>
            <c:dLbl>
              <c:idx val="8"/>
              <c:layout>
                <c:manualLayout>
                  <c:x val="-5.7885326122088659E-2"/>
                  <c:y val="7.71218101196073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7A-441C-A774-5E5F5CFE1EB5}"/>
                </c:ext>
              </c:extLst>
            </c:dLbl>
            <c:dLbl>
              <c:idx val="9"/>
              <c:layout>
                <c:manualLayout>
                  <c:x val="-9.4371487728154402E-2"/>
                  <c:y val="5.952686330757778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7A-441C-A774-5E5F5CFE1EB5}"/>
                </c:ext>
              </c:extLst>
            </c:dLbl>
            <c:dLbl>
              <c:idx val="10"/>
              <c:layout>
                <c:manualLayout>
                  <c:x val="-0.12471911495947445"/>
                  <c:y val="4.321879535831660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layout>
                    <c:manualLayout>
                      <c:w val="9.4411980012364893E-2"/>
                      <c:h val="5.7249434078619828E-2"/>
                    </c:manualLayout>
                  </c15:layout>
                </c:ext>
                <c:ext xmlns:c16="http://schemas.microsoft.com/office/drawing/2014/chart" uri="{C3380CC4-5D6E-409C-BE32-E72D297353CC}">
                  <c16:uniqueId val="{00000015-497A-441C-A774-5E5F5CFE1EB5}"/>
                </c:ext>
              </c:extLst>
            </c:dLbl>
            <c:dLbl>
              <c:idx val="11"/>
              <c:layout>
                <c:manualLayout>
                  <c:x val="-0.14319001056515251"/>
                  <c:y val="3.29770538179542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7A-441C-A774-5E5F5CFE1EB5}"/>
                </c:ext>
              </c:extLst>
            </c:dLbl>
            <c:dLbl>
              <c:idx val="12"/>
              <c:layout>
                <c:manualLayout>
                  <c:x val="-0.1375448485578929"/>
                  <c:y val="1.4901082710142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7A-441C-A774-5E5F5CFE1EB5}"/>
                </c:ext>
              </c:extLst>
            </c:dLbl>
            <c:dLbl>
              <c:idx val="13"/>
              <c:layout>
                <c:manualLayout>
                  <c:x val="-0.12948820542141296"/>
                  <c:y val="3.04769652531438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97A-441C-A774-5E5F5CFE1EB5}"/>
                </c:ext>
              </c:extLst>
            </c:dLbl>
            <c:dLbl>
              <c:idx val="14"/>
              <c:layout>
                <c:manualLayout>
                  <c:x val="-0.13159056789313792"/>
                  <c:y val="-1.60319379645117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97A-441C-A774-5E5F5CFE1EB5}"/>
                </c:ext>
              </c:extLst>
            </c:dLbl>
            <c:dLbl>
              <c:idx val="15"/>
              <c:layout>
                <c:manualLayout>
                  <c:x val="-0.11921680457414333"/>
                  <c:y val="-0.1582076957911867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97A-441C-A774-5E5F5CFE1EB5}"/>
                </c:ext>
              </c:extLst>
            </c:dLbl>
            <c:dLbl>
              <c:idx val="16"/>
              <c:layout>
                <c:manualLayout>
                  <c:x val="-0.10563691968972817"/>
                  <c:y val="6.036492116451415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97A-441C-A774-5E5F5CFE1EB5}"/>
                </c:ext>
              </c:extLst>
            </c:dLbl>
            <c:dLbl>
              <c:idx val="17"/>
              <c:layout>
                <c:manualLayout>
                  <c:x val="-0.10951487293813475"/>
                  <c:y val="-2.79832789637874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97A-441C-A774-5E5F5CFE1EB5}"/>
                </c:ext>
              </c:extLst>
            </c:dLbl>
            <c:dLbl>
              <c:idx val="18"/>
              <c:delete val="1"/>
              <c:extLst>
                <c:ext xmlns:c15="http://schemas.microsoft.com/office/drawing/2012/chart" uri="{CE6537A1-D6FC-4f65-9D91-7224C49458BB}"/>
                <c:ext xmlns:c16="http://schemas.microsoft.com/office/drawing/2014/chart" uri="{C3380CC4-5D6E-409C-BE32-E72D297353CC}">
                  <c16:uniqueId val="{00000025-497A-441C-A774-5E5F5CFE1EB5}"/>
                </c:ext>
              </c:extLst>
            </c:dLbl>
            <c:dLbl>
              <c:idx val="19"/>
              <c:delete val="1"/>
              <c:extLst>
                <c:ext xmlns:c15="http://schemas.microsoft.com/office/drawing/2012/chart" uri="{CE6537A1-D6FC-4f65-9D91-7224C49458BB}"/>
                <c:ext xmlns:c16="http://schemas.microsoft.com/office/drawing/2014/chart" uri="{C3380CC4-5D6E-409C-BE32-E72D297353CC}">
                  <c16:uniqueId val="{00000027-497A-441C-A774-5E5F5CFE1EB5}"/>
                </c:ext>
              </c:extLst>
            </c:dLbl>
            <c:dLbl>
              <c:idx val="20"/>
              <c:delete val="1"/>
              <c:extLst>
                <c:ext xmlns:c15="http://schemas.microsoft.com/office/drawing/2012/chart" uri="{CE6537A1-D6FC-4f65-9D91-7224C49458BB}"/>
                <c:ext xmlns:c16="http://schemas.microsoft.com/office/drawing/2014/chart" uri="{C3380CC4-5D6E-409C-BE32-E72D297353CC}">
                  <c16:uniqueId val="{00000029-497A-441C-A774-5E5F5CFE1EB5}"/>
                </c:ext>
              </c:extLst>
            </c:dLbl>
            <c:dLbl>
              <c:idx val="21"/>
              <c:delete val="1"/>
              <c:extLst>
                <c:ext xmlns:c15="http://schemas.microsoft.com/office/drawing/2012/chart" uri="{CE6537A1-D6FC-4f65-9D91-7224C49458BB}"/>
                <c:ext xmlns:c16="http://schemas.microsoft.com/office/drawing/2014/chart" uri="{C3380CC4-5D6E-409C-BE32-E72D297353CC}">
                  <c16:uniqueId val="{0000002B-497A-441C-A774-5E5F5CFE1EB5}"/>
                </c:ext>
              </c:extLst>
            </c:dLbl>
            <c:dLbl>
              <c:idx val="22"/>
              <c:delete val="1"/>
              <c:extLst>
                <c:ext xmlns:c15="http://schemas.microsoft.com/office/drawing/2012/chart" uri="{CE6537A1-D6FC-4f65-9D91-7224C49458BB}"/>
                <c:ext xmlns:c16="http://schemas.microsoft.com/office/drawing/2014/chart" uri="{C3380CC4-5D6E-409C-BE32-E72D297353CC}">
                  <c16:uniqueId val="{0000002D-497A-441C-A774-5E5F5CFE1EB5}"/>
                </c:ext>
              </c:extLst>
            </c:dLbl>
            <c:dLbl>
              <c:idx val="23"/>
              <c:delete val="1"/>
              <c:extLst>
                <c:ext xmlns:c15="http://schemas.microsoft.com/office/drawing/2012/chart" uri="{CE6537A1-D6FC-4f65-9D91-7224C49458BB}"/>
                <c:ext xmlns:c16="http://schemas.microsoft.com/office/drawing/2014/chart" uri="{C3380CC4-5D6E-409C-BE32-E72D297353CC}">
                  <c16:uniqueId val="{0000002F-497A-441C-A774-5E5F5CFE1EB5}"/>
                </c:ext>
              </c:extLst>
            </c:dLbl>
            <c:dLbl>
              <c:idx val="24"/>
              <c:delete val="1"/>
              <c:extLst>
                <c:ext xmlns:c15="http://schemas.microsoft.com/office/drawing/2012/chart" uri="{CE6537A1-D6FC-4f65-9D91-7224C49458BB}"/>
                <c:ext xmlns:c16="http://schemas.microsoft.com/office/drawing/2014/chart" uri="{C3380CC4-5D6E-409C-BE32-E72D297353CC}">
                  <c16:uniqueId val="{00000031-497A-441C-A774-5E5F5CFE1EB5}"/>
                </c:ext>
              </c:extLst>
            </c:dLbl>
            <c:dLbl>
              <c:idx val="25"/>
              <c:delete val="1"/>
              <c:extLst>
                <c:ext xmlns:c15="http://schemas.microsoft.com/office/drawing/2012/chart" uri="{CE6537A1-D6FC-4f65-9D91-7224C49458BB}"/>
                <c:ext xmlns:c16="http://schemas.microsoft.com/office/drawing/2014/chart" uri="{C3380CC4-5D6E-409C-BE32-E72D297353CC}">
                  <c16:uniqueId val="{00000033-497A-441C-A774-5E5F5CFE1EB5}"/>
                </c:ext>
              </c:extLst>
            </c:dLbl>
            <c:dLbl>
              <c:idx val="26"/>
              <c:delete val="1"/>
              <c:extLst>
                <c:ext xmlns:c15="http://schemas.microsoft.com/office/drawing/2012/chart" uri="{CE6537A1-D6FC-4f65-9D91-7224C49458BB}"/>
                <c:ext xmlns:c16="http://schemas.microsoft.com/office/drawing/2014/chart" uri="{C3380CC4-5D6E-409C-BE32-E72D297353CC}">
                  <c16:uniqueId val="{00000035-497A-441C-A774-5E5F5CFE1EB5}"/>
                </c:ext>
              </c:extLst>
            </c:dLbl>
            <c:dLbl>
              <c:idx val="27"/>
              <c:delete val="1"/>
              <c:extLst>
                <c:ext xmlns:c15="http://schemas.microsoft.com/office/drawing/2012/chart" uri="{CE6537A1-D6FC-4f65-9D91-7224C49458BB}"/>
                <c:ext xmlns:c16="http://schemas.microsoft.com/office/drawing/2014/chart" uri="{C3380CC4-5D6E-409C-BE32-E72D297353CC}">
                  <c16:uniqueId val="{00000037-497A-441C-A774-5E5F5CFE1EB5}"/>
                </c:ext>
              </c:extLst>
            </c:dLbl>
            <c:dLbl>
              <c:idx val="28"/>
              <c:delete val="1"/>
              <c:extLst>
                <c:ext xmlns:c15="http://schemas.microsoft.com/office/drawing/2012/chart" uri="{CE6537A1-D6FC-4f65-9D91-7224C49458BB}"/>
                <c:ext xmlns:c16="http://schemas.microsoft.com/office/drawing/2014/chart" uri="{C3380CC4-5D6E-409C-BE32-E72D297353CC}">
                  <c16:uniqueId val="{00000039-497A-441C-A774-5E5F5CFE1EB5}"/>
                </c:ext>
              </c:extLst>
            </c:dLbl>
            <c:dLbl>
              <c:idx val="29"/>
              <c:delete val="1"/>
              <c:extLst>
                <c:ext xmlns:c15="http://schemas.microsoft.com/office/drawing/2012/chart" uri="{CE6537A1-D6FC-4f65-9D91-7224C49458BB}"/>
                <c:ext xmlns:c16="http://schemas.microsoft.com/office/drawing/2014/chart" uri="{C3380CC4-5D6E-409C-BE32-E72D297353CC}">
                  <c16:uniqueId val="{0000003B-497A-441C-A774-5E5F5CFE1EB5}"/>
                </c:ext>
              </c:extLst>
            </c:dLbl>
            <c:dLbl>
              <c:idx val="30"/>
              <c:delete val="1"/>
              <c:extLst>
                <c:ext xmlns:c15="http://schemas.microsoft.com/office/drawing/2012/chart" uri="{CE6537A1-D6FC-4f65-9D91-7224C49458BB}"/>
                <c:ext xmlns:c16="http://schemas.microsoft.com/office/drawing/2014/chart" uri="{C3380CC4-5D6E-409C-BE32-E72D297353CC}">
                  <c16:uniqueId val="{0000003D-497A-441C-A774-5E5F5CFE1EB5}"/>
                </c:ext>
              </c:extLst>
            </c:dLbl>
            <c:dLbl>
              <c:idx val="31"/>
              <c:delete val="1"/>
              <c:extLst>
                <c:ext xmlns:c15="http://schemas.microsoft.com/office/drawing/2012/chart" uri="{CE6537A1-D6FC-4f65-9D91-7224C49458BB}"/>
                <c:ext xmlns:c16="http://schemas.microsoft.com/office/drawing/2014/chart" uri="{C3380CC4-5D6E-409C-BE32-E72D297353CC}">
                  <c16:uniqueId val="{0000003F-497A-441C-A774-5E5F5CFE1EB5}"/>
                </c:ext>
              </c:extLst>
            </c:dLbl>
            <c:dLbl>
              <c:idx val="32"/>
              <c:delete val="1"/>
              <c:extLst>
                <c:ext xmlns:c15="http://schemas.microsoft.com/office/drawing/2012/chart" uri="{CE6537A1-D6FC-4f65-9D91-7224C49458BB}"/>
                <c:ext xmlns:c16="http://schemas.microsoft.com/office/drawing/2014/chart" uri="{C3380CC4-5D6E-409C-BE32-E72D297353CC}">
                  <c16:uniqueId val="{00000041-497A-441C-A774-5E5F5CFE1EB5}"/>
                </c:ext>
              </c:extLst>
            </c:dLbl>
            <c:dLbl>
              <c:idx val="33"/>
              <c:delete val="1"/>
              <c:extLst>
                <c:ext xmlns:c15="http://schemas.microsoft.com/office/drawing/2012/chart" uri="{CE6537A1-D6FC-4f65-9D91-7224C49458BB}"/>
                <c:ext xmlns:c16="http://schemas.microsoft.com/office/drawing/2014/chart" uri="{C3380CC4-5D6E-409C-BE32-E72D297353CC}">
                  <c16:uniqueId val="{00000043-497A-441C-A774-5E5F5CFE1EB5}"/>
                </c:ext>
              </c:extLst>
            </c:dLbl>
            <c:dLbl>
              <c:idx val="34"/>
              <c:delete val="1"/>
              <c:extLst>
                <c:ext xmlns:c15="http://schemas.microsoft.com/office/drawing/2012/chart" uri="{CE6537A1-D6FC-4f65-9D91-7224C49458BB}"/>
                <c:ext xmlns:c16="http://schemas.microsoft.com/office/drawing/2014/chart" uri="{C3380CC4-5D6E-409C-BE32-E72D297353CC}">
                  <c16:uniqueId val="{00000045-497A-441C-A774-5E5F5CFE1EB5}"/>
                </c:ext>
              </c:extLst>
            </c:dLbl>
            <c:dLbl>
              <c:idx val="35"/>
              <c:delete val="1"/>
              <c:extLst>
                <c:ext xmlns:c15="http://schemas.microsoft.com/office/drawing/2012/chart" uri="{CE6537A1-D6FC-4f65-9D91-7224C49458BB}"/>
                <c:ext xmlns:c16="http://schemas.microsoft.com/office/drawing/2014/chart" uri="{C3380CC4-5D6E-409C-BE32-E72D297353CC}">
                  <c16:uniqueId val="{00000047-497A-441C-A774-5E5F5CFE1EB5}"/>
                </c:ext>
              </c:extLst>
            </c:dLbl>
            <c:dLbl>
              <c:idx val="36"/>
              <c:delete val="1"/>
              <c:extLst>
                <c:ext xmlns:c15="http://schemas.microsoft.com/office/drawing/2012/chart" uri="{CE6537A1-D6FC-4f65-9D91-7224C49458BB}"/>
                <c:ext xmlns:c16="http://schemas.microsoft.com/office/drawing/2014/chart" uri="{C3380CC4-5D6E-409C-BE32-E72D297353CC}">
                  <c16:uniqueId val="{00000049-497A-441C-A774-5E5F5CFE1EB5}"/>
                </c:ext>
              </c:extLst>
            </c:dLbl>
            <c:dLbl>
              <c:idx val="37"/>
              <c:delete val="1"/>
              <c:extLst>
                <c:ext xmlns:c15="http://schemas.microsoft.com/office/drawing/2012/chart" uri="{CE6537A1-D6FC-4f65-9D91-7224C49458BB}"/>
                <c:ext xmlns:c16="http://schemas.microsoft.com/office/drawing/2014/chart" uri="{C3380CC4-5D6E-409C-BE32-E72D297353CC}">
                  <c16:uniqueId val="{0000004B-497A-441C-A774-5E5F5CFE1EB5}"/>
                </c:ext>
              </c:extLst>
            </c:dLbl>
            <c:dLbl>
              <c:idx val="38"/>
              <c:delete val="1"/>
              <c:extLst>
                <c:ext xmlns:c15="http://schemas.microsoft.com/office/drawing/2012/chart" uri="{CE6537A1-D6FC-4f65-9D91-7224C49458BB}"/>
                <c:ext xmlns:c16="http://schemas.microsoft.com/office/drawing/2014/chart" uri="{C3380CC4-5D6E-409C-BE32-E72D297353CC}">
                  <c16:uniqueId val="{0000004D-497A-441C-A774-5E5F5CFE1EB5}"/>
                </c:ext>
              </c:extLst>
            </c:dLbl>
            <c:dLbl>
              <c:idx val="39"/>
              <c:delete val="1"/>
              <c:extLst>
                <c:ext xmlns:c15="http://schemas.microsoft.com/office/drawing/2012/chart" uri="{CE6537A1-D6FC-4f65-9D91-7224C49458BB}"/>
                <c:ext xmlns:c16="http://schemas.microsoft.com/office/drawing/2014/chart" uri="{C3380CC4-5D6E-409C-BE32-E72D297353CC}">
                  <c16:uniqueId val="{0000004F-497A-441C-A774-5E5F5CFE1EB5}"/>
                </c:ext>
              </c:extLst>
            </c:dLbl>
            <c:dLbl>
              <c:idx val="40"/>
              <c:delete val="1"/>
              <c:extLst>
                <c:ext xmlns:c15="http://schemas.microsoft.com/office/drawing/2012/chart" uri="{CE6537A1-D6FC-4f65-9D91-7224C49458BB}"/>
                <c:ext xmlns:c16="http://schemas.microsoft.com/office/drawing/2014/chart" uri="{C3380CC4-5D6E-409C-BE32-E72D297353CC}">
                  <c16:uniqueId val="{00000051-497A-441C-A774-5E5F5CFE1EB5}"/>
                </c:ext>
              </c:extLst>
            </c:dLbl>
            <c:dLbl>
              <c:idx val="41"/>
              <c:delete val="1"/>
              <c:extLst>
                <c:ext xmlns:c15="http://schemas.microsoft.com/office/drawing/2012/chart" uri="{CE6537A1-D6FC-4f65-9D91-7224C49458BB}"/>
                <c:ext xmlns:c16="http://schemas.microsoft.com/office/drawing/2014/chart" uri="{C3380CC4-5D6E-409C-BE32-E72D297353CC}">
                  <c16:uniqueId val="{00000053-497A-441C-A774-5E5F5CFE1EB5}"/>
                </c:ext>
              </c:extLst>
            </c:dLbl>
            <c:dLbl>
              <c:idx val="42"/>
              <c:delete val="1"/>
              <c:extLst>
                <c:ext xmlns:c15="http://schemas.microsoft.com/office/drawing/2012/chart" uri="{CE6537A1-D6FC-4f65-9D91-7224C49458BB}"/>
                <c:ext xmlns:c16="http://schemas.microsoft.com/office/drawing/2014/chart" uri="{C3380CC4-5D6E-409C-BE32-E72D297353CC}">
                  <c16:uniqueId val="{00000055-497A-441C-A774-5E5F5CFE1EB5}"/>
                </c:ext>
              </c:extLst>
            </c:dLbl>
            <c:dLbl>
              <c:idx val="43"/>
              <c:delete val="1"/>
              <c:extLst>
                <c:ext xmlns:c15="http://schemas.microsoft.com/office/drawing/2012/chart" uri="{CE6537A1-D6FC-4f65-9D91-7224C49458BB}"/>
                <c:ext xmlns:c16="http://schemas.microsoft.com/office/drawing/2014/chart" uri="{C3380CC4-5D6E-409C-BE32-E72D297353CC}">
                  <c16:uniqueId val="{00000057-497A-441C-A774-5E5F5CFE1EB5}"/>
                </c:ext>
              </c:extLst>
            </c:dLbl>
            <c:dLbl>
              <c:idx val="44"/>
              <c:delete val="1"/>
              <c:extLst>
                <c:ext xmlns:c15="http://schemas.microsoft.com/office/drawing/2012/chart" uri="{CE6537A1-D6FC-4f65-9D91-7224C49458BB}"/>
                <c:ext xmlns:c16="http://schemas.microsoft.com/office/drawing/2014/chart" uri="{C3380CC4-5D6E-409C-BE32-E72D297353CC}">
                  <c16:uniqueId val="{00000059-497A-441C-A774-5E5F5CFE1EB5}"/>
                </c:ext>
              </c:extLst>
            </c:dLbl>
            <c:dLbl>
              <c:idx val="45"/>
              <c:delete val="1"/>
              <c:extLst>
                <c:ext xmlns:c15="http://schemas.microsoft.com/office/drawing/2012/chart" uri="{CE6537A1-D6FC-4f65-9D91-7224C49458BB}"/>
                <c:ext xmlns:c16="http://schemas.microsoft.com/office/drawing/2014/chart" uri="{C3380CC4-5D6E-409C-BE32-E72D297353CC}">
                  <c16:uniqueId val="{0000005B-497A-441C-A774-5E5F5CFE1EB5}"/>
                </c:ext>
              </c:extLst>
            </c:dLbl>
            <c:dLbl>
              <c:idx val="46"/>
              <c:delete val="1"/>
              <c:extLst>
                <c:ext xmlns:c15="http://schemas.microsoft.com/office/drawing/2012/chart" uri="{CE6537A1-D6FC-4f65-9D91-7224C49458BB}"/>
                <c:ext xmlns:c16="http://schemas.microsoft.com/office/drawing/2014/chart" uri="{C3380CC4-5D6E-409C-BE32-E72D297353CC}">
                  <c16:uniqueId val="{0000005D-497A-441C-A774-5E5F5CFE1EB5}"/>
                </c:ext>
              </c:extLst>
            </c:dLbl>
            <c:dLbl>
              <c:idx val="47"/>
              <c:delete val="1"/>
              <c:extLst>
                <c:ext xmlns:c15="http://schemas.microsoft.com/office/drawing/2012/chart" uri="{CE6537A1-D6FC-4f65-9D91-7224C49458BB}"/>
                <c:ext xmlns:c16="http://schemas.microsoft.com/office/drawing/2014/chart" uri="{C3380CC4-5D6E-409C-BE32-E72D297353CC}">
                  <c16:uniqueId val="{0000005F-497A-441C-A774-5E5F5CFE1EB5}"/>
                </c:ext>
              </c:extLst>
            </c:dLbl>
            <c:dLbl>
              <c:idx val="48"/>
              <c:delete val="1"/>
              <c:extLst>
                <c:ext xmlns:c15="http://schemas.microsoft.com/office/drawing/2012/chart" uri="{CE6537A1-D6FC-4f65-9D91-7224C49458BB}"/>
                <c:ext xmlns:c16="http://schemas.microsoft.com/office/drawing/2014/chart" uri="{C3380CC4-5D6E-409C-BE32-E72D297353CC}">
                  <c16:uniqueId val="{00000061-497A-441C-A774-5E5F5CFE1EB5}"/>
                </c:ext>
              </c:extLst>
            </c:dLbl>
            <c:dLbl>
              <c:idx val="49"/>
              <c:delete val="1"/>
              <c:extLst>
                <c:ext xmlns:c15="http://schemas.microsoft.com/office/drawing/2012/chart" uri="{CE6537A1-D6FC-4f65-9D91-7224C49458BB}"/>
                <c:ext xmlns:c16="http://schemas.microsoft.com/office/drawing/2014/chart" uri="{C3380CC4-5D6E-409C-BE32-E72D297353CC}">
                  <c16:uniqueId val="{00000063-497A-441C-A774-5E5F5CFE1EB5}"/>
                </c:ext>
              </c:extLst>
            </c:dLbl>
            <c:dLbl>
              <c:idx val="50"/>
              <c:delete val="1"/>
              <c:extLst>
                <c:ext xmlns:c15="http://schemas.microsoft.com/office/drawing/2012/chart" uri="{CE6537A1-D6FC-4f65-9D91-7224C49458BB}"/>
                <c:ext xmlns:c16="http://schemas.microsoft.com/office/drawing/2014/chart" uri="{C3380CC4-5D6E-409C-BE32-E72D297353CC}">
                  <c16:uniqueId val="{00000065-497A-441C-A774-5E5F5CFE1EB5}"/>
                </c:ext>
              </c:extLst>
            </c:dLbl>
            <c:dLbl>
              <c:idx val="51"/>
              <c:delete val="1"/>
              <c:extLst>
                <c:ext xmlns:c15="http://schemas.microsoft.com/office/drawing/2012/chart" uri="{CE6537A1-D6FC-4f65-9D91-7224C49458BB}"/>
                <c:ext xmlns:c16="http://schemas.microsoft.com/office/drawing/2014/chart" uri="{C3380CC4-5D6E-409C-BE32-E72D297353CC}">
                  <c16:uniqueId val="{00000067-497A-441C-A774-5E5F5CFE1EB5}"/>
                </c:ext>
              </c:extLst>
            </c:dLbl>
            <c:dLbl>
              <c:idx val="52"/>
              <c:delete val="1"/>
              <c:extLst>
                <c:ext xmlns:c15="http://schemas.microsoft.com/office/drawing/2012/chart" uri="{CE6537A1-D6FC-4f65-9D91-7224C49458BB}"/>
                <c:ext xmlns:c16="http://schemas.microsoft.com/office/drawing/2014/chart" uri="{C3380CC4-5D6E-409C-BE32-E72D297353CC}">
                  <c16:uniqueId val="{00000069-497A-441C-A774-5E5F5CFE1EB5}"/>
                </c:ext>
              </c:extLst>
            </c:dLbl>
            <c:dLbl>
              <c:idx val="53"/>
              <c:delete val="1"/>
              <c:extLst>
                <c:ext xmlns:c15="http://schemas.microsoft.com/office/drawing/2012/chart" uri="{CE6537A1-D6FC-4f65-9D91-7224C49458BB}"/>
                <c:ext xmlns:c16="http://schemas.microsoft.com/office/drawing/2014/chart" uri="{C3380CC4-5D6E-409C-BE32-E72D297353CC}">
                  <c16:uniqueId val="{0000006B-497A-441C-A774-5E5F5CFE1EB5}"/>
                </c:ext>
              </c:extLst>
            </c:dLbl>
            <c:dLbl>
              <c:idx val="54"/>
              <c:delete val="1"/>
              <c:extLst>
                <c:ext xmlns:c15="http://schemas.microsoft.com/office/drawing/2012/chart" uri="{CE6537A1-D6FC-4f65-9D91-7224C49458BB}"/>
                <c:ext xmlns:c16="http://schemas.microsoft.com/office/drawing/2014/chart" uri="{C3380CC4-5D6E-409C-BE32-E72D297353CC}">
                  <c16:uniqueId val="{0000006D-497A-441C-A774-5E5F5CFE1EB5}"/>
                </c:ext>
              </c:extLst>
            </c:dLbl>
            <c:dLbl>
              <c:idx val="55"/>
              <c:delete val="1"/>
              <c:extLst>
                <c:ext xmlns:c15="http://schemas.microsoft.com/office/drawing/2012/chart" uri="{CE6537A1-D6FC-4f65-9D91-7224C49458BB}"/>
                <c:ext xmlns:c16="http://schemas.microsoft.com/office/drawing/2014/chart" uri="{C3380CC4-5D6E-409C-BE32-E72D297353CC}">
                  <c16:uniqueId val="{0000006E-497A-441C-A774-5E5F5CFE1EB5}"/>
                </c:ext>
              </c:extLst>
            </c:dLbl>
            <c:dLbl>
              <c:idx val="56"/>
              <c:delete val="1"/>
              <c:extLst>
                <c:ext xmlns:c15="http://schemas.microsoft.com/office/drawing/2012/chart" uri="{CE6537A1-D6FC-4f65-9D91-7224C49458BB}"/>
                <c:ext xmlns:c16="http://schemas.microsoft.com/office/drawing/2014/chart" uri="{C3380CC4-5D6E-409C-BE32-E72D297353CC}">
                  <c16:uniqueId val="{0000006E-413A-4C75-88FF-88A63543BBB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extLst>
          </c:dLbls>
          <c:cat>
            <c:strRef>
              <c:f>Engl.!$B$7:$B$63</c:f>
              <c:strCache>
                <c:ptCount val="57"/>
                <c:pt idx="0">
                  <c:v>Venäjä</c:v>
                </c:pt>
                <c:pt idx="1">
                  <c:v>Viro</c:v>
                </c:pt>
                <c:pt idx="2">
                  <c:v>Syyria</c:v>
                </c:pt>
                <c:pt idx="3">
                  <c:v>Kiina</c:v>
                </c:pt>
                <c:pt idx="4">
                  <c:v>Irak</c:v>
                </c:pt>
                <c:pt idx="5">
                  <c:v>Thaimaa</c:v>
                </c:pt>
                <c:pt idx="6">
                  <c:v>Nigeria</c:v>
                </c:pt>
                <c:pt idx="7">
                  <c:v>Myanmar</c:v>
                </c:pt>
                <c:pt idx="8">
                  <c:v>Pakistan</c:v>
                </c:pt>
                <c:pt idx="9">
                  <c:v>Intia</c:v>
                </c:pt>
                <c:pt idx="10">
                  <c:v>Iran</c:v>
                </c:pt>
                <c:pt idx="11">
                  <c:v>Turkki</c:v>
                </c:pt>
                <c:pt idx="12">
                  <c:v>Espanja</c:v>
                </c:pt>
                <c:pt idx="13">
                  <c:v>Ukraina</c:v>
                </c:pt>
                <c:pt idx="14">
                  <c:v>Afganistan</c:v>
                </c:pt>
                <c:pt idx="15">
                  <c:v>Nepal</c:v>
                </c:pt>
                <c:pt idx="16">
                  <c:v>Saksa</c:v>
                </c:pt>
                <c:pt idx="17">
                  <c:v>Sudan</c:v>
                </c:pt>
                <c:pt idx="18">
                  <c:v>Yhdistynyt kuningaskunta</c:v>
                </c:pt>
                <c:pt idx="19">
                  <c:v>Bangladesh</c:v>
                </c:pt>
                <c:pt idx="20">
                  <c:v>Vietnam</c:v>
                </c:pt>
                <c:pt idx="21">
                  <c:v>Filippiinit</c:v>
                </c:pt>
                <c:pt idx="22">
                  <c:v>Yhdysvallat</c:v>
                </c:pt>
                <c:pt idx="23">
                  <c:v>Italia</c:v>
                </c:pt>
                <c:pt idx="24">
                  <c:v>Ruotsi</c:v>
                </c:pt>
                <c:pt idx="25">
                  <c:v>Ranska</c:v>
                </c:pt>
                <c:pt idx="26">
                  <c:v>Marokko</c:v>
                </c:pt>
                <c:pt idx="27">
                  <c:v>Puola</c:v>
                </c:pt>
                <c:pt idx="28">
                  <c:v>Romania</c:v>
                </c:pt>
                <c:pt idx="29">
                  <c:v>Ghana</c:v>
                </c:pt>
                <c:pt idx="30">
                  <c:v>Kongon demokraattinen tasavalta</c:v>
                </c:pt>
                <c:pt idx="31">
                  <c:v>Liettua</c:v>
                </c:pt>
                <c:pt idx="32">
                  <c:v>Brasilia</c:v>
                </c:pt>
                <c:pt idx="33">
                  <c:v>Egypti</c:v>
                </c:pt>
                <c:pt idx="34">
                  <c:v>Somalia</c:v>
                </c:pt>
                <c:pt idx="35">
                  <c:v>Alankomaat</c:v>
                </c:pt>
                <c:pt idx="36">
                  <c:v>Entinen Serbia ja Montenegro</c:v>
                </c:pt>
                <c:pt idx="37">
                  <c:v>Albania</c:v>
                </c:pt>
                <c:pt idx="38">
                  <c:v>Itävalta</c:v>
                </c:pt>
                <c:pt idx="39">
                  <c:v>Kamerun</c:v>
                </c:pt>
                <c:pt idx="40">
                  <c:v>Sveitsi</c:v>
                </c:pt>
                <c:pt idx="41">
                  <c:v>Unkari</c:v>
                </c:pt>
                <c:pt idx="42">
                  <c:v>Tuntematon</c:v>
                </c:pt>
                <c:pt idx="43">
                  <c:v>Uzbekistan</c:v>
                </c:pt>
                <c:pt idx="44">
                  <c:v>Australia</c:v>
                </c:pt>
                <c:pt idx="45">
                  <c:v>Bulgaria</c:v>
                </c:pt>
                <c:pt idx="46">
                  <c:v>Japani</c:v>
                </c:pt>
                <c:pt idx="47">
                  <c:v>Jemen</c:v>
                </c:pt>
                <c:pt idx="48">
                  <c:v>Kenia</c:v>
                </c:pt>
                <c:pt idx="49">
                  <c:v>Slovakia</c:v>
                </c:pt>
                <c:pt idx="50">
                  <c:v>Gambia</c:v>
                </c:pt>
                <c:pt idx="51">
                  <c:v>Kanada</c:v>
                </c:pt>
                <c:pt idx="52">
                  <c:v>Meksiko</c:v>
                </c:pt>
                <c:pt idx="53">
                  <c:v>Venezuela</c:v>
                </c:pt>
                <c:pt idx="54">
                  <c:v>Sri Lanka</c:v>
                </c:pt>
                <c:pt idx="55">
                  <c:v>Valko-Venäjä</c:v>
                </c:pt>
                <c:pt idx="56">
                  <c:v>Ilman kansalaisuutta</c:v>
                </c:pt>
              </c:strCache>
            </c:strRef>
          </c:cat>
          <c:val>
            <c:numRef>
              <c:f>Engl.!$D$7:$D$63</c:f>
              <c:numCache>
                <c:formatCode>General</c:formatCode>
                <c:ptCount val="57"/>
                <c:pt idx="0">
                  <c:v>585</c:v>
                </c:pt>
                <c:pt idx="1">
                  <c:v>251</c:v>
                </c:pt>
                <c:pt idx="2">
                  <c:v>244</c:v>
                </c:pt>
                <c:pt idx="3">
                  <c:v>150</c:v>
                </c:pt>
                <c:pt idx="4">
                  <c:v>140</c:v>
                </c:pt>
                <c:pt idx="5">
                  <c:v>120</c:v>
                </c:pt>
                <c:pt idx="6">
                  <c:v>116</c:v>
                </c:pt>
                <c:pt idx="7">
                  <c:v>107</c:v>
                </c:pt>
                <c:pt idx="8">
                  <c:v>97</c:v>
                </c:pt>
                <c:pt idx="9">
                  <c:v>94</c:v>
                </c:pt>
                <c:pt idx="10">
                  <c:v>84</c:v>
                </c:pt>
                <c:pt idx="11">
                  <c:v>79</c:v>
                </c:pt>
                <c:pt idx="12">
                  <c:v>71</c:v>
                </c:pt>
                <c:pt idx="13">
                  <c:v>65</c:v>
                </c:pt>
                <c:pt idx="14">
                  <c:v>64</c:v>
                </c:pt>
                <c:pt idx="15">
                  <c:v>57</c:v>
                </c:pt>
                <c:pt idx="16">
                  <c:v>57</c:v>
                </c:pt>
                <c:pt idx="17">
                  <c:v>54</c:v>
                </c:pt>
                <c:pt idx="18">
                  <c:v>51</c:v>
                </c:pt>
                <c:pt idx="19">
                  <c:v>47</c:v>
                </c:pt>
                <c:pt idx="20">
                  <c:v>47</c:v>
                </c:pt>
                <c:pt idx="21">
                  <c:v>46</c:v>
                </c:pt>
                <c:pt idx="22">
                  <c:v>42</c:v>
                </c:pt>
                <c:pt idx="23">
                  <c:v>41</c:v>
                </c:pt>
                <c:pt idx="24">
                  <c:v>41</c:v>
                </c:pt>
                <c:pt idx="25">
                  <c:v>37</c:v>
                </c:pt>
                <c:pt idx="26">
                  <c:v>34</c:v>
                </c:pt>
                <c:pt idx="27">
                  <c:v>34</c:v>
                </c:pt>
                <c:pt idx="28">
                  <c:v>32</c:v>
                </c:pt>
                <c:pt idx="29">
                  <c:v>30</c:v>
                </c:pt>
                <c:pt idx="30">
                  <c:v>29</c:v>
                </c:pt>
                <c:pt idx="31">
                  <c:v>25</c:v>
                </c:pt>
                <c:pt idx="32">
                  <c:v>24</c:v>
                </c:pt>
                <c:pt idx="33">
                  <c:v>24</c:v>
                </c:pt>
                <c:pt idx="34">
                  <c:v>21</c:v>
                </c:pt>
                <c:pt idx="35">
                  <c:v>20</c:v>
                </c:pt>
                <c:pt idx="36">
                  <c:v>18</c:v>
                </c:pt>
                <c:pt idx="37">
                  <c:v>17</c:v>
                </c:pt>
                <c:pt idx="38">
                  <c:v>15</c:v>
                </c:pt>
                <c:pt idx="39">
                  <c:v>15</c:v>
                </c:pt>
                <c:pt idx="40">
                  <c:v>14</c:v>
                </c:pt>
                <c:pt idx="41">
                  <c:v>14</c:v>
                </c:pt>
                <c:pt idx="42">
                  <c:v>13</c:v>
                </c:pt>
                <c:pt idx="43">
                  <c:v>13</c:v>
                </c:pt>
                <c:pt idx="44">
                  <c:v>12</c:v>
                </c:pt>
                <c:pt idx="45">
                  <c:v>12</c:v>
                </c:pt>
                <c:pt idx="46">
                  <c:v>12</c:v>
                </c:pt>
                <c:pt idx="47">
                  <c:v>12</c:v>
                </c:pt>
                <c:pt idx="48">
                  <c:v>12</c:v>
                </c:pt>
                <c:pt idx="49">
                  <c:v>12</c:v>
                </c:pt>
                <c:pt idx="50">
                  <c:v>11</c:v>
                </c:pt>
                <c:pt idx="51">
                  <c:v>11</c:v>
                </c:pt>
                <c:pt idx="52">
                  <c:v>11</c:v>
                </c:pt>
                <c:pt idx="53">
                  <c:v>11</c:v>
                </c:pt>
                <c:pt idx="54">
                  <c:v>10</c:v>
                </c:pt>
                <c:pt idx="55">
                  <c:v>10</c:v>
                </c:pt>
                <c:pt idx="56">
                  <c:v>10</c:v>
                </c:pt>
              </c:numCache>
            </c:numRef>
          </c:val>
          <c:extLst>
            <c:ext xmlns:c16="http://schemas.microsoft.com/office/drawing/2014/chart" uri="{C3380CC4-5D6E-409C-BE32-E72D297353CC}">
              <c16:uniqueId val="{0000006F-497A-441C-A774-5E5F5CFE1EB5}"/>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w="38100">
      <a:solidFill>
        <a:srgbClr val="ADB4C5"/>
      </a:solid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AD-4CDE-8D4A-E7EA1AB14F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AD-4CDE-8D4A-E7EA1AB14F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AD-4CDE-8D4A-E7EA1AB14F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AD-4CDE-8D4A-E7EA1AB14F03}"/>
              </c:ext>
            </c:extLst>
          </c:dPt>
          <c:dLbls>
            <c:dLbl>
              <c:idx val="0"/>
              <c:layout>
                <c:manualLayout>
                  <c:x val="4.1329045742363062E-2"/>
                  <c:y val="8.5875367667208657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AD-4CDE-8D4A-E7EA1AB14F03}"/>
                </c:ext>
              </c:extLst>
            </c:dLbl>
            <c:dLbl>
              <c:idx val="1"/>
              <c:layout>
                <c:manualLayout>
                  <c:x val="1.3892278306562754E-2"/>
                  <c:y val="0.13805067869996523"/>
                </c:manualLayout>
              </c:layout>
              <c:showLegendKey val="0"/>
              <c:showVal val="1"/>
              <c:showCatName val="1"/>
              <c:showSerName val="0"/>
              <c:showPercent val="1"/>
              <c:showBubbleSize val="0"/>
              <c:extLst>
                <c:ext xmlns:c15="http://schemas.microsoft.com/office/drawing/2012/chart" uri="{CE6537A1-D6FC-4f65-9D91-7224C49458BB}">
                  <c15:layout>
                    <c:manualLayout>
                      <c:w val="0.25573524394404634"/>
                      <c:h val="0.12959010054137665"/>
                    </c:manualLayout>
                  </c15:layout>
                </c:ext>
                <c:ext xmlns:c16="http://schemas.microsoft.com/office/drawing/2014/chart" uri="{C3380CC4-5D6E-409C-BE32-E72D297353CC}">
                  <c16:uniqueId val="{00000003-8AAD-4CDE-8D4A-E7EA1AB14F03}"/>
                </c:ext>
              </c:extLst>
            </c:dLbl>
            <c:dLbl>
              <c:idx val="2"/>
              <c:layout>
                <c:manualLayout>
                  <c:x val="-4.6419673487589894E-2"/>
                  <c:y val="-0.18806608570680405"/>
                </c:manualLayout>
              </c:layout>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4352775248027467"/>
                      <c:h val="0.1728987704843159"/>
                    </c:manualLayout>
                  </c15:layout>
                </c:ext>
                <c:ext xmlns:c16="http://schemas.microsoft.com/office/drawing/2014/chart" uri="{C3380CC4-5D6E-409C-BE32-E72D297353CC}">
                  <c16:uniqueId val="{00000005-8AAD-4CDE-8D4A-E7EA1AB14F03}"/>
                </c:ext>
              </c:extLst>
            </c:dLbl>
            <c:dLbl>
              <c:idx val="3"/>
              <c:layout>
                <c:manualLayout>
                  <c:x val="-8.2376980257201735E-2"/>
                  <c:y val="9.1321531444300125E-4"/>
                </c:manualLayout>
              </c:layout>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35763333575114781"/>
                      <c:h val="9.5250135496404015E-2"/>
                    </c:manualLayout>
                  </c15:layout>
                </c:ext>
                <c:ext xmlns:c16="http://schemas.microsoft.com/office/drawing/2014/chart" uri="{C3380CC4-5D6E-409C-BE32-E72D297353CC}">
                  <c16:uniqueId val="{00000007-8AAD-4CDE-8D4A-E7EA1AB14F03}"/>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fi-FI"/>
              </a:p>
            </c:txPr>
            <c:showLegendKey val="0"/>
            <c:showVal val="1"/>
            <c:showCatName val="1"/>
            <c:showSerName val="0"/>
            <c:showPercent val="1"/>
            <c:showBubbleSize val="0"/>
            <c:showLeaderLines val="0"/>
            <c:extLst>
              <c:ext xmlns:c15="http://schemas.microsoft.com/office/drawing/2012/chart" uri="{CE6537A1-D6FC-4f65-9D91-7224C49458BB}"/>
            </c:extLst>
          </c:dLbls>
          <c:cat>
            <c:strRef>
              <c:f>'Suomi englanti'!$A$2:$A$5</c:f>
              <c:strCache>
                <c:ptCount val="4"/>
                <c:pt idx="0">
                  <c:v>Lapset (0-14 v.)</c:v>
                </c:pt>
                <c:pt idx="1">
                  <c:v>Nuoret (15-24 v.)</c:v>
                </c:pt>
                <c:pt idx="2">
                  <c:v>Työikäiset (25-64 v.)</c:v>
                </c:pt>
                <c:pt idx="3">
                  <c:v>Seniorit (65 +v.)</c:v>
                </c:pt>
              </c:strCache>
            </c:strRef>
          </c:cat>
          <c:val>
            <c:numRef>
              <c:f>'Suomi englanti'!$D$2:$D$5</c:f>
              <c:numCache>
                <c:formatCode>General</c:formatCode>
                <c:ptCount val="4"/>
                <c:pt idx="0">
                  <c:v>525</c:v>
                </c:pt>
                <c:pt idx="1">
                  <c:v>471</c:v>
                </c:pt>
                <c:pt idx="2">
                  <c:v>2421</c:v>
                </c:pt>
                <c:pt idx="3">
                  <c:v>131</c:v>
                </c:pt>
              </c:numCache>
            </c:numRef>
          </c:val>
          <c:extLst>
            <c:ext xmlns:c16="http://schemas.microsoft.com/office/drawing/2014/chart" uri="{C3380CC4-5D6E-409C-BE32-E72D297353CC}">
              <c16:uniqueId val="{00000008-8AAD-4CDE-8D4A-E7EA1AB14F03}"/>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14756106668774"/>
          <c:y val="0.16661805999299351"/>
          <c:w val="0.48245291819404934"/>
          <c:h val="0.8140772569633781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38100">
      <a:solidFill>
        <a:srgbClr val="ADB4C5"/>
      </a:solidFill>
    </a:ln>
    <a:effectLst/>
  </c:spPr>
  <c:txPr>
    <a:bodyPr/>
    <a:lstStyle/>
    <a:p>
      <a:pPr>
        <a:defRPr sz="1200">
          <a:latin typeface="Arial" panose="020B0604020202020204" pitchFamily="34" charset="0"/>
          <a:cs typeface="Arial" panose="020B0604020202020204" pitchFamily="34" charset="0"/>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0.39839</cdr:x>
      <cdr:y>0.44504</cdr:y>
    </cdr:from>
    <cdr:to>
      <cdr:x>0.64925</cdr:x>
      <cdr:y>0.65626</cdr:y>
    </cdr:to>
    <cdr:sp macro="" textlink="">
      <cdr:nvSpPr>
        <cdr:cNvPr id="2" name="Tekstiruutu 1">
          <a:extLst xmlns:a="http://schemas.openxmlformats.org/drawingml/2006/main">
            <a:ext uri="{FF2B5EF4-FFF2-40B4-BE49-F238E27FC236}">
              <a16:creationId xmlns:a16="http://schemas.microsoft.com/office/drawing/2014/main" id="{4DD03186-9212-4718-BF77-7D42C506F218}"/>
            </a:ext>
          </a:extLst>
        </cdr:cNvPr>
        <cdr:cNvSpPr txBox="1"/>
      </cdr:nvSpPr>
      <cdr:spPr>
        <a:xfrm xmlns:a="http://schemas.openxmlformats.org/drawingml/2006/main">
          <a:off x="1106431" y="972309"/>
          <a:ext cx="696686" cy="4614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i-FI" sz="1200" b="1" dirty="0">
              <a:solidFill>
                <a:schemeClr val="accent3"/>
              </a:solidFill>
              <a:latin typeface="Verdana" panose="020B0604030504040204" pitchFamily="34" charset="0"/>
              <a:ea typeface="Verdana" panose="020B0604030504040204" pitchFamily="34" charset="0"/>
            </a:rPr>
            <a:t>3548</a:t>
          </a:r>
          <a:r>
            <a:rPr lang="fi-FI" sz="1200" dirty="0">
              <a:latin typeface="Verdana" panose="020B0604030504040204" pitchFamily="34" charset="0"/>
              <a:ea typeface="Verdana" panose="020B0604030504040204" pitchFamily="34" charset="0"/>
            </a:rPr>
            <a:t> </a:t>
          </a:r>
          <a:r>
            <a:rPr lang="fi-FI" sz="1000" dirty="0">
              <a:latin typeface="Verdana" panose="020B0604030504040204" pitchFamily="34" charset="0"/>
              <a:ea typeface="Verdana" panose="020B0604030504040204" pitchFamily="34" charset="0"/>
            </a:rPr>
            <a:t>2021</a:t>
          </a:r>
        </a:p>
      </cdr:txBody>
    </cdr:sp>
  </cdr:relSizeAnchor>
</c:userShapes>
</file>

<file path=ppt/drawings/drawing2.xml><?xml version="1.0" encoding="utf-8"?>
<c:userShapes xmlns:c="http://schemas.openxmlformats.org/drawingml/2006/chart">
  <cdr:relSizeAnchor xmlns:cdr="http://schemas.openxmlformats.org/drawingml/2006/chartDrawing">
    <cdr:from>
      <cdr:x>0.15269</cdr:x>
      <cdr:y>0.52035</cdr:y>
    </cdr:from>
    <cdr:to>
      <cdr:x>0.25243</cdr:x>
      <cdr:y>0.66761</cdr:y>
    </cdr:to>
    <cdr:pic>
      <cdr:nvPicPr>
        <cdr:cNvPr id="2" name="chart">
          <a:extLst xmlns:a="http://schemas.openxmlformats.org/drawingml/2006/main">
            <a:ext uri="{FF2B5EF4-FFF2-40B4-BE49-F238E27FC236}">
              <a16:creationId xmlns:a16="http://schemas.microsoft.com/office/drawing/2014/main" id="{E919B558-7D6C-4A4F-B799-29F16C44D5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67624" y="2624582"/>
          <a:ext cx="958691" cy="742763"/>
        </a:xfrm>
        <a:prstGeom xmlns:a="http://schemas.openxmlformats.org/drawingml/2006/main" prst="rect">
          <a:avLst/>
        </a:prstGeom>
      </cdr:spPr>
    </cdr:pic>
  </cdr:relSizeAnchor>
  <cdr:relSizeAnchor xmlns:cdr="http://schemas.openxmlformats.org/drawingml/2006/chartDrawing">
    <cdr:from>
      <cdr:x>0.42724</cdr:x>
      <cdr:y>0.05117</cdr:y>
    </cdr:from>
    <cdr:to>
      <cdr:x>0.5</cdr:x>
      <cdr:y>0.18041</cdr:y>
    </cdr:to>
    <cdr:pic>
      <cdr:nvPicPr>
        <cdr:cNvPr id="3" name="chart">
          <a:extLst xmlns:a="http://schemas.openxmlformats.org/drawingml/2006/main">
            <a:ext uri="{FF2B5EF4-FFF2-40B4-BE49-F238E27FC236}">
              <a16:creationId xmlns:a16="http://schemas.microsoft.com/office/drawing/2014/main" id="{011030EB-B0CA-4860-BEF5-4033812FC78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106587" y="258115"/>
          <a:ext cx="699362" cy="651872"/>
        </a:xfrm>
        <a:prstGeom xmlns:a="http://schemas.openxmlformats.org/drawingml/2006/main" prst="rect">
          <a:avLst/>
        </a:prstGeom>
      </cdr:spPr>
    </cdr:pic>
  </cdr:relSizeAnchor>
  <cdr:relSizeAnchor xmlns:cdr="http://schemas.openxmlformats.org/drawingml/2006/chartDrawing">
    <cdr:from>
      <cdr:x>0.65955</cdr:x>
      <cdr:y>0.09189</cdr:y>
    </cdr:from>
    <cdr:to>
      <cdr:x>0.74404</cdr:x>
      <cdr:y>0.23664</cdr:y>
    </cdr:to>
    <cdr:pic>
      <cdr:nvPicPr>
        <cdr:cNvPr id="4" name="chart">
          <a:extLst xmlns:a="http://schemas.openxmlformats.org/drawingml/2006/main">
            <a:ext uri="{FF2B5EF4-FFF2-40B4-BE49-F238E27FC236}">
              <a16:creationId xmlns:a16="http://schemas.microsoft.com/office/drawing/2014/main" id="{4CF8CC78-4BA5-4A15-ABAC-E745F8D349F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6178508" y="463489"/>
          <a:ext cx="791487" cy="730103"/>
        </a:xfrm>
        <a:prstGeom xmlns:a="http://schemas.openxmlformats.org/drawingml/2006/main" prst="rect">
          <a:avLst/>
        </a:prstGeom>
      </cdr:spPr>
    </cdr:pic>
  </cdr:relSizeAnchor>
  <cdr:relSizeAnchor xmlns:cdr="http://schemas.openxmlformats.org/drawingml/2006/chartDrawing">
    <cdr:from>
      <cdr:x>0.70943</cdr:x>
      <cdr:y>0.40314</cdr:y>
    </cdr:from>
    <cdr:to>
      <cdr:x>0.80989</cdr:x>
      <cdr:y>0.52844</cdr:y>
    </cdr:to>
    <cdr:pic>
      <cdr:nvPicPr>
        <cdr:cNvPr id="5" name="chart">
          <a:extLst xmlns:a="http://schemas.openxmlformats.org/drawingml/2006/main">
            <a:ext uri="{FF2B5EF4-FFF2-40B4-BE49-F238E27FC236}">
              <a16:creationId xmlns:a16="http://schemas.microsoft.com/office/drawing/2014/main" id="{4BF9875C-68EB-4EF1-8F01-0CC0A80D013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6819014" y="2033379"/>
          <a:ext cx="965612" cy="63199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0.12541</cdr:x>
      <cdr:y>0.11778</cdr:y>
    </cdr:from>
    <cdr:to>
      <cdr:x>0.1277</cdr:x>
      <cdr:y>0.94713</cdr:y>
    </cdr:to>
    <cdr:cxnSp macro="">
      <cdr:nvCxnSpPr>
        <cdr:cNvPr id="3" name="Suora yhdysviiva 2">
          <a:extLst xmlns:a="http://schemas.openxmlformats.org/drawingml/2006/main">
            <a:ext uri="{FF2B5EF4-FFF2-40B4-BE49-F238E27FC236}">
              <a16:creationId xmlns:a16="http://schemas.microsoft.com/office/drawing/2014/main" id="{C89B9B1D-6084-432A-AC5C-703D14D6E88F}"/>
            </a:ext>
          </a:extLst>
        </cdr:cNvPr>
        <cdr:cNvCxnSpPr/>
      </cdr:nvCxnSpPr>
      <cdr:spPr>
        <a:xfrm xmlns:a="http://schemas.openxmlformats.org/drawingml/2006/main">
          <a:off x="1019504" y="529278"/>
          <a:ext cx="18661" cy="3726940"/>
        </a:xfrm>
        <a:prstGeom xmlns:a="http://schemas.openxmlformats.org/drawingml/2006/main" prst="line">
          <a:avLst/>
        </a:prstGeom>
        <a:ln xmlns:a="http://schemas.openxmlformats.org/drawingml/2006/main" w="9525">
          <a:solidFill>
            <a:schemeClr val="tx2"/>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3835" tIns="46918" rIns="93835" bIns="46918"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sz="quarter" idx="1"/>
          </p:nvPr>
        </p:nvSpPr>
        <p:spPr>
          <a:xfrm>
            <a:off x="3778250" y="0"/>
            <a:ext cx="2889250" cy="496888"/>
          </a:xfrm>
          <a:prstGeom prst="rect">
            <a:avLst/>
          </a:prstGeom>
        </p:spPr>
        <p:txBody>
          <a:bodyPr vert="horz" wrap="square" lIns="93835" tIns="46918" rIns="93835" bIns="46918" numCol="1" anchor="t" anchorCtr="0" compatLnSpc="1">
            <a:prstTxWarp prst="textNoShape">
              <a:avLst/>
            </a:prstTxWarp>
          </a:bodyPr>
          <a:lstStyle>
            <a:lvl1pPr algn="r">
              <a:defRPr sz="1200">
                <a:latin typeface="Calibri" charset="0"/>
              </a:defRPr>
            </a:lvl1pPr>
          </a:lstStyle>
          <a:p>
            <a:pPr>
              <a:defRPr/>
            </a:pPr>
            <a:fld id="{5590EED1-0BC3-4BB9-8EB5-B926B537AB3F}" type="datetime1">
              <a:rPr lang="fi-FI"/>
              <a:pPr>
                <a:defRPr/>
              </a:pPr>
              <a:t>30.11.2022</a:t>
            </a:fld>
            <a:endParaRPr lang="fi-FI"/>
          </a:p>
        </p:txBody>
      </p:sp>
      <p:sp>
        <p:nvSpPr>
          <p:cNvPr id="4" name="Alatunnisteen paikkamerkki 3"/>
          <p:cNvSpPr>
            <a:spLocks noGrp="1"/>
          </p:cNvSpPr>
          <p:nvPr>
            <p:ph type="ftr" sz="quarter" idx="2"/>
          </p:nvPr>
        </p:nvSpPr>
        <p:spPr>
          <a:xfrm>
            <a:off x="0" y="9428163"/>
            <a:ext cx="2889250" cy="496887"/>
          </a:xfrm>
          <a:prstGeom prst="rect">
            <a:avLst/>
          </a:prstGeom>
        </p:spPr>
        <p:txBody>
          <a:bodyPr vert="horz" lIns="93835" tIns="46918" rIns="93835" bIns="46918"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3778250" y="9428163"/>
            <a:ext cx="2889250" cy="496887"/>
          </a:xfrm>
          <a:prstGeom prst="rect">
            <a:avLst/>
          </a:prstGeom>
        </p:spPr>
        <p:txBody>
          <a:bodyPr vert="horz" wrap="square" lIns="93835" tIns="46918" rIns="93835" bIns="46918" numCol="1" anchor="b" anchorCtr="0" compatLnSpc="1">
            <a:prstTxWarp prst="textNoShape">
              <a:avLst/>
            </a:prstTxWarp>
          </a:bodyPr>
          <a:lstStyle>
            <a:lvl1pPr algn="r">
              <a:defRPr sz="1200">
                <a:latin typeface="Calibri" charset="0"/>
              </a:defRPr>
            </a:lvl1pPr>
          </a:lstStyle>
          <a:p>
            <a:pPr>
              <a:defRPr/>
            </a:pPr>
            <a:fld id="{A7BEAB4D-EF50-45DF-9D64-6E14AE0F09A4}" type="slidenum">
              <a:rPr lang="fi-FI"/>
              <a:pPr>
                <a:defRPr/>
              </a:pPr>
              <a:t>‹#›</a:t>
            </a:fld>
            <a:endParaRPr lang="fi-FI"/>
          </a:p>
        </p:txBody>
      </p:sp>
    </p:spTree>
    <p:extLst>
      <p:ext uri="{BB962C8B-B14F-4D97-AF65-F5344CB8AC3E}">
        <p14:creationId xmlns:p14="http://schemas.microsoft.com/office/powerpoint/2010/main" val="956961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3835" tIns="46918" rIns="93835" bIns="46918"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idx="1"/>
          </p:nvPr>
        </p:nvSpPr>
        <p:spPr>
          <a:xfrm>
            <a:off x="3778250" y="0"/>
            <a:ext cx="2889250" cy="496888"/>
          </a:xfrm>
          <a:prstGeom prst="rect">
            <a:avLst/>
          </a:prstGeom>
        </p:spPr>
        <p:txBody>
          <a:bodyPr vert="horz" wrap="square" lIns="93835" tIns="46918" rIns="93835" bIns="46918" numCol="1" anchor="t" anchorCtr="0" compatLnSpc="1">
            <a:prstTxWarp prst="textNoShape">
              <a:avLst/>
            </a:prstTxWarp>
          </a:bodyPr>
          <a:lstStyle>
            <a:lvl1pPr algn="r">
              <a:defRPr sz="1200">
                <a:latin typeface="Calibri" charset="0"/>
              </a:defRPr>
            </a:lvl1pPr>
          </a:lstStyle>
          <a:p>
            <a:pPr>
              <a:defRPr/>
            </a:pPr>
            <a:fld id="{5A71B547-9146-4D47-A0A1-09434ED91A0A}" type="datetime1">
              <a:rPr lang="fi-FI"/>
              <a:pPr>
                <a:defRPr/>
              </a:pPr>
              <a:t>30.11.2022</a:t>
            </a:fld>
            <a:endParaRPr lang="fi-FI"/>
          </a:p>
        </p:txBody>
      </p:sp>
      <p:sp>
        <p:nvSpPr>
          <p:cNvPr id="4" name="Dian kuvan paikkamerkki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3835" tIns="46918" rIns="93835" bIns="46918" rtlCol="0" anchor="ctr"/>
          <a:lstStyle/>
          <a:p>
            <a:pPr lvl="0"/>
            <a:endParaRPr lang="fi-FI" noProof="0"/>
          </a:p>
        </p:txBody>
      </p:sp>
      <p:sp>
        <p:nvSpPr>
          <p:cNvPr id="5" name="Huomautusten paikkamerkki 4"/>
          <p:cNvSpPr>
            <a:spLocks noGrp="1"/>
          </p:cNvSpPr>
          <p:nvPr>
            <p:ph type="body" sz="quarter" idx="3"/>
          </p:nvPr>
        </p:nvSpPr>
        <p:spPr>
          <a:xfrm>
            <a:off x="666750" y="4714875"/>
            <a:ext cx="5335588" cy="4467225"/>
          </a:xfrm>
          <a:prstGeom prst="rect">
            <a:avLst/>
          </a:prstGeom>
        </p:spPr>
        <p:txBody>
          <a:bodyPr vert="horz" wrap="square" lIns="93835" tIns="46918" rIns="93835" bIns="46918" numCol="1" anchor="t" anchorCtr="0" compatLnSpc="1">
            <a:prstTxWarp prst="textNoShape">
              <a:avLst/>
            </a:prstTxWarp>
            <a:normAutofit/>
          </a:bodyPr>
          <a:lstStyle/>
          <a:p>
            <a:pPr lvl="0"/>
            <a:r>
              <a:rPr lang="fi-FI" noProof="0" dirty="0"/>
              <a:t>Muokkaa tekstin perustyylejä osoittamalla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Alatunnisteen paikkamerkki 5"/>
          <p:cNvSpPr>
            <a:spLocks noGrp="1"/>
          </p:cNvSpPr>
          <p:nvPr>
            <p:ph type="ftr" sz="quarter" idx="4"/>
          </p:nvPr>
        </p:nvSpPr>
        <p:spPr>
          <a:xfrm>
            <a:off x="0" y="9428163"/>
            <a:ext cx="2889250" cy="496887"/>
          </a:xfrm>
          <a:prstGeom prst="rect">
            <a:avLst/>
          </a:prstGeom>
        </p:spPr>
        <p:txBody>
          <a:bodyPr vert="horz" lIns="93835" tIns="46918" rIns="93835" bIns="46918"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778250" y="9428163"/>
            <a:ext cx="2889250" cy="496887"/>
          </a:xfrm>
          <a:prstGeom prst="rect">
            <a:avLst/>
          </a:prstGeom>
        </p:spPr>
        <p:txBody>
          <a:bodyPr vert="horz" wrap="square" lIns="93835" tIns="46918" rIns="93835" bIns="46918" numCol="1" anchor="b" anchorCtr="0" compatLnSpc="1">
            <a:prstTxWarp prst="textNoShape">
              <a:avLst/>
            </a:prstTxWarp>
          </a:bodyPr>
          <a:lstStyle>
            <a:lvl1pPr algn="r">
              <a:defRPr sz="1200">
                <a:latin typeface="Calibri" charset="0"/>
              </a:defRPr>
            </a:lvl1pPr>
          </a:lstStyle>
          <a:p>
            <a:pPr>
              <a:defRPr/>
            </a:pPr>
            <a:fld id="{6DFC2BB4-0084-4C51-890A-9AE0EA23797A}" type="slidenum">
              <a:rPr lang="fi-FI"/>
              <a:pPr>
                <a:defRPr/>
              </a:pPr>
              <a:t>‹#›</a:t>
            </a:fld>
            <a:endParaRPr lang="fi-FI"/>
          </a:p>
        </p:txBody>
      </p:sp>
    </p:spTree>
    <p:extLst>
      <p:ext uri="{BB962C8B-B14F-4D97-AF65-F5344CB8AC3E}">
        <p14:creationId xmlns:p14="http://schemas.microsoft.com/office/powerpoint/2010/main" val="26237126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Georgia" pitchFamily="18" charset="0"/>
      </a:defRPr>
    </a:lvl1pPr>
    <a:lvl2pPr marL="4572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2513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6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0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Päiväyksen paikkamerkki 3"/>
          <p:cNvSpPr>
            <a:spLocks noGrp="1"/>
          </p:cNvSpPr>
          <p:nvPr>
            <p:ph type="dt" sz="half" idx="10"/>
          </p:nvPr>
        </p:nvSpPr>
        <p:spPr/>
        <p:txBody>
          <a:bodyPr/>
          <a:lstStyle>
            <a:lvl1pPr>
              <a:defRPr/>
            </a:lvl1pPr>
          </a:lstStyle>
          <a:p>
            <a:pPr>
              <a:defRPr/>
            </a:pPr>
            <a:fld id="{D7C71F1D-282E-4A46-971E-D56BD9FE088D}" type="datetime1">
              <a:rPr lang="fi-FI" smtClean="0"/>
              <a:t>30.11.2022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98CECBB-3629-462F-8B84-F6DFA0D63B5E}" type="slidenum">
              <a:rPr lang="fi-FI" smtClean="0"/>
              <a:pPr>
                <a:defRPr/>
              </a:pPr>
              <a:t>‹#›</a:t>
            </a:fld>
            <a:endParaRPr lang="fi-FI"/>
          </a:p>
        </p:txBody>
      </p:sp>
    </p:spTree>
    <p:extLst>
      <p:ext uri="{BB962C8B-B14F-4D97-AF65-F5344CB8AC3E}">
        <p14:creationId xmlns:p14="http://schemas.microsoft.com/office/powerpoint/2010/main" val="225308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24714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324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473313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17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98174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25863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10105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userDrawn="1"/>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195883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69806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126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userDrawn="1"/>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48374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4150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6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3586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49820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710623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934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97279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9211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820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8244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2648574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594674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3996590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814621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077447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41840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7061200" y="3113834"/>
            <a:ext cx="4938882"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83136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09600"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09600" y="5972592"/>
            <a:ext cx="3232484" cy="523220"/>
          </a:xfrm>
          <a:prstGeom prst="rect">
            <a:avLst/>
          </a:prstGeom>
          <a:noFill/>
        </p:spPr>
        <p:txBody>
          <a:bodyPr wrap="square" rtlCol="0">
            <a:spAutoFit/>
          </a:bodyPr>
          <a:lstStyle/>
          <a:p>
            <a:r>
              <a:rPr lang="fi-FI" sz="1400" dirty="0" err="1">
                <a:solidFill>
                  <a:schemeClr val="tx1"/>
                </a:solidFill>
              </a:rPr>
              <a:t>etunimi.sukunimi</a:t>
            </a:r>
            <a:r>
              <a:rPr lang="fi-FI" sz="1400" dirty="0">
                <a:solidFill>
                  <a:schemeClr val="tx1"/>
                </a:solidFill>
              </a:rPr>
              <a:t>(at)kuopio.fi</a:t>
            </a:r>
          </a:p>
          <a:p>
            <a:r>
              <a:rPr lang="fi-FI" sz="1400" dirty="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0375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9343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mn-lt"/>
                <a:ea typeface="ＭＳ Ｐゴシック" charset="-128"/>
                <a:cs typeface="Arial"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6167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0"/>
          </p:nvPr>
        </p:nvSpPr>
        <p:spPr/>
        <p:txBody>
          <a:bodyPr/>
          <a:lstStyle>
            <a:lvl1pPr>
              <a:defRPr/>
            </a:lvl1pPr>
          </a:lstStyle>
          <a:p>
            <a:pPr>
              <a:defRPr/>
            </a:pPr>
            <a:fld id="{7C9231B9-6505-4446-932D-CF347DCD4BCF}" type="datetime1">
              <a:rPr lang="fi-FI" smtClean="0"/>
              <a:t>30.11.2022</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8C1D3B5D-ED60-49BD-8C6E-B633E6E5FC5D}" type="slidenum">
              <a:rPr lang="fi-FI" smtClean="0"/>
              <a:pPr>
                <a:defRPr/>
              </a:pPr>
              <a:t>‹#›</a:t>
            </a:fld>
            <a:endParaRPr lang="fi-FI"/>
          </a:p>
        </p:txBody>
      </p:sp>
    </p:spTree>
    <p:extLst>
      <p:ext uri="{BB962C8B-B14F-4D97-AF65-F5344CB8AC3E}">
        <p14:creationId xmlns:p14="http://schemas.microsoft.com/office/powerpoint/2010/main" val="22751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8D2437B3-3B0F-4F4F-A31C-170FEBA0D899}" type="datetime1">
              <a:rPr lang="fi-FI" smtClean="0"/>
              <a:t>30.11.2022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a:p>
        </p:txBody>
      </p:sp>
    </p:spTree>
    <p:extLst>
      <p:ext uri="{BB962C8B-B14F-4D97-AF65-F5344CB8AC3E}">
        <p14:creationId xmlns:p14="http://schemas.microsoft.com/office/powerpoint/2010/main" val="94137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5"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6"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711" r:id="rId2"/>
    <p:sldLayoutId id="2147483728" r:id="rId3"/>
    <p:sldLayoutId id="2147483688" r:id="rId4"/>
    <p:sldLayoutId id="2147483761" r:id="rId5"/>
    <p:sldLayoutId id="2147483713" r:id="rId6"/>
    <p:sldLayoutId id="2147483712" r:id="rId7"/>
    <p:sldLayoutId id="2147483689" r:id="rId8"/>
    <p:sldLayoutId id="2147483690" r:id="rId9"/>
    <p:sldLayoutId id="2147483691" r:id="rId10"/>
    <p:sldLayoutId id="2147483692" r:id="rId11"/>
    <p:sldLayoutId id="2147483693" r:id="rId1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603702473"/>
      </p:ext>
    </p:extLst>
  </p:cSld>
  <p:clrMap bg1="lt1" tx1="dk1" bg2="lt2" tx2="dk2" accent1="accent1" accent2="accent2" accent3="accent3" accent4="accent4" accent5="accent5" accent6="accent6" hlink="hlink" folHlink="folHlink"/>
  <p:sldLayoutIdLst>
    <p:sldLayoutId id="2147483784" r:id="rId1"/>
    <p:sldLayoutId id="214748378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645016187"/>
      </p:ext>
    </p:extLst>
  </p:cSld>
  <p:clrMap bg1="lt1" tx1="dk1" bg2="lt2" tx2="dk2" accent1="accent1" accent2="accent2" accent3="accent3" accent4="accent4" accent5="accent5" accent6="accent6" hlink="hlink" folHlink="folHlink"/>
  <p:sldLayoutIdLst>
    <p:sldLayoutId id="2147483787" r:id="rId1"/>
    <p:sldLayoutId id="214748378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4285671413"/>
      </p:ext>
    </p:extLst>
  </p:cSld>
  <p:clrMap bg1="lt1" tx1="dk1" bg2="lt2" tx2="dk2" accent1="accent1" accent2="accent2" accent3="accent3" accent4="accent4" accent5="accent5" accent6="accent6" hlink="hlink" folHlink="folHlink"/>
  <p:sldLayoutIdLst>
    <p:sldLayoutId id="2147483790" r:id="rId1"/>
    <p:sldLayoutId id="2147483791"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995883544"/>
      </p:ext>
    </p:extLst>
  </p:cSld>
  <p:clrMap bg1="lt1" tx1="dk1" bg2="lt2" tx2="dk2" accent1="accent1" accent2="accent2" accent3="accent3" accent4="accent4" accent5="accent5" accent6="accent6" hlink="hlink" folHlink="folHlink"/>
  <p:sldLayoutIdLst>
    <p:sldLayoutId id="2147483793" r:id="rId1"/>
    <p:sldLayoutId id="2147483794"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2804615"/>
      </p:ext>
    </p:extLst>
  </p:cSld>
  <p:clrMap bg1="lt1" tx1="dk1" bg2="lt2" tx2="dk2" accent1="accent1" accent2="accent2" accent3="accent3" accent4="accent4" accent5="accent5" accent6="accent6" hlink="hlink" folHlink="folHlink"/>
  <p:sldLayoutIdLst>
    <p:sldLayoutId id="2147483719" r:id="rId1"/>
    <p:sldLayoutId id="2147483730"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199546347"/>
      </p:ext>
    </p:extLst>
  </p:cSld>
  <p:clrMap bg1="lt1" tx1="dk1" bg2="lt2" tx2="dk2" accent1="accent1" accent2="accent2" accent3="accent3" accent4="accent4" accent5="accent5" accent6="accent6" hlink="hlink" folHlink="folHlink"/>
  <p:sldLayoutIdLst>
    <p:sldLayoutId id="2147483760" r:id="rId1"/>
    <p:sldLayoutId id="214748375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26059744"/>
      </p:ext>
    </p:extLst>
  </p:cSld>
  <p:clrMap bg1="lt1" tx1="dk1" bg2="lt2" tx2="dk2" accent1="accent1" accent2="accent2" accent3="accent3" accent4="accent4" accent5="accent5" accent6="accent6" hlink="hlink" folHlink="folHlink"/>
  <p:sldLayoutIdLst>
    <p:sldLayoutId id="2147483752" r:id="rId1"/>
    <p:sldLayoutId id="214748374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105614437"/>
      </p:ext>
    </p:extLst>
  </p:cSld>
  <p:clrMap bg1="lt1" tx1="dk1" bg2="lt2" tx2="dk2" accent1="accent1" accent2="accent2" accent3="accent3" accent4="accent4" accent5="accent5" accent6="accent6" hlink="hlink" folHlink="folHlink"/>
  <p:sldLayoutIdLst>
    <p:sldLayoutId id="2147483745" r:id="rId1"/>
    <p:sldLayoutId id="214748374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078883253"/>
      </p:ext>
    </p:extLst>
  </p:cSld>
  <p:clrMap bg1="lt1" tx1="dk1" bg2="lt2" tx2="dk2" accent1="accent1" accent2="accent2" accent3="accent3" accent4="accent4" accent5="accent5" accent6="accent6" hlink="hlink" folHlink="folHlink"/>
  <p:sldLayoutIdLst>
    <p:sldLayoutId id="2147483739" r:id="rId1"/>
    <p:sldLayoutId id="2147483737"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315183653"/>
      </p:ext>
    </p:extLst>
  </p:cSld>
  <p:clrMap bg1="lt1" tx1="dk1" bg2="lt2" tx2="dk2" accent1="accent1" accent2="accent2" accent3="accent3" accent4="accent4" accent5="accent5" accent6="accent6" hlink="hlink" folHlink="folHlink"/>
  <p:sldLayoutIdLst>
    <p:sldLayoutId id="2147483734" r:id="rId1"/>
    <p:sldLayoutId id="2147483733"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5636379"/>
      </p:ext>
    </p:extLst>
  </p:cSld>
  <p:clrMap bg1="lt1" tx1="dk1" bg2="lt2" tx2="dk2" accent1="accent1" accent2="accent2" accent3="accent3" accent4="accent4" accent5="accent5" accent6="accent6" hlink="hlink" folHlink="folHlink"/>
  <p:sldLayoutIdLst>
    <p:sldLayoutId id="2147483778" r:id="rId1"/>
    <p:sldLayoutId id="2147483779"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30.11.2022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282401320"/>
      </p:ext>
    </p:extLst>
  </p:cSld>
  <p:clrMap bg1="lt1" tx1="dk1" bg2="lt2" tx2="dk2" accent1="accent1" accent2="accent2" accent3="accent3" accent4="accent4" accent5="accent5" accent6="accent6" hlink="hlink" folHlink="folHlink"/>
  <p:sldLayoutIdLst>
    <p:sldLayoutId id="2147483781" r:id="rId1"/>
    <p:sldLayoutId id="214748378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906B36-156C-4ECE-91F9-00A134DB5296}"/>
              </a:ext>
            </a:extLst>
          </p:cNvPr>
          <p:cNvSpPr>
            <a:spLocks noGrp="1"/>
          </p:cNvSpPr>
          <p:nvPr>
            <p:ph type="title"/>
          </p:nvPr>
        </p:nvSpPr>
        <p:spPr>
          <a:xfrm>
            <a:off x="1019906" y="360549"/>
            <a:ext cx="10363200" cy="688378"/>
          </a:xfrm>
        </p:spPr>
        <p:txBody>
          <a:bodyPr/>
          <a:lstStyle/>
          <a:p>
            <a:r>
              <a:rPr lang="fi-FI" dirty="0">
                <a:solidFill>
                  <a:schemeClr val="accent3"/>
                </a:solidFill>
              </a:rPr>
              <a:t>Kuopion ulkomaalaiset ja vieraskieliset 2021</a:t>
            </a:r>
          </a:p>
        </p:txBody>
      </p:sp>
      <p:pic>
        <p:nvPicPr>
          <p:cNvPr id="4" name="Kuva 3"/>
          <p:cNvPicPr>
            <a:picLocks noChangeAspect="1"/>
          </p:cNvPicPr>
          <p:nvPr/>
        </p:nvPicPr>
        <p:blipFill>
          <a:blip r:embed="rId2"/>
          <a:stretch>
            <a:fillRect/>
          </a:stretch>
        </p:blipFill>
        <p:spPr>
          <a:xfrm>
            <a:off x="2930821" y="1267218"/>
            <a:ext cx="6486525" cy="4295775"/>
          </a:xfrm>
          <a:prstGeom prst="rect">
            <a:avLst/>
          </a:prstGeom>
        </p:spPr>
      </p:pic>
      <p:sp>
        <p:nvSpPr>
          <p:cNvPr id="5" name="Tekstiruutu 4"/>
          <p:cNvSpPr txBox="1"/>
          <p:nvPr/>
        </p:nvSpPr>
        <p:spPr>
          <a:xfrm>
            <a:off x="4615202" y="6309919"/>
            <a:ext cx="3172608" cy="276999"/>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6" name="Tekstiruutu 5"/>
          <p:cNvSpPr txBox="1"/>
          <p:nvPr/>
        </p:nvSpPr>
        <p:spPr>
          <a:xfrm>
            <a:off x="559879" y="1717635"/>
            <a:ext cx="2702935" cy="923330"/>
          </a:xfrm>
          <a:prstGeom prst="rect">
            <a:avLst/>
          </a:prstGeom>
          <a:noFill/>
        </p:spPr>
        <p:txBody>
          <a:bodyPr wrap="square" rtlCol="0" anchor="t">
            <a:spAutoFit/>
          </a:bodyPr>
          <a:lstStyle/>
          <a:p>
            <a:pPr algn="ctr"/>
            <a:r>
              <a:rPr lang="fi-FI" dirty="0"/>
              <a:t>Ulkomaan kansalaisia</a:t>
            </a:r>
          </a:p>
          <a:p>
            <a:pPr algn="ctr"/>
            <a:r>
              <a:rPr lang="fi-FI" b="1" dirty="0">
                <a:solidFill>
                  <a:schemeClr val="accent3"/>
                </a:solidFill>
                <a:latin typeface="Arial"/>
                <a:ea typeface="ＭＳ Ｐゴシック"/>
                <a:cs typeface="Arial"/>
              </a:rPr>
              <a:t>3548</a:t>
            </a:r>
            <a:endParaRPr lang="fi-FI" b="1" dirty="0">
              <a:solidFill>
                <a:schemeClr val="accent3"/>
              </a:solidFill>
            </a:endParaRPr>
          </a:p>
          <a:p>
            <a:pPr algn="ctr"/>
            <a:r>
              <a:rPr lang="fi-FI" b="1" dirty="0">
                <a:solidFill>
                  <a:schemeClr val="accent3"/>
                </a:solidFill>
                <a:latin typeface="Arial"/>
                <a:ea typeface="ＭＳ Ｐゴシック"/>
                <a:cs typeface="Arial"/>
              </a:rPr>
              <a:t>2,9 % </a:t>
            </a:r>
            <a:r>
              <a:rPr lang="fi-FI" dirty="0">
                <a:latin typeface="Arial"/>
                <a:ea typeface="ＭＳ Ｐゴシック"/>
                <a:cs typeface="Arial"/>
              </a:rPr>
              <a:t>kuopiolaisista</a:t>
            </a:r>
            <a:endParaRPr lang="fi-FI" dirty="0">
              <a:cs typeface="Arial"/>
            </a:endParaRPr>
          </a:p>
        </p:txBody>
      </p:sp>
      <p:sp>
        <p:nvSpPr>
          <p:cNvPr id="7" name="Tekstiruutu 6"/>
          <p:cNvSpPr txBox="1"/>
          <p:nvPr/>
        </p:nvSpPr>
        <p:spPr>
          <a:xfrm>
            <a:off x="652530" y="2777259"/>
            <a:ext cx="2276477" cy="923330"/>
          </a:xfrm>
          <a:prstGeom prst="rect">
            <a:avLst/>
          </a:prstGeom>
          <a:noFill/>
        </p:spPr>
        <p:txBody>
          <a:bodyPr wrap="square" rtlCol="0" anchor="t">
            <a:spAutoFit/>
          </a:bodyPr>
          <a:lstStyle/>
          <a:p>
            <a:pPr algn="ctr"/>
            <a:r>
              <a:rPr lang="fi-FI" b="1" dirty="0">
                <a:solidFill>
                  <a:schemeClr val="accent3"/>
                </a:solidFill>
                <a:latin typeface="Arial"/>
                <a:ea typeface="ＭＳ Ｐゴシック"/>
                <a:cs typeface="Arial"/>
              </a:rPr>
              <a:t>+ 298</a:t>
            </a:r>
            <a:r>
              <a:rPr lang="fi-FI" dirty="0">
                <a:solidFill>
                  <a:schemeClr val="accent3"/>
                </a:solidFill>
                <a:latin typeface="Arial"/>
                <a:ea typeface="ＭＳ Ｐゴシック"/>
                <a:cs typeface="Arial"/>
              </a:rPr>
              <a:t> </a:t>
            </a:r>
            <a:r>
              <a:rPr lang="fi-FI" dirty="0">
                <a:latin typeface="Arial"/>
                <a:ea typeface="ＭＳ Ｐゴシック"/>
                <a:cs typeface="Arial"/>
              </a:rPr>
              <a:t>ulkomaan kansalaista </a:t>
            </a:r>
            <a:br>
              <a:rPr lang="fi-FI" dirty="0">
                <a:latin typeface="Arial"/>
                <a:ea typeface="ＭＳ Ｐゴシック"/>
                <a:cs typeface="Arial"/>
              </a:rPr>
            </a:br>
            <a:r>
              <a:rPr lang="fi-FI" dirty="0">
                <a:latin typeface="Arial"/>
                <a:ea typeface="ＭＳ Ｐゴシック"/>
                <a:cs typeface="Arial"/>
              </a:rPr>
              <a:t>vuonna 2021</a:t>
            </a:r>
          </a:p>
        </p:txBody>
      </p:sp>
      <p:sp>
        <p:nvSpPr>
          <p:cNvPr id="8" name="Tekstiruutu 7"/>
          <p:cNvSpPr txBox="1"/>
          <p:nvPr/>
        </p:nvSpPr>
        <p:spPr>
          <a:xfrm>
            <a:off x="906242" y="3869464"/>
            <a:ext cx="1871663" cy="646331"/>
          </a:xfrm>
          <a:prstGeom prst="rect">
            <a:avLst/>
          </a:prstGeom>
          <a:noFill/>
        </p:spPr>
        <p:txBody>
          <a:bodyPr wrap="square" lIns="91440" tIns="45720" rIns="91440" bIns="45720" rtlCol="0" anchor="t">
            <a:spAutoFit/>
          </a:bodyPr>
          <a:lstStyle/>
          <a:p>
            <a:pPr algn="ctr"/>
            <a:r>
              <a:rPr lang="fi-FI" b="1" dirty="0">
                <a:solidFill>
                  <a:schemeClr val="accent3"/>
                </a:solidFill>
                <a:latin typeface="Arial"/>
                <a:ea typeface="ＭＳ Ｐゴシック"/>
                <a:cs typeface="Arial"/>
              </a:rPr>
              <a:t>Noin 100 </a:t>
            </a:r>
            <a:r>
              <a:rPr lang="fi-FI" dirty="0">
                <a:latin typeface="Arial"/>
                <a:ea typeface="ＭＳ Ｐゴシック"/>
                <a:cs typeface="Arial"/>
              </a:rPr>
              <a:t>eri kansalaisuutta</a:t>
            </a:r>
          </a:p>
        </p:txBody>
      </p:sp>
      <p:sp>
        <p:nvSpPr>
          <p:cNvPr id="9" name="Tekstiruutu 8"/>
          <p:cNvSpPr txBox="1"/>
          <p:nvPr/>
        </p:nvSpPr>
        <p:spPr>
          <a:xfrm>
            <a:off x="695761" y="4454240"/>
            <a:ext cx="2233246" cy="1200329"/>
          </a:xfrm>
          <a:prstGeom prst="rect">
            <a:avLst/>
          </a:prstGeom>
          <a:noFill/>
          <a:ln>
            <a:noFill/>
          </a:ln>
        </p:spPr>
        <p:txBody>
          <a:bodyPr wrap="square" rtlCol="0">
            <a:spAutoFit/>
          </a:bodyPr>
          <a:lstStyle/>
          <a:p>
            <a:pPr algn="ctr"/>
            <a:r>
              <a:rPr lang="fi-FI" dirty="0"/>
              <a:t>Suurimmat ryhmät</a:t>
            </a:r>
          </a:p>
          <a:p>
            <a:pPr algn="ctr"/>
            <a:r>
              <a:rPr lang="fi-FI" b="1" dirty="0">
                <a:solidFill>
                  <a:schemeClr val="accent3"/>
                </a:solidFill>
              </a:rPr>
              <a:t>venäläiset, virolaiset</a:t>
            </a:r>
          </a:p>
          <a:p>
            <a:pPr algn="ctr"/>
            <a:r>
              <a:rPr lang="fi-FI" b="1" dirty="0">
                <a:solidFill>
                  <a:schemeClr val="accent3"/>
                </a:solidFill>
              </a:rPr>
              <a:t>syyrialaiset</a:t>
            </a:r>
          </a:p>
        </p:txBody>
      </p:sp>
      <p:sp>
        <p:nvSpPr>
          <p:cNvPr id="10" name="Suorakulmio 9"/>
          <p:cNvSpPr/>
          <p:nvPr/>
        </p:nvSpPr>
        <p:spPr>
          <a:xfrm>
            <a:off x="9134214" y="1764464"/>
            <a:ext cx="2535617" cy="646331"/>
          </a:xfrm>
          <a:prstGeom prst="rect">
            <a:avLst/>
          </a:prstGeom>
        </p:spPr>
        <p:txBody>
          <a:bodyPr wrap="square" anchor="t">
            <a:spAutoFit/>
          </a:bodyPr>
          <a:lstStyle/>
          <a:p>
            <a:r>
              <a:rPr lang="fi-FI" dirty="0">
                <a:latin typeface="Arial"/>
                <a:ea typeface="ＭＳ Ｐゴシック"/>
                <a:cs typeface="Arial"/>
              </a:rPr>
              <a:t>Vieraskielisiä </a:t>
            </a:r>
            <a:r>
              <a:rPr lang="fi-FI" b="1" dirty="0">
                <a:solidFill>
                  <a:schemeClr val="accent3"/>
                </a:solidFill>
                <a:latin typeface="Arial"/>
                <a:ea typeface="ＭＳ Ｐゴシック"/>
                <a:cs typeface="Arial"/>
              </a:rPr>
              <a:t>5539</a:t>
            </a:r>
            <a:endParaRPr lang="fi-FI" dirty="0">
              <a:solidFill>
                <a:schemeClr val="accent3"/>
              </a:solidFill>
            </a:endParaRPr>
          </a:p>
          <a:p>
            <a:r>
              <a:rPr lang="fi-FI" b="1" dirty="0">
                <a:solidFill>
                  <a:schemeClr val="accent3"/>
                </a:solidFill>
                <a:latin typeface="Arial"/>
                <a:ea typeface="ＭＳ Ｐゴシック"/>
                <a:cs typeface="Arial"/>
              </a:rPr>
              <a:t>4,6 %</a:t>
            </a:r>
            <a:r>
              <a:rPr lang="fi-FI" dirty="0">
                <a:solidFill>
                  <a:schemeClr val="accent3"/>
                </a:solidFill>
                <a:latin typeface="Arial"/>
                <a:ea typeface="ＭＳ Ｐゴシック"/>
                <a:cs typeface="Arial"/>
              </a:rPr>
              <a:t> </a:t>
            </a:r>
            <a:r>
              <a:rPr lang="fi-FI" dirty="0">
                <a:solidFill>
                  <a:srgbClr val="0F0F0F"/>
                </a:solidFill>
                <a:latin typeface="Arial"/>
                <a:ea typeface="ＭＳ Ｐゴシック"/>
                <a:cs typeface="Arial"/>
              </a:rPr>
              <a:t>kuopiolaisista</a:t>
            </a:r>
          </a:p>
        </p:txBody>
      </p:sp>
      <p:sp>
        <p:nvSpPr>
          <p:cNvPr id="11" name="Tekstiruutu 10"/>
          <p:cNvSpPr txBox="1"/>
          <p:nvPr/>
        </p:nvSpPr>
        <p:spPr>
          <a:xfrm>
            <a:off x="9092447" y="2932442"/>
            <a:ext cx="2698362" cy="1200329"/>
          </a:xfrm>
          <a:prstGeom prst="rect">
            <a:avLst/>
          </a:prstGeom>
          <a:noFill/>
          <a:ln>
            <a:noFill/>
          </a:ln>
        </p:spPr>
        <p:txBody>
          <a:bodyPr wrap="square" rtlCol="0" anchor="t">
            <a:spAutoFit/>
          </a:bodyPr>
          <a:lstStyle/>
          <a:p>
            <a:pPr algn="ctr"/>
            <a:r>
              <a:rPr lang="fi-FI" b="1" dirty="0">
                <a:solidFill>
                  <a:schemeClr val="accent3"/>
                </a:solidFill>
                <a:latin typeface="Arial"/>
                <a:ea typeface="ＭＳ Ｐゴシック"/>
                <a:cs typeface="Arial"/>
              </a:rPr>
              <a:t>Noin 90 </a:t>
            </a:r>
            <a:r>
              <a:rPr lang="fi-FI" dirty="0">
                <a:latin typeface="Arial"/>
                <a:ea typeface="ＭＳ Ｐゴシック"/>
                <a:cs typeface="Arial"/>
              </a:rPr>
              <a:t>eri kieltä</a:t>
            </a:r>
            <a:endParaRPr lang="fi-FI" dirty="0">
              <a:cs typeface="Arial" charset="0"/>
            </a:endParaRPr>
          </a:p>
          <a:p>
            <a:pPr algn="ctr"/>
            <a:r>
              <a:rPr lang="fi-FI" dirty="0">
                <a:latin typeface="Arial"/>
                <a:ea typeface="ＭＳ Ｐゴシック"/>
                <a:cs typeface="Arial"/>
              </a:rPr>
              <a:t>Kielet, joita eniten</a:t>
            </a:r>
            <a:br>
              <a:rPr lang="fi-FI" dirty="0"/>
            </a:br>
            <a:r>
              <a:rPr lang="fi-FI" dirty="0">
                <a:solidFill>
                  <a:schemeClr val="accent3"/>
                </a:solidFill>
                <a:latin typeface="Arial"/>
                <a:ea typeface="ＭＳ Ｐゴシック"/>
                <a:cs typeface="Arial"/>
              </a:rPr>
              <a:t>venäjä, arabia</a:t>
            </a:r>
            <a:endParaRPr lang="fi-FI" dirty="0">
              <a:solidFill>
                <a:schemeClr val="accent3"/>
              </a:solidFill>
              <a:cs typeface="Arial"/>
            </a:endParaRPr>
          </a:p>
          <a:p>
            <a:pPr lvl="0" algn="ctr"/>
            <a:r>
              <a:rPr lang="fi-FI" dirty="0">
                <a:solidFill>
                  <a:schemeClr val="accent3"/>
                </a:solidFill>
                <a:latin typeface="Arial"/>
                <a:ea typeface="ＭＳ Ｐゴシック"/>
                <a:cs typeface="Arial"/>
              </a:rPr>
              <a:t>englanti, viro </a:t>
            </a:r>
          </a:p>
        </p:txBody>
      </p:sp>
      <p:sp>
        <p:nvSpPr>
          <p:cNvPr id="3" name="Tekstiruutu 2"/>
          <p:cNvSpPr txBox="1"/>
          <p:nvPr/>
        </p:nvSpPr>
        <p:spPr>
          <a:xfrm>
            <a:off x="8875061" y="4639663"/>
            <a:ext cx="3004485" cy="923330"/>
          </a:xfrm>
          <a:prstGeom prst="rect">
            <a:avLst/>
          </a:prstGeom>
          <a:noFill/>
        </p:spPr>
        <p:txBody>
          <a:bodyPr wrap="square" rtlCol="0">
            <a:spAutoFit/>
          </a:bodyPr>
          <a:lstStyle/>
          <a:p>
            <a:pPr algn="ctr"/>
            <a:r>
              <a:rPr lang="fi-FI" dirty="0"/>
              <a:t>Noin </a:t>
            </a:r>
            <a:r>
              <a:rPr lang="fi-FI" b="1" dirty="0"/>
              <a:t>1000</a:t>
            </a:r>
          </a:p>
          <a:p>
            <a:pPr algn="ctr"/>
            <a:r>
              <a:rPr lang="fi-FI" dirty="0"/>
              <a:t>ulkomaalaista </a:t>
            </a:r>
          </a:p>
          <a:p>
            <a:pPr algn="ctr"/>
            <a:r>
              <a:rPr lang="fi-FI" dirty="0"/>
              <a:t>opiskelijaa.</a:t>
            </a:r>
          </a:p>
        </p:txBody>
      </p:sp>
      <p:sp>
        <p:nvSpPr>
          <p:cNvPr id="12" name="Tekstiruutu 11"/>
          <p:cNvSpPr txBox="1"/>
          <p:nvPr/>
        </p:nvSpPr>
        <p:spPr>
          <a:xfrm>
            <a:off x="130671" y="6396273"/>
            <a:ext cx="3470822" cy="430887"/>
          </a:xfrm>
          <a:prstGeom prst="rect">
            <a:avLst/>
          </a:prstGeom>
          <a:noFill/>
        </p:spPr>
        <p:txBody>
          <a:bodyPr wrap="none" rtlCol="0">
            <a:spAutoFit/>
          </a:bodyPr>
          <a:lstStyle/>
          <a:p>
            <a:r>
              <a:rPr lang="fi-FI" sz="1100" dirty="0"/>
              <a:t>Lähde: Tilastokeskus, 04/2022, </a:t>
            </a:r>
            <a:br>
              <a:rPr lang="fi-FI" sz="1100" dirty="0"/>
            </a:br>
            <a:r>
              <a:rPr lang="fi-FI" sz="1100" dirty="0"/>
              <a:t>ulkomaalaiset Kuopion alueittain päivitetty 27.9.2022</a:t>
            </a:r>
          </a:p>
        </p:txBody>
      </p:sp>
    </p:spTree>
    <p:extLst>
      <p:ext uri="{BB962C8B-B14F-4D97-AF65-F5344CB8AC3E}">
        <p14:creationId xmlns:p14="http://schemas.microsoft.com/office/powerpoint/2010/main" val="384804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5057" y="193735"/>
            <a:ext cx="10888337" cy="620014"/>
          </a:xfrm>
        </p:spPr>
        <p:txBody>
          <a:bodyPr/>
          <a:lstStyle/>
          <a:p>
            <a:r>
              <a:rPr lang="fi-FI" dirty="0">
                <a:solidFill>
                  <a:schemeClr val="accent3"/>
                </a:solidFill>
              </a:rPr>
              <a:t>Ulkomaan kansalaiset suuralueittain </a:t>
            </a:r>
            <a:r>
              <a:rPr lang="fi-FI" dirty="0">
                <a:solidFill>
                  <a:srgbClr val="FF0000"/>
                </a:solidFill>
              </a:rPr>
              <a:t>2021 </a:t>
            </a:r>
            <a:br>
              <a:rPr lang="fi-FI" dirty="0">
                <a:solidFill>
                  <a:srgbClr val="FF0000"/>
                </a:solidFill>
              </a:rPr>
            </a:br>
            <a:endParaRPr lang="fi-FI" sz="1400" dirty="0">
              <a:solidFill>
                <a:schemeClr val="accent3"/>
              </a:solidFill>
            </a:endParaRPr>
          </a:p>
        </p:txBody>
      </p:sp>
      <p:sp>
        <p:nvSpPr>
          <p:cNvPr id="10" name="Alatunnisteen paikkamerkki 9"/>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5" name="Tekstiruutu 4">
            <a:extLst>
              <a:ext uri="{FF2B5EF4-FFF2-40B4-BE49-F238E27FC236}">
                <a16:creationId xmlns:a16="http://schemas.microsoft.com/office/drawing/2014/main" id="{88D014A6-5A3C-D5BD-CC77-0F4A2F2C9B12}"/>
              </a:ext>
            </a:extLst>
          </p:cNvPr>
          <p:cNvSpPr txBox="1"/>
          <p:nvPr/>
        </p:nvSpPr>
        <p:spPr>
          <a:xfrm>
            <a:off x="8432851" y="6412488"/>
            <a:ext cx="2183363" cy="261610"/>
          </a:xfrm>
          <a:prstGeom prst="rect">
            <a:avLst/>
          </a:prstGeom>
          <a:noFill/>
        </p:spPr>
        <p:txBody>
          <a:bodyPr wrap="square" rtlCol="0">
            <a:spAutoFit/>
          </a:bodyPr>
          <a:lstStyle/>
          <a:p>
            <a:r>
              <a:rPr lang="fi-FI" sz="1100" dirty="0"/>
              <a:t>Päivitetty 27.9.2022</a:t>
            </a:r>
          </a:p>
        </p:txBody>
      </p:sp>
      <p:sp>
        <p:nvSpPr>
          <p:cNvPr id="12" name="Tekstiruutu 11">
            <a:extLst>
              <a:ext uri="{FF2B5EF4-FFF2-40B4-BE49-F238E27FC236}">
                <a16:creationId xmlns:a16="http://schemas.microsoft.com/office/drawing/2014/main" id="{19508AB2-E339-C7ED-5F01-677E810BB8A9}"/>
              </a:ext>
            </a:extLst>
          </p:cNvPr>
          <p:cNvSpPr txBox="1"/>
          <p:nvPr/>
        </p:nvSpPr>
        <p:spPr>
          <a:xfrm>
            <a:off x="609600" y="6397099"/>
            <a:ext cx="2565918" cy="276999"/>
          </a:xfrm>
          <a:prstGeom prst="rect">
            <a:avLst/>
          </a:prstGeom>
          <a:noFill/>
        </p:spPr>
        <p:txBody>
          <a:bodyPr wrap="square" rtlCol="0">
            <a:spAutoFit/>
          </a:bodyPr>
          <a:lstStyle/>
          <a:p>
            <a:r>
              <a:rPr lang="fi-FI" sz="1200" dirty="0"/>
              <a:t>Lähde: Kuntarekisterit</a:t>
            </a:r>
          </a:p>
        </p:txBody>
      </p:sp>
      <p:pic>
        <p:nvPicPr>
          <p:cNvPr id="6" name="Kuva 5">
            <a:extLst>
              <a:ext uri="{FF2B5EF4-FFF2-40B4-BE49-F238E27FC236}">
                <a16:creationId xmlns:a16="http://schemas.microsoft.com/office/drawing/2014/main" id="{7BDB7FE7-51E9-170C-3748-41CC6240167F}"/>
              </a:ext>
            </a:extLst>
          </p:cNvPr>
          <p:cNvPicPr>
            <a:picLocks noChangeAspect="1"/>
          </p:cNvPicPr>
          <p:nvPr/>
        </p:nvPicPr>
        <p:blipFill>
          <a:blip r:embed="rId2"/>
          <a:stretch>
            <a:fillRect/>
          </a:stretch>
        </p:blipFill>
        <p:spPr>
          <a:xfrm>
            <a:off x="341829" y="616740"/>
            <a:ext cx="6460187" cy="5817231"/>
          </a:xfrm>
          <a:prstGeom prst="rect">
            <a:avLst/>
          </a:prstGeom>
        </p:spPr>
      </p:pic>
      <p:sp>
        <p:nvSpPr>
          <p:cNvPr id="11" name="Tekstiruutu 10">
            <a:extLst>
              <a:ext uri="{FF2B5EF4-FFF2-40B4-BE49-F238E27FC236}">
                <a16:creationId xmlns:a16="http://schemas.microsoft.com/office/drawing/2014/main" id="{CDEF56A5-1286-2925-F4E9-882FB0D76519}"/>
              </a:ext>
            </a:extLst>
          </p:cNvPr>
          <p:cNvSpPr txBox="1"/>
          <p:nvPr/>
        </p:nvSpPr>
        <p:spPr>
          <a:xfrm>
            <a:off x="2746588" y="3825586"/>
            <a:ext cx="810349" cy="646331"/>
          </a:xfrm>
          <a:prstGeom prst="rect">
            <a:avLst/>
          </a:prstGeom>
          <a:noFill/>
        </p:spPr>
        <p:txBody>
          <a:bodyPr wrap="square" rtlCol="0">
            <a:spAutoFit/>
          </a:bodyPr>
          <a:lstStyle/>
          <a:p>
            <a:r>
              <a:rPr lang="fi-FI" sz="1200" dirty="0"/>
              <a:t>Keskusta </a:t>
            </a:r>
            <a:r>
              <a:rPr lang="fi-FI" sz="1200" b="1" dirty="0"/>
              <a:t>2342</a:t>
            </a:r>
            <a:r>
              <a:rPr lang="fi-FI" sz="1200" dirty="0"/>
              <a:t> </a:t>
            </a:r>
            <a:br>
              <a:rPr lang="fi-FI" sz="1200" dirty="0"/>
            </a:br>
            <a:r>
              <a:rPr lang="fi-FI" sz="1200" dirty="0"/>
              <a:t>3,8 %</a:t>
            </a:r>
          </a:p>
        </p:txBody>
      </p:sp>
      <p:sp>
        <p:nvSpPr>
          <p:cNvPr id="18" name="Tekstiruutu 17">
            <a:extLst>
              <a:ext uri="{FF2B5EF4-FFF2-40B4-BE49-F238E27FC236}">
                <a16:creationId xmlns:a16="http://schemas.microsoft.com/office/drawing/2014/main" id="{6FDD2121-6C7B-F895-69E4-2B14572CA019}"/>
              </a:ext>
            </a:extLst>
          </p:cNvPr>
          <p:cNvSpPr txBox="1"/>
          <p:nvPr/>
        </p:nvSpPr>
        <p:spPr>
          <a:xfrm>
            <a:off x="2600230" y="4432046"/>
            <a:ext cx="999335" cy="646331"/>
          </a:xfrm>
          <a:prstGeom prst="rect">
            <a:avLst/>
          </a:prstGeom>
          <a:noFill/>
        </p:spPr>
        <p:txBody>
          <a:bodyPr wrap="square" rtlCol="0">
            <a:spAutoFit/>
          </a:bodyPr>
          <a:lstStyle/>
          <a:p>
            <a:r>
              <a:rPr lang="fi-FI" sz="1200" dirty="0"/>
              <a:t>Eteläinen alue </a:t>
            </a:r>
            <a:r>
              <a:rPr lang="fi-FI" sz="1200" b="1" dirty="0"/>
              <a:t>884</a:t>
            </a:r>
            <a:br>
              <a:rPr lang="fi-FI" sz="1200" dirty="0"/>
            </a:br>
            <a:r>
              <a:rPr lang="fi-FI" sz="1200" dirty="0"/>
              <a:t> 2,8 %</a:t>
            </a:r>
          </a:p>
        </p:txBody>
      </p:sp>
      <p:sp>
        <p:nvSpPr>
          <p:cNvPr id="22" name="Tekstiruutu 21">
            <a:extLst>
              <a:ext uri="{FF2B5EF4-FFF2-40B4-BE49-F238E27FC236}">
                <a16:creationId xmlns:a16="http://schemas.microsoft.com/office/drawing/2014/main" id="{83BD4FC8-4868-6C44-6933-D4E9D0AB420F}"/>
              </a:ext>
            </a:extLst>
          </p:cNvPr>
          <p:cNvSpPr txBox="1"/>
          <p:nvPr/>
        </p:nvSpPr>
        <p:spPr>
          <a:xfrm>
            <a:off x="3795639" y="3811750"/>
            <a:ext cx="1148034" cy="646331"/>
          </a:xfrm>
          <a:prstGeom prst="rect">
            <a:avLst/>
          </a:prstGeom>
          <a:noFill/>
        </p:spPr>
        <p:txBody>
          <a:bodyPr wrap="square" rtlCol="0">
            <a:spAutoFit/>
          </a:bodyPr>
          <a:lstStyle/>
          <a:p>
            <a:pPr algn="ctr"/>
            <a:r>
              <a:rPr lang="fi-FI" sz="1200" dirty="0"/>
              <a:t>Riistavesi </a:t>
            </a:r>
          </a:p>
          <a:p>
            <a:pPr algn="ctr"/>
            <a:r>
              <a:rPr lang="fi-FI" sz="1200" b="1" dirty="0"/>
              <a:t>26</a:t>
            </a:r>
          </a:p>
          <a:p>
            <a:pPr algn="ctr"/>
            <a:r>
              <a:rPr lang="fi-FI" sz="1200" dirty="0"/>
              <a:t>0,1 %</a:t>
            </a:r>
          </a:p>
        </p:txBody>
      </p:sp>
      <p:sp>
        <p:nvSpPr>
          <p:cNvPr id="24" name="Tekstiruutu 23">
            <a:extLst>
              <a:ext uri="{FF2B5EF4-FFF2-40B4-BE49-F238E27FC236}">
                <a16:creationId xmlns:a16="http://schemas.microsoft.com/office/drawing/2014/main" id="{47DAC1CF-D533-027A-D858-1F50C678C3BE}"/>
              </a:ext>
            </a:extLst>
          </p:cNvPr>
          <p:cNvSpPr txBox="1"/>
          <p:nvPr/>
        </p:nvSpPr>
        <p:spPr>
          <a:xfrm>
            <a:off x="1892560" y="3758214"/>
            <a:ext cx="925286" cy="830997"/>
          </a:xfrm>
          <a:prstGeom prst="rect">
            <a:avLst/>
          </a:prstGeom>
          <a:noFill/>
        </p:spPr>
        <p:txBody>
          <a:bodyPr wrap="square" rtlCol="0">
            <a:spAutoFit/>
          </a:bodyPr>
          <a:lstStyle/>
          <a:p>
            <a:pPr algn="ctr"/>
            <a:r>
              <a:rPr lang="fi-FI" sz="1200" dirty="0"/>
              <a:t>Läntinen</a:t>
            </a:r>
            <a:br>
              <a:rPr lang="fi-FI" sz="1200" dirty="0"/>
            </a:br>
            <a:r>
              <a:rPr lang="fi-FI" sz="1200" dirty="0"/>
              <a:t>maaseutu </a:t>
            </a:r>
            <a:r>
              <a:rPr lang="fi-FI" sz="1200" b="1" dirty="0"/>
              <a:t>22 </a:t>
            </a:r>
            <a:br>
              <a:rPr lang="fi-FI" sz="1200" dirty="0"/>
            </a:br>
            <a:r>
              <a:rPr lang="fi-FI" sz="1200" dirty="0"/>
              <a:t>0,5 %</a:t>
            </a:r>
          </a:p>
        </p:txBody>
      </p:sp>
      <p:sp>
        <p:nvSpPr>
          <p:cNvPr id="25" name="Tekstiruutu 24">
            <a:extLst>
              <a:ext uri="{FF2B5EF4-FFF2-40B4-BE49-F238E27FC236}">
                <a16:creationId xmlns:a16="http://schemas.microsoft.com/office/drawing/2014/main" id="{51D99081-BE9A-744D-4477-E3FD1BA95961}"/>
              </a:ext>
            </a:extLst>
          </p:cNvPr>
          <p:cNvSpPr txBox="1"/>
          <p:nvPr/>
        </p:nvSpPr>
        <p:spPr>
          <a:xfrm>
            <a:off x="3227947" y="3994391"/>
            <a:ext cx="925286" cy="830997"/>
          </a:xfrm>
          <a:prstGeom prst="rect">
            <a:avLst/>
          </a:prstGeom>
          <a:noFill/>
        </p:spPr>
        <p:txBody>
          <a:bodyPr wrap="square" rtlCol="0">
            <a:spAutoFit/>
          </a:bodyPr>
          <a:lstStyle/>
          <a:p>
            <a:pPr algn="ctr"/>
            <a:r>
              <a:rPr lang="fi-FI" sz="1200" dirty="0"/>
              <a:t>Itäinen</a:t>
            </a:r>
            <a:br>
              <a:rPr lang="fi-FI" sz="1200" dirty="0"/>
            </a:br>
            <a:r>
              <a:rPr lang="fi-FI" sz="1200" dirty="0"/>
              <a:t>maaseutu </a:t>
            </a:r>
            <a:r>
              <a:rPr lang="fi-FI" sz="1200" b="1" dirty="0"/>
              <a:t>7</a:t>
            </a:r>
            <a:r>
              <a:rPr lang="fi-FI" sz="1200" dirty="0"/>
              <a:t> </a:t>
            </a:r>
            <a:br>
              <a:rPr lang="fi-FI" sz="1200" dirty="0"/>
            </a:br>
            <a:r>
              <a:rPr lang="fi-FI" sz="1200" dirty="0"/>
              <a:t>0,7 %</a:t>
            </a:r>
          </a:p>
        </p:txBody>
      </p:sp>
      <p:sp>
        <p:nvSpPr>
          <p:cNvPr id="26" name="Tekstiruutu 25">
            <a:extLst>
              <a:ext uri="{FF2B5EF4-FFF2-40B4-BE49-F238E27FC236}">
                <a16:creationId xmlns:a16="http://schemas.microsoft.com/office/drawing/2014/main" id="{8EB21A51-F256-A3D1-2989-8DE41D8AF095}"/>
              </a:ext>
            </a:extLst>
          </p:cNvPr>
          <p:cNvSpPr txBox="1"/>
          <p:nvPr/>
        </p:nvSpPr>
        <p:spPr>
          <a:xfrm>
            <a:off x="3795639" y="4925227"/>
            <a:ext cx="1148034" cy="646331"/>
          </a:xfrm>
          <a:prstGeom prst="rect">
            <a:avLst/>
          </a:prstGeom>
          <a:noFill/>
        </p:spPr>
        <p:txBody>
          <a:bodyPr wrap="square" rtlCol="0">
            <a:spAutoFit/>
          </a:bodyPr>
          <a:lstStyle/>
          <a:p>
            <a:pPr algn="ctr"/>
            <a:r>
              <a:rPr lang="fi-FI" sz="1200" dirty="0"/>
              <a:t>Vehmersalmi </a:t>
            </a:r>
            <a:r>
              <a:rPr lang="fi-FI" sz="1200" b="1" dirty="0"/>
              <a:t>18</a:t>
            </a:r>
          </a:p>
          <a:p>
            <a:pPr algn="ctr"/>
            <a:r>
              <a:rPr lang="fi-FI" sz="1200" dirty="0"/>
              <a:t>1,0 %</a:t>
            </a:r>
          </a:p>
        </p:txBody>
      </p:sp>
      <p:sp>
        <p:nvSpPr>
          <p:cNvPr id="27" name="Tekstiruutu 26">
            <a:extLst>
              <a:ext uri="{FF2B5EF4-FFF2-40B4-BE49-F238E27FC236}">
                <a16:creationId xmlns:a16="http://schemas.microsoft.com/office/drawing/2014/main" id="{0744B047-6096-D23E-45DE-D1AD503739AA}"/>
              </a:ext>
            </a:extLst>
          </p:cNvPr>
          <p:cNvSpPr txBox="1"/>
          <p:nvPr/>
        </p:nvSpPr>
        <p:spPr>
          <a:xfrm>
            <a:off x="4538949" y="2450903"/>
            <a:ext cx="1148034" cy="646331"/>
          </a:xfrm>
          <a:prstGeom prst="rect">
            <a:avLst/>
          </a:prstGeom>
          <a:noFill/>
        </p:spPr>
        <p:txBody>
          <a:bodyPr wrap="square" rtlCol="0">
            <a:spAutoFit/>
          </a:bodyPr>
          <a:lstStyle/>
          <a:p>
            <a:pPr algn="ctr"/>
            <a:r>
              <a:rPr lang="fi-FI" sz="1200" dirty="0"/>
              <a:t>Juankoski </a:t>
            </a:r>
          </a:p>
          <a:p>
            <a:pPr algn="ctr"/>
            <a:r>
              <a:rPr lang="fi-FI" sz="1200" b="1" dirty="0"/>
              <a:t>62</a:t>
            </a:r>
          </a:p>
          <a:p>
            <a:pPr algn="ctr"/>
            <a:r>
              <a:rPr lang="fi-FI" sz="1200" dirty="0"/>
              <a:t>1,5 %</a:t>
            </a:r>
          </a:p>
        </p:txBody>
      </p:sp>
      <p:sp>
        <p:nvSpPr>
          <p:cNvPr id="28" name="Tekstiruutu 27">
            <a:extLst>
              <a:ext uri="{FF2B5EF4-FFF2-40B4-BE49-F238E27FC236}">
                <a16:creationId xmlns:a16="http://schemas.microsoft.com/office/drawing/2014/main" id="{14D1CD00-A77B-0EB8-7848-6B1F415098BC}"/>
              </a:ext>
            </a:extLst>
          </p:cNvPr>
          <p:cNvSpPr txBox="1"/>
          <p:nvPr/>
        </p:nvSpPr>
        <p:spPr>
          <a:xfrm>
            <a:off x="3813410" y="1736389"/>
            <a:ext cx="1148034" cy="646331"/>
          </a:xfrm>
          <a:prstGeom prst="rect">
            <a:avLst/>
          </a:prstGeom>
          <a:noFill/>
        </p:spPr>
        <p:txBody>
          <a:bodyPr wrap="square" rtlCol="0">
            <a:spAutoFit/>
          </a:bodyPr>
          <a:lstStyle/>
          <a:p>
            <a:pPr algn="ctr"/>
            <a:r>
              <a:rPr lang="fi-FI" sz="1200" dirty="0"/>
              <a:t>Nilsiä </a:t>
            </a:r>
          </a:p>
          <a:p>
            <a:pPr algn="ctr"/>
            <a:r>
              <a:rPr lang="fi-FI" sz="1200" b="1" dirty="0"/>
              <a:t>61</a:t>
            </a:r>
          </a:p>
          <a:p>
            <a:pPr algn="ctr"/>
            <a:r>
              <a:rPr lang="fi-FI" sz="1200" dirty="0"/>
              <a:t>1,1 %</a:t>
            </a:r>
          </a:p>
        </p:txBody>
      </p:sp>
      <p:sp>
        <p:nvSpPr>
          <p:cNvPr id="29" name="Tekstiruutu 28">
            <a:extLst>
              <a:ext uri="{FF2B5EF4-FFF2-40B4-BE49-F238E27FC236}">
                <a16:creationId xmlns:a16="http://schemas.microsoft.com/office/drawing/2014/main" id="{3A6EEF27-FDB2-C10E-5B4D-CD171032A93E}"/>
              </a:ext>
            </a:extLst>
          </p:cNvPr>
          <p:cNvSpPr txBox="1"/>
          <p:nvPr/>
        </p:nvSpPr>
        <p:spPr>
          <a:xfrm>
            <a:off x="1207169" y="2382720"/>
            <a:ext cx="1148034" cy="646331"/>
          </a:xfrm>
          <a:prstGeom prst="rect">
            <a:avLst/>
          </a:prstGeom>
          <a:noFill/>
        </p:spPr>
        <p:txBody>
          <a:bodyPr wrap="square" rtlCol="0">
            <a:spAutoFit/>
          </a:bodyPr>
          <a:lstStyle/>
          <a:p>
            <a:pPr algn="ctr"/>
            <a:r>
              <a:rPr lang="fi-FI" sz="1200" dirty="0"/>
              <a:t>Maaninka </a:t>
            </a:r>
          </a:p>
          <a:p>
            <a:pPr algn="ctr"/>
            <a:r>
              <a:rPr lang="fi-FI" sz="1200" b="1" dirty="0"/>
              <a:t>33</a:t>
            </a:r>
          </a:p>
          <a:p>
            <a:pPr algn="ctr"/>
            <a:r>
              <a:rPr lang="fi-FI" sz="1200" dirty="0"/>
              <a:t>1,0 %</a:t>
            </a:r>
          </a:p>
        </p:txBody>
      </p:sp>
      <p:sp>
        <p:nvSpPr>
          <p:cNvPr id="30" name="Tekstiruutu 29">
            <a:extLst>
              <a:ext uri="{FF2B5EF4-FFF2-40B4-BE49-F238E27FC236}">
                <a16:creationId xmlns:a16="http://schemas.microsoft.com/office/drawing/2014/main" id="{3986FCEB-2347-06B4-396E-A8175225FFEA}"/>
              </a:ext>
            </a:extLst>
          </p:cNvPr>
          <p:cNvSpPr txBox="1"/>
          <p:nvPr/>
        </p:nvSpPr>
        <p:spPr>
          <a:xfrm>
            <a:off x="794328" y="4187463"/>
            <a:ext cx="1148034" cy="646331"/>
          </a:xfrm>
          <a:prstGeom prst="rect">
            <a:avLst/>
          </a:prstGeom>
          <a:noFill/>
        </p:spPr>
        <p:txBody>
          <a:bodyPr wrap="square" rtlCol="0">
            <a:spAutoFit/>
          </a:bodyPr>
          <a:lstStyle/>
          <a:p>
            <a:pPr algn="ctr"/>
            <a:r>
              <a:rPr lang="fi-FI" sz="1200" dirty="0"/>
              <a:t>Karttula </a:t>
            </a:r>
          </a:p>
          <a:p>
            <a:pPr algn="ctr"/>
            <a:r>
              <a:rPr lang="fi-FI" sz="1200" b="1" dirty="0"/>
              <a:t>28</a:t>
            </a:r>
          </a:p>
          <a:p>
            <a:pPr algn="ctr"/>
            <a:r>
              <a:rPr lang="fi-FI" sz="1200" dirty="0"/>
              <a:t>0,9 %</a:t>
            </a:r>
          </a:p>
        </p:txBody>
      </p:sp>
      <p:sp>
        <p:nvSpPr>
          <p:cNvPr id="31" name="Tekstiruutu 30">
            <a:extLst>
              <a:ext uri="{FF2B5EF4-FFF2-40B4-BE49-F238E27FC236}">
                <a16:creationId xmlns:a16="http://schemas.microsoft.com/office/drawing/2014/main" id="{672BE08C-B681-AA4D-E997-C0C26EDE7A96}"/>
              </a:ext>
            </a:extLst>
          </p:cNvPr>
          <p:cNvSpPr txBox="1"/>
          <p:nvPr/>
        </p:nvSpPr>
        <p:spPr>
          <a:xfrm>
            <a:off x="7870729" y="1961997"/>
            <a:ext cx="2996899" cy="1077218"/>
          </a:xfrm>
          <a:prstGeom prst="rect">
            <a:avLst/>
          </a:prstGeom>
          <a:solidFill>
            <a:schemeClr val="bg1"/>
          </a:solidFill>
          <a:ln w="28575">
            <a:solidFill>
              <a:schemeClr val="tx2"/>
            </a:solidFill>
          </a:ln>
        </p:spPr>
        <p:txBody>
          <a:bodyPr wrap="square" rtlCol="0" anchor="t">
            <a:spAutoFit/>
          </a:bodyPr>
          <a:lstStyle/>
          <a:p>
            <a:pPr algn="ctr"/>
            <a:r>
              <a:rPr lang="fi-FI" sz="1600" dirty="0">
                <a:latin typeface="+mn-lt"/>
              </a:rPr>
              <a:t>31.12.2021</a:t>
            </a:r>
            <a:br>
              <a:rPr lang="fi-FI" sz="1600" dirty="0">
                <a:latin typeface="+mn-lt"/>
                <a:ea typeface="ＭＳ Ｐゴシック"/>
                <a:cs typeface="Arial"/>
              </a:rPr>
            </a:br>
            <a:r>
              <a:rPr lang="fi-FI" sz="1600" b="1" dirty="0">
                <a:latin typeface="+mn-lt"/>
                <a:ea typeface="ＭＳ Ｐゴシック"/>
                <a:cs typeface="Arial"/>
              </a:rPr>
              <a:t>Ulkomaan kansalaisia</a:t>
            </a:r>
            <a:r>
              <a:rPr lang="fi-FI" sz="1600" b="1" dirty="0">
                <a:latin typeface="+mn-lt"/>
                <a:cs typeface="Arial"/>
              </a:rPr>
              <a:t> </a:t>
            </a:r>
            <a:br>
              <a:rPr lang="fi-FI" sz="1600" dirty="0">
                <a:latin typeface="+mn-lt"/>
                <a:cs typeface="Arial"/>
              </a:rPr>
            </a:br>
            <a:r>
              <a:rPr lang="fi-FI" sz="1600" b="1" dirty="0">
                <a:solidFill>
                  <a:schemeClr val="accent3"/>
                </a:solidFill>
                <a:latin typeface="+mn-lt"/>
                <a:ea typeface="ＭＳ Ｐゴシック"/>
                <a:cs typeface="Arial"/>
              </a:rPr>
              <a:t>3548</a:t>
            </a:r>
            <a:br>
              <a:rPr lang="fi-FI" sz="1600" dirty="0">
                <a:latin typeface="+mn-lt"/>
                <a:ea typeface="ＭＳ Ｐゴシック"/>
                <a:cs typeface="Arial"/>
              </a:rPr>
            </a:br>
            <a:r>
              <a:rPr lang="fi-FI" sz="1600" b="1" dirty="0">
                <a:solidFill>
                  <a:schemeClr val="accent3"/>
                </a:solidFill>
                <a:latin typeface="+mn-lt"/>
                <a:ea typeface="ＭＳ Ｐゴシック"/>
                <a:cs typeface="Arial"/>
              </a:rPr>
              <a:t>2,9 % </a:t>
            </a:r>
            <a:r>
              <a:rPr lang="fi-FI" sz="1600" dirty="0">
                <a:latin typeface="+mn-lt"/>
                <a:ea typeface="ＭＳ Ｐゴシック"/>
                <a:cs typeface="Arial"/>
              </a:rPr>
              <a:t>kuopiolaisista</a:t>
            </a:r>
            <a:endParaRPr lang="fi-FI" sz="1600" dirty="0">
              <a:solidFill>
                <a:schemeClr val="accent3"/>
              </a:solidFill>
              <a:latin typeface="+mn-lt"/>
            </a:endParaRPr>
          </a:p>
        </p:txBody>
      </p:sp>
      <p:graphicFrame>
        <p:nvGraphicFramePr>
          <p:cNvPr id="32" name="Taulukko 31">
            <a:extLst>
              <a:ext uri="{FF2B5EF4-FFF2-40B4-BE49-F238E27FC236}">
                <a16:creationId xmlns:a16="http://schemas.microsoft.com/office/drawing/2014/main" id="{C2FF3644-22E3-D890-2EB6-7F2DFCAFE408}"/>
              </a:ext>
            </a:extLst>
          </p:cNvPr>
          <p:cNvGraphicFramePr>
            <a:graphicFrameLocks noGrp="1"/>
          </p:cNvGraphicFramePr>
          <p:nvPr>
            <p:extLst>
              <p:ext uri="{D42A27DB-BD31-4B8C-83A1-F6EECF244321}">
                <p14:modId xmlns:p14="http://schemas.microsoft.com/office/powerpoint/2010/main" val="797585539"/>
              </p:ext>
            </p:extLst>
          </p:nvPr>
        </p:nvGraphicFramePr>
        <p:xfrm>
          <a:off x="7221894" y="3403064"/>
          <a:ext cx="4285236" cy="2585227"/>
        </p:xfrm>
        <a:graphic>
          <a:graphicData uri="http://schemas.openxmlformats.org/drawingml/2006/table">
            <a:tbl>
              <a:tblPr bandRow="1">
                <a:tableStyleId>{68D230F3-CF80-4859-8CE7-A43EE81993B5}</a:tableStyleId>
              </a:tblPr>
              <a:tblGrid>
                <a:gridCol w="2061712">
                  <a:extLst>
                    <a:ext uri="{9D8B030D-6E8A-4147-A177-3AD203B41FA5}">
                      <a16:colId xmlns:a16="http://schemas.microsoft.com/office/drawing/2014/main" val="2175114113"/>
                    </a:ext>
                  </a:extLst>
                </a:gridCol>
                <a:gridCol w="1313517">
                  <a:extLst>
                    <a:ext uri="{9D8B030D-6E8A-4147-A177-3AD203B41FA5}">
                      <a16:colId xmlns:a16="http://schemas.microsoft.com/office/drawing/2014/main" val="2739867879"/>
                    </a:ext>
                  </a:extLst>
                </a:gridCol>
                <a:gridCol w="910007">
                  <a:extLst>
                    <a:ext uri="{9D8B030D-6E8A-4147-A177-3AD203B41FA5}">
                      <a16:colId xmlns:a16="http://schemas.microsoft.com/office/drawing/2014/main" val="1029885450"/>
                    </a:ext>
                  </a:extLst>
                </a:gridCol>
              </a:tblGrid>
              <a:tr h="367289">
                <a:tc>
                  <a:txBody>
                    <a:bodyPr/>
                    <a:lstStyle/>
                    <a:p>
                      <a:pPr algn="l" fontAlgn="b"/>
                      <a:r>
                        <a:rPr lang="fi-FI" sz="1100" b="1" u="none" strike="noStrike" dirty="0">
                          <a:solidFill>
                            <a:srgbClr val="000000"/>
                          </a:solidFill>
                          <a:effectLst/>
                        </a:rPr>
                        <a:t>Alue</a:t>
                      </a:r>
                      <a:endParaRPr lang="fi-FI" sz="1100" b="1" i="0" u="none" strike="noStrike" dirty="0">
                        <a:solidFill>
                          <a:srgbClr val="000000"/>
                        </a:solidFill>
                        <a:effectLst/>
                        <a:latin typeface="+mn-lt"/>
                      </a:endParaRPr>
                    </a:p>
                  </a:txBody>
                  <a:tcPr marL="9525" marR="9525" marT="9525" marB="0" anchor="b"/>
                </a:tc>
                <a:tc>
                  <a:txBody>
                    <a:bodyPr/>
                    <a:lstStyle/>
                    <a:p>
                      <a:pPr algn="r" fontAlgn="b"/>
                      <a:r>
                        <a:rPr lang="fi-FI" sz="1100" b="1" u="none" strike="noStrike" dirty="0">
                          <a:solidFill>
                            <a:srgbClr val="000000"/>
                          </a:solidFill>
                          <a:effectLst/>
                        </a:rPr>
                        <a:t>Ulkomaalaiset</a:t>
                      </a:r>
                    </a:p>
                    <a:p>
                      <a:pPr algn="r" fontAlgn="b"/>
                      <a:r>
                        <a:rPr lang="fi-FI" sz="1100" b="1" u="none" strike="noStrike" dirty="0">
                          <a:solidFill>
                            <a:srgbClr val="000000"/>
                          </a:solidFill>
                          <a:effectLst/>
                        </a:rPr>
                        <a:t>31.12.2021</a:t>
                      </a:r>
                      <a:endParaRPr lang="fi-FI" sz="1100" b="1" i="0" u="none" strike="noStrike" dirty="0">
                        <a:solidFill>
                          <a:srgbClr val="000000"/>
                        </a:solidFill>
                        <a:effectLst/>
                        <a:latin typeface="+mn-lt"/>
                      </a:endParaRPr>
                    </a:p>
                  </a:txBody>
                  <a:tcPr marL="9525" marR="9525" marT="9525" marB="0" anchor="b"/>
                </a:tc>
                <a:tc>
                  <a:txBody>
                    <a:bodyPr/>
                    <a:lstStyle/>
                    <a:p>
                      <a:pPr algn="r" fontAlgn="b"/>
                      <a:r>
                        <a:rPr lang="fi-FI" sz="1100" b="1" u="none" strike="noStrike" dirty="0">
                          <a:solidFill>
                            <a:srgbClr val="000000"/>
                          </a:solidFill>
                          <a:effectLst/>
                        </a:rPr>
                        <a:t>Osuus väestöstä</a:t>
                      </a:r>
                      <a:endParaRPr lang="fi-FI" sz="11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444349492"/>
                  </a:ext>
                </a:extLst>
              </a:tr>
              <a:tr h="202922">
                <a:tc>
                  <a:txBody>
                    <a:bodyPr/>
                    <a:lstStyle/>
                    <a:p>
                      <a:pPr algn="l" fontAlgn="b"/>
                      <a:r>
                        <a:rPr lang="fi-FI" sz="1100" b="0" u="none" strike="noStrike">
                          <a:solidFill>
                            <a:srgbClr val="000000"/>
                          </a:solidFill>
                          <a:effectLst/>
                        </a:rPr>
                        <a:t>Keskusta ja sen lähialueet</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2342</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3,8 %</a:t>
                      </a:r>
                      <a:endParaRPr lang="fi-F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7757239"/>
                  </a:ext>
                </a:extLst>
              </a:tr>
              <a:tr h="202922">
                <a:tc>
                  <a:txBody>
                    <a:bodyPr/>
                    <a:lstStyle/>
                    <a:p>
                      <a:pPr algn="l" fontAlgn="b"/>
                      <a:r>
                        <a:rPr lang="fi-FI" sz="1100" b="0" u="none" strike="noStrike">
                          <a:solidFill>
                            <a:srgbClr val="000000"/>
                          </a:solidFill>
                          <a:effectLst/>
                        </a:rPr>
                        <a:t>Eteläinen alue</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884</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2,8 %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0951347"/>
                  </a:ext>
                </a:extLst>
              </a:tr>
              <a:tr h="202922">
                <a:tc>
                  <a:txBody>
                    <a:bodyPr/>
                    <a:lstStyle/>
                    <a:p>
                      <a:pPr algn="l" fontAlgn="b"/>
                      <a:r>
                        <a:rPr lang="fi-FI" sz="1100" b="0" u="none" strike="noStrike">
                          <a:solidFill>
                            <a:srgbClr val="000000"/>
                          </a:solidFill>
                          <a:effectLst/>
                        </a:rPr>
                        <a:t>Läntinen maaseutu</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22</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0,5 %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252554"/>
                  </a:ext>
                </a:extLst>
              </a:tr>
              <a:tr h="202922">
                <a:tc>
                  <a:txBody>
                    <a:bodyPr/>
                    <a:lstStyle/>
                    <a:p>
                      <a:pPr algn="l" fontAlgn="b"/>
                      <a:r>
                        <a:rPr lang="fi-FI" sz="1100" b="0" u="none" strike="noStrike">
                          <a:solidFill>
                            <a:srgbClr val="000000"/>
                          </a:solidFill>
                          <a:effectLst/>
                        </a:rPr>
                        <a:t>Itäinen maaseutu</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7</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0,7 %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6702722"/>
                  </a:ext>
                </a:extLst>
              </a:tr>
              <a:tr h="202922">
                <a:tc>
                  <a:txBody>
                    <a:bodyPr/>
                    <a:lstStyle/>
                    <a:p>
                      <a:pPr algn="l" fontAlgn="b"/>
                      <a:r>
                        <a:rPr lang="fi-FI" sz="1100" b="0" u="none" strike="noStrike">
                          <a:solidFill>
                            <a:srgbClr val="000000"/>
                          </a:solidFill>
                          <a:effectLst/>
                        </a:rPr>
                        <a:t>Riistavesi</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26</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1,5 %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217217"/>
                  </a:ext>
                </a:extLst>
              </a:tr>
              <a:tr h="202922">
                <a:tc>
                  <a:txBody>
                    <a:bodyPr/>
                    <a:lstStyle/>
                    <a:p>
                      <a:pPr algn="l" fontAlgn="b"/>
                      <a:r>
                        <a:rPr lang="fi-FI" sz="1100" b="0" u="none" strike="noStrike">
                          <a:solidFill>
                            <a:srgbClr val="000000"/>
                          </a:solidFill>
                          <a:effectLst/>
                        </a:rPr>
                        <a:t>Vehmersalmi</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18</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1,0 %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9879770"/>
                  </a:ext>
                </a:extLst>
              </a:tr>
              <a:tr h="202922">
                <a:tc>
                  <a:txBody>
                    <a:bodyPr/>
                    <a:lstStyle/>
                    <a:p>
                      <a:pPr algn="l" fontAlgn="b"/>
                      <a:r>
                        <a:rPr lang="fi-FI" sz="1100" b="0" u="none" strike="noStrike">
                          <a:solidFill>
                            <a:srgbClr val="000000"/>
                          </a:solidFill>
                          <a:effectLst/>
                        </a:rPr>
                        <a:t>Nilsiä</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61</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1,1 %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576361"/>
                  </a:ext>
                </a:extLst>
              </a:tr>
              <a:tr h="202922">
                <a:tc>
                  <a:txBody>
                    <a:bodyPr/>
                    <a:lstStyle/>
                    <a:p>
                      <a:pPr algn="l" fontAlgn="b"/>
                      <a:r>
                        <a:rPr lang="fi-FI" sz="1100" b="0" u="none" strike="noStrike">
                          <a:solidFill>
                            <a:srgbClr val="000000"/>
                          </a:solidFill>
                          <a:effectLst/>
                        </a:rPr>
                        <a:t>Juankoski</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62</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1,5 %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9421380"/>
                  </a:ext>
                </a:extLst>
              </a:tr>
              <a:tr h="202922">
                <a:tc>
                  <a:txBody>
                    <a:bodyPr/>
                    <a:lstStyle/>
                    <a:p>
                      <a:pPr algn="l" fontAlgn="b"/>
                      <a:r>
                        <a:rPr lang="fi-FI" sz="1100" b="0" u="none" strike="noStrike">
                          <a:solidFill>
                            <a:srgbClr val="000000"/>
                          </a:solidFill>
                          <a:effectLst/>
                        </a:rPr>
                        <a:t>Karttula</a:t>
                      </a:r>
                      <a:endParaRPr lang="fi-F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dirty="0">
                          <a:solidFill>
                            <a:srgbClr val="000000"/>
                          </a:solidFill>
                          <a:effectLst/>
                        </a:rPr>
                        <a:t>28</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100" b="0" u="none" strike="noStrike">
                          <a:solidFill>
                            <a:srgbClr val="000000"/>
                          </a:solidFill>
                          <a:effectLst/>
                        </a:rPr>
                        <a:t>0,9 %</a:t>
                      </a:r>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7334784"/>
                  </a:ext>
                </a:extLst>
              </a:tr>
              <a:tr h="202922">
                <a:tc>
                  <a:txBody>
                    <a:bodyPr/>
                    <a:lstStyle/>
                    <a:p>
                      <a:pPr algn="l" fontAlgn="b"/>
                      <a:r>
                        <a:rPr lang="fi-FI" sz="1100" b="0" u="none" strike="noStrike" dirty="0">
                          <a:solidFill>
                            <a:srgbClr val="000000"/>
                          </a:solidFill>
                          <a:effectLst/>
                        </a:rPr>
                        <a:t>Maaninka</a:t>
                      </a:r>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457200" rtl="0" eaLnBrk="1" fontAlgn="b" latinLnBrk="0" hangingPunct="1"/>
                      <a:r>
                        <a:rPr lang="fi-FI" sz="1100" b="0" u="none" strike="noStrike" kern="1200" dirty="0">
                          <a:solidFill>
                            <a:srgbClr val="000000"/>
                          </a:solidFill>
                          <a:effectLst/>
                          <a:latin typeface="+mn-lt"/>
                          <a:ea typeface="+mn-ea"/>
                          <a:cs typeface="+mn-cs"/>
                        </a:rPr>
                        <a:t>33</a:t>
                      </a:r>
                    </a:p>
                  </a:txBody>
                  <a:tcPr marL="9525" marR="9525" marT="9525" marB="0" anchor="b"/>
                </a:tc>
                <a:tc>
                  <a:txBody>
                    <a:bodyPr/>
                    <a:lstStyle/>
                    <a:p>
                      <a:pPr algn="r" fontAlgn="b"/>
                      <a:r>
                        <a:rPr lang="fi-FI" sz="1100" b="0" u="none" strike="noStrike" dirty="0">
                          <a:solidFill>
                            <a:srgbClr val="000000"/>
                          </a:solidFill>
                          <a:effectLst/>
                        </a:rPr>
                        <a:t>1,0 %</a:t>
                      </a:r>
                      <a:endParaRPr lang="fi-F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4725950"/>
                  </a:ext>
                </a:extLst>
              </a:tr>
              <a:tr h="188718">
                <a:tc>
                  <a:txBody>
                    <a:bodyPr/>
                    <a:lstStyle/>
                    <a:p>
                      <a:pPr marL="0" algn="l" defTabSz="457200" rtl="0" eaLnBrk="1" fontAlgn="b" latinLnBrk="0" hangingPunct="1"/>
                      <a:r>
                        <a:rPr lang="fi-FI" sz="1100" b="0" u="none" strike="noStrike" kern="1200" dirty="0">
                          <a:solidFill>
                            <a:srgbClr val="000000"/>
                          </a:solidFill>
                          <a:effectLst/>
                          <a:latin typeface="+mn-lt"/>
                          <a:ea typeface="+mn-ea"/>
                          <a:cs typeface="+mn-cs"/>
                        </a:rPr>
                        <a:t>Muut, alueettomat</a:t>
                      </a:r>
                    </a:p>
                  </a:txBody>
                  <a:tcPr marL="9525" marR="9525" marT="9525" marB="0" anchor="b"/>
                </a:tc>
                <a:tc>
                  <a:txBody>
                    <a:bodyPr/>
                    <a:lstStyle/>
                    <a:p>
                      <a:pPr marL="0" algn="r" defTabSz="457200" rtl="0" eaLnBrk="1" fontAlgn="b" latinLnBrk="0" hangingPunct="1"/>
                      <a:r>
                        <a:rPr lang="fi-FI" sz="1100" b="0" u="none" strike="noStrike" kern="1200" dirty="0">
                          <a:solidFill>
                            <a:srgbClr val="000000"/>
                          </a:solidFill>
                          <a:effectLst/>
                          <a:latin typeface="+mn-lt"/>
                          <a:ea typeface="+mn-ea"/>
                          <a:cs typeface="+mn-cs"/>
                        </a:rPr>
                        <a:t>65</a:t>
                      </a:r>
                    </a:p>
                  </a:txBody>
                  <a:tcPr marL="9525" marR="9525" marT="9525" marB="0" anchor="b"/>
                </a:tc>
                <a:tc>
                  <a:txBody>
                    <a:bodyPr/>
                    <a:lstStyle/>
                    <a:p>
                      <a:pPr marL="0" algn="r" defTabSz="457200" rtl="0" eaLnBrk="1" fontAlgn="b" latinLnBrk="0" hangingPunct="1"/>
                      <a:endParaRPr lang="fi-FI" sz="1100" b="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462680591"/>
                  </a:ext>
                </a:extLst>
              </a:tr>
            </a:tbl>
          </a:graphicData>
        </a:graphic>
      </p:graphicFrame>
    </p:spTree>
    <p:extLst>
      <p:ext uri="{BB962C8B-B14F-4D97-AF65-F5344CB8AC3E}">
        <p14:creationId xmlns:p14="http://schemas.microsoft.com/office/powerpoint/2010/main" val="89149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Tilastokeskuksen määritelmät</a:t>
            </a:r>
            <a:endParaRPr lang="fi-FI" dirty="0"/>
          </a:p>
        </p:txBody>
      </p:sp>
      <p:sp>
        <p:nvSpPr>
          <p:cNvPr id="3" name="Sisällön paikkamerkki 2"/>
          <p:cNvSpPr>
            <a:spLocks noGrp="1"/>
          </p:cNvSpPr>
          <p:nvPr>
            <p:ph idx="1"/>
          </p:nvPr>
        </p:nvSpPr>
        <p:spPr/>
        <p:txBody>
          <a:bodyPr/>
          <a:lstStyle/>
          <a:p>
            <a:r>
              <a:rPr lang="fi-FI" sz="2000" dirty="0">
                <a:solidFill>
                  <a:srgbClr val="0F0F0F"/>
                </a:solidFill>
                <a:latin typeface="Verdana" panose="020B0604030504040204" pitchFamily="34" charset="0"/>
              </a:rPr>
              <a:t>Ulkomaiden kansalainen tilastoidaan Suomen väestöön, jos hän aikoo asua tai on asunut maassa vähintään yhden vuoden. Turvapaikanhakija tilastoidaan väestöön vasta, kun Ulkomaalaisvirasto on myöntänyt hänelle pysyvän oleskeluluvan. </a:t>
            </a:r>
            <a:r>
              <a:rPr lang="en-US" sz="2000" dirty="0">
                <a:solidFill>
                  <a:srgbClr val="0F0F0F"/>
                </a:solidFill>
                <a:latin typeface="Verdana" panose="020B0604030504040204" pitchFamily="34" charset="0"/>
              </a:rPr>
              <a:t>​</a:t>
            </a:r>
            <a:r>
              <a:rPr lang="fi-FI" sz="2000" dirty="0"/>
              <a:t>Jos henkilöllä on kahden maan kansalaisuus, joista toinen on Suomen, hän on tilastoissa Suomen kansalaisena. Jos Suomessa asuvalla ulkomaan kansalaisella on useita ulkomaiden kansalaisuuksia, hän on rekisterissä ja tilastoissa sen maan kansalaisena, jonka passilla hän on maahan tullut.</a:t>
            </a:r>
            <a:endParaRPr lang="en-US" sz="2000" dirty="0">
              <a:solidFill>
                <a:srgbClr val="0F0F0F"/>
              </a:solidFill>
              <a:latin typeface="Arial" panose="020B0604020202020204" pitchFamily="34" charset="0"/>
            </a:endParaRPr>
          </a:p>
          <a:p>
            <a:r>
              <a:rPr lang="fi-FI" sz="2000" dirty="0">
                <a:solidFill>
                  <a:srgbClr val="0F0F0F"/>
                </a:solidFill>
                <a:latin typeface="Verdana" panose="020B0604030504040204" pitchFamily="34" charset="0"/>
              </a:rPr>
              <a:t>Vieraskielisiksi luetaan henkilöt, joiden kieli on jokin muu kuin suomi, ruotsi tai saame. </a:t>
            </a:r>
            <a:endParaRPr lang="en-US" sz="2000" dirty="0">
              <a:solidFill>
                <a:srgbClr val="0F0F0F"/>
              </a:solidFill>
              <a:latin typeface="Arial" panose="020B0604020202020204" pitchFamily="34" charset="0"/>
            </a:endParaRPr>
          </a:p>
          <a:p>
            <a:r>
              <a:rPr lang="fi-FI" sz="2000" dirty="0"/>
              <a:t>Ulkomaalaistaustaisia ovat ne henkilöt, joiden molemmat vanhemmat tai ainoa tiedossa oleva vanhempi on syntynyt ulkomailla.</a:t>
            </a:r>
          </a:p>
        </p:txBody>
      </p:sp>
      <p:sp>
        <p:nvSpPr>
          <p:cNvPr id="4" name="Alatunnisteen paikkamerkki 3"/>
          <p:cNvSpPr>
            <a:spLocks noGrp="1"/>
          </p:cNvSpPr>
          <p:nvPr>
            <p:ph type="ftr" sz="quarter" idx="3"/>
          </p:nvPr>
        </p:nvSpPr>
        <p:spPr/>
        <p:txBody>
          <a:bodyPr/>
          <a:lstStyle/>
          <a:p>
            <a:pPr>
              <a:defRPr/>
            </a:pPr>
            <a:endParaRPr lang="fi-FI" dirty="0"/>
          </a:p>
        </p:txBody>
      </p:sp>
    </p:spTree>
    <p:extLst>
      <p:ext uri="{BB962C8B-B14F-4D97-AF65-F5344CB8AC3E}">
        <p14:creationId xmlns:p14="http://schemas.microsoft.com/office/powerpoint/2010/main" val="53229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694063" y="274637"/>
            <a:ext cx="10888337" cy="846407"/>
          </a:xfrm>
        </p:spPr>
        <p:txBody>
          <a:bodyPr/>
          <a:lstStyle/>
          <a:p>
            <a:r>
              <a:rPr lang="fi-FI" dirty="0">
                <a:solidFill>
                  <a:schemeClr val="accent3"/>
                </a:solidFill>
              </a:rPr>
              <a:t>Ulkomaan kansalaiset alueittain </a:t>
            </a:r>
            <a:r>
              <a:rPr lang="fi-FI" dirty="0">
                <a:solidFill>
                  <a:srgbClr val="FF0000"/>
                </a:solidFill>
              </a:rPr>
              <a:t>2020</a:t>
            </a:r>
          </a:p>
        </p:txBody>
      </p:sp>
      <p:sp>
        <p:nvSpPr>
          <p:cNvPr id="10" name="Alatunnisteen paikkamerkki 9"/>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14" name="Tekstiruutu 13"/>
          <p:cNvSpPr txBox="1"/>
          <p:nvPr/>
        </p:nvSpPr>
        <p:spPr>
          <a:xfrm>
            <a:off x="8884920" y="3543760"/>
            <a:ext cx="2697480" cy="1323439"/>
          </a:xfrm>
          <a:prstGeom prst="rect">
            <a:avLst/>
          </a:prstGeom>
          <a:noFill/>
          <a:ln w="38100">
            <a:solidFill>
              <a:schemeClr val="bg1">
                <a:lumMod val="75000"/>
              </a:schemeClr>
            </a:solidFill>
          </a:ln>
        </p:spPr>
        <p:txBody>
          <a:bodyPr wrap="square" rtlCol="0">
            <a:spAutoFit/>
          </a:bodyPr>
          <a:lstStyle/>
          <a:p>
            <a:pPr algn="ctr"/>
            <a:endParaRPr lang="fi-FI" sz="1600" b="1" dirty="0">
              <a:solidFill>
                <a:schemeClr val="accent3"/>
              </a:solidFill>
            </a:endParaRPr>
          </a:p>
          <a:p>
            <a:pPr algn="ctr"/>
            <a:r>
              <a:rPr lang="fi-FI" sz="1600" dirty="0">
                <a:solidFill>
                  <a:schemeClr val="accent3"/>
                </a:solidFill>
              </a:rPr>
              <a:t>Ulkomaan kansalaisia asuu</a:t>
            </a:r>
          </a:p>
          <a:p>
            <a:pPr algn="ctr"/>
            <a:r>
              <a:rPr lang="fi-FI" sz="1600" dirty="0">
                <a:solidFill>
                  <a:schemeClr val="accent3"/>
                </a:solidFill>
              </a:rPr>
              <a:t>lähes kaikilla Kuopion  alueilla.</a:t>
            </a:r>
          </a:p>
          <a:p>
            <a:pPr algn="ctr"/>
            <a:endParaRPr lang="fi-FI" sz="1600" b="1" dirty="0">
              <a:solidFill>
                <a:schemeClr val="accent3"/>
              </a:solidFill>
            </a:endParaRPr>
          </a:p>
        </p:txBody>
      </p:sp>
      <p:graphicFrame>
        <p:nvGraphicFramePr>
          <p:cNvPr id="7" name="Kaavio 6"/>
          <p:cNvGraphicFramePr>
            <a:graphicFrameLocks/>
          </p:cNvGraphicFramePr>
          <p:nvPr>
            <p:extLst>
              <p:ext uri="{D42A27DB-BD31-4B8C-83A1-F6EECF244321}">
                <p14:modId xmlns:p14="http://schemas.microsoft.com/office/powerpoint/2010/main" val="2269161366"/>
              </p:ext>
            </p:extLst>
          </p:nvPr>
        </p:nvGraphicFramePr>
        <p:xfrm>
          <a:off x="694063" y="1132032"/>
          <a:ext cx="7721066" cy="48525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E04D78D1-4392-4F4E-AB45-F7921835B551}"/>
              </a:ext>
            </a:extLst>
          </p:cNvPr>
          <p:cNvSpPr txBox="1"/>
          <p:nvPr/>
        </p:nvSpPr>
        <p:spPr>
          <a:xfrm>
            <a:off x="600756" y="6013497"/>
            <a:ext cx="4055219" cy="276999"/>
          </a:xfrm>
          <a:prstGeom prst="rect">
            <a:avLst/>
          </a:prstGeom>
          <a:noFill/>
        </p:spPr>
        <p:txBody>
          <a:bodyPr wrap="square" rtlCol="0">
            <a:spAutoFit/>
          </a:bodyPr>
          <a:lstStyle/>
          <a:p>
            <a:r>
              <a:rPr lang="fi-FI" sz="1200" dirty="0"/>
              <a:t>*) Vuoden 2021 tietoa ei saatavilla. </a:t>
            </a:r>
          </a:p>
        </p:txBody>
      </p:sp>
    </p:spTree>
    <p:extLst>
      <p:ext uri="{BB962C8B-B14F-4D97-AF65-F5344CB8AC3E}">
        <p14:creationId xmlns:p14="http://schemas.microsoft.com/office/powerpoint/2010/main" val="346737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609601" y="517856"/>
            <a:ext cx="8156925" cy="1143000"/>
          </a:xfrm>
        </p:spPr>
        <p:txBody>
          <a:bodyPr/>
          <a:lstStyle/>
          <a:p>
            <a:r>
              <a:rPr lang="fi-FI" dirty="0">
                <a:solidFill>
                  <a:schemeClr val="accent3"/>
                </a:solidFill>
                <a:ea typeface="ＭＳ Ｐゴシック"/>
              </a:rPr>
              <a:t>Ulkomaalaiset ja vieraskieliset </a:t>
            </a:r>
            <a:br>
              <a:rPr lang="fi-FI" dirty="0"/>
            </a:br>
            <a:r>
              <a:rPr lang="fi-FI" dirty="0">
                <a:solidFill>
                  <a:schemeClr val="accent3"/>
                </a:solidFill>
                <a:ea typeface="ＭＳ Ｐゴシック"/>
              </a:rPr>
              <a:t>opiskelijat Kuopiossa 2018</a:t>
            </a:r>
            <a:endParaRPr lang="fi-FI" dirty="0">
              <a:solidFill>
                <a:schemeClr val="accent3"/>
              </a:solidFill>
            </a:endParaRPr>
          </a:p>
        </p:txBody>
      </p:sp>
      <p:sp>
        <p:nvSpPr>
          <p:cNvPr id="6" name="Tekstiruutu 5"/>
          <p:cNvSpPr txBox="1"/>
          <p:nvPr/>
        </p:nvSpPr>
        <p:spPr>
          <a:xfrm>
            <a:off x="774234" y="5869319"/>
            <a:ext cx="7557439" cy="307777"/>
          </a:xfrm>
          <a:prstGeom prst="rect">
            <a:avLst/>
          </a:prstGeom>
          <a:noFill/>
        </p:spPr>
        <p:txBody>
          <a:bodyPr wrap="square" rtlCol="0">
            <a:spAutoFit/>
          </a:bodyPr>
          <a:lstStyle/>
          <a:p>
            <a:r>
              <a:rPr lang="fi-FI" sz="1400" dirty="0"/>
              <a:t>Opiskelijamäärät peruskoulutuksen jälkeisessä tutkintotavoitteisessa koulutuksessa</a:t>
            </a:r>
          </a:p>
        </p:txBody>
      </p:sp>
      <p:pic>
        <p:nvPicPr>
          <p:cNvPr id="10" name="Kuva 9"/>
          <p:cNvPicPr>
            <a:picLocks noChangeAspect="1"/>
          </p:cNvPicPr>
          <p:nvPr/>
        </p:nvPicPr>
        <p:blipFill>
          <a:blip r:embed="rId2"/>
          <a:stretch>
            <a:fillRect/>
          </a:stretch>
        </p:blipFill>
        <p:spPr>
          <a:xfrm>
            <a:off x="7891432" y="737272"/>
            <a:ext cx="3839509" cy="1035103"/>
          </a:xfrm>
          <a:prstGeom prst="rect">
            <a:avLst/>
          </a:prstGeom>
        </p:spPr>
      </p:pic>
      <p:sp>
        <p:nvSpPr>
          <p:cNvPr id="12" name="Tekstiruutu 11"/>
          <p:cNvSpPr txBox="1"/>
          <p:nvPr/>
        </p:nvSpPr>
        <p:spPr>
          <a:xfrm>
            <a:off x="7762413" y="2236164"/>
            <a:ext cx="3929813" cy="2031325"/>
          </a:xfrm>
          <a:prstGeom prst="rect">
            <a:avLst/>
          </a:prstGeom>
          <a:noFill/>
        </p:spPr>
        <p:txBody>
          <a:bodyPr wrap="square" rtlCol="0" anchor="t">
            <a:spAutoFit/>
          </a:bodyPr>
          <a:lstStyle/>
          <a:p>
            <a:pPr algn="ctr"/>
            <a:r>
              <a:rPr lang="fi-FI" sz="1400" b="1" dirty="0">
                <a:solidFill>
                  <a:schemeClr val="accent3"/>
                </a:solidFill>
                <a:latin typeface="Arial"/>
                <a:ea typeface="ＭＳ Ｐゴシック"/>
                <a:cs typeface="Arial"/>
              </a:rPr>
              <a:t>Kuopiossa opiskeli </a:t>
            </a:r>
            <a:endParaRPr lang="fi-FI" dirty="0">
              <a:solidFill>
                <a:schemeClr val="accent3"/>
              </a:solidFill>
              <a:cs typeface="Arial" charset="0"/>
            </a:endParaRPr>
          </a:p>
          <a:p>
            <a:pPr algn="ctr"/>
            <a:r>
              <a:rPr lang="fi-FI" sz="1400" b="1" dirty="0">
                <a:solidFill>
                  <a:schemeClr val="accent3"/>
                </a:solidFill>
                <a:latin typeface="Arial"/>
                <a:ea typeface="ＭＳ Ｐゴシック"/>
                <a:cs typeface="Arial"/>
              </a:rPr>
              <a:t>noin 1000 ulkomaalaista </a:t>
            </a:r>
            <a:endParaRPr lang="fi-FI" dirty="0">
              <a:solidFill>
                <a:schemeClr val="accent3"/>
              </a:solidFill>
              <a:cs typeface="Arial"/>
            </a:endParaRPr>
          </a:p>
          <a:p>
            <a:pPr algn="ctr"/>
            <a:r>
              <a:rPr lang="fi-FI" sz="1400" b="1" dirty="0">
                <a:solidFill>
                  <a:schemeClr val="accent3"/>
                </a:solidFill>
                <a:latin typeface="Arial"/>
                <a:ea typeface="ＭＳ Ｐゴシック"/>
                <a:cs typeface="Arial"/>
              </a:rPr>
              <a:t>vuonna 2018</a:t>
            </a:r>
          </a:p>
          <a:p>
            <a:endParaRPr lang="fi-FI" sz="1400" b="1" dirty="0">
              <a:solidFill>
                <a:schemeClr val="accent3"/>
              </a:solidFill>
              <a:latin typeface="Arial"/>
              <a:ea typeface="ＭＳ Ｐゴシック"/>
              <a:cs typeface="Arial"/>
            </a:endParaRPr>
          </a:p>
          <a:p>
            <a:pPr algn="ctr"/>
            <a:r>
              <a:rPr lang="fi-FI" sz="1400" b="1" dirty="0">
                <a:solidFill>
                  <a:schemeClr val="accent3"/>
                </a:solidFill>
                <a:latin typeface="Arial"/>
                <a:ea typeface="ＭＳ Ｐゴシック"/>
                <a:cs typeface="Arial"/>
              </a:rPr>
              <a:t>Ulkomaalaisten ja vieraskielisten </a:t>
            </a:r>
            <a:endParaRPr lang="fi-FI" sz="1400" b="1" dirty="0">
              <a:solidFill>
                <a:schemeClr val="accent3"/>
              </a:solidFill>
              <a:cs typeface="Arial"/>
            </a:endParaRPr>
          </a:p>
          <a:p>
            <a:pPr algn="ctr"/>
            <a:r>
              <a:rPr lang="fi-FI" sz="1400" b="1" dirty="0">
                <a:solidFill>
                  <a:schemeClr val="accent3"/>
                </a:solidFill>
                <a:latin typeface="Arial"/>
                <a:ea typeface="ＭＳ Ｐゴシック"/>
                <a:cs typeface="Arial"/>
              </a:rPr>
              <a:t>opiskelijoiden määrät ovat  lähes </a:t>
            </a:r>
            <a:endParaRPr lang="fi-FI" sz="1400" dirty="0">
              <a:solidFill>
                <a:schemeClr val="accent3"/>
              </a:solidFill>
              <a:latin typeface="Arial"/>
              <a:ea typeface="ＭＳ Ｐゴシック"/>
              <a:cs typeface="Arial"/>
            </a:endParaRPr>
          </a:p>
          <a:p>
            <a:pPr algn="ctr"/>
            <a:r>
              <a:rPr lang="fi-FI" sz="1400" b="1" dirty="0">
                <a:solidFill>
                  <a:schemeClr val="accent3"/>
                </a:solidFill>
                <a:latin typeface="Arial"/>
                <a:ea typeface="ＭＳ Ｐゴシック"/>
                <a:cs typeface="Arial"/>
              </a:rPr>
              <a:t>kaksinkertaistuneet</a:t>
            </a:r>
            <a:endParaRPr lang="fi-FI" sz="1400" dirty="0">
              <a:solidFill>
                <a:schemeClr val="accent3"/>
              </a:solidFill>
              <a:latin typeface="Arial"/>
              <a:ea typeface="ＭＳ Ｐゴシック"/>
              <a:cs typeface="Arial"/>
            </a:endParaRPr>
          </a:p>
          <a:p>
            <a:pPr algn="ctr"/>
            <a:r>
              <a:rPr lang="fi-FI" sz="1400" b="1" dirty="0">
                <a:solidFill>
                  <a:schemeClr val="accent3"/>
                </a:solidFill>
                <a:latin typeface="Arial"/>
                <a:ea typeface="ＭＳ Ｐゴシック"/>
                <a:cs typeface="Arial"/>
              </a:rPr>
              <a:t>vuodesta 2010.</a:t>
            </a:r>
            <a:endParaRPr lang="fi-FI" sz="1400" b="1" dirty="0">
              <a:solidFill>
                <a:schemeClr val="accent3"/>
              </a:solidFill>
              <a:cs typeface="Arial"/>
            </a:endParaRPr>
          </a:p>
          <a:p>
            <a:endParaRPr lang="fi-FI" sz="1400" b="1" dirty="0">
              <a:solidFill>
                <a:schemeClr val="accent3"/>
              </a:solidFill>
              <a:cs typeface="Arial"/>
            </a:endParaRPr>
          </a:p>
        </p:txBody>
      </p:sp>
      <p:sp>
        <p:nvSpPr>
          <p:cNvPr id="11" name="Alatunnisteen paikkamerkki 10"/>
          <p:cNvSpPr txBox="1">
            <a:spLocks noGrp="1"/>
          </p:cNvSpPr>
          <p:nvPr>
            <p:ph type="ftr" sz="quarter" idx="3"/>
          </p:nvPr>
        </p:nvSpPr>
        <p:spPr>
          <a:xfrm>
            <a:off x="3873500" y="6373813"/>
            <a:ext cx="3860800" cy="365125"/>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15" name="Tekstiruutu 6"/>
          <p:cNvSpPr txBox="1"/>
          <p:nvPr/>
        </p:nvSpPr>
        <p:spPr>
          <a:xfrm>
            <a:off x="8248452" y="5028959"/>
            <a:ext cx="3125467" cy="830997"/>
          </a:xfrm>
          <a:prstGeom prst="rect">
            <a:avLst/>
          </a:prstGeom>
          <a:solidFill>
            <a:schemeClr val="bg2">
              <a:lumMod val="9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519113">
              <a:tabLst>
                <a:tab pos="3143250" algn="r"/>
              </a:tabLst>
            </a:pPr>
            <a:r>
              <a:rPr lang="fi-FI" sz="1600" b="1" dirty="0">
                <a:latin typeface="Arial" panose="020B0604020202020204" pitchFamily="34" charset="0"/>
                <a:cs typeface="Arial" panose="020B0604020202020204" pitchFamily="34" charset="0"/>
              </a:rPr>
              <a:t>Opiskelijoita v. 2018 	24 637</a:t>
            </a:r>
          </a:p>
          <a:p>
            <a:pPr marL="285750" indent="-285750" defTabSz="519113">
              <a:buFontTx/>
              <a:buChar char="-"/>
              <a:tabLst>
                <a:tab pos="3143250" algn="r"/>
              </a:tabLst>
            </a:pPr>
            <a:r>
              <a:rPr lang="fi-FI" sz="1600" b="1" dirty="0">
                <a:latin typeface="Arial" panose="020B0604020202020204" pitchFamily="34" charset="0"/>
                <a:cs typeface="Arial" panose="020B0604020202020204" pitchFamily="34" charset="0"/>
              </a:rPr>
              <a:t>ulkomaalaisia 	1 015</a:t>
            </a:r>
          </a:p>
          <a:p>
            <a:pPr marL="285750" indent="-285750" defTabSz="519113">
              <a:buFontTx/>
              <a:buChar char="-"/>
              <a:tabLst>
                <a:tab pos="3143250" algn="r"/>
              </a:tabLst>
            </a:pPr>
            <a:r>
              <a:rPr lang="fi-FI" sz="1600" b="1" dirty="0">
                <a:latin typeface="Arial" panose="020B0604020202020204" pitchFamily="34" charset="0"/>
                <a:cs typeface="Arial" panose="020B0604020202020204" pitchFamily="34" charset="0"/>
              </a:rPr>
              <a:t>vieraskielisiä 	1 462</a:t>
            </a:r>
          </a:p>
        </p:txBody>
      </p:sp>
      <p:graphicFrame>
        <p:nvGraphicFramePr>
          <p:cNvPr id="16" name="Kaavio 15"/>
          <p:cNvGraphicFramePr>
            <a:graphicFrameLocks/>
          </p:cNvGraphicFramePr>
          <p:nvPr>
            <p:extLst>
              <p:ext uri="{D42A27DB-BD31-4B8C-83A1-F6EECF244321}">
                <p14:modId xmlns:p14="http://schemas.microsoft.com/office/powerpoint/2010/main" val="1146287348"/>
              </p:ext>
            </p:extLst>
          </p:nvPr>
        </p:nvGraphicFramePr>
        <p:xfrm>
          <a:off x="600976" y="1716793"/>
          <a:ext cx="6867401" cy="38693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a:extLst>
              <a:ext uri="{FF2B5EF4-FFF2-40B4-BE49-F238E27FC236}">
                <a16:creationId xmlns:a16="http://schemas.microsoft.com/office/drawing/2014/main" id="{D6CBACEC-F93E-46E0-8C37-B1620FFFEDA9}"/>
              </a:ext>
            </a:extLst>
          </p:cNvPr>
          <p:cNvSpPr txBox="1"/>
          <p:nvPr/>
        </p:nvSpPr>
        <p:spPr>
          <a:xfrm>
            <a:off x="2597556" y="2724270"/>
            <a:ext cx="12759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latin typeface="Arial"/>
                <a:ea typeface="ＭＳ Ｐゴシック"/>
                <a:cs typeface="Arial"/>
              </a:rPr>
              <a:t>yht. 1015</a:t>
            </a:r>
            <a:endParaRPr lang="fi-FI" dirty="0">
              <a:cs typeface="Arial"/>
            </a:endParaRPr>
          </a:p>
        </p:txBody>
      </p:sp>
      <p:sp>
        <p:nvSpPr>
          <p:cNvPr id="13" name="Tekstiruutu 12">
            <a:extLst>
              <a:ext uri="{FF2B5EF4-FFF2-40B4-BE49-F238E27FC236}">
                <a16:creationId xmlns:a16="http://schemas.microsoft.com/office/drawing/2014/main" id="{C46C4013-6473-4554-AD96-DD774240D7FD}"/>
              </a:ext>
            </a:extLst>
          </p:cNvPr>
          <p:cNvSpPr txBox="1"/>
          <p:nvPr/>
        </p:nvSpPr>
        <p:spPr>
          <a:xfrm>
            <a:off x="5898397" y="2707459"/>
            <a:ext cx="12759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latin typeface="Arial"/>
                <a:ea typeface="ＭＳ Ｐゴシック"/>
                <a:cs typeface="Arial"/>
              </a:rPr>
              <a:t>yht. 1462</a:t>
            </a:r>
            <a:endParaRPr lang="fi-FI" dirty="0">
              <a:cs typeface="Arial"/>
            </a:endParaRPr>
          </a:p>
        </p:txBody>
      </p:sp>
    </p:spTree>
    <p:extLst>
      <p:ext uri="{BB962C8B-B14F-4D97-AF65-F5344CB8AC3E}">
        <p14:creationId xmlns:p14="http://schemas.microsoft.com/office/powerpoint/2010/main" val="54163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tsikko 1"/>
          <p:cNvSpPr txBox="1">
            <a:spLocks/>
          </p:cNvSpPr>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3000" b="0" i="0" u="none" strike="noStrike" kern="1200" cap="none" spc="0" normalizeH="0" baseline="0" noProof="0">
                <a:ln>
                  <a:noFill/>
                </a:ln>
                <a:solidFill>
                  <a:srgbClr val="192D9B"/>
                </a:solidFill>
                <a:effectLst/>
                <a:uLnTx/>
                <a:uFillTx/>
                <a:latin typeface="Verdana"/>
                <a:ea typeface="ＭＳ Ｐゴシック" charset="-128"/>
              </a:rPr>
              <a:t>Vieraskielisten osuus (%) Kuopiossa ja suurimmissa kaupungeissa 2010-luvulla</a:t>
            </a:r>
            <a:endParaRPr kumimoji="0" lang="fi-FI" sz="3000" b="0" i="0" u="none" strike="noStrike" kern="1200" cap="none" spc="0" normalizeH="0" baseline="0" noProof="0" dirty="0">
              <a:ln>
                <a:noFill/>
              </a:ln>
              <a:solidFill>
                <a:srgbClr val="192D9B"/>
              </a:solidFill>
              <a:effectLst/>
              <a:uLnTx/>
              <a:uFillTx/>
              <a:latin typeface="Verdana"/>
              <a:ea typeface="ＭＳ Ｐゴシック" charset="-128"/>
            </a:endParaRPr>
          </a:p>
        </p:txBody>
      </p:sp>
      <p:graphicFrame>
        <p:nvGraphicFramePr>
          <p:cNvPr id="6" name="Kaavio 5"/>
          <p:cNvGraphicFramePr>
            <a:graphicFrameLocks/>
          </p:cNvGraphicFramePr>
          <p:nvPr>
            <p:extLst>
              <p:ext uri="{D42A27DB-BD31-4B8C-83A1-F6EECF244321}">
                <p14:modId xmlns:p14="http://schemas.microsoft.com/office/powerpoint/2010/main" val="4087236128"/>
              </p:ext>
            </p:extLst>
          </p:nvPr>
        </p:nvGraphicFramePr>
        <p:xfrm>
          <a:off x="741405" y="1698625"/>
          <a:ext cx="7920000" cy="44550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9231367" y="1698625"/>
            <a:ext cx="2233246" cy="2585323"/>
          </a:xfrm>
          <a:prstGeom prst="rect">
            <a:avLst/>
          </a:prstGeom>
          <a:noFill/>
          <a:ln>
            <a:solidFill>
              <a:schemeClr val="tx2"/>
            </a:solidFill>
          </a:ln>
        </p:spPr>
        <p:txBody>
          <a:bodyPr wrap="square" rtlCol="0" anchor="t">
            <a:spAutoFit/>
          </a:bodyPr>
          <a:lstStyle/>
          <a:p>
            <a:pPr algn="ctr"/>
            <a:r>
              <a:rPr lang="fi-FI" sz="1600" dirty="0">
                <a:latin typeface="Arial"/>
                <a:ea typeface="ＭＳ Ｐゴシック"/>
                <a:cs typeface="Arial"/>
              </a:rPr>
              <a:t>Kuopiossa </a:t>
            </a:r>
            <a:endParaRPr lang="fi-FI" sz="1600">
              <a:cs typeface="Arial" charset="0"/>
            </a:endParaRPr>
          </a:p>
          <a:p>
            <a:pPr algn="ctr"/>
            <a:endParaRPr lang="fi-FI" sz="1600" dirty="0">
              <a:latin typeface="Arial"/>
              <a:ea typeface="ＭＳ Ｐゴシック"/>
              <a:cs typeface="Arial"/>
            </a:endParaRPr>
          </a:p>
          <a:p>
            <a:pPr algn="ctr"/>
            <a:r>
              <a:rPr lang="fi-FI" sz="1600" dirty="0">
                <a:latin typeface="Arial"/>
                <a:ea typeface="ＭＳ Ｐゴシック"/>
                <a:cs typeface="Arial"/>
              </a:rPr>
              <a:t>vieraskielisiä </a:t>
            </a:r>
            <a:endParaRPr lang="fi-FI" dirty="0">
              <a:cs typeface="Arial"/>
            </a:endParaRPr>
          </a:p>
          <a:p>
            <a:pPr algn="ctr"/>
            <a:r>
              <a:rPr lang="fi-FI" sz="1600" b="1" dirty="0">
                <a:solidFill>
                  <a:schemeClr val="accent3"/>
                </a:solidFill>
                <a:latin typeface="Arial"/>
                <a:ea typeface="ＭＳ Ｐゴシック"/>
                <a:cs typeface="Arial"/>
              </a:rPr>
              <a:t>4885</a:t>
            </a:r>
            <a:endParaRPr lang="fi-FI" sz="1600" b="1" dirty="0">
              <a:solidFill>
                <a:schemeClr val="accent3"/>
              </a:solidFill>
              <a:cs typeface="Arial"/>
            </a:endParaRPr>
          </a:p>
          <a:p>
            <a:pPr algn="ctr"/>
            <a:r>
              <a:rPr lang="fi-FI" sz="1600" b="1" dirty="0">
                <a:solidFill>
                  <a:schemeClr val="accent3"/>
                </a:solidFill>
                <a:latin typeface="Arial"/>
                <a:ea typeface="ＭＳ Ｐゴシック"/>
                <a:cs typeface="Arial"/>
              </a:rPr>
              <a:t>4,1% </a:t>
            </a:r>
            <a:r>
              <a:rPr lang="fi-FI" sz="1600" dirty="0">
                <a:solidFill>
                  <a:srgbClr val="0F0F0F"/>
                </a:solidFill>
                <a:latin typeface="Arial"/>
                <a:ea typeface="ＭＳ Ｐゴシック"/>
                <a:cs typeface="Arial"/>
              </a:rPr>
              <a:t>kuopiolaisista</a:t>
            </a:r>
            <a:endParaRPr lang="fi-FI" sz="1600" dirty="0">
              <a:latin typeface="Arial"/>
              <a:ea typeface="ＭＳ Ｐゴシック"/>
              <a:cs typeface="Arial"/>
            </a:endParaRPr>
          </a:p>
          <a:p>
            <a:pPr algn="ctr"/>
            <a:endParaRPr lang="fi-FI" sz="1600" b="1">
              <a:solidFill>
                <a:schemeClr val="accent3"/>
              </a:solidFill>
            </a:endParaRPr>
          </a:p>
          <a:p>
            <a:pPr algn="ctr"/>
            <a:r>
              <a:rPr lang="fi-FI" b="1" dirty="0">
                <a:solidFill>
                  <a:schemeClr val="accent3"/>
                </a:solidFill>
                <a:latin typeface="Arial"/>
                <a:ea typeface="ＭＳ Ｐゴシック"/>
                <a:cs typeface="Arial"/>
              </a:rPr>
              <a:t>83</a:t>
            </a:r>
            <a:r>
              <a:rPr lang="fi-FI" sz="1600" b="1" dirty="0">
                <a:solidFill>
                  <a:schemeClr val="accent3"/>
                </a:solidFill>
                <a:latin typeface="Arial"/>
                <a:ea typeface="ＭＳ Ｐゴシック"/>
                <a:cs typeface="Arial"/>
              </a:rPr>
              <a:t> </a:t>
            </a:r>
            <a:endParaRPr lang="fi-FI" sz="1600" b="1" dirty="0">
              <a:solidFill>
                <a:schemeClr val="accent3"/>
              </a:solidFill>
              <a:cs typeface="Arial"/>
            </a:endParaRPr>
          </a:p>
          <a:p>
            <a:pPr algn="ctr"/>
            <a:r>
              <a:rPr lang="fi-FI" sz="1600" dirty="0">
                <a:latin typeface="Arial"/>
                <a:ea typeface="ＭＳ Ｐゴシック"/>
                <a:cs typeface="Arial"/>
              </a:rPr>
              <a:t>vierasta kieltä</a:t>
            </a:r>
          </a:p>
          <a:p>
            <a:pPr algn="ctr"/>
            <a:endParaRPr lang="fi-FI" sz="1600" dirty="0">
              <a:latin typeface="Arial"/>
              <a:ea typeface="ＭＳ Ｐゴシック"/>
              <a:cs typeface="Arial"/>
            </a:endParaRPr>
          </a:p>
          <a:p>
            <a:pPr algn="ctr"/>
            <a:r>
              <a:rPr lang="fi-FI" sz="1600" dirty="0">
                <a:latin typeface="Arial"/>
                <a:ea typeface="ＭＳ Ｐゴシック"/>
                <a:cs typeface="Arial"/>
              </a:rPr>
              <a:t>31.12.2019 </a:t>
            </a:r>
            <a:endParaRPr lang="fi-FI" dirty="0">
              <a:latin typeface="Arial"/>
              <a:ea typeface="ＭＳ Ｐゴシック"/>
            </a:endParaRPr>
          </a:p>
        </p:txBody>
      </p:sp>
      <p:sp>
        <p:nvSpPr>
          <p:cNvPr id="8" name="Tekstiruutu 7"/>
          <p:cNvSpPr txBox="1"/>
          <p:nvPr/>
        </p:nvSpPr>
        <p:spPr>
          <a:xfrm>
            <a:off x="4615202" y="6309919"/>
            <a:ext cx="3172608" cy="276999"/>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Tree>
    <p:extLst>
      <p:ext uri="{BB962C8B-B14F-4D97-AF65-F5344CB8AC3E}">
        <p14:creationId xmlns:p14="http://schemas.microsoft.com/office/powerpoint/2010/main" val="98928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82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3"/>
                </a:solidFill>
              </a:rPr>
              <a:t>Ulkomaan kansalaisten ja vieraskielisten osuus (%) väestöstä Kuopiossa ja koko maassa 2000 - 2020</a:t>
            </a:r>
          </a:p>
        </p:txBody>
      </p:sp>
      <p:sp>
        <p:nvSpPr>
          <p:cNvPr id="8" name="Tekstiruutu 7"/>
          <p:cNvSpPr txBox="1"/>
          <p:nvPr/>
        </p:nvSpPr>
        <p:spPr>
          <a:xfrm>
            <a:off x="9520517" y="2481850"/>
            <a:ext cx="2431535" cy="2708434"/>
          </a:xfrm>
          <a:prstGeom prst="rect">
            <a:avLst/>
          </a:prstGeom>
          <a:noFill/>
          <a:ln>
            <a:solidFill>
              <a:schemeClr val="tx2"/>
            </a:solidFill>
          </a:ln>
        </p:spPr>
        <p:txBody>
          <a:bodyPr wrap="square" rtlCol="0" anchor="t">
            <a:spAutoFit/>
          </a:bodyPr>
          <a:lstStyle/>
          <a:p>
            <a:pPr algn="ctr"/>
            <a:r>
              <a:rPr lang="fi-FI" sz="1600" dirty="0">
                <a:latin typeface="Arial"/>
                <a:ea typeface="ＭＳ Ｐゴシック"/>
                <a:cs typeface="Arial"/>
              </a:rPr>
              <a:t>31.12.2020</a:t>
            </a:r>
            <a:endParaRPr lang="fi-FI" dirty="0"/>
          </a:p>
          <a:p>
            <a:pPr algn="ctr"/>
            <a:r>
              <a:rPr lang="fi-FI" sz="1600" dirty="0">
                <a:latin typeface="Arial"/>
                <a:ea typeface="ＭＳ Ｐゴシック"/>
                <a:cs typeface="Arial"/>
              </a:rPr>
              <a:t>Kuopiossa</a:t>
            </a:r>
            <a:br>
              <a:rPr lang="fi-FI" sz="1600" dirty="0">
                <a:latin typeface="Arial"/>
                <a:ea typeface="ＭＳ Ｐゴシック"/>
                <a:cs typeface="Arial"/>
              </a:rPr>
            </a:br>
            <a:endParaRPr lang="fi-FI" dirty="0">
              <a:cs typeface="Arial"/>
            </a:endParaRPr>
          </a:p>
          <a:p>
            <a:pPr algn="ctr"/>
            <a:r>
              <a:rPr lang="fi-FI" sz="1600" b="1" dirty="0">
                <a:latin typeface="Arial"/>
                <a:ea typeface="ＭＳ Ｐゴシック"/>
                <a:cs typeface="Arial"/>
              </a:rPr>
              <a:t>Ulkomaan kansalaisia</a:t>
            </a:r>
            <a:endParaRPr lang="fi-FI" b="1" dirty="0">
              <a:cs typeface="Arial"/>
            </a:endParaRPr>
          </a:p>
          <a:p>
            <a:pPr algn="ctr"/>
            <a:r>
              <a:rPr lang="fi-FI" b="1" dirty="0">
                <a:solidFill>
                  <a:schemeClr val="accent3"/>
                </a:solidFill>
                <a:latin typeface="Arial"/>
                <a:ea typeface="ＭＳ Ｐゴシック"/>
                <a:cs typeface="Arial"/>
              </a:rPr>
              <a:t> 3250</a:t>
            </a:r>
            <a:r>
              <a:rPr lang="fi-FI" dirty="0">
                <a:latin typeface="Arial"/>
                <a:ea typeface="ＭＳ Ｐゴシック"/>
                <a:cs typeface="Arial"/>
              </a:rPr>
              <a:t> </a:t>
            </a:r>
            <a:endParaRPr lang="fi-FI" sz="1600" dirty="0">
              <a:latin typeface="Arial"/>
              <a:ea typeface="ＭＳ Ｐゴシック"/>
              <a:cs typeface="Arial"/>
            </a:endParaRPr>
          </a:p>
          <a:p>
            <a:pPr algn="ctr"/>
            <a:r>
              <a:rPr lang="fi-FI" b="1" dirty="0">
                <a:solidFill>
                  <a:schemeClr val="accent3"/>
                </a:solidFill>
                <a:latin typeface="Arial"/>
                <a:ea typeface="ＭＳ Ｐゴシック"/>
                <a:cs typeface="Arial"/>
              </a:rPr>
              <a:t>2,7 %</a:t>
            </a:r>
            <a:r>
              <a:rPr lang="fi-FI" sz="1600" b="1" dirty="0">
                <a:solidFill>
                  <a:schemeClr val="accent3"/>
                </a:solidFill>
                <a:latin typeface="Arial"/>
                <a:ea typeface="ＭＳ Ｐゴシック"/>
                <a:cs typeface="Arial"/>
              </a:rPr>
              <a:t> </a:t>
            </a:r>
            <a:r>
              <a:rPr lang="fi-FI" sz="1600" dirty="0">
                <a:latin typeface="Arial"/>
                <a:ea typeface="ＭＳ Ｐゴシック"/>
                <a:cs typeface="Arial"/>
              </a:rPr>
              <a:t>kuopiolaisista</a:t>
            </a:r>
            <a:endParaRPr lang="fi-FI" dirty="0">
              <a:solidFill>
                <a:schemeClr val="accent3"/>
              </a:solidFill>
            </a:endParaRPr>
          </a:p>
          <a:p>
            <a:pPr algn="ctr"/>
            <a:endParaRPr lang="fi-FI" sz="1600" dirty="0"/>
          </a:p>
          <a:p>
            <a:pPr algn="ctr"/>
            <a:r>
              <a:rPr lang="fi-FI" sz="1600" b="1" dirty="0">
                <a:latin typeface="Arial"/>
                <a:ea typeface="ＭＳ Ｐゴシック"/>
                <a:cs typeface="Arial"/>
              </a:rPr>
              <a:t>Vieraskielisiä</a:t>
            </a:r>
            <a:r>
              <a:rPr lang="fi-FI" sz="1600" dirty="0">
                <a:latin typeface="Arial"/>
                <a:ea typeface="ＭＳ Ｐゴシック"/>
                <a:cs typeface="Arial"/>
              </a:rPr>
              <a:t>  </a:t>
            </a:r>
            <a:endParaRPr lang="fi-FI" b="1" dirty="0">
              <a:solidFill>
                <a:schemeClr val="accent3"/>
              </a:solidFill>
              <a:latin typeface="Arial"/>
              <a:ea typeface="ＭＳ Ｐゴシック"/>
              <a:cs typeface="Arial"/>
            </a:endParaRPr>
          </a:p>
          <a:p>
            <a:pPr algn="ctr"/>
            <a:r>
              <a:rPr lang="fi-FI" b="1" dirty="0">
                <a:solidFill>
                  <a:schemeClr val="accent3"/>
                </a:solidFill>
                <a:latin typeface="Arial"/>
                <a:ea typeface="ＭＳ Ｐゴシック"/>
                <a:cs typeface="Arial"/>
              </a:rPr>
              <a:t>5095 </a:t>
            </a:r>
          </a:p>
          <a:p>
            <a:pPr algn="ctr"/>
            <a:r>
              <a:rPr lang="fi-FI" b="1" dirty="0">
                <a:solidFill>
                  <a:schemeClr val="accent3"/>
                </a:solidFill>
                <a:latin typeface="Arial"/>
                <a:ea typeface="ＭＳ Ｐゴシック"/>
                <a:cs typeface="Arial"/>
              </a:rPr>
              <a:t>4,2 % </a:t>
            </a:r>
            <a:r>
              <a:rPr lang="fi-FI" sz="1600" dirty="0">
                <a:latin typeface="Arial"/>
                <a:ea typeface="ＭＳ Ｐゴシック"/>
                <a:cs typeface="Arial"/>
              </a:rPr>
              <a:t>kuopiolaisista</a:t>
            </a:r>
          </a:p>
        </p:txBody>
      </p:sp>
      <p:sp>
        <p:nvSpPr>
          <p:cNvPr id="7" name="Alatunnisteen paikkamerkki 6"/>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graphicFrame>
        <p:nvGraphicFramePr>
          <p:cNvPr id="11" name="Kaavio 10">
            <a:extLst>
              <a:ext uri="{FF2B5EF4-FFF2-40B4-BE49-F238E27FC236}">
                <a16:creationId xmlns:a16="http://schemas.microsoft.com/office/drawing/2014/main" id="{00000000-0008-0000-0000-000005000000}"/>
              </a:ext>
            </a:extLst>
          </p:cNvPr>
          <p:cNvGraphicFramePr>
            <a:graphicFrameLocks/>
          </p:cNvGraphicFramePr>
          <p:nvPr/>
        </p:nvGraphicFramePr>
        <p:xfrm>
          <a:off x="591671" y="1648266"/>
          <a:ext cx="8707811" cy="4375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9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485057" y="193735"/>
            <a:ext cx="10888337" cy="620014"/>
          </a:xfrm>
        </p:spPr>
        <p:txBody>
          <a:bodyPr/>
          <a:lstStyle/>
          <a:p>
            <a:r>
              <a:rPr lang="fi-FI" dirty="0">
                <a:solidFill>
                  <a:schemeClr val="accent3"/>
                </a:solidFill>
              </a:rPr>
              <a:t>Ulkomaan kansalaiset alueittain </a:t>
            </a:r>
            <a:r>
              <a:rPr lang="fi-FI" dirty="0">
                <a:solidFill>
                  <a:srgbClr val="FF0000"/>
                </a:solidFill>
              </a:rPr>
              <a:t>2021 </a:t>
            </a:r>
            <a:br>
              <a:rPr lang="fi-FI" dirty="0">
                <a:solidFill>
                  <a:srgbClr val="FF0000"/>
                </a:solidFill>
              </a:rPr>
            </a:br>
            <a:endParaRPr lang="fi-FI" sz="1400" dirty="0">
              <a:solidFill>
                <a:schemeClr val="accent3"/>
              </a:solidFill>
            </a:endParaRPr>
          </a:p>
        </p:txBody>
      </p:sp>
      <p:sp>
        <p:nvSpPr>
          <p:cNvPr id="10" name="Alatunnisteen paikkamerkki 9"/>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14" name="Tekstiruutu 13"/>
          <p:cNvSpPr txBox="1"/>
          <p:nvPr/>
        </p:nvSpPr>
        <p:spPr>
          <a:xfrm>
            <a:off x="8483600" y="1071054"/>
            <a:ext cx="2697480" cy="1323439"/>
          </a:xfrm>
          <a:prstGeom prst="rect">
            <a:avLst/>
          </a:prstGeom>
          <a:noFill/>
          <a:ln w="38100">
            <a:solidFill>
              <a:schemeClr val="bg1">
                <a:lumMod val="75000"/>
              </a:schemeClr>
            </a:solidFill>
          </a:ln>
        </p:spPr>
        <p:txBody>
          <a:bodyPr wrap="square" rtlCol="0">
            <a:spAutoFit/>
          </a:bodyPr>
          <a:lstStyle/>
          <a:p>
            <a:pPr algn="ctr"/>
            <a:endParaRPr lang="fi-FI" sz="1600" b="1" dirty="0">
              <a:solidFill>
                <a:schemeClr val="accent3"/>
              </a:solidFill>
            </a:endParaRPr>
          </a:p>
          <a:p>
            <a:pPr algn="ctr"/>
            <a:r>
              <a:rPr lang="fi-FI" sz="1600" dirty="0">
                <a:solidFill>
                  <a:schemeClr val="accent3"/>
                </a:solidFill>
              </a:rPr>
              <a:t>Ulkomaan kansalaisia asuu</a:t>
            </a:r>
          </a:p>
          <a:p>
            <a:pPr algn="ctr"/>
            <a:r>
              <a:rPr lang="fi-FI" sz="1600" dirty="0">
                <a:solidFill>
                  <a:schemeClr val="accent3"/>
                </a:solidFill>
              </a:rPr>
              <a:t>lähes kaikilla Kuopion  alueilla.</a:t>
            </a:r>
          </a:p>
          <a:p>
            <a:pPr algn="ctr"/>
            <a:endParaRPr lang="fi-FI" sz="1600" b="1" dirty="0">
              <a:solidFill>
                <a:schemeClr val="accent3"/>
              </a:solidFill>
            </a:endParaRPr>
          </a:p>
        </p:txBody>
      </p:sp>
      <p:sp>
        <p:nvSpPr>
          <p:cNvPr id="5" name="Tekstiruutu 4">
            <a:extLst>
              <a:ext uri="{FF2B5EF4-FFF2-40B4-BE49-F238E27FC236}">
                <a16:creationId xmlns:a16="http://schemas.microsoft.com/office/drawing/2014/main" id="{88D014A6-5A3C-D5BD-CC77-0F4A2F2C9B12}"/>
              </a:ext>
            </a:extLst>
          </p:cNvPr>
          <p:cNvSpPr txBox="1"/>
          <p:nvPr/>
        </p:nvSpPr>
        <p:spPr>
          <a:xfrm>
            <a:off x="8432851" y="6412488"/>
            <a:ext cx="2183363" cy="261610"/>
          </a:xfrm>
          <a:prstGeom prst="rect">
            <a:avLst/>
          </a:prstGeom>
          <a:noFill/>
        </p:spPr>
        <p:txBody>
          <a:bodyPr wrap="square" rtlCol="0">
            <a:spAutoFit/>
          </a:bodyPr>
          <a:lstStyle/>
          <a:p>
            <a:r>
              <a:rPr lang="fi-FI" sz="1100" dirty="0"/>
              <a:t>Päivitetty 27.9.2022</a:t>
            </a:r>
          </a:p>
        </p:txBody>
      </p:sp>
      <p:sp>
        <p:nvSpPr>
          <p:cNvPr id="12" name="Tekstiruutu 11">
            <a:extLst>
              <a:ext uri="{FF2B5EF4-FFF2-40B4-BE49-F238E27FC236}">
                <a16:creationId xmlns:a16="http://schemas.microsoft.com/office/drawing/2014/main" id="{19508AB2-E339-C7ED-5F01-677E810BB8A9}"/>
              </a:ext>
            </a:extLst>
          </p:cNvPr>
          <p:cNvSpPr txBox="1"/>
          <p:nvPr/>
        </p:nvSpPr>
        <p:spPr>
          <a:xfrm>
            <a:off x="609600" y="6397099"/>
            <a:ext cx="2565918" cy="276999"/>
          </a:xfrm>
          <a:prstGeom prst="rect">
            <a:avLst/>
          </a:prstGeom>
          <a:noFill/>
        </p:spPr>
        <p:txBody>
          <a:bodyPr wrap="square" rtlCol="0">
            <a:spAutoFit/>
          </a:bodyPr>
          <a:lstStyle/>
          <a:p>
            <a:r>
              <a:rPr lang="fi-FI" sz="1200" dirty="0"/>
              <a:t>Lähde: Kuntarekisterit</a:t>
            </a:r>
          </a:p>
        </p:txBody>
      </p:sp>
      <p:pic>
        <p:nvPicPr>
          <p:cNvPr id="6" name="Kuva 5">
            <a:extLst>
              <a:ext uri="{FF2B5EF4-FFF2-40B4-BE49-F238E27FC236}">
                <a16:creationId xmlns:a16="http://schemas.microsoft.com/office/drawing/2014/main" id="{7BDB7FE7-51E9-170C-3748-41CC6240167F}"/>
              </a:ext>
            </a:extLst>
          </p:cNvPr>
          <p:cNvPicPr>
            <a:picLocks noChangeAspect="1"/>
          </p:cNvPicPr>
          <p:nvPr/>
        </p:nvPicPr>
        <p:blipFill>
          <a:blip r:embed="rId2"/>
          <a:stretch>
            <a:fillRect/>
          </a:stretch>
        </p:blipFill>
        <p:spPr>
          <a:xfrm>
            <a:off x="304118" y="651450"/>
            <a:ext cx="6380693" cy="5745649"/>
          </a:xfrm>
          <a:prstGeom prst="rect">
            <a:avLst/>
          </a:prstGeom>
        </p:spPr>
      </p:pic>
      <p:sp>
        <p:nvSpPr>
          <p:cNvPr id="11" name="Tekstiruutu 10">
            <a:extLst>
              <a:ext uri="{FF2B5EF4-FFF2-40B4-BE49-F238E27FC236}">
                <a16:creationId xmlns:a16="http://schemas.microsoft.com/office/drawing/2014/main" id="{CDEF56A5-1286-2925-F4E9-882FB0D76519}"/>
              </a:ext>
            </a:extLst>
          </p:cNvPr>
          <p:cNvSpPr txBox="1"/>
          <p:nvPr/>
        </p:nvSpPr>
        <p:spPr>
          <a:xfrm>
            <a:off x="5084816" y="3911651"/>
            <a:ext cx="2808882" cy="369332"/>
          </a:xfrm>
          <a:prstGeom prst="rect">
            <a:avLst/>
          </a:prstGeom>
          <a:noFill/>
        </p:spPr>
        <p:txBody>
          <a:bodyPr wrap="square" rtlCol="0">
            <a:spAutoFit/>
          </a:bodyPr>
          <a:lstStyle/>
          <a:p>
            <a:r>
              <a:rPr lang="fi-FI" dirty="0"/>
              <a:t>Keskusta 2251, 3,6 %</a:t>
            </a:r>
          </a:p>
        </p:txBody>
      </p:sp>
      <p:cxnSp>
        <p:nvCxnSpPr>
          <p:cNvPr id="15" name="Suora yhdysviiva 14">
            <a:extLst>
              <a:ext uri="{FF2B5EF4-FFF2-40B4-BE49-F238E27FC236}">
                <a16:creationId xmlns:a16="http://schemas.microsoft.com/office/drawing/2014/main" id="{140EEAA5-7AC6-DDE0-0DEA-AECF57F633A4}"/>
              </a:ext>
            </a:extLst>
          </p:cNvPr>
          <p:cNvCxnSpPr>
            <a:cxnSpLocks/>
          </p:cNvCxnSpPr>
          <p:nvPr/>
        </p:nvCxnSpPr>
        <p:spPr>
          <a:xfrm>
            <a:off x="3175518" y="4197188"/>
            <a:ext cx="4149013" cy="0"/>
          </a:xfrm>
          <a:prstGeom prst="line">
            <a:avLst/>
          </a:prstGeom>
          <a:ln w="31750">
            <a:headEnd type="triangle" w="lg" len="lg"/>
          </a:ln>
        </p:spPr>
        <p:style>
          <a:lnRef idx="2">
            <a:schemeClr val="accent4"/>
          </a:lnRef>
          <a:fillRef idx="0">
            <a:schemeClr val="accent4"/>
          </a:fillRef>
          <a:effectRef idx="1">
            <a:schemeClr val="accent4"/>
          </a:effectRef>
          <a:fontRef idx="minor">
            <a:schemeClr val="tx1"/>
          </a:fontRef>
        </p:style>
      </p:cxnSp>
      <p:cxnSp>
        <p:nvCxnSpPr>
          <p:cNvPr id="17" name="Suora yhdysviiva 16">
            <a:extLst>
              <a:ext uri="{FF2B5EF4-FFF2-40B4-BE49-F238E27FC236}">
                <a16:creationId xmlns:a16="http://schemas.microsoft.com/office/drawing/2014/main" id="{37D227A5-F67C-801A-536E-C7A3D57B45BA}"/>
              </a:ext>
            </a:extLst>
          </p:cNvPr>
          <p:cNvCxnSpPr>
            <a:cxnSpLocks/>
          </p:cNvCxnSpPr>
          <p:nvPr/>
        </p:nvCxnSpPr>
        <p:spPr>
          <a:xfrm>
            <a:off x="3010309" y="4666828"/>
            <a:ext cx="2392115" cy="0"/>
          </a:xfrm>
          <a:prstGeom prst="line">
            <a:avLst/>
          </a:prstGeom>
          <a:ln w="31750">
            <a:headEnd type="triangle" w="lg" len="lg"/>
          </a:ln>
        </p:spPr>
        <p:style>
          <a:lnRef idx="2">
            <a:schemeClr val="accent4"/>
          </a:lnRef>
          <a:fillRef idx="0">
            <a:schemeClr val="accent4"/>
          </a:fillRef>
          <a:effectRef idx="1">
            <a:schemeClr val="accent4"/>
          </a:effectRef>
          <a:fontRef idx="minor">
            <a:schemeClr val="tx1"/>
          </a:fontRef>
        </p:style>
      </p:cxnSp>
      <p:sp>
        <p:nvSpPr>
          <p:cNvPr id="18" name="Tekstiruutu 17">
            <a:extLst>
              <a:ext uri="{FF2B5EF4-FFF2-40B4-BE49-F238E27FC236}">
                <a16:creationId xmlns:a16="http://schemas.microsoft.com/office/drawing/2014/main" id="{6FDD2121-6C7B-F895-69E4-2B14572CA019}"/>
              </a:ext>
            </a:extLst>
          </p:cNvPr>
          <p:cNvSpPr txBox="1"/>
          <p:nvPr/>
        </p:nvSpPr>
        <p:spPr>
          <a:xfrm>
            <a:off x="3305046" y="4397960"/>
            <a:ext cx="3559538" cy="276999"/>
          </a:xfrm>
          <a:prstGeom prst="rect">
            <a:avLst/>
          </a:prstGeom>
          <a:noFill/>
        </p:spPr>
        <p:txBody>
          <a:bodyPr wrap="square" rtlCol="0">
            <a:spAutoFit/>
          </a:bodyPr>
          <a:lstStyle/>
          <a:p>
            <a:r>
              <a:rPr lang="fi-FI" sz="1200" dirty="0"/>
              <a:t>Eteläinen Kuopio 884, 2,8 %</a:t>
            </a:r>
          </a:p>
        </p:txBody>
      </p:sp>
      <p:cxnSp>
        <p:nvCxnSpPr>
          <p:cNvPr id="19" name="Suora yhdysviiva 18">
            <a:extLst>
              <a:ext uri="{FF2B5EF4-FFF2-40B4-BE49-F238E27FC236}">
                <a16:creationId xmlns:a16="http://schemas.microsoft.com/office/drawing/2014/main" id="{B28E380F-2800-38AC-B0D6-A527ACFD2206}"/>
              </a:ext>
            </a:extLst>
          </p:cNvPr>
          <p:cNvCxnSpPr>
            <a:cxnSpLocks/>
          </p:cNvCxnSpPr>
          <p:nvPr/>
        </p:nvCxnSpPr>
        <p:spPr>
          <a:xfrm>
            <a:off x="4370828" y="3970684"/>
            <a:ext cx="2282254" cy="0"/>
          </a:xfrm>
          <a:prstGeom prst="line">
            <a:avLst/>
          </a:prstGeom>
          <a:ln w="31750">
            <a:headEnd type="triangle" w="lg" len="lg"/>
          </a:ln>
        </p:spPr>
        <p:style>
          <a:lnRef idx="2">
            <a:schemeClr val="accent4"/>
          </a:lnRef>
          <a:fillRef idx="0">
            <a:schemeClr val="accent4"/>
          </a:fillRef>
          <a:effectRef idx="1">
            <a:schemeClr val="accent4"/>
          </a:effectRef>
          <a:fontRef idx="minor">
            <a:schemeClr val="tx1"/>
          </a:fontRef>
        </p:style>
      </p:cxnSp>
      <p:sp>
        <p:nvSpPr>
          <p:cNvPr id="21" name="Tekstiruutu 20">
            <a:extLst>
              <a:ext uri="{FF2B5EF4-FFF2-40B4-BE49-F238E27FC236}">
                <a16:creationId xmlns:a16="http://schemas.microsoft.com/office/drawing/2014/main" id="{404ED701-EA54-20F0-EC4B-8BC78DBB4495}"/>
              </a:ext>
            </a:extLst>
          </p:cNvPr>
          <p:cNvSpPr txBox="1"/>
          <p:nvPr/>
        </p:nvSpPr>
        <p:spPr>
          <a:xfrm>
            <a:off x="3999293" y="4755212"/>
            <a:ext cx="3559538" cy="369332"/>
          </a:xfrm>
          <a:prstGeom prst="rect">
            <a:avLst/>
          </a:prstGeom>
          <a:noFill/>
        </p:spPr>
        <p:txBody>
          <a:bodyPr wrap="square" rtlCol="0">
            <a:spAutoFit/>
          </a:bodyPr>
          <a:lstStyle/>
          <a:p>
            <a:r>
              <a:rPr lang="fi-FI" dirty="0"/>
              <a:t>Eteläinen Kuopio 884, 2,8 %</a:t>
            </a:r>
          </a:p>
        </p:txBody>
      </p:sp>
      <p:sp>
        <p:nvSpPr>
          <p:cNvPr id="22" name="Tekstiruutu 21">
            <a:extLst>
              <a:ext uri="{FF2B5EF4-FFF2-40B4-BE49-F238E27FC236}">
                <a16:creationId xmlns:a16="http://schemas.microsoft.com/office/drawing/2014/main" id="{83BD4FC8-4868-6C44-6933-D4E9D0AB420F}"/>
              </a:ext>
            </a:extLst>
          </p:cNvPr>
          <p:cNvSpPr txBox="1"/>
          <p:nvPr/>
        </p:nvSpPr>
        <p:spPr>
          <a:xfrm>
            <a:off x="4024668" y="3627085"/>
            <a:ext cx="3559538" cy="369332"/>
          </a:xfrm>
          <a:prstGeom prst="rect">
            <a:avLst/>
          </a:prstGeom>
          <a:noFill/>
        </p:spPr>
        <p:txBody>
          <a:bodyPr wrap="square" rtlCol="0">
            <a:spAutoFit/>
          </a:bodyPr>
          <a:lstStyle/>
          <a:p>
            <a:r>
              <a:rPr lang="fi-FI" dirty="0"/>
              <a:t>Riistavesi 26, 0,1 %</a:t>
            </a:r>
          </a:p>
        </p:txBody>
      </p:sp>
    </p:spTree>
    <p:extLst>
      <p:ext uri="{BB962C8B-B14F-4D97-AF65-F5344CB8AC3E}">
        <p14:creationId xmlns:p14="http://schemas.microsoft.com/office/powerpoint/2010/main" val="5089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609601" y="274638"/>
            <a:ext cx="11067534" cy="906570"/>
          </a:xfrm>
        </p:spPr>
        <p:txBody>
          <a:bodyPr/>
          <a:lstStyle/>
          <a:p>
            <a:r>
              <a:rPr lang="fi-FI" dirty="0">
                <a:solidFill>
                  <a:schemeClr val="accent3"/>
                </a:solidFill>
              </a:rPr>
              <a:t>Kuopiolaiset ulkomaan kansalaiset 2010 - 2020</a:t>
            </a:r>
          </a:p>
        </p:txBody>
      </p:sp>
      <p:sp>
        <p:nvSpPr>
          <p:cNvPr id="7" name="Tekstiruutu 6"/>
          <p:cNvSpPr txBox="1"/>
          <p:nvPr/>
        </p:nvSpPr>
        <p:spPr>
          <a:xfrm>
            <a:off x="9345099" y="1435455"/>
            <a:ext cx="2233246" cy="1077218"/>
          </a:xfrm>
          <a:prstGeom prst="rect">
            <a:avLst/>
          </a:prstGeom>
          <a:noFill/>
          <a:ln>
            <a:solidFill>
              <a:schemeClr val="tx2"/>
            </a:solidFill>
          </a:ln>
        </p:spPr>
        <p:txBody>
          <a:bodyPr wrap="square" rtlCol="0">
            <a:spAutoFit/>
          </a:bodyPr>
          <a:lstStyle/>
          <a:p>
            <a:pPr algn="ctr"/>
            <a:r>
              <a:rPr lang="fi-FI" sz="1600" dirty="0"/>
              <a:t>Kuopiossa oli</a:t>
            </a:r>
          </a:p>
          <a:p>
            <a:pPr algn="ctr"/>
            <a:r>
              <a:rPr lang="fi-FI" sz="1600" b="1" dirty="0">
                <a:solidFill>
                  <a:schemeClr val="accent3"/>
                </a:solidFill>
              </a:rPr>
              <a:t>3250 (2,7 %)</a:t>
            </a:r>
            <a:r>
              <a:rPr lang="fi-FI" sz="1600" dirty="0"/>
              <a:t> </a:t>
            </a:r>
          </a:p>
          <a:p>
            <a:pPr algn="ctr"/>
            <a:r>
              <a:rPr lang="fi-FI" sz="1600" dirty="0"/>
              <a:t>ulkomaan kansalaista</a:t>
            </a:r>
          </a:p>
          <a:p>
            <a:pPr algn="ctr"/>
            <a:r>
              <a:rPr lang="fi-FI" sz="1600" dirty="0"/>
              <a:t>31.12.2020</a:t>
            </a:r>
          </a:p>
        </p:txBody>
      </p:sp>
      <p:sp>
        <p:nvSpPr>
          <p:cNvPr id="9" name="Tekstiruutu 8"/>
          <p:cNvSpPr txBox="1"/>
          <p:nvPr/>
        </p:nvSpPr>
        <p:spPr>
          <a:xfrm>
            <a:off x="9332572" y="2771758"/>
            <a:ext cx="2233246" cy="2308324"/>
          </a:xfrm>
          <a:prstGeom prst="rect">
            <a:avLst/>
          </a:prstGeom>
          <a:noFill/>
          <a:ln>
            <a:solidFill>
              <a:schemeClr val="tx2"/>
            </a:solidFill>
          </a:ln>
        </p:spPr>
        <p:txBody>
          <a:bodyPr wrap="square" rtlCol="0">
            <a:spAutoFit/>
          </a:bodyPr>
          <a:lstStyle/>
          <a:p>
            <a:pPr algn="ctr"/>
            <a:r>
              <a:rPr lang="fi-FI" sz="1600" dirty="0"/>
              <a:t>Muutos</a:t>
            </a:r>
            <a:br>
              <a:rPr lang="fi-FI" sz="1600" dirty="0"/>
            </a:br>
            <a:r>
              <a:rPr lang="fi-FI" sz="1600" dirty="0"/>
              <a:t> vuonna 2020 </a:t>
            </a:r>
          </a:p>
          <a:p>
            <a:pPr algn="ctr"/>
            <a:r>
              <a:rPr lang="fi-FI" sz="1600" b="1" dirty="0">
                <a:solidFill>
                  <a:schemeClr val="accent3"/>
                </a:solidFill>
              </a:rPr>
              <a:t>+71</a:t>
            </a:r>
            <a:br>
              <a:rPr lang="fi-FI" sz="1600" b="1" dirty="0">
                <a:solidFill>
                  <a:schemeClr val="accent3"/>
                </a:solidFill>
              </a:rPr>
            </a:br>
            <a:endParaRPr lang="fi-FI" sz="1600" b="1" dirty="0">
              <a:solidFill>
                <a:schemeClr val="accent3"/>
              </a:solidFill>
            </a:endParaRPr>
          </a:p>
          <a:p>
            <a:pPr algn="ctr"/>
            <a:r>
              <a:rPr lang="fi-FI" sz="1600" dirty="0"/>
              <a:t>2010-luvulla</a:t>
            </a:r>
            <a:r>
              <a:rPr lang="fi-FI" sz="1600" dirty="0">
                <a:solidFill>
                  <a:schemeClr val="accent3"/>
                </a:solidFill>
              </a:rPr>
              <a:t> </a:t>
            </a:r>
            <a:r>
              <a:rPr lang="fi-FI" sz="1600" dirty="0"/>
              <a:t>ulkomaalaisten määrä noin kaksinkertaistui</a:t>
            </a:r>
          </a:p>
          <a:p>
            <a:pPr algn="ctr"/>
            <a:r>
              <a:rPr lang="fi-FI" sz="1600" b="1" dirty="0">
                <a:solidFill>
                  <a:schemeClr val="accent3"/>
                </a:solidFill>
              </a:rPr>
              <a:t>+ 1578 (+ 94 %)</a:t>
            </a:r>
            <a:br>
              <a:rPr lang="fi-FI" sz="1600" b="1" dirty="0">
                <a:solidFill>
                  <a:schemeClr val="accent3"/>
                </a:solidFill>
              </a:rPr>
            </a:br>
            <a:endParaRPr lang="fi-FI" sz="1600" b="1" dirty="0">
              <a:solidFill>
                <a:schemeClr val="accent3"/>
              </a:solidFill>
            </a:endParaRPr>
          </a:p>
        </p:txBody>
      </p:sp>
      <p:sp>
        <p:nvSpPr>
          <p:cNvPr id="13" name="Alatunnisteen paikkamerkki 12"/>
          <p:cNvSpPr txBox="1">
            <a:spLocks noGrp="1"/>
          </p:cNvSpPr>
          <p:nvPr>
            <p:ph type="ftr" sz="quarter" idx="3"/>
          </p:nvPr>
        </p:nvSpPr>
        <p:spPr>
          <a:xfrm>
            <a:off x="3873500" y="6373813"/>
            <a:ext cx="3860800" cy="365125"/>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graphicFrame>
        <p:nvGraphicFramePr>
          <p:cNvPr id="8" name="Kaavio 7">
            <a:extLst>
              <a:ext uri="{FF2B5EF4-FFF2-40B4-BE49-F238E27FC236}">
                <a16:creationId xmlns:a16="http://schemas.microsoft.com/office/drawing/2014/main" id="{00000000-0008-0000-0000-000006000000}"/>
              </a:ext>
              <a:ext uri="{147F2762-F138-4A5C-976F-8EAC2B608ADB}">
                <a16:predDERef xmlns:a16="http://schemas.microsoft.com/office/drawing/2014/main" pred="{00000000-0008-0000-0000-000005000000}"/>
              </a:ext>
            </a:extLst>
          </p:cNvPr>
          <p:cNvGraphicFramePr>
            <a:graphicFrameLocks/>
          </p:cNvGraphicFramePr>
          <p:nvPr/>
        </p:nvGraphicFramePr>
        <p:xfrm>
          <a:off x="743981" y="1444786"/>
          <a:ext cx="8129431" cy="449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104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Kaavio 8">
            <a:extLst>
              <a:ext uri="{FF2B5EF4-FFF2-40B4-BE49-F238E27FC236}">
                <a16:creationId xmlns:a16="http://schemas.microsoft.com/office/drawing/2014/main" id="{D03459B6-0524-4B80-B77B-3A60C239F127}"/>
              </a:ext>
              <a:ext uri="{147F2762-F138-4A5C-976F-8EAC2B608ADB}">
                <a16:predDERef xmlns:a16="http://schemas.microsoft.com/office/drawing/2014/main" pred="{00000000-0008-0000-0000-000003000000}"/>
              </a:ext>
            </a:extLst>
          </p:cNvPr>
          <p:cNvGraphicFramePr>
            <a:graphicFrameLocks/>
          </p:cNvGraphicFramePr>
          <p:nvPr>
            <p:extLst>
              <p:ext uri="{D42A27DB-BD31-4B8C-83A1-F6EECF244321}">
                <p14:modId xmlns:p14="http://schemas.microsoft.com/office/powerpoint/2010/main" val="3299261754"/>
              </p:ext>
            </p:extLst>
          </p:nvPr>
        </p:nvGraphicFramePr>
        <p:xfrm>
          <a:off x="6364317" y="1859481"/>
          <a:ext cx="5358881" cy="4072474"/>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p:cNvSpPr>
            <a:spLocks noGrp="1"/>
          </p:cNvSpPr>
          <p:nvPr>
            <p:ph type="title"/>
          </p:nvPr>
        </p:nvSpPr>
        <p:spPr/>
        <p:txBody>
          <a:bodyPr/>
          <a:lstStyle/>
          <a:p>
            <a:r>
              <a:rPr lang="fi-FI" dirty="0">
                <a:solidFill>
                  <a:schemeClr val="accent3"/>
                </a:solidFill>
              </a:rPr>
              <a:t>Ulkomaan kansalaisten ja vieraskielisten osuus (%) väestöstä 2001 - 2021</a:t>
            </a:r>
          </a:p>
        </p:txBody>
      </p:sp>
      <p:sp>
        <p:nvSpPr>
          <p:cNvPr id="7" name="Alatunnisteen paikkamerkki 6"/>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graphicFrame>
        <p:nvGraphicFramePr>
          <p:cNvPr id="6" name="Kaavio 5">
            <a:extLst>
              <a:ext uri="{FF2B5EF4-FFF2-40B4-BE49-F238E27FC236}">
                <a16:creationId xmlns:a16="http://schemas.microsoft.com/office/drawing/2014/main" id="{8C1278FC-58EC-4DB6-A607-5AFCFA6894C1}"/>
              </a:ext>
              <a:ext uri="{147F2762-F138-4A5C-976F-8EAC2B608ADB}">
                <a16:predDERef xmlns:a16="http://schemas.microsoft.com/office/drawing/2014/main" pred="{00000000-0008-0000-0000-000003000000}"/>
              </a:ext>
            </a:extLst>
          </p:cNvPr>
          <p:cNvGraphicFramePr>
            <a:graphicFrameLocks/>
          </p:cNvGraphicFramePr>
          <p:nvPr>
            <p:extLst>
              <p:ext uri="{D42A27DB-BD31-4B8C-83A1-F6EECF244321}">
                <p14:modId xmlns:p14="http://schemas.microsoft.com/office/powerpoint/2010/main" val="3323514470"/>
              </p:ext>
            </p:extLst>
          </p:nvPr>
        </p:nvGraphicFramePr>
        <p:xfrm>
          <a:off x="630493" y="1859481"/>
          <a:ext cx="5299787" cy="407247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ruutu 9">
            <a:extLst>
              <a:ext uri="{FF2B5EF4-FFF2-40B4-BE49-F238E27FC236}">
                <a16:creationId xmlns:a16="http://schemas.microsoft.com/office/drawing/2014/main" id="{4C69781B-CB28-4A6F-B658-A8018DED9B1B}"/>
              </a:ext>
            </a:extLst>
          </p:cNvPr>
          <p:cNvSpPr txBox="1"/>
          <p:nvPr/>
        </p:nvSpPr>
        <p:spPr>
          <a:xfrm>
            <a:off x="2432481" y="2598003"/>
            <a:ext cx="1903144" cy="861774"/>
          </a:xfrm>
          <a:prstGeom prst="rect">
            <a:avLst/>
          </a:prstGeom>
          <a:solidFill>
            <a:schemeClr val="bg1"/>
          </a:solidFill>
          <a:ln>
            <a:solidFill>
              <a:schemeClr val="tx2"/>
            </a:solidFill>
          </a:ln>
        </p:spPr>
        <p:txBody>
          <a:bodyPr wrap="square" rtlCol="0" anchor="t">
            <a:spAutoFit/>
          </a:bodyPr>
          <a:lstStyle/>
          <a:p>
            <a:pPr algn="ctr"/>
            <a:r>
              <a:rPr lang="fi-FI" sz="1200" dirty="0"/>
              <a:t>31.12.2021</a:t>
            </a:r>
            <a:br>
              <a:rPr lang="fi-FI" sz="1200" dirty="0">
                <a:latin typeface="Arial"/>
                <a:ea typeface="ＭＳ Ｐゴシック"/>
                <a:cs typeface="Arial"/>
              </a:rPr>
            </a:br>
            <a:r>
              <a:rPr lang="fi-FI" sz="1200" b="1" dirty="0">
                <a:latin typeface="Arial"/>
                <a:ea typeface="ＭＳ Ｐゴシック"/>
                <a:cs typeface="Arial"/>
              </a:rPr>
              <a:t>Ulkomaan kansalaisia</a:t>
            </a:r>
            <a:r>
              <a:rPr lang="fi-FI" sz="1200" b="1" dirty="0">
                <a:cs typeface="Arial"/>
              </a:rPr>
              <a:t> </a:t>
            </a:r>
            <a:br>
              <a:rPr lang="fi-FI" sz="1200" dirty="0">
                <a:cs typeface="Arial"/>
              </a:rPr>
            </a:br>
            <a:r>
              <a:rPr lang="fi-FI" sz="1400" b="1" dirty="0">
                <a:solidFill>
                  <a:schemeClr val="accent3"/>
                </a:solidFill>
                <a:latin typeface="Arial"/>
                <a:ea typeface="ＭＳ Ｐゴシック"/>
                <a:cs typeface="Arial"/>
              </a:rPr>
              <a:t>3548</a:t>
            </a:r>
            <a:br>
              <a:rPr lang="fi-FI" sz="1200" dirty="0">
                <a:latin typeface="Arial"/>
                <a:ea typeface="ＭＳ Ｐゴシック"/>
                <a:cs typeface="Arial"/>
              </a:rPr>
            </a:br>
            <a:r>
              <a:rPr lang="fi-FI" sz="1200" b="1" dirty="0">
                <a:solidFill>
                  <a:schemeClr val="accent3"/>
                </a:solidFill>
                <a:latin typeface="Arial"/>
                <a:ea typeface="ＭＳ Ｐゴシック"/>
                <a:cs typeface="Arial"/>
              </a:rPr>
              <a:t>2,9 % </a:t>
            </a:r>
            <a:r>
              <a:rPr lang="fi-FI" sz="1200" dirty="0">
                <a:latin typeface="Arial"/>
                <a:ea typeface="ＭＳ Ｐゴシック"/>
                <a:cs typeface="Arial"/>
              </a:rPr>
              <a:t>kuopiolaisista</a:t>
            </a:r>
            <a:endParaRPr lang="fi-FI" sz="1200" dirty="0">
              <a:solidFill>
                <a:schemeClr val="accent3"/>
              </a:solidFill>
            </a:endParaRPr>
          </a:p>
        </p:txBody>
      </p:sp>
      <p:sp>
        <p:nvSpPr>
          <p:cNvPr id="8" name="Tekstiruutu 7"/>
          <p:cNvSpPr txBox="1"/>
          <p:nvPr/>
        </p:nvSpPr>
        <p:spPr>
          <a:xfrm>
            <a:off x="7909249" y="2567226"/>
            <a:ext cx="1642188" cy="861774"/>
          </a:xfrm>
          <a:prstGeom prst="rect">
            <a:avLst/>
          </a:prstGeom>
          <a:solidFill>
            <a:schemeClr val="bg1"/>
          </a:solidFill>
          <a:ln>
            <a:solidFill>
              <a:schemeClr val="tx2"/>
            </a:solidFill>
          </a:ln>
        </p:spPr>
        <p:txBody>
          <a:bodyPr wrap="square" rtlCol="0" anchor="t">
            <a:spAutoFit/>
          </a:bodyPr>
          <a:lstStyle/>
          <a:p>
            <a:pPr algn="ctr"/>
            <a:r>
              <a:rPr lang="fi-FI" sz="1200" dirty="0">
                <a:latin typeface="Arial"/>
                <a:ea typeface="ＭＳ Ｐゴシック"/>
                <a:cs typeface="Arial"/>
              </a:rPr>
              <a:t>31.12.2021</a:t>
            </a:r>
            <a:endParaRPr lang="fi-FI" sz="1200" dirty="0"/>
          </a:p>
          <a:p>
            <a:pPr algn="ctr"/>
            <a:r>
              <a:rPr lang="fi-FI" sz="1200" b="1" dirty="0">
                <a:latin typeface="Arial"/>
                <a:ea typeface="ＭＳ Ｐゴシック"/>
                <a:cs typeface="Arial"/>
              </a:rPr>
              <a:t>Vieraskielisiä</a:t>
            </a:r>
            <a:r>
              <a:rPr lang="fi-FI" sz="1200" dirty="0">
                <a:latin typeface="Arial"/>
                <a:ea typeface="ＭＳ Ｐゴシック"/>
                <a:cs typeface="Arial"/>
              </a:rPr>
              <a:t>  </a:t>
            </a:r>
            <a:endParaRPr lang="fi-FI" sz="1200" b="1" dirty="0">
              <a:solidFill>
                <a:schemeClr val="accent3"/>
              </a:solidFill>
              <a:latin typeface="Arial"/>
              <a:ea typeface="ＭＳ Ｐゴシック"/>
              <a:cs typeface="Arial"/>
            </a:endParaRPr>
          </a:p>
          <a:p>
            <a:pPr algn="ctr"/>
            <a:r>
              <a:rPr lang="fi-FI" sz="1400" b="1" dirty="0">
                <a:solidFill>
                  <a:schemeClr val="accent3"/>
                </a:solidFill>
                <a:latin typeface="Arial"/>
                <a:ea typeface="ＭＳ Ｐゴシック"/>
                <a:cs typeface="Arial"/>
              </a:rPr>
              <a:t>5539</a:t>
            </a:r>
            <a:r>
              <a:rPr lang="fi-FI" sz="1200" b="1" dirty="0">
                <a:solidFill>
                  <a:schemeClr val="accent3"/>
                </a:solidFill>
                <a:latin typeface="Arial"/>
                <a:ea typeface="ＭＳ Ｐゴシック"/>
                <a:cs typeface="Arial"/>
              </a:rPr>
              <a:t> </a:t>
            </a:r>
          </a:p>
          <a:p>
            <a:pPr algn="ctr"/>
            <a:r>
              <a:rPr lang="fi-FI" sz="1200" b="1" dirty="0">
                <a:solidFill>
                  <a:schemeClr val="accent3"/>
                </a:solidFill>
                <a:latin typeface="Arial"/>
                <a:ea typeface="ＭＳ Ｐゴシック"/>
                <a:cs typeface="Arial"/>
              </a:rPr>
              <a:t>4,6 % </a:t>
            </a:r>
            <a:r>
              <a:rPr lang="fi-FI" sz="1200" dirty="0">
                <a:latin typeface="Arial"/>
                <a:ea typeface="ＭＳ Ｐゴシック"/>
                <a:cs typeface="Arial"/>
              </a:rPr>
              <a:t>kuopiolaisista</a:t>
            </a:r>
          </a:p>
        </p:txBody>
      </p:sp>
    </p:spTree>
    <p:extLst>
      <p:ext uri="{BB962C8B-B14F-4D97-AF65-F5344CB8AC3E}">
        <p14:creationId xmlns:p14="http://schemas.microsoft.com/office/powerpoint/2010/main" val="190378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609601" y="365820"/>
            <a:ext cx="7449740" cy="461485"/>
          </a:xfrm>
        </p:spPr>
        <p:txBody>
          <a:bodyPr/>
          <a:lstStyle/>
          <a:p>
            <a:r>
              <a:rPr lang="fi-FI" dirty="0">
                <a:solidFill>
                  <a:schemeClr val="accent3"/>
                </a:solidFill>
              </a:rPr>
              <a:t>Ulkomaan kansalaiset 2010 - 2021</a:t>
            </a:r>
          </a:p>
        </p:txBody>
      </p:sp>
      <p:sp>
        <p:nvSpPr>
          <p:cNvPr id="9" name="Tekstiruutu 8"/>
          <p:cNvSpPr txBox="1"/>
          <p:nvPr/>
        </p:nvSpPr>
        <p:spPr>
          <a:xfrm>
            <a:off x="9214471" y="1007706"/>
            <a:ext cx="2777233" cy="3077766"/>
          </a:xfrm>
          <a:prstGeom prst="rect">
            <a:avLst/>
          </a:prstGeom>
          <a:noFill/>
          <a:ln w="38100">
            <a:solidFill>
              <a:schemeClr val="tx2"/>
            </a:solidFill>
          </a:ln>
        </p:spPr>
        <p:txBody>
          <a:bodyPr wrap="square" lIns="91440" tIns="45720" rIns="91440" bIns="45720" rtlCol="0" anchor="t">
            <a:spAutoFit/>
          </a:bodyPr>
          <a:lstStyle/>
          <a:p>
            <a:pPr algn="ctr"/>
            <a:endParaRPr lang="fi-FI" sz="1200" dirty="0"/>
          </a:p>
          <a:p>
            <a:pPr algn="ctr"/>
            <a:r>
              <a:rPr lang="fi-FI" sz="1400" dirty="0"/>
              <a:t>Ulkomaan kansalaisia</a:t>
            </a:r>
          </a:p>
          <a:p>
            <a:pPr algn="ctr"/>
            <a:r>
              <a:rPr lang="fi-FI" sz="1600" b="1" dirty="0">
                <a:solidFill>
                  <a:schemeClr val="accent3"/>
                </a:solidFill>
              </a:rPr>
              <a:t>3548 (2,9 %)</a:t>
            </a:r>
            <a:r>
              <a:rPr lang="fi-FI" sz="1600" dirty="0"/>
              <a:t> </a:t>
            </a:r>
          </a:p>
          <a:p>
            <a:pPr algn="ctr"/>
            <a:r>
              <a:rPr lang="fi-FI" sz="1200" dirty="0"/>
              <a:t>31.12.2021</a:t>
            </a:r>
          </a:p>
          <a:p>
            <a:pPr algn="ctr"/>
            <a:endParaRPr lang="fi-FI" sz="1200" dirty="0"/>
          </a:p>
          <a:p>
            <a:pPr algn="ctr"/>
            <a:r>
              <a:rPr lang="fi-FI" sz="1600" b="1" dirty="0">
                <a:solidFill>
                  <a:schemeClr val="accent3"/>
                </a:solidFill>
              </a:rPr>
              <a:t>+298 (+9 %) </a:t>
            </a:r>
          </a:p>
          <a:p>
            <a:pPr algn="ctr"/>
            <a:r>
              <a:rPr lang="fi-FI" sz="1200" dirty="0"/>
              <a:t>vuonna 2021</a:t>
            </a:r>
            <a:br>
              <a:rPr lang="fi-FI" sz="1600" b="1" dirty="0">
                <a:solidFill>
                  <a:schemeClr val="accent3"/>
                </a:solidFill>
              </a:rPr>
            </a:br>
            <a:endParaRPr lang="fi-FI" sz="1600" b="1" dirty="0">
              <a:solidFill>
                <a:schemeClr val="accent3"/>
              </a:solidFill>
            </a:endParaRPr>
          </a:p>
          <a:p>
            <a:pPr algn="ctr"/>
            <a:r>
              <a:rPr lang="fi-FI" sz="1200" dirty="0">
                <a:latin typeface="Arial"/>
                <a:ea typeface="ＭＳ Ｐゴシック"/>
                <a:cs typeface="Arial"/>
              </a:rPr>
              <a:t>Ulkomaalaisten määrä yli kaksinkertaistui </a:t>
            </a:r>
            <a:r>
              <a:rPr lang="fi-FI" sz="1200" dirty="0" err="1">
                <a:latin typeface="Arial"/>
                <a:ea typeface="ＭＳ Ｐゴシック"/>
                <a:cs typeface="Arial"/>
              </a:rPr>
              <a:t>aj</a:t>
            </a:r>
            <a:r>
              <a:rPr lang="fi-FI" sz="1200" dirty="0">
                <a:latin typeface="Arial"/>
                <a:ea typeface="ＭＳ Ｐゴシック"/>
                <a:cs typeface="Arial"/>
              </a:rPr>
              <a:t>. 2010 – 2021</a:t>
            </a:r>
            <a:br>
              <a:rPr lang="fi-FI" sz="1200" dirty="0">
                <a:latin typeface="Arial"/>
                <a:ea typeface="ＭＳ Ｐゴシック"/>
                <a:cs typeface="Arial"/>
              </a:rPr>
            </a:br>
            <a:endParaRPr lang="fi-FI" sz="1200" dirty="0">
              <a:latin typeface="Arial"/>
              <a:ea typeface="ＭＳ Ｐゴシック"/>
              <a:cs typeface="Arial"/>
            </a:endParaRPr>
          </a:p>
          <a:p>
            <a:pPr algn="ctr"/>
            <a:r>
              <a:rPr lang="fi-FI" sz="1600" b="1" dirty="0">
                <a:solidFill>
                  <a:schemeClr val="accent3"/>
                </a:solidFill>
              </a:rPr>
              <a:t>+ 1876 (+112 %) </a:t>
            </a:r>
            <a:br>
              <a:rPr lang="fi-FI" sz="1600" b="1" dirty="0">
                <a:solidFill>
                  <a:schemeClr val="accent3"/>
                </a:solidFill>
              </a:rPr>
            </a:br>
            <a:br>
              <a:rPr lang="fi-FI" sz="1600" b="1" dirty="0">
                <a:solidFill>
                  <a:schemeClr val="accent3"/>
                </a:solidFill>
              </a:rPr>
            </a:br>
            <a:endParaRPr lang="fi-FI" sz="1600" b="1" dirty="0">
              <a:solidFill>
                <a:schemeClr val="accent3"/>
              </a:solidFill>
            </a:endParaRPr>
          </a:p>
        </p:txBody>
      </p:sp>
      <p:sp>
        <p:nvSpPr>
          <p:cNvPr id="13" name="Alatunnisteen paikkamerkki 12"/>
          <p:cNvSpPr txBox="1">
            <a:spLocks noGrp="1"/>
          </p:cNvSpPr>
          <p:nvPr>
            <p:ph type="ftr" sz="quarter" idx="3"/>
          </p:nvPr>
        </p:nvSpPr>
        <p:spPr>
          <a:xfrm>
            <a:off x="3873500" y="6373813"/>
            <a:ext cx="3860800" cy="365125"/>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graphicFrame>
        <p:nvGraphicFramePr>
          <p:cNvPr id="12" name="Kaavio 11">
            <a:extLst>
              <a:ext uri="{FF2B5EF4-FFF2-40B4-BE49-F238E27FC236}">
                <a16:creationId xmlns:a16="http://schemas.microsoft.com/office/drawing/2014/main" id="{00000000-0008-0000-0000-000003000000}"/>
              </a:ext>
              <a:ext uri="{147F2762-F138-4A5C-976F-8EAC2B608ADB}">
                <a16:predDERef xmlns:a16="http://schemas.microsoft.com/office/drawing/2014/main" pred="{00000000-0008-0000-0000-000002000000}"/>
              </a:ext>
            </a:extLst>
          </p:cNvPr>
          <p:cNvGraphicFramePr>
            <a:graphicFrameLocks/>
          </p:cNvGraphicFramePr>
          <p:nvPr>
            <p:extLst>
              <p:ext uri="{D42A27DB-BD31-4B8C-83A1-F6EECF244321}">
                <p14:modId xmlns:p14="http://schemas.microsoft.com/office/powerpoint/2010/main" val="2978824815"/>
              </p:ext>
            </p:extLst>
          </p:nvPr>
        </p:nvGraphicFramePr>
        <p:xfrm>
          <a:off x="429209" y="1007706"/>
          <a:ext cx="8658808" cy="5158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1C6D6D83-D574-B06E-63C2-CC529B790E75}"/>
              </a:ext>
            </a:extLst>
          </p:cNvPr>
          <p:cNvGraphicFramePr>
            <a:graphicFrameLocks/>
          </p:cNvGraphicFramePr>
          <p:nvPr>
            <p:extLst>
              <p:ext uri="{D42A27DB-BD31-4B8C-83A1-F6EECF244321}">
                <p14:modId xmlns:p14="http://schemas.microsoft.com/office/powerpoint/2010/main" val="1605866524"/>
              </p:ext>
            </p:extLst>
          </p:nvPr>
        </p:nvGraphicFramePr>
        <p:xfrm>
          <a:off x="9214471" y="4114800"/>
          <a:ext cx="2777233" cy="2050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832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p:cNvSpPr>
          <p:nvPr/>
        </p:nvSpPr>
        <p:spPr bwMode="auto">
          <a:xfrm>
            <a:off x="534956" y="256471"/>
            <a:ext cx="10972799"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algn="l"/>
            <a:r>
              <a:rPr lang="fi-FI" dirty="0">
                <a:solidFill>
                  <a:schemeClr val="accent3"/>
                </a:solidFill>
              </a:rPr>
              <a:t>Ulkomaan kansalaisten osuus (%) Kuopiossa ja suurimmissa kaupungeissa 2021</a:t>
            </a:r>
          </a:p>
        </p:txBody>
      </p:sp>
      <p:sp>
        <p:nvSpPr>
          <p:cNvPr id="8" name="Tekstiruutu 7"/>
          <p:cNvSpPr txBox="1"/>
          <p:nvPr/>
        </p:nvSpPr>
        <p:spPr>
          <a:xfrm>
            <a:off x="9797143" y="3115294"/>
            <a:ext cx="2256956" cy="1107996"/>
          </a:xfrm>
          <a:prstGeom prst="rect">
            <a:avLst/>
          </a:prstGeom>
          <a:solidFill>
            <a:schemeClr val="bg1">
              <a:alpha val="98000"/>
            </a:schemeClr>
          </a:solidFill>
          <a:ln w="38100">
            <a:solidFill>
              <a:schemeClr val="accent6"/>
            </a:solidFill>
          </a:ln>
        </p:spPr>
        <p:txBody>
          <a:bodyPr wrap="square" rtlCol="0" anchor="t">
            <a:spAutoFit/>
          </a:bodyPr>
          <a:lstStyle/>
          <a:p>
            <a:pPr algn="ctr"/>
            <a:r>
              <a:rPr lang="fi-FI" sz="1600" dirty="0">
                <a:latin typeface="Arial"/>
                <a:ea typeface="ＭＳ Ｐゴシック"/>
                <a:cs typeface="Arial"/>
              </a:rPr>
              <a:t>Kuopiossa asui </a:t>
            </a:r>
            <a:endParaRPr lang="fi-FI" dirty="0"/>
          </a:p>
          <a:p>
            <a:pPr algn="ctr"/>
            <a:r>
              <a:rPr lang="fi-FI" b="1" dirty="0">
                <a:solidFill>
                  <a:schemeClr val="accent3"/>
                </a:solidFill>
                <a:latin typeface="Arial"/>
                <a:ea typeface="ＭＳ Ｐゴシック"/>
                <a:cs typeface="Arial"/>
              </a:rPr>
              <a:t>   3548 (2,9 %)</a:t>
            </a:r>
            <a:r>
              <a:rPr lang="fi-FI" dirty="0">
                <a:latin typeface="Arial"/>
                <a:ea typeface="ＭＳ Ｐゴシック"/>
                <a:cs typeface="Arial"/>
              </a:rPr>
              <a:t> </a:t>
            </a:r>
          </a:p>
          <a:p>
            <a:pPr algn="ctr"/>
            <a:r>
              <a:rPr lang="fi-FI" sz="1600" dirty="0">
                <a:latin typeface="Arial"/>
                <a:ea typeface="ＭＳ Ｐゴシック"/>
                <a:cs typeface="Arial"/>
              </a:rPr>
              <a:t>ulkomaan kansalaista</a:t>
            </a:r>
            <a:endParaRPr lang="fi-FI" dirty="0"/>
          </a:p>
          <a:p>
            <a:pPr algn="ctr"/>
            <a:r>
              <a:rPr lang="fi-FI" sz="1600" dirty="0">
                <a:latin typeface="Arial"/>
                <a:ea typeface="ＭＳ Ｐゴシック"/>
                <a:cs typeface="Arial"/>
              </a:rPr>
              <a:t>31.12.2021</a:t>
            </a:r>
          </a:p>
        </p:txBody>
      </p:sp>
      <p:sp>
        <p:nvSpPr>
          <p:cNvPr id="6" name="Tekstiruutu 5"/>
          <p:cNvSpPr txBox="1"/>
          <p:nvPr/>
        </p:nvSpPr>
        <p:spPr>
          <a:xfrm>
            <a:off x="4615202" y="6309919"/>
            <a:ext cx="3172608" cy="276999"/>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graphicFrame>
        <p:nvGraphicFramePr>
          <p:cNvPr id="7" name="Kaavio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56058238"/>
              </p:ext>
            </p:extLst>
          </p:nvPr>
        </p:nvGraphicFramePr>
        <p:xfrm>
          <a:off x="609601" y="1643069"/>
          <a:ext cx="9032314" cy="4469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4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p:cNvSpPr>
          <p:nvPr/>
        </p:nvSpPr>
        <p:spPr bwMode="auto">
          <a:xfrm>
            <a:off x="304409" y="313841"/>
            <a:ext cx="9282910" cy="633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algn="l"/>
            <a:r>
              <a:rPr lang="fi-FI" dirty="0">
                <a:solidFill>
                  <a:schemeClr val="accent3"/>
                </a:solidFill>
              </a:rPr>
              <a:t>Ulkomaalaistaustaisten osuus (%) 2000 -2021</a:t>
            </a:r>
          </a:p>
        </p:txBody>
      </p:sp>
      <p:sp>
        <p:nvSpPr>
          <p:cNvPr id="8" name="Tekstiruutu 7"/>
          <p:cNvSpPr txBox="1"/>
          <p:nvPr/>
        </p:nvSpPr>
        <p:spPr>
          <a:xfrm>
            <a:off x="9678955" y="274638"/>
            <a:ext cx="1903445" cy="954107"/>
          </a:xfrm>
          <a:prstGeom prst="rect">
            <a:avLst/>
          </a:prstGeom>
          <a:solidFill>
            <a:schemeClr val="bg1">
              <a:alpha val="98000"/>
            </a:schemeClr>
          </a:solidFill>
          <a:ln w="38100">
            <a:solidFill>
              <a:schemeClr val="tx2"/>
            </a:solidFill>
          </a:ln>
        </p:spPr>
        <p:txBody>
          <a:bodyPr wrap="square" rtlCol="0" anchor="t">
            <a:spAutoFit/>
          </a:bodyPr>
          <a:lstStyle/>
          <a:p>
            <a:pPr algn="ctr"/>
            <a:r>
              <a:rPr lang="fi-FI" sz="1400" dirty="0">
                <a:latin typeface="Arial"/>
                <a:ea typeface="ＭＳ Ｐゴシック"/>
                <a:cs typeface="Arial"/>
              </a:rPr>
              <a:t>Kuopiossa asui </a:t>
            </a:r>
            <a:endParaRPr lang="fi-FI" sz="1400" dirty="0"/>
          </a:p>
          <a:p>
            <a:pPr algn="ctr"/>
            <a:r>
              <a:rPr lang="fi-FI" sz="1400" b="1" dirty="0">
                <a:solidFill>
                  <a:schemeClr val="accent3"/>
                </a:solidFill>
                <a:latin typeface="Arial"/>
                <a:ea typeface="ＭＳ Ｐゴシック"/>
                <a:cs typeface="Arial"/>
              </a:rPr>
              <a:t>   5611 (4,6 %)</a:t>
            </a:r>
            <a:r>
              <a:rPr lang="fi-FI" sz="1400" dirty="0">
                <a:latin typeface="Arial"/>
                <a:ea typeface="ＭＳ Ｐゴシック"/>
                <a:cs typeface="Arial"/>
              </a:rPr>
              <a:t> </a:t>
            </a:r>
          </a:p>
          <a:p>
            <a:pPr algn="ctr"/>
            <a:r>
              <a:rPr lang="fi-FI" sz="1400" dirty="0">
                <a:latin typeface="Arial"/>
                <a:ea typeface="ＭＳ Ｐゴシック"/>
                <a:cs typeface="Arial"/>
              </a:rPr>
              <a:t>ulkomaalaistaustaista </a:t>
            </a:r>
          </a:p>
          <a:p>
            <a:pPr algn="ctr"/>
            <a:r>
              <a:rPr lang="fi-FI" sz="1400" dirty="0">
                <a:latin typeface="Arial"/>
                <a:ea typeface="ＭＳ Ｐゴシック"/>
                <a:cs typeface="Arial"/>
              </a:rPr>
              <a:t>31.12.2021</a:t>
            </a:r>
          </a:p>
        </p:txBody>
      </p:sp>
      <p:sp>
        <p:nvSpPr>
          <p:cNvPr id="6" name="Tekstiruutu 5"/>
          <p:cNvSpPr txBox="1"/>
          <p:nvPr/>
        </p:nvSpPr>
        <p:spPr>
          <a:xfrm>
            <a:off x="4615202" y="6309919"/>
            <a:ext cx="3172608" cy="276999"/>
          </a:xfrm>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2" name="Tekstiruutu 1">
            <a:extLst>
              <a:ext uri="{FF2B5EF4-FFF2-40B4-BE49-F238E27FC236}">
                <a16:creationId xmlns:a16="http://schemas.microsoft.com/office/drawing/2014/main" id="{1EBBCC27-525A-4BBD-BF03-90D17FD9C502}"/>
              </a:ext>
            </a:extLst>
          </p:cNvPr>
          <p:cNvSpPr txBox="1"/>
          <p:nvPr/>
        </p:nvSpPr>
        <p:spPr>
          <a:xfrm>
            <a:off x="304409" y="5900055"/>
            <a:ext cx="10207689" cy="276999"/>
          </a:xfrm>
          <a:prstGeom prst="rect">
            <a:avLst/>
          </a:prstGeom>
          <a:noFill/>
        </p:spPr>
        <p:txBody>
          <a:bodyPr wrap="square" rtlCol="0">
            <a:spAutoFit/>
          </a:bodyPr>
          <a:lstStyle/>
          <a:p>
            <a:r>
              <a:rPr lang="fi-FI" sz="1200" dirty="0"/>
              <a:t>Tilastokeskus: Ulkomaalaistaustaisia ovat ne henkilöt, joiden molemmat vanhemmat tai ainoa tiedossa oleva vanhempi on syntynyt ulkomailla.</a:t>
            </a:r>
          </a:p>
        </p:txBody>
      </p:sp>
      <p:graphicFrame>
        <p:nvGraphicFramePr>
          <p:cNvPr id="3" name="Kaavio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99080589"/>
              </p:ext>
            </p:extLst>
          </p:nvPr>
        </p:nvGraphicFramePr>
        <p:xfrm>
          <a:off x="422988" y="1449421"/>
          <a:ext cx="11159412" cy="4384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66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Kaavio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10700819"/>
              </p:ext>
            </p:extLst>
          </p:nvPr>
        </p:nvGraphicFramePr>
        <p:xfrm>
          <a:off x="674915" y="1128156"/>
          <a:ext cx="7873999" cy="4685834"/>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p:cNvSpPr>
            <a:spLocks noGrp="1"/>
          </p:cNvSpPr>
          <p:nvPr>
            <p:ph type="title"/>
          </p:nvPr>
        </p:nvSpPr>
        <p:spPr>
          <a:xfrm>
            <a:off x="662105" y="375126"/>
            <a:ext cx="10972799" cy="589229"/>
          </a:xfrm>
        </p:spPr>
        <p:txBody>
          <a:bodyPr/>
          <a:lstStyle/>
          <a:p>
            <a:r>
              <a:rPr lang="fi-FI" dirty="0">
                <a:solidFill>
                  <a:schemeClr val="accent3"/>
                </a:solidFill>
              </a:rPr>
              <a:t>Ulkomaan kansalaiset 31.12.2021</a:t>
            </a:r>
          </a:p>
        </p:txBody>
      </p:sp>
      <p:sp>
        <p:nvSpPr>
          <p:cNvPr id="6" name="Tekstiruutu 5"/>
          <p:cNvSpPr txBox="1"/>
          <p:nvPr/>
        </p:nvSpPr>
        <p:spPr>
          <a:xfrm>
            <a:off x="3413690" y="2215166"/>
            <a:ext cx="2233246" cy="2154436"/>
          </a:xfrm>
          <a:prstGeom prst="rect">
            <a:avLst/>
          </a:prstGeom>
          <a:noFill/>
          <a:ln>
            <a:noFill/>
          </a:ln>
        </p:spPr>
        <p:txBody>
          <a:bodyPr wrap="square" lIns="91440" tIns="45720" rIns="91440" bIns="45720" rtlCol="0" anchor="t">
            <a:spAutoFit/>
          </a:bodyPr>
          <a:lstStyle/>
          <a:p>
            <a:pPr algn="ctr"/>
            <a:endParaRPr lang="fi-FI" b="1" dirty="0">
              <a:solidFill>
                <a:schemeClr val="accent3"/>
              </a:solidFill>
            </a:endParaRPr>
          </a:p>
          <a:p>
            <a:pPr algn="ctr"/>
            <a:r>
              <a:rPr lang="fi-FI" sz="2400" b="1" dirty="0">
                <a:solidFill>
                  <a:schemeClr val="accent3"/>
                </a:solidFill>
              </a:rPr>
              <a:t>3548 </a:t>
            </a:r>
          </a:p>
          <a:p>
            <a:pPr algn="ctr"/>
            <a:r>
              <a:rPr lang="fi-FI" b="1" dirty="0">
                <a:latin typeface="Arial"/>
                <a:ea typeface="ＭＳ Ｐゴシック"/>
                <a:cs typeface="Arial"/>
              </a:rPr>
              <a:t>ulkomaan kansalaista</a:t>
            </a:r>
            <a:br>
              <a:rPr lang="fi-FI" b="1" dirty="0"/>
            </a:br>
            <a:r>
              <a:rPr lang="fi-FI" b="1" dirty="0">
                <a:solidFill>
                  <a:schemeClr val="accent3"/>
                </a:solidFill>
                <a:latin typeface="Arial"/>
                <a:ea typeface="ＭＳ Ｐゴシック"/>
                <a:cs typeface="Arial"/>
              </a:rPr>
              <a:t>noin </a:t>
            </a:r>
            <a:r>
              <a:rPr lang="fi-FI" sz="2000" b="1" dirty="0">
                <a:solidFill>
                  <a:schemeClr val="accent3"/>
                </a:solidFill>
                <a:latin typeface="Arial"/>
                <a:ea typeface="ＭＳ Ｐゴシック"/>
                <a:cs typeface="Arial"/>
              </a:rPr>
              <a:t>100</a:t>
            </a:r>
            <a:endParaRPr lang="fi-FI" sz="2000" b="1" dirty="0">
              <a:solidFill>
                <a:schemeClr val="accent3"/>
              </a:solidFill>
              <a:cs typeface="Arial"/>
            </a:endParaRPr>
          </a:p>
          <a:p>
            <a:pPr algn="ctr"/>
            <a:r>
              <a:rPr lang="fi-FI" b="1" dirty="0"/>
              <a:t>eri kansalaisuutta </a:t>
            </a:r>
          </a:p>
          <a:p>
            <a:pPr algn="ctr"/>
            <a:r>
              <a:rPr lang="fi-FI" b="1" dirty="0"/>
              <a:t>2021</a:t>
            </a:r>
          </a:p>
        </p:txBody>
      </p:sp>
      <p:sp>
        <p:nvSpPr>
          <p:cNvPr id="7" name="Tekstiruutu 6"/>
          <p:cNvSpPr txBox="1"/>
          <p:nvPr/>
        </p:nvSpPr>
        <p:spPr>
          <a:xfrm>
            <a:off x="9100038" y="3292384"/>
            <a:ext cx="2233246" cy="1200329"/>
          </a:xfrm>
          <a:prstGeom prst="rect">
            <a:avLst/>
          </a:prstGeom>
          <a:noFill/>
          <a:ln w="38100">
            <a:solidFill>
              <a:schemeClr val="accent6"/>
            </a:solidFill>
          </a:ln>
        </p:spPr>
        <p:txBody>
          <a:bodyPr wrap="square" rtlCol="0">
            <a:spAutoFit/>
          </a:bodyPr>
          <a:lstStyle/>
          <a:p>
            <a:pPr algn="ctr"/>
            <a:r>
              <a:rPr lang="fi-FI" dirty="0"/>
              <a:t>Suurimmat ryhmät </a:t>
            </a:r>
          </a:p>
          <a:p>
            <a:pPr algn="ctr"/>
            <a:r>
              <a:rPr lang="fi-FI" dirty="0">
                <a:solidFill>
                  <a:schemeClr val="accent3"/>
                </a:solidFill>
              </a:rPr>
              <a:t>venäläiset, virolaiset</a:t>
            </a:r>
          </a:p>
          <a:p>
            <a:pPr algn="ctr"/>
            <a:r>
              <a:rPr lang="fi-FI" dirty="0">
                <a:solidFill>
                  <a:schemeClr val="accent3"/>
                </a:solidFill>
              </a:rPr>
              <a:t>syyrialaiset</a:t>
            </a:r>
          </a:p>
        </p:txBody>
      </p:sp>
      <p:sp>
        <p:nvSpPr>
          <p:cNvPr id="10" name="Tekstiruutu 9"/>
          <p:cNvSpPr txBox="1"/>
          <p:nvPr/>
        </p:nvSpPr>
        <p:spPr>
          <a:xfrm>
            <a:off x="9100038" y="2041452"/>
            <a:ext cx="2233246" cy="923330"/>
          </a:xfrm>
          <a:prstGeom prst="rect">
            <a:avLst/>
          </a:prstGeom>
          <a:noFill/>
          <a:ln w="38100">
            <a:solidFill>
              <a:schemeClr val="accent6"/>
            </a:solidFill>
          </a:ln>
        </p:spPr>
        <p:txBody>
          <a:bodyPr wrap="square" lIns="91440" tIns="45720" rIns="91440" bIns="45720" rtlCol="0" anchor="t">
            <a:spAutoFit/>
          </a:bodyPr>
          <a:lstStyle/>
          <a:p>
            <a:pPr algn="ctr"/>
            <a:r>
              <a:rPr lang="fi-FI" dirty="0"/>
              <a:t>Ulkomaalaisilla oli </a:t>
            </a:r>
          </a:p>
          <a:p>
            <a:pPr algn="ctr"/>
            <a:r>
              <a:rPr lang="fi-FI" b="1" dirty="0">
                <a:solidFill>
                  <a:schemeClr val="accent3"/>
                </a:solidFill>
                <a:latin typeface="Arial"/>
                <a:ea typeface="ＭＳ Ｐゴシック"/>
                <a:cs typeface="Arial"/>
              </a:rPr>
              <a:t>noin 100 </a:t>
            </a:r>
            <a:r>
              <a:rPr lang="fi-FI" dirty="0">
                <a:latin typeface="Arial"/>
                <a:ea typeface="ＭＳ Ｐゴシック"/>
                <a:cs typeface="Arial"/>
              </a:rPr>
              <a:t>eri kansalaisuutta.</a:t>
            </a:r>
          </a:p>
        </p:txBody>
      </p:sp>
      <p:sp>
        <p:nvSpPr>
          <p:cNvPr id="9" name="Alatunnisteen paikkamerkki 8"/>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Tree>
    <p:extLst>
      <p:ext uri="{BB962C8B-B14F-4D97-AF65-F5344CB8AC3E}">
        <p14:creationId xmlns:p14="http://schemas.microsoft.com/office/powerpoint/2010/main" val="321062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 6">
            <a:extLst>
              <a:ext uri="{FF2B5EF4-FFF2-40B4-BE49-F238E27FC236}">
                <a16:creationId xmlns:a16="http://schemas.microsoft.com/office/drawing/2014/main" id="{3A2E08C4-C64A-442A-850C-4D8E2DE5341E}"/>
              </a:ext>
            </a:extLst>
          </p:cNvPr>
          <p:cNvGraphicFramePr>
            <a:graphicFrameLocks/>
          </p:cNvGraphicFramePr>
          <p:nvPr>
            <p:extLst>
              <p:ext uri="{D42A27DB-BD31-4B8C-83A1-F6EECF244321}">
                <p14:modId xmlns:p14="http://schemas.microsoft.com/office/powerpoint/2010/main" val="2325583608"/>
              </p:ext>
            </p:extLst>
          </p:nvPr>
        </p:nvGraphicFramePr>
        <p:xfrm>
          <a:off x="1334767" y="1691704"/>
          <a:ext cx="9305925"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3648556208"/>
              </p:ext>
            </p:extLst>
          </p:nvPr>
        </p:nvGraphicFramePr>
        <p:xfrm>
          <a:off x="1181780" y="907055"/>
          <a:ext cx="9611901" cy="5043889"/>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p:cNvSpPr>
            <a:spLocks noGrp="1"/>
          </p:cNvSpPr>
          <p:nvPr>
            <p:ph type="title"/>
          </p:nvPr>
        </p:nvSpPr>
        <p:spPr>
          <a:xfrm>
            <a:off x="1076132" y="140735"/>
            <a:ext cx="10972799" cy="707859"/>
          </a:xfrm>
        </p:spPr>
        <p:txBody>
          <a:bodyPr/>
          <a:lstStyle/>
          <a:p>
            <a:r>
              <a:rPr lang="fi-FI" dirty="0">
                <a:solidFill>
                  <a:schemeClr val="accent3"/>
                </a:solidFill>
              </a:rPr>
              <a:t>Ulkomaan kansalaiset ikäryhmittäin 31.12.2021</a:t>
            </a:r>
          </a:p>
        </p:txBody>
      </p:sp>
      <p:sp>
        <p:nvSpPr>
          <p:cNvPr id="10" name="Alatunnisteen paikkamerkki 9"/>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12" name="Tekstiruutu 11"/>
          <p:cNvSpPr txBox="1"/>
          <p:nvPr/>
        </p:nvSpPr>
        <p:spPr>
          <a:xfrm>
            <a:off x="5122682" y="2870029"/>
            <a:ext cx="1730094" cy="1644610"/>
          </a:xfrm>
          <a:prstGeom prst="ellipse">
            <a:avLst/>
          </a:prstGeom>
          <a:solidFill>
            <a:schemeClr val="bg1"/>
          </a:solidFill>
          <a:ln>
            <a:noFill/>
          </a:ln>
        </p:spPr>
        <p:txBody>
          <a:bodyPr wrap="square" rtlCol="0">
            <a:spAutoFit/>
          </a:bodyPr>
          <a:lstStyle/>
          <a:p>
            <a:pPr algn="ctr"/>
            <a:r>
              <a:rPr lang="fi-FI" sz="2400" b="1" dirty="0">
                <a:solidFill>
                  <a:schemeClr val="accent3"/>
                </a:solidFill>
              </a:rPr>
              <a:t>3548 </a:t>
            </a:r>
          </a:p>
          <a:p>
            <a:pPr algn="ctr"/>
            <a:r>
              <a:rPr lang="fi-FI" sz="1400" b="1" dirty="0"/>
              <a:t>ulkomaan kansalaista</a:t>
            </a:r>
            <a:br>
              <a:rPr lang="fi-FI" b="1" dirty="0">
                <a:solidFill>
                  <a:schemeClr val="accent3"/>
                </a:solidFill>
              </a:rPr>
            </a:br>
            <a:r>
              <a:rPr lang="fi-FI" b="1" dirty="0"/>
              <a:t>2021</a:t>
            </a:r>
          </a:p>
        </p:txBody>
      </p:sp>
    </p:spTree>
    <p:extLst>
      <p:ext uri="{BB962C8B-B14F-4D97-AF65-F5344CB8AC3E}">
        <p14:creationId xmlns:p14="http://schemas.microsoft.com/office/powerpoint/2010/main" val="7675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a:graphicFrameLocks/>
          </p:cNvGraphicFramePr>
          <p:nvPr>
            <p:extLst>
              <p:ext uri="{D42A27DB-BD31-4B8C-83A1-F6EECF244321}">
                <p14:modId xmlns:p14="http://schemas.microsoft.com/office/powerpoint/2010/main" val="4290991202"/>
              </p:ext>
            </p:extLst>
          </p:nvPr>
        </p:nvGraphicFramePr>
        <p:xfrm>
          <a:off x="852407" y="1080781"/>
          <a:ext cx="7598649" cy="4942035"/>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p:cNvSpPr>
            <a:spLocks noGrp="1"/>
          </p:cNvSpPr>
          <p:nvPr>
            <p:ph type="title"/>
          </p:nvPr>
        </p:nvSpPr>
        <p:spPr>
          <a:xfrm>
            <a:off x="662105" y="359338"/>
            <a:ext cx="10972799" cy="589229"/>
          </a:xfrm>
        </p:spPr>
        <p:txBody>
          <a:bodyPr/>
          <a:lstStyle/>
          <a:p>
            <a:r>
              <a:rPr lang="fi-FI" dirty="0">
                <a:solidFill>
                  <a:schemeClr val="accent3"/>
                </a:solidFill>
              </a:rPr>
              <a:t>Väestö kielen mukaan 31.12.2021</a:t>
            </a:r>
          </a:p>
        </p:txBody>
      </p:sp>
      <p:sp>
        <p:nvSpPr>
          <p:cNvPr id="6" name="Tekstiruutu 5"/>
          <p:cNvSpPr txBox="1"/>
          <p:nvPr/>
        </p:nvSpPr>
        <p:spPr>
          <a:xfrm>
            <a:off x="3535108" y="2613081"/>
            <a:ext cx="2233246" cy="1877437"/>
          </a:xfrm>
          <a:prstGeom prst="rect">
            <a:avLst/>
          </a:prstGeom>
          <a:noFill/>
          <a:ln>
            <a:noFill/>
          </a:ln>
        </p:spPr>
        <p:txBody>
          <a:bodyPr wrap="square" rtlCol="0">
            <a:spAutoFit/>
          </a:bodyPr>
          <a:lstStyle/>
          <a:p>
            <a:pPr algn="ctr"/>
            <a:endParaRPr lang="fi-FI" b="1" dirty="0">
              <a:solidFill>
                <a:schemeClr val="accent3"/>
              </a:solidFill>
            </a:endParaRPr>
          </a:p>
          <a:p>
            <a:pPr algn="ctr"/>
            <a:r>
              <a:rPr lang="fi-FI" sz="2400" b="1" dirty="0">
                <a:solidFill>
                  <a:schemeClr val="accent3"/>
                </a:solidFill>
              </a:rPr>
              <a:t>5539</a:t>
            </a:r>
          </a:p>
          <a:p>
            <a:pPr algn="ctr"/>
            <a:r>
              <a:rPr lang="fi-FI" b="1" dirty="0"/>
              <a:t>vieraskielistä</a:t>
            </a:r>
            <a:br>
              <a:rPr lang="fi-FI" b="1" dirty="0">
                <a:solidFill>
                  <a:schemeClr val="accent3"/>
                </a:solidFill>
              </a:rPr>
            </a:br>
            <a:r>
              <a:rPr lang="fi-FI" sz="2000" b="1" dirty="0">
                <a:solidFill>
                  <a:schemeClr val="accent3"/>
                </a:solidFill>
              </a:rPr>
              <a:t>noin 90</a:t>
            </a:r>
          </a:p>
          <a:p>
            <a:pPr algn="ctr"/>
            <a:r>
              <a:rPr lang="fi-FI" b="1" dirty="0"/>
              <a:t>eri kieltä </a:t>
            </a:r>
          </a:p>
          <a:p>
            <a:pPr algn="ctr"/>
            <a:r>
              <a:rPr lang="fi-FI" b="1" dirty="0"/>
              <a:t>2021</a:t>
            </a:r>
          </a:p>
        </p:txBody>
      </p:sp>
      <p:sp>
        <p:nvSpPr>
          <p:cNvPr id="7" name="Tekstiruutu 6"/>
          <p:cNvSpPr txBox="1"/>
          <p:nvPr/>
        </p:nvSpPr>
        <p:spPr>
          <a:xfrm>
            <a:off x="9100038" y="4490518"/>
            <a:ext cx="2233246" cy="923330"/>
          </a:xfrm>
          <a:prstGeom prst="rect">
            <a:avLst/>
          </a:prstGeom>
          <a:noFill/>
          <a:ln w="38100">
            <a:solidFill>
              <a:schemeClr val="tx2"/>
            </a:solidFill>
          </a:ln>
        </p:spPr>
        <p:txBody>
          <a:bodyPr wrap="square" rtlCol="0">
            <a:spAutoFit/>
          </a:bodyPr>
          <a:lstStyle/>
          <a:p>
            <a:pPr algn="ctr"/>
            <a:r>
              <a:rPr lang="fi-FI" sz="1600" dirty="0"/>
              <a:t>Suurimmat ryhmät </a:t>
            </a:r>
          </a:p>
          <a:p>
            <a:pPr algn="ctr"/>
            <a:r>
              <a:rPr lang="fi-FI" dirty="0">
                <a:solidFill>
                  <a:schemeClr val="accent3"/>
                </a:solidFill>
              </a:rPr>
              <a:t>venäjä, arabia</a:t>
            </a:r>
          </a:p>
          <a:p>
            <a:pPr algn="ctr"/>
            <a:r>
              <a:rPr lang="fi-FI" dirty="0">
                <a:solidFill>
                  <a:schemeClr val="accent3"/>
                </a:solidFill>
              </a:rPr>
              <a:t>englanti ja viro</a:t>
            </a:r>
          </a:p>
        </p:txBody>
      </p:sp>
      <p:sp>
        <p:nvSpPr>
          <p:cNvPr id="13" name="Tekstiruutu 12"/>
          <p:cNvSpPr txBox="1"/>
          <p:nvPr/>
        </p:nvSpPr>
        <p:spPr>
          <a:xfrm>
            <a:off x="9100038" y="2233128"/>
            <a:ext cx="2233246" cy="2092881"/>
          </a:xfrm>
          <a:prstGeom prst="rect">
            <a:avLst/>
          </a:prstGeom>
          <a:noFill/>
          <a:ln w="38100">
            <a:solidFill>
              <a:schemeClr val="tx2"/>
            </a:solidFill>
          </a:ln>
        </p:spPr>
        <p:txBody>
          <a:bodyPr wrap="square" rtlCol="0">
            <a:spAutoFit/>
          </a:bodyPr>
          <a:lstStyle/>
          <a:p>
            <a:pPr algn="ctr"/>
            <a:r>
              <a:rPr lang="fi-FI" sz="1600" dirty="0"/>
              <a:t>Vieraskielisiä </a:t>
            </a:r>
          </a:p>
          <a:p>
            <a:pPr algn="ctr"/>
            <a:r>
              <a:rPr lang="fi-FI" sz="1600" dirty="0"/>
              <a:t>31.12.2020</a:t>
            </a:r>
          </a:p>
          <a:p>
            <a:pPr algn="ctr"/>
            <a:r>
              <a:rPr lang="fi-FI" sz="1600" dirty="0"/>
              <a:t>Kuopiossa oli</a:t>
            </a:r>
          </a:p>
          <a:p>
            <a:pPr algn="ctr"/>
            <a:r>
              <a:rPr lang="fi-FI" sz="1600" b="1" dirty="0">
                <a:solidFill>
                  <a:schemeClr val="accent3"/>
                </a:solidFill>
              </a:rPr>
              <a:t>5539, 4,6 %.</a:t>
            </a:r>
          </a:p>
          <a:p>
            <a:pPr algn="ctr"/>
            <a:endParaRPr lang="fi-FI" sz="1600" b="1" dirty="0">
              <a:solidFill>
                <a:schemeClr val="accent3"/>
              </a:solidFill>
            </a:endParaRPr>
          </a:p>
          <a:p>
            <a:pPr algn="ctr"/>
            <a:r>
              <a:rPr lang="fi-FI" sz="1600" dirty="0"/>
              <a:t>Kuopiossa puhuttiin</a:t>
            </a:r>
          </a:p>
          <a:p>
            <a:pPr algn="ctr"/>
            <a:r>
              <a:rPr lang="fi-FI" b="1" dirty="0">
                <a:solidFill>
                  <a:schemeClr val="accent3"/>
                </a:solidFill>
              </a:rPr>
              <a:t>noin 90 </a:t>
            </a:r>
            <a:r>
              <a:rPr lang="fi-FI" sz="1600" dirty="0"/>
              <a:t>vierasta kieltä.</a:t>
            </a:r>
            <a:endParaRPr lang="fi-FI" sz="1600" dirty="0">
              <a:solidFill>
                <a:schemeClr val="accent3"/>
              </a:solidFill>
            </a:endParaRPr>
          </a:p>
        </p:txBody>
      </p:sp>
      <p:sp>
        <p:nvSpPr>
          <p:cNvPr id="9" name="Alatunnisteen paikkamerkki 8"/>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463" y="483192"/>
            <a:ext cx="1698396" cy="1490900"/>
          </a:xfrm>
          <a:prstGeom prst="rect">
            <a:avLst/>
          </a:prstGeom>
        </p:spPr>
      </p:pic>
    </p:spTree>
    <p:extLst>
      <p:ext uri="{BB962C8B-B14F-4D97-AF65-F5344CB8AC3E}">
        <p14:creationId xmlns:p14="http://schemas.microsoft.com/office/powerpoint/2010/main" val="367526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5057" y="193734"/>
            <a:ext cx="10888337" cy="846407"/>
          </a:xfrm>
        </p:spPr>
        <p:txBody>
          <a:bodyPr/>
          <a:lstStyle/>
          <a:p>
            <a:r>
              <a:rPr lang="fi-FI" dirty="0">
                <a:solidFill>
                  <a:schemeClr val="accent3"/>
                </a:solidFill>
              </a:rPr>
              <a:t>Ulkomaan kansalaiset alueittain </a:t>
            </a:r>
            <a:r>
              <a:rPr lang="fi-FI" dirty="0">
                <a:solidFill>
                  <a:srgbClr val="FF0000"/>
                </a:solidFill>
              </a:rPr>
              <a:t>2021 </a:t>
            </a:r>
            <a:br>
              <a:rPr lang="fi-FI" dirty="0">
                <a:solidFill>
                  <a:srgbClr val="FF0000"/>
                </a:solidFill>
              </a:rPr>
            </a:br>
            <a:r>
              <a:rPr lang="fi-FI" sz="1400" dirty="0">
                <a:solidFill>
                  <a:schemeClr val="accent3"/>
                </a:solidFill>
              </a:rPr>
              <a:t>alueet, joilla asuu yli 30 ulkomaalaista</a:t>
            </a:r>
          </a:p>
        </p:txBody>
      </p:sp>
      <p:sp>
        <p:nvSpPr>
          <p:cNvPr id="10" name="Alatunnisteen paikkamerkki 9"/>
          <p:cNvSpPr txBox="1">
            <a:spLocks noGrp="1"/>
          </p:cNvSpPr>
          <p:nvPr>
            <p:ph type="ftr" sz="quarter" idx="3"/>
          </p:nvPr>
        </p:nvSpPr>
        <p:spPr>
          <a:prstGeom prst="rect">
            <a:avLst/>
          </a:prstGeom>
          <a:noFill/>
        </p:spPr>
        <p:txBody>
          <a:bodyPr wrap="square" rtlCol="0">
            <a:spAutoFit/>
          </a:bodyPr>
          <a:lstStyle/>
          <a:p>
            <a:r>
              <a:rPr lang="fi-FI" sz="1200" dirty="0"/>
              <a:t>Kuopion kaupunki, </a:t>
            </a:r>
            <a:r>
              <a:rPr lang="fi-FI" sz="1200"/>
              <a:t>talous- ja omistajaohjaus</a:t>
            </a:r>
            <a:endParaRPr lang="fi-FI" sz="1200" dirty="0"/>
          </a:p>
        </p:txBody>
      </p:sp>
      <p:sp>
        <p:nvSpPr>
          <p:cNvPr id="14" name="Tekstiruutu 13"/>
          <p:cNvSpPr txBox="1"/>
          <p:nvPr/>
        </p:nvSpPr>
        <p:spPr>
          <a:xfrm>
            <a:off x="8175792" y="1038175"/>
            <a:ext cx="2697480" cy="830997"/>
          </a:xfrm>
          <a:prstGeom prst="rect">
            <a:avLst/>
          </a:prstGeom>
          <a:noFill/>
          <a:ln w="38100">
            <a:solidFill>
              <a:schemeClr val="bg1">
                <a:lumMod val="75000"/>
              </a:schemeClr>
            </a:solidFill>
          </a:ln>
        </p:spPr>
        <p:txBody>
          <a:bodyPr wrap="square" rtlCol="0">
            <a:spAutoFit/>
          </a:bodyPr>
          <a:lstStyle/>
          <a:p>
            <a:pPr algn="ctr"/>
            <a:r>
              <a:rPr lang="fi-FI" sz="1600" dirty="0">
                <a:solidFill>
                  <a:schemeClr val="accent3"/>
                </a:solidFill>
              </a:rPr>
              <a:t>Ulkomaan kansalaisia asuu</a:t>
            </a:r>
          </a:p>
          <a:p>
            <a:pPr algn="ctr"/>
            <a:r>
              <a:rPr lang="fi-FI" sz="1600" dirty="0">
                <a:solidFill>
                  <a:schemeClr val="accent3"/>
                </a:solidFill>
              </a:rPr>
              <a:t>lähes kaikilla Kuopion  alueilla.</a:t>
            </a:r>
          </a:p>
        </p:txBody>
      </p:sp>
      <p:graphicFrame>
        <p:nvGraphicFramePr>
          <p:cNvPr id="4" name="Kaavio 3">
            <a:extLst>
              <a:ext uri="{FF2B5EF4-FFF2-40B4-BE49-F238E27FC236}">
                <a16:creationId xmlns:a16="http://schemas.microsoft.com/office/drawing/2014/main" id="{95AE3602-0F09-4D40-A27F-D7E1A3EFEF70}"/>
              </a:ext>
            </a:extLst>
          </p:cNvPr>
          <p:cNvGraphicFramePr>
            <a:graphicFrameLocks/>
          </p:cNvGraphicFramePr>
          <p:nvPr>
            <p:extLst>
              <p:ext uri="{D42A27DB-BD31-4B8C-83A1-F6EECF244321}">
                <p14:modId xmlns:p14="http://schemas.microsoft.com/office/powerpoint/2010/main" val="1637861579"/>
              </p:ext>
            </p:extLst>
          </p:nvPr>
        </p:nvGraphicFramePr>
        <p:xfrm>
          <a:off x="360316" y="1081895"/>
          <a:ext cx="5856514" cy="5054259"/>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88D014A6-5A3C-D5BD-CC77-0F4A2F2C9B12}"/>
              </a:ext>
            </a:extLst>
          </p:cNvPr>
          <p:cNvSpPr txBox="1"/>
          <p:nvPr/>
        </p:nvSpPr>
        <p:spPr>
          <a:xfrm>
            <a:off x="8432851" y="6412488"/>
            <a:ext cx="2183363" cy="261610"/>
          </a:xfrm>
          <a:prstGeom prst="rect">
            <a:avLst/>
          </a:prstGeom>
          <a:noFill/>
        </p:spPr>
        <p:txBody>
          <a:bodyPr wrap="square" rtlCol="0">
            <a:spAutoFit/>
          </a:bodyPr>
          <a:lstStyle/>
          <a:p>
            <a:r>
              <a:rPr lang="fi-FI" sz="1100" dirty="0"/>
              <a:t>Päivitetty 27.9.2022</a:t>
            </a:r>
          </a:p>
        </p:txBody>
      </p:sp>
      <p:graphicFrame>
        <p:nvGraphicFramePr>
          <p:cNvPr id="8" name="Kaavio 7">
            <a:extLst>
              <a:ext uri="{FF2B5EF4-FFF2-40B4-BE49-F238E27FC236}">
                <a16:creationId xmlns:a16="http://schemas.microsoft.com/office/drawing/2014/main" id="{133F00DF-5D53-40DF-B281-88188EE6F0DB}"/>
              </a:ext>
            </a:extLst>
          </p:cNvPr>
          <p:cNvGraphicFramePr>
            <a:graphicFrameLocks/>
          </p:cNvGraphicFramePr>
          <p:nvPr>
            <p:extLst>
              <p:ext uri="{D42A27DB-BD31-4B8C-83A1-F6EECF244321}">
                <p14:modId xmlns:p14="http://schemas.microsoft.com/office/powerpoint/2010/main" val="332138209"/>
              </p:ext>
            </p:extLst>
          </p:nvPr>
        </p:nvGraphicFramePr>
        <p:xfrm>
          <a:off x="6305939" y="2508313"/>
          <a:ext cx="5646576" cy="36278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56914FE8-A924-2A8C-46BE-A99C143759B4}"/>
              </a:ext>
            </a:extLst>
          </p:cNvPr>
          <p:cNvSpPr txBox="1"/>
          <p:nvPr/>
        </p:nvSpPr>
        <p:spPr>
          <a:xfrm>
            <a:off x="7283630" y="2532327"/>
            <a:ext cx="4481804" cy="276999"/>
          </a:xfrm>
          <a:prstGeom prst="rect">
            <a:avLst/>
          </a:prstGeom>
          <a:noFill/>
        </p:spPr>
        <p:txBody>
          <a:bodyPr wrap="square" rtlCol="0">
            <a:spAutoFit/>
          </a:bodyPr>
          <a:lstStyle/>
          <a:p>
            <a:r>
              <a:rPr lang="fi-FI" sz="1200" dirty="0"/>
              <a:t>Ulkomaalaisten osuus väestöstä, alueet, joissa osuus yli 2,0 %</a:t>
            </a:r>
          </a:p>
        </p:txBody>
      </p:sp>
      <p:sp>
        <p:nvSpPr>
          <p:cNvPr id="12" name="Tekstiruutu 11">
            <a:extLst>
              <a:ext uri="{FF2B5EF4-FFF2-40B4-BE49-F238E27FC236}">
                <a16:creationId xmlns:a16="http://schemas.microsoft.com/office/drawing/2014/main" id="{19508AB2-E339-C7ED-5F01-677E810BB8A9}"/>
              </a:ext>
            </a:extLst>
          </p:cNvPr>
          <p:cNvSpPr txBox="1"/>
          <p:nvPr/>
        </p:nvSpPr>
        <p:spPr>
          <a:xfrm>
            <a:off x="609600" y="6397099"/>
            <a:ext cx="2565918" cy="276999"/>
          </a:xfrm>
          <a:prstGeom prst="rect">
            <a:avLst/>
          </a:prstGeom>
          <a:noFill/>
        </p:spPr>
        <p:txBody>
          <a:bodyPr wrap="square" rtlCol="0">
            <a:spAutoFit/>
          </a:bodyPr>
          <a:lstStyle/>
          <a:p>
            <a:r>
              <a:rPr lang="fi-FI" sz="1200" dirty="0"/>
              <a:t>Lähde: Kuntarekisterit</a:t>
            </a:r>
          </a:p>
        </p:txBody>
      </p:sp>
    </p:spTree>
    <p:extLst>
      <p:ext uri="{BB962C8B-B14F-4D97-AF65-F5344CB8AC3E}">
        <p14:creationId xmlns:p14="http://schemas.microsoft.com/office/powerpoint/2010/main" val="749160648"/>
      </p:ext>
    </p:extLst>
  </p:cSld>
  <p:clrMapOvr>
    <a:masterClrMapping/>
  </p:clrMapOvr>
</p:sld>
</file>

<file path=ppt/theme/theme1.xml><?xml version="1.0" encoding="utf-8"?>
<a:theme xmlns:a="http://schemas.openxmlformats.org/drawingml/2006/main" name="Kuopion kaupunki esitysmalli">
  <a:themeElements>
    <a:clrScheme name="Kuopio_2018_3">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9DE78120-0FCE-415D-A017-DD613B1FCD13}"/>
    </a:ext>
  </a:extLst>
</a:theme>
</file>

<file path=ppt/theme/theme10.xml><?xml version="1.0" encoding="utf-8"?>
<a:theme xmlns:a="http://schemas.openxmlformats.org/drawingml/2006/main" name="1_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B23E8398-7D34-4841-B4A1-F2EF97CDCACB}"/>
    </a:ext>
  </a:extLst>
</a:theme>
</file>

<file path=ppt/theme/theme11.xml><?xml version="1.0" encoding="utf-8"?>
<a:theme xmlns:a="http://schemas.openxmlformats.org/drawingml/2006/main" name="1_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4004C97-B693-4F65-8109-C3C301B85E14}"/>
    </a:ext>
  </a:extLst>
</a:theme>
</file>

<file path=ppt/theme/theme12.xml><?xml version="1.0" encoding="utf-8"?>
<a:theme xmlns:a="http://schemas.openxmlformats.org/drawingml/2006/main" name="1_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AA345E7-4FF6-4381-9CF7-04E08EE3ACC2}"/>
    </a:ext>
  </a:extLst>
</a:theme>
</file>

<file path=ppt/theme/theme13.xml><?xml version="1.0" encoding="utf-8"?>
<a:theme xmlns:a="http://schemas.openxmlformats.org/drawingml/2006/main" name="1_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00231771-5076-4F27-9C62-1D7A0ED3A1F8}"/>
    </a:ext>
  </a:extLst>
</a:theme>
</file>

<file path=ppt/theme/theme1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2DA7BD79-0847-429E-A4CA-AF02152CB28A}"/>
    </a:ext>
  </a:extLst>
</a:theme>
</file>

<file path=ppt/theme/theme3.xml><?xml version="1.0" encoding="utf-8"?>
<a:theme xmlns:a="http://schemas.openxmlformats.org/drawingml/2006/main" name="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8A931B6-C02A-41DD-8C39-1193F13A2487}"/>
    </a:ext>
  </a:extLst>
</a:theme>
</file>

<file path=ppt/theme/theme4.xml><?xml version="1.0" encoding="utf-8"?>
<a:theme xmlns:a="http://schemas.openxmlformats.org/drawingml/2006/main" name="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BAE812B8-29A6-4E4A-94F7-80E7E8427C87}"/>
    </a:ext>
  </a:extLst>
</a:theme>
</file>

<file path=ppt/theme/theme5.xml><?xml version="1.0" encoding="utf-8"?>
<a:theme xmlns:a="http://schemas.openxmlformats.org/drawingml/2006/main" name="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2BDC0313-80D1-4F76-8344-656B9F1A4715}"/>
    </a:ext>
  </a:extLst>
</a:theme>
</file>

<file path=ppt/theme/theme6.xml><?xml version="1.0" encoding="utf-8"?>
<a:theme xmlns:a="http://schemas.openxmlformats.org/drawingml/2006/main" name="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411F229-B254-4EAA-AD83-CC690DE67D5C}"/>
    </a:ext>
  </a:extLst>
</a:theme>
</file>

<file path=ppt/theme/theme7.xml><?xml version="1.0" encoding="utf-8"?>
<a:theme xmlns:a="http://schemas.openxmlformats.org/drawingml/2006/main" name="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4EAB1D7-D712-4E25-B0E6-8F53531A24C5}"/>
    </a:ext>
  </a:extLst>
</a:theme>
</file>

<file path=ppt/theme/theme8.xml><?xml version="1.0" encoding="utf-8"?>
<a:theme xmlns:a="http://schemas.openxmlformats.org/drawingml/2006/main" name="1_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38F0264D-F126-451E-8493-B7473F4255F3}"/>
    </a:ext>
  </a:extLst>
</a:theme>
</file>

<file path=ppt/theme/theme9.xml><?xml version="1.0" encoding="utf-8"?>
<a:theme xmlns:a="http://schemas.openxmlformats.org/drawingml/2006/main" name="1_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98E9F64-F22A-4A00-BDAE-AC59CD48CF19}"/>
    </a:ext>
  </a:extLst>
</a:theme>
</file>

<file path=ppt/theme/themeOverride1.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ukautettu 1">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Kuopio_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Kuopio_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Kuopion kaupunki">
    <a:dk1>
      <a:srgbClr val="0F0F0F"/>
    </a:dk1>
    <a:lt1>
      <a:srgbClr val="FFFFFF"/>
    </a:lt1>
    <a:dk2>
      <a:srgbClr val="C5CAD6"/>
    </a:dk2>
    <a:lt2>
      <a:srgbClr val="FFFFFF"/>
    </a:lt2>
    <a:accent1>
      <a:srgbClr val="D80017"/>
    </a:accent1>
    <a:accent2>
      <a:srgbClr val="0F0F0F"/>
    </a:accent2>
    <a:accent3>
      <a:srgbClr val="CAAD72"/>
    </a:accent3>
    <a:accent4>
      <a:srgbClr val="C5CFD6"/>
    </a:accent4>
    <a:accent5>
      <a:srgbClr val="E9DEC6"/>
    </a:accent5>
    <a:accent6>
      <a:srgbClr val="818386"/>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Kuopion kaupunki">
    <a:dk1>
      <a:srgbClr val="0F0F0F"/>
    </a:dk1>
    <a:lt1>
      <a:srgbClr val="FFFFFF"/>
    </a:lt1>
    <a:dk2>
      <a:srgbClr val="C5CAD6"/>
    </a:dk2>
    <a:lt2>
      <a:srgbClr val="FFFFFF"/>
    </a:lt2>
    <a:accent1>
      <a:srgbClr val="D80017"/>
    </a:accent1>
    <a:accent2>
      <a:srgbClr val="0F0F0F"/>
    </a:accent2>
    <a:accent3>
      <a:srgbClr val="CAAD72"/>
    </a:accent3>
    <a:accent4>
      <a:srgbClr val="C5CFD6"/>
    </a:accent4>
    <a:accent5>
      <a:srgbClr val="E9DEC6"/>
    </a:accent5>
    <a:accent6>
      <a:srgbClr val="818386"/>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ukautettu 1">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ukautettu 1">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ukautettu 1">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uopio mukautettu">
    <a:dk1>
      <a:srgbClr val="0F0F0F"/>
    </a:dk1>
    <a:lt1>
      <a:srgbClr val="FFFFFF"/>
    </a:lt1>
    <a:dk2>
      <a:srgbClr val="C5CAD6"/>
    </a:dk2>
    <a:lt2>
      <a:srgbClr val="FFFFFF"/>
    </a:lt2>
    <a:accent1>
      <a:srgbClr val="F01E00"/>
    </a:accent1>
    <a:accent2>
      <a:srgbClr val="192D9B"/>
    </a:accent2>
    <a:accent3>
      <a:srgbClr val="E961A5"/>
    </a:accent3>
    <a:accent4>
      <a:srgbClr val="5998E5"/>
    </a:accent4>
    <a:accent5>
      <a:srgbClr val="253055"/>
    </a:accent5>
    <a:accent6>
      <a:srgbClr val="ADB4C5"/>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085805FED827341B13CF0892BDAC4E3" ma:contentTypeVersion="13" ma:contentTypeDescription="Luo uusi asiakirja." ma:contentTypeScope="" ma:versionID="d9b16f8b361310e831c073a0dd8e935f">
  <xsd:schema xmlns:xsd="http://www.w3.org/2001/XMLSchema" xmlns:xs="http://www.w3.org/2001/XMLSchema" xmlns:p="http://schemas.microsoft.com/office/2006/metadata/properties" xmlns:ns1="http://schemas.microsoft.com/sharepoint/v3" xmlns:ns2="c024b3e1-4401-4ce1-80db-af48c71e75f1" xmlns:ns3="05db0930-b33b-4d73-af41-96615c857211" targetNamespace="http://schemas.microsoft.com/office/2006/metadata/properties" ma:root="true" ma:fieldsID="9b74c3dca60e34ca67d1c16c1677cd49" ns1:_="" ns2:_="" ns3:_="">
    <xsd:import namespace="http://schemas.microsoft.com/sharepoint/v3"/>
    <xsd:import namespace="c024b3e1-4401-4ce1-80db-af48c71e75f1"/>
    <xsd:import namespace="05db0930-b33b-4d73-af41-96615c8572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Yhtenäisen yhteensopivuuskäytännön ominaisuudet" ma:hidden="true" ma:internalName="_ip_UnifiedCompliancePolicyProperties">
      <xsd:simpleType>
        <xsd:restriction base="dms:Note"/>
      </xsd:simpleType>
    </xsd:element>
    <xsd:element name="_ip_UnifiedCompliancePolicyUIAction" ma:index="20"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24b3e1-4401-4ce1-80db-af48c71e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Kuittauksen tila" ma:internalName="Kuittauksen_x0020_tila">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db0930-b33b-4d73-af41-96615c857211"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5db0930-b33b-4d73-af41-96615c857211">
      <UserInfo>
        <DisplayName>Kovanen Raija</DisplayName>
        <AccountId>208</AccountId>
        <AccountType/>
      </UserInfo>
    </SharedWithUsers>
    <_Flow_SignoffStatus xmlns="c024b3e1-4401-4ce1-80db-af48c71e75f1" xsi:nil="true"/>
    <MediaLengthInSeconds xmlns="c024b3e1-4401-4ce1-80db-af48c71e75f1" xsi:nil="true"/>
  </documentManagement>
</p:properties>
</file>

<file path=customXml/itemProps1.xml><?xml version="1.0" encoding="utf-8"?>
<ds:datastoreItem xmlns:ds="http://schemas.openxmlformats.org/officeDocument/2006/customXml" ds:itemID="{00CF909E-2E14-45A2-BEF4-817A66315EC9}"/>
</file>

<file path=customXml/itemProps2.xml><?xml version="1.0" encoding="utf-8"?>
<ds:datastoreItem xmlns:ds="http://schemas.openxmlformats.org/officeDocument/2006/customXml" ds:itemID="{A505E6E2-C213-46A4-A08F-C45B2FD1C1CD}">
  <ds:schemaRefs>
    <ds:schemaRef ds:uri="http://schemas.microsoft.com/sharepoint/v3/contenttype/forms"/>
  </ds:schemaRefs>
</ds:datastoreItem>
</file>

<file path=customXml/itemProps3.xml><?xml version="1.0" encoding="utf-8"?>
<ds:datastoreItem xmlns:ds="http://schemas.openxmlformats.org/officeDocument/2006/customXml" ds:itemID="{05830E3C-F0E2-41CF-8A2D-7E047D6683F7}">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a6db7673-297e-4ccc-adeb-eb5ebc756bc0"/>
    <ds:schemaRef ds:uri="http://schemas.microsoft.com/sharepoint/v3"/>
    <ds:schemaRef ds:uri="http://schemas.openxmlformats.org/package/2006/metadata/core-properties"/>
    <ds:schemaRef ds:uri="http://purl.org/dc/elements/1.1/"/>
    <ds:schemaRef ds:uri="0d6d4dba-695f-45ba-b49a-c33d35e8033f"/>
    <ds:schemaRef ds:uri="c4a1da25-6feb-468b-b2bd-3c22cfe74ca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Esitysmalli_laajakuva_2018</Template>
  <TotalTime>0</TotalTime>
  <Words>899</Words>
  <Application>Microsoft Office PowerPoint</Application>
  <PresentationFormat>Laajakuva</PresentationFormat>
  <Paragraphs>254</Paragraphs>
  <Slides>18</Slides>
  <Notes>0</Notes>
  <HiddenSlides>7</HiddenSlides>
  <MMClips>0</MMClips>
  <ScaleCrop>false</ScaleCrop>
  <HeadingPairs>
    <vt:vector size="6" baseType="variant">
      <vt:variant>
        <vt:lpstr>Käytetyt fontit</vt:lpstr>
      </vt:variant>
      <vt:variant>
        <vt:i4>4</vt:i4>
      </vt:variant>
      <vt:variant>
        <vt:lpstr>Teema</vt:lpstr>
      </vt:variant>
      <vt:variant>
        <vt:i4>13</vt:i4>
      </vt:variant>
      <vt:variant>
        <vt:lpstr>Dian otsikot</vt:lpstr>
      </vt:variant>
      <vt:variant>
        <vt:i4>18</vt:i4>
      </vt:variant>
    </vt:vector>
  </HeadingPairs>
  <TitlesOfParts>
    <vt:vector size="35" baseType="lpstr">
      <vt:lpstr>Arial</vt:lpstr>
      <vt:lpstr>Calibri</vt:lpstr>
      <vt:lpstr>Georgia</vt:lpstr>
      <vt:lpstr>Verdana</vt:lpstr>
      <vt:lpstr>Kuopion kaupunki esitysmalli</vt:lpstr>
      <vt:lpstr>Kuopion kaupunki esitysmalli2</vt:lpstr>
      <vt:lpstr>Kuopion kaupunki esitysmalli3</vt:lpstr>
      <vt:lpstr>Kuopion kaupunki esitysmalli4</vt:lpstr>
      <vt:lpstr>Kuopion kaupunki esitysmalli5</vt:lpstr>
      <vt:lpstr>Kuopion kaupunki esitysmalli6</vt:lpstr>
      <vt:lpstr>Kuopion kaupunki esitysmalli7</vt:lpstr>
      <vt:lpstr>1_Kuopion kaupunki esitysmalli2</vt:lpstr>
      <vt:lpstr>1_Kuopion kaupunki esitysmalli3</vt:lpstr>
      <vt:lpstr>1_Kuopion kaupunki esitysmalli4</vt:lpstr>
      <vt:lpstr>1_Kuopion kaupunki esitysmalli5</vt:lpstr>
      <vt:lpstr>1_Kuopion kaupunki esitysmalli6</vt:lpstr>
      <vt:lpstr>1_Kuopion kaupunki esitysmalli7</vt:lpstr>
      <vt:lpstr>Kuopion ulkomaalaiset ja vieraskieliset 2021</vt:lpstr>
      <vt:lpstr>Ulkomaan kansalaisten ja vieraskielisten osuus (%) väestöstä 2001 - 2021</vt:lpstr>
      <vt:lpstr>Ulkomaan kansalaiset 2010 - 2021</vt:lpstr>
      <vt:lpstr>PowerPoint-esitys</vt:lpstr>
      <vt:lpstr>PowerPoint-esitys</vt:lpstr>
      <vt:lpstr>Ulkomaan kansalaiset 31.12.2021</vt:lpstr>
      <vt:lpstr>Ulkomaan kansalaiset ikäryhmittäin 31.12.2021</vt:lpstr>
      <vt:lpstr>Väestö kielen mukaan 31.12.2021</vt:lpstr>
      <vt:lpstr>Ulkomaan kansalaiset alueittain 2021  alueet, joilla asuu yli 30 ulkomaalaista</vt:lpstr>
      <vt:lpstr>Ulkomaan kansalaiset suuralueittain 2021  </vt:lpstr>
      <vt:lpstr>Tilastokeskuksen määritelmät</vt:lpstr>
      <vt:lpstr>Ulkomaan kansalaiset alueittain 2020</vt:lpstr>
      <vt:lpstr>Ulkomaalaiset ja vieraskieliset  opiskelijat Kuopiossa 2018</vt:lpstr>
      <vt:lpstr>PowerPoint-esitys</vt:lpstr>
      <vt:lpstr>PowerPoint-esitys</vt:lpstr>
      <vt:lpstr>Ulkomaan kansalaisten ja vieraskielisten osuus (%) väestöstä Kuopiossa ja koko maassa 2000 - 2020</vt:lpstr>
      <vt:lpstr>Ulkomaan kansalaiset alueittain 2021  </vt:lpstr>
      <vt:lpstr>Kuopiolaiset ulkomaan kansalaiset 2010 - 2020</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Kuopion ulkomaalaiset ja vieraskieliset 2019</dc:title>
  <dc:creator/>
  <cp:lastModifiedBy/>
  <cp:revision>204</cp:revision>
  <dcterms:created xsi:type="dcterms:W3CDTF">2020-04-02T05:39:11Z</dcterms:created>
  <dcterms:modified xsi:type="dcterms:W3CDTF">2022-11-30T07:25:13Z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0x0101001085805FED827341B13CF0892BDAC4E3</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

<file path=userCustomization/customUI.xml><?xml version="1.0" encoding="utf-8"?>
<mso:customUI xmlns:mso="http://schemas.microsoft.com/office/2006/01/customui">
  <mso:ribbon>
    <mso:qat>
      <mso:documentControls>
        <mso:control idQ="mso:GroupSlideThemes" visible="true"/>
      </mso:documentControls>
    </mso:qat>
  </mso:ribbon>
</mso:customUI>
</file>