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9.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1.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3.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4.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5.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6.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7.xml" ContentType="application/vnd.openxmlformats-officedocument.themeOverride+xml"/>
  <Override PartName="/ppt/notesSlides/notesSlide3.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8.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9.xml" ContentType="application/vnd.openxmlformats-officedocument.themeOverride+xml"/>
  <Override PartName="/ppt/notesSlides/notesSlide4.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30.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31.xml" ContentType="application/vnd.openxmlformats-officedocument.themeOverride+xml"/>
  <Override PartName="/ppt/notesSlides/notesSlide5.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32.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33.xml" ContentType="application/vnd.openxmlformats-officedocument.themeOverride+xml"/>
  <Override PartName="/ppt/notesSlides/notesSlide6.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7.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4.xml" ContentType="application/vnd.openxmlformats-officedocument.themeOverride+xml"/>
  <Override PartName="/ppt/notesSlides/notesSlide8.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35.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36.xml" ContentType="application/vnd.openxmlformats-officedocument.themeOverr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37.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38.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39.xml" ContentType="application/vnd.openxmlformats-officedocument.themeOverr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40.xml" ContentType="application/vnd.openxmlformats-officedocument.themeOverr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41.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42.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43.xml" ContentType="application/vnd.openxmlformats-officedocument.themeOverr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44.xml" ContentType="application/vnd.openxmlformats-officedocument.themeOverr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45.xml" ContentType="application/vnd.openxmlformats-officedocument.themeOverr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46.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47.xml" ContentType="application/vnd.openxmlformats-officedocument.themeOverr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48.xml" ContentType="application/vnd.openxmlformats-officedocument.themeOverr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49.xml" ContentType="application/vnd.openxmlformats-officedocument.themeOverr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50.xml" ContentType="application/vnd.openxmlformats-officedocument.themeOverr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51.xml" ContentType="application/vnd.openxmlformats-officedocument.themeOverr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52.xml" ContentType="application/vnd.openxmlformats-officedocument.themeOverr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53.xml" ContentType="application/vnd.openxmlformats-officedocument.themeOverr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54.xml" ContentType="application/vnd.openxmlformats-officedocument.themeOverr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55.xml" ContentType="application/vnd.openxmlformats-officedocument.themeOverr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56.xml" ContentType="application/vnd.openxmlformats-officedocument.themeOverr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theme/themeOverride57.xml" ContentType="application/vnd.openxmlformats-officedocument.themeOverr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theme/themeOverride58.xml" ContentType="application/vnd.openxmlformats-officedocument.themeOverrid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theme/themeOverride59.xml" ContentType="application/vnd.openxmlformats-officedocument.themeOverrid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theme/themeOverride60.xml" ContentType="application/vnd.openxmlformats-officedocument.themeOverr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theme/themeOverride61.xml" ContentType="application/vnd.openxmlformats-officedocument.themeOverr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theme/themeOverride62.xml" ContentType="application/vnd.openxmlformats-officedocument.themeOverrid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theme/themeOverride63.xml" ContentType="application/vnd.openxmlformats-officedocument.themeOverrid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theme/themeOverride64.xml" ContentType="application/vnd.openxmlformats-officedocument.themeOverrid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theme/themeOverride65.xml" ContentType="application/vnd.openxmlformats-officedocument.themeOverrid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theme/themeOverride66.xml" ContentType="application/vnd.openxmlformats-officedocument.themeOverrid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theme/themeOverride67.xml" ContentType="application/vnd.openxmlformats-officedocument.themeOverrid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theme/themeOverride68.xml" ContentType="application/vnd.openxmlformats-officedocument.themeOverrid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theme/themeOverride69.xml" ContentType="application/vnd.openxmlformats-officedocument.themeOverrid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theme/themeOverride70.xml" ContentType="application/vnd.openxmlformats-officedocument.themeOverrid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theme/themeOverride71.xml" ContentType="application/vnd.openxmlformats-officedocument.themeOverrid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theme/themeOverride72.xml" ContentType="application/vnd.openxmlformats-officedocument.themeOverrid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theme/themeOverride73.xml" ContentType="application/vnd.openxmlformats-officedocument.themeOverrid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theme/themeOverride74.xml" ContentType="application/vnd.openxmlformats-officedocument.themeOverrid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theme/themeOverride75.xml" ContentType="application/vnd.openxmlformats-officedocument.themeOverrid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theme/themeOverride76.xml" ContentType="application/vnd.openxmlformats-officedocument.themeOverrid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theme/themeOverride77.xml" ContentType="application/vnd.openxmlformats-officedocument.themeOverrid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theme/themeOverride78.xml" ContentType="application/vnd.openxmlformats-officedocument.themeOverrid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theme/themeOverride79.xml" ContentType="application/vnd.openxmlformats-officedocument.themeOverrid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theme/themeOverride80.xml" ContentType="application/vnd.openxmlformats-officedocument.themeOverrid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theme/themeOverride81.xml" ContentType="application/vnd.openxmlformats-officedocument.themeOverrid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theme/themeOverride82.xml" ContentType="application/vnd.openxmlformats-officedocument.themeOverrid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theme/themeOverride83.xml" ContentType="application/vnd.openxmlformats-officedocument.themeOverrid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theme/themeOverride84.xml" ContentType="application/vnd.openxmlformats-officedocument.themeOverrid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theme/themeOverride85.xml" ContentType="application/vnd.openxmlformats-officedocument.themeOverride+xml"/>
  <Override PartName="/ppt/drawings/drawing1.xml" ContentType="application/vnd.openxmlformats-officedocument.drawingml.chartshapes+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theme/themeOverride86.xml" ContentType="application/vnd.openxmlformats-officedocument.themeOverrid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theme/themeOverride87.xml" ContentType="application/vnd.openxmlformats-officedocument.themeOverride+xml"/>
  <Override PartName="/ppt/comments/comment1.xml" ContentType="application/vnd.openxmlformats-officedocument.presentationml.comments+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theme/themeOverride88.xml" ContentType="application/vnd.openxmlformats-officedocument.themeOverrid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theme/themeOverride89.xml" ContentType="application/vnd.openxmlformats-officedocument.themeOverrid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theme/themeOverride90.xml" ContentType="application/vnd.openxmlformats-officedocument.themeOverrid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theme/themeOverride91.xml" ContentType="application/vnd.openxmlformats-officedocument.themeOverrid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theme/themeOverride92.xml" ContentType="application/vnd.openxmlformats-officedocument.themeOverrid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theme/themeOverride93.xml" ContentType="application/vnd.openxmlformats-officedocument.themeOverrid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theme/themeOverride94.xml" ContentType="application/vnd.openxmlformats-officedocument.themeOverrid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theme/themeOverride95.xml" ContentType="application/vnd.openxmlformats-officedocument.themeOverrid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theme/themeOverride96.xml" ContentType="application/vnd.openxmlformats-officedocument.themeOverrid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theme/themeOverride97.xml" ContentType="application/vnd.openxmlformats-officedocument.themeOverrid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theme/themeOverride98.xml" ContentType="application/vnd.openxmlformats-officedocument.themeOverrid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theme/themeOverride99.xml" ContentType="application/vnd.openxmlformats-officedocument.themeOverrid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theme/themeOverride100.xml" ContentType="application/vnd.openxmlformats-officedocument.themeOverrid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theme/themeOverride101.xml" ContentType="application/vnd.openxmlformats-officedocument.themeOverrid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theme/themeOverride102.xml" ContentType="application/vnd.openxmlformats-officedocument.themeOverrid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theme/themeOverride103.xml" ContentType="application/vnd.openxmlformats-officedocument.themeOverrid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theme/themeOverride104.xml" ContentType="application/vnd.openxmlformats-officedocument.themeOverrid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theme/themeOverride105.xml" ContentType="application/vnd.openxmlformats-officedocument.themeOverrid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theme/themeOverride106.xml" ContentType="application/vnd.openxmlformats-officedocument.themeOverride+xml"/>
  <Override PartName="/ppt/charts/chart113.xml" ContentType="application/vnd.openxmlformats-officedocument.drawingml.chart+xml"/>
  <Override PartName="/ppt/charts/style113.xml" ContentType="application/vnd.ms-office.chartstyle+xml"/>
  <Override PartName="/ppt/charts/colors113.xml" ContentType="application/vnd.ms-office.chartcolorstyle+xml"/>
  <Override PartName="/ppt/theme/themeOverride107.xml" ContentType="application/vnd.openxmlformats-officedocument.themeOverride+xml"/>
  <Override PartName="/ppt/charts/chart114.xml" ContentType="application/vnd.openxmlformats-officedocument.drawingml.chart+xml"/>
  <Override PartName="/ppt/charts/style114.xml" ContentType="application/vnd.ms-office.chartstyle+xml"/>
  <Override PartName="/ppt/charts/colors114.xml" ContentType="application/vnd.ms-office.chartcolorstyle+xml"/>
  <Override PartName="/ppt/theme/themeOverride108.xml" ContentType="application/vnd.openxmlformats-officedocument.themeOverride+xml"/>
  <Override PartName="/ppt/charts/chart115.xml" ContentType="application/vnd.openxmlformats-officedocument.drawingml.chart+xml"/>
  <Override PartName="/ppt/charts/style115.xml" ContentType="application/vnd.ms-office.chartstyle+xml"/>
  <Override PartName="/ppt/charts/colors115.xml" ContentType="application/vnd.ms-office.chartcolorstyle+xml"/>
  <Override PartName="/ppt/theme/themeOverride109.xml" ContentType="application/vnd.openxmlformats-officedocument.themeOverride+xml"/>
  <Override PartName="/ppt/charts/chart116.xml" ContentType="application/vnd.openxmlformats-officedocument.drawingml.chart+xml"/>
  <Override PartName="/ppt/charts/style116.xml" ContentType="application/vnd.ms-office.chartstyle+xml"/>
  <Override PartName="/ppt/charts/colors116.xml" ContentType="application/vnd.ms-office.chartcolorstyle+xml"/>
  <Override PartName="/ppt/theme/themeOverride110.xml" ContentType="application/vnd.openxmlformats-officedocument.themeOverride+xml"/>
  <Override PartName="/ppt/charts/chart117.xml" ContentType="application/vnd.openxmlformats-officedocument.drawingml.chart+xml"/>
  <Override PartName="/ppt/charts/style117.xml" ContentType="application/vnd.ms-office.chartstyle+xml"/>
  <Override PartName="/ppt/charts/colors117.xml" ContentType="application/vnd.ms-office.chartcolorstyle+xml"/>
  <Override PartName="/ppt/theme/themeOverride111.xml" ContentType="application/vnd.openxmlformats-officedocument.themeOverride+xml"/>
  <Override PartName="/ppt/charts/chart118.xml" ContentType="application/vnd.openxmlformats-officedocument.drawingml.chart+xml"/>
  <Override PartName="/ppt/charts/style118.xml" ContentType="application/vnd.ms-office.chartstyle+xml"/>
  <Override PartName="/ppt/charts/colors118.xml" ContentType="application/vnd.ms-office.chartcolorstyle+xml"/>
  <Override PartName="/ppt/theme/themeOverride112.xml" ContentType="application/vnd.openxmlformats-officedocument.themeOverride+xml"/>
  <Override PartName="/ppt/charts/chart119.xml" ContentType="application/vnd.openxmlformats-officedocument.drawingml.chart+xml"/>
  <Override PartName="/ppt/charts/style119.xml" ContentType="application/vnd.ms-office.chartstyle+xml"/>
  <Override PartName="/ppt/charts/colors119.xml" ContentType="application/vnd.ms-office.chartcolorstyle+xml"/>
  <Override PartName="/ppt/theme/themeOverride113.xml" ContentType="application/vnd.openxmlformats-officedocument.themeOverride+xml"/>
  <Override PartName="/ppt/charts/chart120.xml" ContentType="application/vnd.openxmlformats-officedocument.drawingml.chart+xml"/>
  <Override PartName="/ppt/charts/style120.xml" ContentType="application/vnd.ms-office.chartstyle+xml"/>
  <Override PartName="/ppt/charts/colors120.xml" ContentType="application/vnd.ms-office.chartcolorstyle+xml"/>
  <Override PartName="/ppt/theme/themeOverride114.xml" ContentType="application/vnd.openxmlformats-officedocument.themeOverride+xml"/>
  <Override PartName="/ppt/charts/chart121.xml" ContentType="application/vnd.openxmlformats-officedocument.drawingml.chart+xml"/>
  <Override PartName="/ppt/charts/style121.xml" ContentType="application/vnd.ms-office.chartstyle+xml"/>
  <Override PartName="/ppt/charts/colors121.xml" ContentType="application/vnd.ms-office.chartcolorstyle+xml"/>
  <Override PartName="/ppt/theme/themeOverride115.xml" ContentType="application/vnd.openxmlformats-officedocument.themeOverride+xml"/>
  <Override PartName="/ppt/charts/chart122.xml" ContentType="application/vnd.openxmlformats-officedocument.drawingml.chart+xml"/>
  <Override PartName="/ppt/charts/style122.xml" ContentType="application/vnd.ms-office.chartstyle+xml"/>
  <Override PartName="/ppt/charts/colors122.xml" ContentType="application/vnd.ms-office.chartcolorstyle+xml"/>
  <Override PartName="/ppt/theme/themeOverride116.xml" ContentType="application/vnd.openxmlformats-officedocument.themeOverride+xml"/>
  <Override PartName="/ppt/charts/chart123.xml" ContentType="application/vnd.openxmlformats-officedocument.drawingml.chart+xml"/>
  <Override PartName="/ppt/charts/style123.xml" ContentType="application/vnd.ms-office.chartstyle+xml"/>
  <Override PartName="/ppt/charts/colors123.xml" ContentType="application/vnd.ms-office.chartcolorstyle+xml"/>
  <Override PartName="/ppt/theme/themeOverride117.xml" ContentType="application/vnd.openxmlformats-officedocument.themeOverride+xml"/>
  <Override PartName="/ppt/charts/chart124.xml" ContentType="application/vnd.openxmlformats-officedocument.drawingml.chart+xml"/>
  <Override PartName="/ppt/charts/style124.xml" ContentType="application/vnd.ms-office.chartstyle+xml"/>
  <Override PartName="/ppt/charts/colors124.xml" ContentType="application/vnd.ms-office.chartcolorstyle+xml"/>
  <Override PartName="/ppt/theme/themeOverride118.xml" ContentType="application/vnd.openxmlformats-officedocument.themeOverride+xml"/>
  <Override PartName="/ppt/charts/chart125.xml" ContentType="application/vnd.openxmlformats-officedocument.drawingml.chart+xml"/>
  <Override PartName="/ppt/charts/style125.xml" ContentType="application/vnd.ms-office.chartstyle+xml"/>
  <Override PartName="/ppt/charts/colors125.xml" ContentType="application/vnd.ms-office.chartcolorstyle+xml"/>
  <Override PartName="/ppt/theme/themeOverride119.xml" ContentType="application/vnd.openxmlformats-officedocument.themeOverride+xml"/>
  <Override PartName="/ppt/charts/chart126.xml" ContentType="application/vnd.openxmlformats-officedocument.drawingml.chart+xml"/>
  <Override PartName="/ppt/charts/style126.xml" ContentType="application/vnd.ms-office.chartstyle+xml"/>
  <Override PartName="/ppt/charts/colors126.xml" ContentType="application/vnd.ms-office.chartcolorstyle+xml"/>
  <Override PartName="/ppt/theme/themeOverride120.xml" ContentType="application/vnd.openxmlformats-officedocument.themeOverride+xml"/>
  <Override PartName="/ppt/charts/chart127.xml" ContentType="application/vnd.openxmlformats-officedocument.drawingml.chart+xml"/>
  <Override PartName="/ppt/charts/style127.xml" ContentType="application/vnd.ms-office.chartstyle+xml"/>
  <Override PartName="/ppt/charts/colors127.xml" ContentType="application/vnd.ms-office.chartcolorstyle+xml"/>
  <Override PartName="/ppt/theme/themeOverride121.xml" ContentType="application/vnd.openxmlformats-officedocument.themeOverride+xml"/>
  <Override PartName="/ppt/charts/chart128.xml" ContentType="application/vnd.openxmlformats-officedocument.drawingml.chart+xml"/>
  <Override PartName="/ppt/charts/style128.xml" ContentType="application/vnd.ms-office.chartstyle+xml"/>
  <Override PartName="/ppt/charts/colors128.xml" ContentType="application/vnd.ms-office.chartcolorstyle+xml"/>
  <Override PartName="/ppt/theme/themeOverride122.xml" ContentType="application/vnd.openxmlformats-officedocument.themeOverride+xml"/>
  <Override PartName="/ppt/charts/chart129.xml" ContentType="application/vnd.openxmlformats-officedocument.drawingml.chart+xml"/>
  <Override PartName="/ppt/charts/style129.xml" ContentType="application/vnd.ms-office.chartstyle+xml"/>
  <Override PartName="/ppt/charts/colors129.xml" ContentType="application/vnd.ms-office.chartcolorstyle+xml"/>
  <Override PartName="/ppt/theme/themeOverride123.xml" ContentType="application/vnd.openxmlformats-officedocument.themeOverride+xml"/>
  <Override PartName="/ppt/charts/chart130.xml" ContentType="application/vnd.openxmlformats-officedocument.drawingml.chart+xml"/>
  <Override PartName="/ppt/charts/style130.xml" ContentType="application/vnd.ms-office.chartstyle+xml"/>
  <Override PartName="/ppt/charts/colors130.xml" ContentType="application/vnd.ms-office.chartcolorstyle+xml"/>
  <Override PartName="/ppt/theme/themeOverride124.xml" ContentType="application/vnd.openxmlformats-officedocument.themeOverride+xml"/>
  <Override PartName="/ppt/charts/chart131.xml" ContentType="application/vnd.openxmlformats-officedocument.drawingml.chart+xml"/>
  <Override PartName="/ppt/charts/style131.xml" ContentType="application/vnd.ms-office.chartstyle+xml"/>
  <Override PartName="/ppt/charts/colors131.xml" ContentType="application/vnd.ms-office.chartcolorstyle+xml"/>
  <Override PartName="/ppt/theme/themeOverride125.xml" ContentType="application/vnd.openxmlformats-officedocument.themeOverride+xml"/>
  <Override PartName="/ppt/charts/chart132.xml" ContentType="application/vnd.openxmlformats-officedocument.drawingml.chart+xml"/>
  <Override PartName="/ppt/charts/style132.xml" ContentType="application/vnd.ms-office.chartstyle+xml"/>
  <Override PartName="/ppt/charts/colors132.xml" ContentType="application/vnd.ms-office.chartcolorstyle+xml"/>
  <Override PartName="/ppt/theme/themeOverride126.xml" ContentType="application/vnd.openxmlformats-officedocument.themeOverride+xml"/>
  <Override PartName="/ppt/charts/chart133.xml" ContentType="application/vnd.openxmlformats-officedocument.drawingml.chart+xml"/>
  <Override PartName="/ppt/charts/style133.xml" ContentType="application/vnd.ms-office.chartstyle+xml"/>
  <Override PartName="/ppt/charts/colors133.xml" ContentType="application/vnd.ms-office.chartcolorstyle+xml"/>
  <Override PartName="/ppt/theme/themeOverride127.xml" ContentType="application/vnd.openxmlformats-officedocument.themeOverride+xml"/>
  <Override PartName="/ppt/charts/chart134.xml" ContentType="application/vnd.openxmlformats-officedocument.drawingml.chart+xml"/>
  <Override PartName="/ppt/charts/style134.xml" ContentType="application/vnd.ms-office.chartstyle+xml"/>
  <Override PartName="/ppt/charts/colors134.xml" ContentType="application/vnd.ms-office.chartcolorstyle+xml"/>
  <Override PartName="/ppt/theme/themeOverride128.xml" ContentType="application/vnd.openxmlformats-officedocument.themeOverride+xml"/>
  <Override PartName="/ppt/charts/chart135.xml" ContentType="application/vnd.openxmlformats-officedocument.drawingml.chart+xml"/>
  <Override PartName="/ppt/charts/style135.xml" ContentType="application/vnd.ms-office.chartstyle+xml"/>
  <Override PartName="/ppt/charts/colors135.xml" ContentType="application/vnd.ms-office.chartcolorstyle+xml"/>
  <Override PartName="/ppt/theme/themeOverride129.xml" ContentType="application/vnd.openxmlformats-officedocument.themeOverride+xml"/>
  <Override PartName="/ppt/charts/chart136.xml" ContentType="application/vnd.openxmlformats-officedocument.drawingml.chart+xml"/>
  <Override PartName="/ppt/charts/style136.xml" ContentType="application/vnd.ms-office.chartstyle+xml"/>
  <Override PartName="/ppt/charts/colors136.xml" ContentType="application/vnd.ms-office.chartcolorstyle+xml"/>
  <Override PartName="/ppt/theme/themeOverride130.xml" ContentType="application/vnd.openxmlformats-officedocument.themeOverride+xml"/>
  <Override PartName="/ppt/charts/chart137.xml" ContentType="application/vnd.openxmlformats-officedocument.drawingml.chart+xml"/>
  <Override PartName="/ppt/charts/style137.xml" ContentType="application/vnd.ms-office.chartstyle+xml"/>
  <Override PartName="/ppt/charts/colors137.xml" ContentType="application/vnd.ms-office.chartcolorstyle+xml"/>
  <Override PartName="/ppt/theme/themeOverride131.xml" ContentType="application/vnd.openxmlformats-officedocument.themeOverride+xml"/>
  <Override PartName="/ppt/charts/chart138.xml" ContentType="application/vnd.openxmlformats-officedocument.drawingml.chart+xml"/>
  <Override PartName="/ppt/charts/style138.xml" ContentType="application/vnd.ms-office.chartstyle+xml"/>
  <Override PartName="/ppt/charts/colors138.xml" ContentType="application/vnd.ms-office.chartcolorstyle+xml"/>
  <Override PartName="/ppt/theme/themeOverride132.xml" ContentType="application/vnd.openxmlformats-officedocument.themeOverride+xml"/>
  <Override PartName="/ppt/charts/chart139.xml" ContentType="application/vnd.openxmlformats-officedocument.drawingml.chart+xml"/>
  <Override PartName="/ppt/charts/style139.xml" ContentType="application/vnd.ms-office.chartstyle+xml"/>
  <Override PartName="/ppt/charts/colors139.xml" ContentType="application/vnd.ms-office.chartcolorstyle+xml"/>
  <Override PartName="/ppt/theme/themeOverride133.xml" ContentType="application/vnd.openxmlformats-officedocument.themeOverride+xml"/>
  <Override PartName="/ppt/charts/chart140.xml" ContentType="application/vnd.openxmlformats-officedocument.drawingml.chart+xml"/>
  <Override PartName="/ppt/charts/style140.xml" ContentType="application/vnd.ms-office.chartstyle+xml"/>
  <Override PartName="/ppt/charts/colors140.xml" ContentType="application/vnd.ms-office.chartcolorstyle+xml"/>
  <Override PartName="/ppt/theme/themeOverride134.xml" ContentType="application/vnd.openxmlformats-officedocument.themeOverride+xml"/>
  <Override PartName="/ppt/charts/chart141.xml" ContentType="application/vnd.openxmlformats-officedocument.drawingml.chart+xml"/>
  <Override PartName="/ppt/charts/style141.xml" ContentType="application/vnd.ms-office.chartstyle+xml"/>
  <Override PartName="/ppt/charts/colors141.xml" ContentType="application/vnd.ms-office.chartcolorstyle+xml"/>
  <Override PartName="/ppt/theme/themeOverride135.xml" ContentType="application/vnd.openxmlformats-officedocument.themeOverride+xml"/>
  <Override PartName="/ppt/charts/chart142.xml" ContentType="application/vnd.openxmlformats-officedocument.drawingml.chart+xml"/>
  <Override PartName="/ppt/charts/style142.xml" ContentType="application/vnd.ms-office.chartstyle+xml"/>
  <Override PartName="/ppt/charts/colors142.xml" ContentType="application/vnd.ms-office.chartcolorstyle+xml"/>
  <Override PartName="/ppt/theme/themeOverride136.xml" ContentType="application/vnd.openxmlformats-officedocument.themeOverride+xml"/>
  <Override PartName="/ppt/charts/chart143.xml" ContentType="application/vnd.openxmlformats-officedocument.drawingml.chart+xml"/>
  <Override PartName="/ppt/charts/style143.xml" ContentType="application/vnd.ms-office.chartstyle+xml"/>
  <Override PartName="/ppt/charts/colors143.xml" ContentType="application/vnd.ms-office.chartcolorstyle+xml"/>
  <Override PartName="/ppt/theme/themeOverride137.xml" ContentType="application/vnd.openxmlformats-officedocument.themeOverride+xml"/>
  <Override PartName="/ppt/charts/chart144.xml" ContentType="application/vnd.openxmlformats-officedocument.drawingml.chart+xml"/>
  <Override PartName="/ppt/charts/style144.xml" ContentType="application/vnd.ms-office.chartstyle+xml"/>
  <Override PartName="/ppt/charts/colors144.xml" ContentType="application/vnd.ms-office.chartcolorstyle+xml"/>
  <Override PartName="/ppt/theme/themeOverride138.xml" ContentType="application/vnd.openxmlformats-officedocument.themeOverride+xml"/>
  <Override PartName="/ppt/charts/chart145.xml" ContentType="application/vnd.openxmlformats-officedocument.drawingml.chart+xml"/>
  <Override PartName="/ppt/charts/style145.xml" ContentType="application/vnd.ms-office.chartstyle+xml"/>
  <Override PartName="/ppt/charts/colors145.xml" ContentType="application/vnd.ms-office.chartcolorstyle+xml"/>
  <Override PartName="/ppt/theme/themeOverride139.xml" ContentType="application/vnd.openxmlformats-officedocument.themeOverride+xml"/>
  <Override PartName="/ppt/charts/chart146.xml" ContentType="application/vnd.openxmlformats-officedocument.drawingml.chart+xml"/>
  <Override PartName="/ppt/charts/style146.xml" ContentType="application/vnd.ms-office.chartstyle+xml"/>
  <Override PartName="/ppt/charts/colors146.xml" ContentType="application/vnd.ms-office.chartcolorstyle+xml"/>
  <Override PartName="/ppt/theme/themeOverride140.xml" ContentType="application/vnd.openxmlformats-officedocument.themeOverride+xml"/>
  <Override PartName="/ppt/charts/chart147.xml" ContentType="application/vnd.openxmlformats-officedocument.drawingml.chart+xml"/>
  <Override PartName="/ppt/charts/style147.xml" ContentType="application/vnd.ms-office.chartstyle+xml"/>
  <Override PartName="/ppt/charts/colors147.xml" ContentType="application/vnd.ms-office.chartcolorstyle+xml"/>
  <Override PartName="/ppt/theme/themeOverride141.xml" ContentType="application/vnd.openxmlformats-officedocument.themeOverride+xml"/>
  <Override PartName="/ppt/charts/chart148.xml" ContentType="application/vnd.openxmlformats-officedocument.drawingml.chart+xml"/>
  <Override PartName="/ppt/charts/style148.xml" ContentType="application/vnd.ms-office.chartstyle+xml"/>
  <Override PartName="/ppt/charts/colors148.xml" ContentType="application/vnd.ms-office.chartcolorstyle+xml"/>
  <Override PartName="/ppt/theme/themeOverride142.xml" ContentType="application/vnd.openxmlformats-officedocument.themeOverride+xml"/>
  <Override PartName="/ppt/charts/chart149.xml" ContentType="application/vnd.openxmlformats-officedocument.drawingml.chart+xml"/>
  <Override PartName="/ppt/charts/style149.xml" ContentType="application/vnd.ms-office.chartstyle+xml"/>
  <Override PartName="/ppt/charts/colors149.xml" ContentType="application/vnd.ms-office.chartcolorstyle+xml"/>
  <Override PartName="/ppt/theme/themeOverride143.xml" ContentType="application/vnd.openxmlformats-officedocument.themeOverride+xml"/>
  <Override PartName="/ppt/charts/chart150.xml" ContentType="application/vnd.openxmlformats-officedocument.drawingml.chart+xml"/>
  <Override PartName="/ppt/charts/style150.xml" ContentType="application/vnd.ms-office.chartstyle+xml"/>
  <Override PartName="/ppt/charts/colors150.xml" ContentType="application/vnd.ms-office.chartcolorstyle+xml"/>
  <Override PartName="/ppt/theme/themeOverride144.xml" ContentType="application/vnd.openxmlformats-officedocument.themeOverride+xml"/>
  <Override PartName="/ppt/charts/chart151.xml" ContentType="application/vnd.openxmlformats-officedocument.drawingml.chart+xml"/>
  <Override PartName="/ppt/charts/style151.xml" ContentType="application/vnd.ms-office.chartstyle+xml"/>
  <Override PartName="/ppt/charts/colors151.xml" ContentType="application/vnd.ms-office.chartcolorstyle+xml"/>
  <Override PartName="/ppt/theme/themeOverride145.xml" ContentType="application/vnd.openxmlformats-officedocument.themeOverride+xml"/>
  <Override PartName="/ppt/charts/chart152.xml" ContentType="application/vnd.openxmlformats-officedocument.drawingml.chart+xml"/>
  <Override PartName="/ppt/charts/style152.xml" ContentType="application/vnd.ms-office.chartstyle+xml"/>
  <Override PartName="/ppt/charts/colors152.xml" ContentType="application/vnd.ms-office.chartcolorstyle+xml"/>
  <Override PartName="/ppt/theme/themeOverride146.xml" ContentType="application/vnd.openxmlformats-officedocument.themeOverride+xml"/>
  <Override PartName="/ppt/charts/chart153.xml" ContentType="application/vnd.openxmlformats-officedocument.drawingml.chart+xml"/>
  <Override PartName="/ppt/charts/style153.xml" ContentType="application/vnd.ms-office.chartstyle+xml"/>
  <Override PartName="/ppt/charts/colors153.xml" ContentType="application/vnd.ms-office.chartcolorstyle+xml"/>
  <Override PartName="/ppt/theme/themeOverride147.xml" ContentType="application/vnd.openxmlformats-officedocument.themeOverride+xml"/>
  <Override PartName="/ppt/charts/chart154.xml" ContentType="application/vnd.openxmlformats-officedocument.drawingml.chart+xml"/>
  <Override PartName="/ppt/charts/style154.xml" ContentType="application/vnd.ms-office.chartstyle+xml"/>
  <Override PartName="/ppt/charts/colors154.xml" ContentType="application/vnd.ms-office.chartcolorstyle+xml"/>
  <Override PartName="/ppt/theme/themeOverride148.xml" ContentType="application/vnd.openxmlformats-officedocument.themeOverride+xml"/>
  <Override PartName="/ppt/charts/chart155.xml" ContentType="application/vnd.openxmlformats-officedocument.drawingml.chart+xml"/>
  <Override PartName="/ppt/charts/style155.xml" ContentType="application/vnd.ms-office.chartstyle+xml"/>
  <Override PartName="/ppt/charts/colors155.xml" ContentType="application/vnd.ms-office.chartcolorstyle+xml"/>
  <Override PartName="/ppt/theme/themeOverride149.xml" ContentType="application/vnd.openxmlformats-officedocument.themeOverride+xml"/>
  <Override PartName="/ppt/charts/chart156.xml" ContentType="application/vnd.openxmlformats-officedocument.drawingml.chart+xml"/>
  <Override PartName="/ppt/charts/style156.xml" ContentType="application/vnd.ms-office.chartstyle+xml"/>
  <Override PartName="/ppt/charts/colors156.xml" ContentType="application/vnd.ms-office.chartcolorstyle+xml"/>
  <Override PartName="/ppt/theme/themeOverride150.xml" ContentType="application/vnd.openxmlformats-officedocument.themeOverride+xml"/>
  <Override PartName="/ppt/charts/chart157.xml" ContentType="application/vnd.openxmlformats-officedocument.drawingml.chart+xml"/>
  <Override PartName="/ppt/charts/style157.xml" ContentType="application/vnd.ms-office.chartstyle+xml"/>
  <Override PartName="/ppt/charts/colors157.xml" ContentType="application/vnd.ms-office.chartcolorstyle+xml"/>
  <Override PartName="/ppt/theme/themeOverride151.xml" ContentType="application/vnd.openxmlformats-officedocument.themeOverride+xml"/>
  <Override PartName="/ppt/charts/chart158.xml" ContentType="application/vnd.openxmlformats-officedocument.drawingml.chart+xml"/>
  <Override PartName="/ppt/charts/style158.xml" ContentType="application/vnd.ms-office.chartstyle+xml"/>
  <Override PartName="/ppt/charts/colors158.xml" ContentType="application/vnd.ms-office.chartcolorstyle+xml"/>
  <Override PartName="/ppt/theme/themeOverride152.xml" ContentType="application/vnd.openxmlformats-officedocument.themeOverride+xml"/>
  <Override PartName="/ppt/charts/chart159.xml" ContentType="application/vnd.openxmlformats-officedocument.drawingml.chart+xml"/>
  <Override PartName="/ppt/charts/style159.xml" ContentType="application/vnd.ms-office.chartstyle+xml"/>
  <Override PartName="/ppt/charts/colors159.xml" ContentType="application/vnd.ms-office.chartcolorstyle+xml"/>
  <Override PartName="/ppt/theme/themeOverride153.xml" ContentType="application/vnd.openxmlformats-officedocument.themeOverride+xml"/>
  <Override PartName="/ppt/charts/chart160.xml" ContentType="application/vnd.openxmlformats-officedocument.drawingml.chart+xml"/>
  <Override PartName="/ppt/charts/style160.xml" ContentType="application/vnd.ms-office.chartstyle+xml"/>
  <Override PartName="/ppt/charts/colors160.xml" ContentType="application/vnd.ms-office.chartcolorstyle+xml"/>
  <Override PartName="/ppt/theme/themeOverride154.xml" ContentType="application/vnd.openxmlformats-officedocument.themeOverride+xml"/>
  <Override PartName="/ppt/charts/chart161.xml" ContentType="application/vnd.openxmlformats-officedocument.drawingml.chart+xml"/>
  <Override PartName="/ppt/charts/style161.xml" ContentType="application/vnd.ms-office.chartstyle+xml"/>
  <Override PartName="/ppt/charts/colors161.xml" ContentType="application/vnd.ms-office.chartcolorstyle+xml"/>
  <Override PartName="/ppt/theme/themeOverride155.xml" ContentType="application/vnd.openxmlformats-officedocument.themeOverride+xml"/>
  <Override PartName="/ppt/charts/chart162.xml" ContentType="application/vnd.openxmlformats-officedocument.drawingml.chart+xml"/>
  <Override PartName="/ppt/charts/style162.xml" ContentType="application/vnd.ms-office.chartstyle+xml"/>
  <Override PartName="/ppt/charts/colors162.xml" ContentType="application/vnd.ms-office.chartcolorstyle+xml"/>
  <Override PartName="/ppt/theme/themeOverride156.xml" ContentType="application/vnd.openxmlformats-officedocument.themeOverride+xml"/>
  <Override PartName="/ppt/charts/chart163.xml" ContentType="application/vnd.openxmlformats-officedocument.drawingml.chart+xml"/>
  <Override PartName="/ppt/charts/style163.xml" ContentType="application/vnd.ms-office.chartstyle+xml"/>
  <Override PartName="/ppt/charts/colors163.xml" ContentType="application/vnd.ms-office.chartcolorstyle+xml"/>
  <Override PartName="/ppt/theme/themeOverride157.xml" ContentType="application/vnd.openxmlformats-officedocument.themeOverride+xml"/>
  <Override PartName="/ppt/charts/chart164.xml" ContentType="application/vnd.openxmlformats-officedocument.drawingml.chart+xml"/>
  <Override PartName="/ppt/charts/style164.xml" ContentType="application/vnd.ms-office.chartstyle+xml"/>
  <Override PartName="/ppt/charts/colors164.xml" ContentType="application/vnd.ms-office.chartcolorstyle+xml"/>
  <Override PartName="/ppt/theme/themeOverride158.xml" ContentType="application/vnd.openxmlformats-officedocument.themeOverride+xml"/>
  <Override PartName="/ppt/charts/chart165.xml" ContentType="application/vnd.openxmlformats-officedocument.drawingml.chart+xml"/>
  <Override PartName="/ppt/charts/style165.xml" ContentType="application/vnd.ms-office.chartstyle+xml"/>
  <Override PartName="/ppt/charts/colors165.xml" ContentType="application/vnd.ms-office.chartcolorstyle+xml"/>
  <Override PartName="/ppt/theme/themeOverride159.xml" ContentType="application/vnd.openxmlformats-officedocument.themeOverride+xml"/>
  <Override PartName="/ppt/charts/chart166.xml" ContentType="application/vnd.openxmlformats-officedocument.drawingml.chart+xml"/>
  <Override PartName="/ppt/charts/style166.xml" ContentType="application/vnd.ms-office.chartstyle+xml"/>
  <Override PartName="/ppt/charts/colors166.xml" ContentType="application/vnd.ms-office.chartcolorstyle+xml"/>
  <Override PartName="/ppt/charts/chart167.xml" ContentType="application/vnd.openxmlformats-officedocument.drawingml.chart+xml"/>
  <Override PartName="/ppt/charts/style167.xml" ContentType="application/vnd.ms-office.chartstyle+xml"/>
  <Override PartName="/ppt/charts/colors167.xml" ContentType="application/vnd.ms-office.chartcolorstyle+xml"/>
  <Override PartName="/ppt/theme/themeOverride160.xml" ContentType="application/vnd.openxmlformats-officedocument.themeOverride+xml"/>
  <Override PartName="/ppt/charts/chart168.xml" ContentType="application/vnd.openxmlformats-officedocument.drawingml.chart+xml"/>
  <Override PartName="/ppt/charts/style168.xml" ContentType="application/vnd.ms-office.chartstyle+xml"/>
  <Override PartName="/ppt/charts/colors168.xml" ContentType="application/vnd.ms-office.chartcolorstyle+xml"/>
  <Override PartName="/ppt/charts/chart169.xml" ContentType="application/vnd.openxmlformats-officedocument.drawingml.chart+xml"/>
  <Override PartName="/ppt/charts/style169.xml" ContentType="application/vnd.ms-office.chartstyle+xml"/>
  <Override PartName="/ppt/charts/colors169.xml" ContentType="application/vnd.ms-office.chartcolorstyle+xml"/>
  <Override PartName="/ppt/theme/themeOverride161.xml" ContentType="application/vnd.openxmlformats-officedocument.themeOverride+xml"/>
  <Override PartName="/ppt/charts/chart170.xml" ContentType="application/vnd.openxmlformats-officedocument.drawingml.chart+xml"/>
  <Override PartName="/ppt/charts/style170.xml" ContentType="application/vnd.ms-office.chartstyle+xml"/>
  <Override PartName="/ppt/charts/colors170.xml" ContentType="application/vnd.ms-office.chartcolorstyle+xml"/>
  <Override PartName="/ppt/charts/chart171.xml" ContentType="application/vnd.openxmlformats-officedocument.drawingml.chart+xml"/>
  <Override PartName="/ppt/charts/style171.xml" ContentType="application/vnd.ms-office.chartstyle+xml"/>
  <Override PartName="/ppt/charts/colors171.xml" ContentType="application/vnd.ms-office.chartcolorstyle+xml"/>
  <Override PartName="/ppt/theme/themeOverride162.xml" ContentType="application/vnd.openxmlformats-officedocument.themeOverride+xml"/>
  <Override PartName="/ppt/charts/chart172.xml" ContentType="application/vnd.openxmlformats-officedocument.drawingml.chart+xml"/>
  <Override PartName="/ppt/charts/style172.xml" ContentType="application/vnd.ms-office.chartstyle+xml"/>
  <Override PartName="/ppt/charts/colors172.xml" ContentType="application/vnd.ms-office.chartcolorstyle+xml"/>
  <Override PartName="/ppt/charts/chart173.xml" ContentType="application/vnd.openxmlformats-officedocument.drawingml.chart+xml"/>
  <Override PartName="/ppt/charts/style173.xml" ContentType="application/vnd.ms-office.chartstyle+xml"/>
  <Override PartName="/ppt/charts/colors173.xml" ContentType="application/vnd.ms-office.chartcolorstyle+xml"/>
  <Override PartName="/ppt/theme/themeOverride163.xml" ContentType="application/vnd.openxmlformats-officedocument.themeOverride+xml"/>
  <Override PartName="/ppt/charts/chart174.xml" ContentType="application/vnd.openxmlformats-officedocument.drawingml.chart+xml"/>
  <Override PartName="/ppt/charts/style174.xml" ContentType="application/vnd.ms-office.chartstyle+xml"/>
  <Override PartName="/ppt/charts/colors174.xml" ContentType="application/vnd.ms-office.chartcolorstyle+xml"/>
  <Override PartName="/ppt/charts/chart175.xml" ContentType="application/vnd.openxmlformats-officedocument.drawingml.chart+xml"/>
  <Override PartName="/ppt/charts/style175.xml" ContentType="application/vnd.ms-office.chartstyle+xml"/>
  <Override PartName="/ppt/charts/colors175.xml" ContentType="application/vnd.ms-office.chartcolorstyle+xml"/>
  <Override PartName="/ppt/theme/themeOverride164.xml" ContentType="application/vnd.openxmlformats-officedocument.themeOverride+xml"/>
  <Override PartName="/ppt/charts/chart176.xml" ContentType="application/vnd.openxmlformats-officedocument.drawingml.chart+xml"/>
  <Override PartName="/ppt/charts/style176.xml" ContentType="application/vnd.ms-office.chartstyle+xml"/>
  <Override PartName="/ppt/charts/colors176.xml" ContentType="application/vnd.ms-office.chartcolorstyle+xml"/>
  <Override PartName="/ppt/charts/chart177.xml" ContentType="application/vnd.openxmlformats-officedocument.drawingml.chart+xml"/>
  <Override PartName="/ppt/charts/style177.xml" ContentType="application/vnd.ms-office.chartstyle+xml"/>
  <Override PartName="/ppt/charts/colors177.xml" ContentType="application/vnd.ms-office.chartcolorstyle+xml"/>
  <Override PartName="/ppt/theme/themeOverride165.xml" ContentType="application/vnd.openxmlformats-officedocument.themeOverride+xml"/>
  <Override PartName="/ppt/charts/chart178.xml" ContentType="application/vnd.openxmlformats-officedocument.drawingml.chart+xml"/>
  <Override PartName="/ppt/charts/style178.xml" ContentType="application/vnd.ms-office.chartstyle+xml"/>
  <Override PartName="/ppt/charts/colors178.xml" ContentType="application/vnd.ms-office.chartcolorstyle+xml"/>
  <Override PartName="/ppt/charts/chart179.xml" ContentType="application/vnd.openxmlformats-officedocument.drawingml.chart+xml"/>
  <Override PartName="/ppt/charts/style179.xml" ContentType="application/vnd.ms-office.chartstyle+xml"/>
  <Override PartName="/ppt/charts/colors179.xml" ContentType="application/vnd.ms-office.chartcolorstyle+xml"/>
  <Override PartName="/ppt/theme/themeOverride166.xml" ContentType="application/vnd.openxmlformats-officedocument.themeOverride+xml"/>
  <Override PartName="/ppt/charts/chart180.xml" ContentType="application/vnd.openxmlformats-officedocument.drawingml.chart+xml"/>
  <Override PartName="/ppt/charts/style180.xml" ContentType="application/vnd.ms-office.chartstyle+xml"/>
  <Override PartName="/ppt/charts/colors180.xml" ContentType="application/vnd.ms-office.chartcolorstyle+xml"/>
  <Override PartName="/ppt/theme/themeOverride167.xml" ContentType="application/vnd.openxmlformats-officedocument.themeOverride+xml"/>
  <Override PartName="/ppt/charts/chart181.xml" ContentType="application/vnd.openxmlformats-officedocument.drawingml.chart+xml"/>
  <Override PartName="/ppt/charts/style181.xml" ContentType="application/vnd.ms-office.chartstyle+xml"/>
  <Override PartName="/ppt/charts/colors181.xml" ContentType="application/vnd.ms-office.chartcolorstyle+xml"/>
  <Override PartName="/ppt/theme/themeOverride168.xml" ContentType="application/vnd.openxmlformats-officedocument.themeOverride+xml"/>
  <Override PartName="/ppt/charts/chart182.xml" ContentType="application/vnd.openxmlformats-officedocument.drawingml.chart+xml"/>
  <Override PartName="/ppt/charts/style182.xml" ContentType="application/vnd.ms-office.chartstyle+xml"/>
  <Override PartName="/ppt/charts/colors182.xml" ContentType="application/vnd.ms-office.chartcolorstyle+xml"/>
  <Override PartName="/ppt/theme/themeOverride169.xml" ContentType="application/vnd.openxmlformats-officedocument.themeOverride+xml"/>
  <Override PartName="/ppt/charts/chart183.xml" ContentType="application/vnd.openxmlformats-officedocument.drawingml.chart+xml"/>
  <Override PartName="/ppt/charts/style183.xml" ContentType="application/vnd.ms-office.chartstyle+xml"/>
  <Override PartName="/ppt/charts/colors183.xml" ContentType="application/vnd.ms-office.chartcolorstyle+xml"/>
  <Override PartName="/ppt/theme/themeOverride170.xml" ContentType="application/vnd.openxmlformats-officedocument.themeOverride+xml"/>
  <Override PartName="/ppt/charts/chart184.xml" ContentType="application/vnd.openxmlformats-officedocument.drawingml.chart+xml"/>
  <Override PartName="/ppt/charts/style184.xml" ContentType="application/vnd.ms-office.chartstyle+xml"/>
  <Override PartName="/ppt/charts/colors184.xml" ContentType="application/vnd.ms-office.chartcolorstyle+xml"/>
  <Override PartName="/ppt/theme/themeOverride171.xml" ContentType="application/vnd.openxmlformats-officedocument.themeOverride+xml"/>
  <Override PartName="/ppt/charts/chart185.xml" ContentType="application/vnd.openxmlformats-officedocument.drawingml.chart+xml"/>
  <Override PartName="/ppt/charts/style185.xml" ContentType="application/vnd.ms-office.chartstyle+xml"/>
  <Override PartName="/ppt/charts/colors185.xml" ContentType="application/vnd.ms-office.chartcolorstyle+xml"/>
  <Override PartName="/ppt/theme/themeOverride172.xml" ContentType="application/vnd.openxmlformats-officedocument.themeOverride+xml"/>
  <Override PartName="/ppt/charts/chart186.xml" ContentType="application/vnd.openxmlformats-officedocument.drawingml.chart+xml"/>
  <Override PartName="/ppt/charts/style186.xml" ContentType="application/vnd.ms-office.chartstyle+xml"/>
  <Override PartName="/ppt/charts/colors186.xml" ContentType="application/vnd.ms-office.chartcolorstyle+xml"/>
  <Override PartName="/ppt/theme/themeOverride173.xml" ContentType="application/vnd.openxmlformats-officedocument.themeOverride+xml"/>
  <Override PartName="/ppt/charts/chart187.xml" ContentType="application/vnd.openxmlformats-officedocument.drawingml.chart+xml"/>
  <Override PartName="/ppt/charts/style187.xml" ContentType="application/vnd.ms-office.chartstyle+xml"/>
  <Override PartName="/ppt/charts/colors187.xml" ContentType="application/vnd.ms-office.chartcolorstyle+xml"/>
  <Override PartName="/ppt/theme/themeOverride174.xml" ContentType="application/vnd.openxmlformats-officedocument.themeOverride+xml"/>
  <Override PartName="/ppt/charts/chart188.xml" ContentType="application/vnd.openxmlformats-officedocument.drawingml.chart+xml"/>
  <Override PartName="/ppt/charts/style188.xml" ContentType="application/vnd.ms-office.chartstyle+xml"/>
  <Override PartName="/ppt/charts/colors188.xml" ContentType="application/vnd.ms-office.chartcolorstyle+xml"/>
  <Override PartName="/ppt/theme/themeOverride17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84" r:id="rId1"/>
    <p:sldMasterId id="2147483718" r:id="rId2"/>
    <p:sldMasterId id="2147483753" r:id="rId3"/>
    <p:sldMasterId id="2147483746" r:id="rId4"/>
    <p:sldMasterId id="2147483740" r:id="rId5"/>
    <p:sldMasterId id="2147483735" r:id="rId6"/>
    <p:sldMasterId id="2147483731" r:id="rId7"/>
    <p:sldMasterId id="2147483777" r:id="rId8"/>
    <p:sldMasterId id="2147483780" r:id="rId9"/>
    <p:sldMasterId id="2147483783" r:id="rId10"/>
    <p:sldMasterId id="2147483786" r:id="rId11"/>
    <p:sldMasterId id="2147483789" r:id="rId12"/>
    <p:sldMasterId id="2147483792" r:id="rId13"/>
    <p:sldMasterId id="2147483795" r:id="rId14"/>
    <p:sldMasterId id="2147483808" r:id="rId15"/>
  </p:sldMasterIdLst>
  <p:notesMasterIdLst>
    <p:notesMasterId r:id="rId133"/>
  </p:notesMasterIdLst>
  <p:handoutMasterIdLst>
    <p:handoutMasterId r:id="rId134"/>
  </p:handoutMasterIdLst>
  <p:sldIdLst>
    <p:sldId id="256" r:id="rId16"/>
    <p:sldId id="257" r:id="rId17"/>
    <p:sldId id="330" r:id="rId18"/>
    <p:sldId id="331" r:id="rId19"/>
    <p:sldId id="259" r:id="rId20"/>
    <p:sldId id="310" r:id="rId21"/>
    <p:sldId id="312" r:id="rId22"/>
    <p:sldId id="272" r:id="rId23"/>
    <p:sldId id="273" r:id="rId24"/>
    <p:sldId id="311" r:id="rId25"/>
    <p:sldId id="315" r:id="rId26"/>
    <p:sldId id="313" r:id="rId27"/>
    <p:sldId id="314" r:id="rId28"/>
    <p:sldId id="278" r:id="rId29"/>
    <p:sldId id="274" r:id="rId30"/>
    <p:sldId id="260" r:id="rId31"/>
    <p:sldId id="271" r:id="rId32"/>
    <p:sldId id="280" r:id="rId33"/>
    <p:sldId id="261" r:id="rId34"/>
    <p:sldId id="277" r:id="rId35"/>
    <p:sldId id="276" r:id="rId36"/>
    <p:sldId id="297" r:id="rId37"/>
    <p:sldId id="293" r:id="rId38"/>
    <p:sldId id="294" r:id="rId39"/>
    <p:sldId id="296" r:id="rId40"/>
    <p:sldId id="275" r:id="rId41"/>
    <p:sldId id="281" r:id="rId42"/>
    <p:sldId id="298" r:id="rId43"/>
    <p:sldId id="299" r:id="rId44"/>
    <p:sldId id="300" r:id="rId45"/>
    <p:sldId id="301" r:id="rId46"/>
    <p:sldId id="302" r:id="rId47"/>
    <p:sldId id="303" r:id="rId48"/>
    <p:sldId id="304" r:id="rId49"/>
    <p:sldId id="305" r:id="rId50"/>
    <p:sldId id="306" r:id="rId51"/>
    <p:sldId id="307" r:id="rId52"/>
    <p:sldId id="308" r:id="rId53"/>
    <p:sldId id="262" r:id="rId54"/>
    <p:sldId id="286" r:id="rId55"/>
    <p:sldId id="268" r:id="rId56"/>
    <p:sldId id="269" r:id="rId57"/>
    <p:sldId id="287" r:id="rId58"/>
    <p:sldId id="288" r:id="rId59"/>
    <p:sldId id="289" r:id="rId60"/>
    <p:sldId id="309" r:id="rId61"/>
    <p:sldId id="270" r:id="rId62"/>
    <p:sldId id="263" r:id="rId63"/>
    <p:sldId id="267" r:id="rId64"/>
    <p:sldId id="264" r:id="rId65"/>
    <p:sldId id="266" r:id="rId66"/>
    <p:sldId id="265" r:id="rId67"/>
    <p:sldId id="282" r:id="rId68"/>
    <p:sldId id="283" r:id="rId69"/>
    <p:sldId id="325" r:id="rId70"/>
    <p:sldId id="326" r:id="rId71"/>
    <p:sldId id="328" r:id="rId72"/>
    <p:sldId id="345" r:id="rId73"/>
    <p:sldId id="350" r:id="rId74"/>
    <p:sldId id="347" r:id="rId75"/>
    <p:sldId id="351" r:id="rId76"/>
    <p:sldId id="346" r:id="rId77"/>
    <p:sldId id="352" r:id="rId78"/>
    <p:sldId id="348" r:id="rId79"/>
    <p:sldId id="353" r:id="rId80"/>
    <p:sldId id="349" r:id="rId81"/>
    <p:sldId id="357" r:id="rId82"/>
    <p:sldId id="356" r:id="rId83"/>
    <p:sldId id="358" r:id="rId84"/>
    <p:sldId id="366" r:id="rId85"/>
    <p:sldId id="367" r:id="rId86"/>
    <p:sldId id="355" r:id="rId87"/>
    <p:sldId id="361" r:id="rId88"/>
    <p:sldId id="368" r:id="rId89"/>
    <p:sldId id="370" r:id="rId90"/>
    <p:sldId id="369" r:id="rId91"/>
    <p:sldId id="373" r:id="rId92"/>
    <p:sldId id="371" r:id="rId93"/>
    <p:sldId id="360" r:id="rId94"/>
    <p:sldId id="374" r:id="rId95"/>
    <p:sldId id="375" r:id="rId96"/>
    <p:sldId id="379" r:id="rId97"/>
    <p:sldId id="362" r:id="rId98"/>
    <p:sldId id="380" r:id="rId99"/>
    <p:sldId id="363" r:id="rId100"/>
    <p:sldId id="377" r:id="rId101"/>
    <p:sldId id="329" r:id="rId102"/>
    <p:sldId id="381" r:id="rId103"/>
    <p:sldId id="284" r:id="rId104"/>
    <p:sldId id="285" r:id="rId105"/>
    <p:sldId id="354" r:id="rId106"/>
    <p:sldId id="364" r:id="rId107"/>
    <p:sldId id="290" r:id="rId108"/>
    <p:sldId id="388" r:id="rId109"/>
    <p:sldId id="320" r:id="rId110"/>
    <p:sldId id="384" r:id="rId111"/>
    <p:sldId id="385" r:id="rId112"/>
    <p:sldId id="386" r:id="rId113"/>
    <p:sldId id="387" r:id="rId114"/>
    <p:sldId id="322" r:id="rId115"/>
    <p:sldId id="321" r:id="rId116"/>
    <p:sldId id="333" r:id="rId117"/>
    <p:sldId id="334" r:id="rId118"/>
    <p:sldId id="382" r:id="rId119"/>
    <p:sldId id="383" r:id="rId120"/>
    <p:sldId id="335" r:id="rId121"/>
    <p:sldId id="336" r:id="rId122"/>
    <p:sldId id="337" r:id="rId123"/>
    <p:sldId id="338" r:id="rId124"/>
    <p:sldId id="339" r:id="rId125"/>
    <p:sldId id="340" r:id="rId126"/>
    <p:sldId id="341" r:id="rId127"/>
    <p:sldId id="342" r:id="rId128"/>
    <p:sldId id="343" r:id="rId129"/>
    <p:sldId id="344" r:id="rId130"/>
    <p:sldId id="323" r:id="rId131"/>
    <p:sldId id="324" r:id="rId132"/>
  </p:sldIdLst>
  <p:sldSz cx="12192000" cy="6858000"/>
  <p:notesSz cx="6669088" cy="9926638"/>
  <p:defaultTextStyle>
    <a:defPPr>
      <a:defRPr lang="fi-FI"/>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Tekijä"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9415"/>
    <a:srgbClr val="F01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DE63D5-997A-4646-A377-4702673A728D}">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Vaalea tyyli 2 - Korostus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93" autoAdjust="0"/>
    <p:restoredTop sz="77684" autoAdjust="0"/>
  </p:normalViewPr>
  <p:slideViewPr>
    <p:cSldViewPr snapToGrid="0" snapToObjects="1">
      <p:cViewPr varScale="1">
        <p:scale>
          <a:sx n="52" d="100"/>
          <a:sy n="52" d="100"/>
        </p:scale>
        <p:origin x="1016" y="4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0" d="100"/>
          <a:sy n="80" d="100"/>
        </p:scale>
        <p:origin x="-2106" y="-84"/>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117" Type="http://schemas.openxmlformats.org/officeDocument/2006/relationships/slide" Target="slides/slide102.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12" Type="http://schemas.openxmlformats.org/officeDocument/2006/relationships/slide" Target="slides/slide97.xml"/><Relationship Id="rId133" Type="http://schemas.openxmlformats.org/officeDocument/2006/relationships/notesMaster" Target="notesMasters/notesMaster1.xml"/><Relationship Id="rId138" Type="http://schemas.openxmlformats.org/officeDocument/2006/relationships/theme" Target="theme/theme1.xml"/><Relationship Id="rId16" Type="http://schemas.openxmlformats.org/officeDocument/2006/relationships/slide" Target="slides/slide1.xml"/><Relationship Id="rId107" Type="http://schemas.openxmlformats.org/officeDocument/2006/relationships/slide" Target="slides/slide92.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102" Type="http://schemas.openxmlformats.org/officeDocument/2006/relationships/slide" Target="slides/slide87.xml"/><Relationship Id="rId123" Type="http://schemas.openxmlformats.org/officeDocument/2006/relationships/slide" Target="slides/slide108.xml"/><Relationship Id="rId128" Type="http://schemas.openxmlformats.org/officeDocument/2006/relationships/slide" Target="slides/slide113.xml"/><Relationship Id="rId5" Type="http://schemas.openxmlformats.org/officeDocument/2006/relationships/slideMaster" Target="slideMasters/slideMaster5.xml"/><Relationship Id="rId90" Type="http://schemas.openxmlformats.org/officeDocument/2006/relationships/slide" Target="slides/slide75.xml"/><Relationship Id="rId95" Type="http://schemas.openxmlformats.org/officeDocument/2006/relationships/slide" Target="slides/slide80.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113" Type="http://schemas.openxmlformats.org/officeDocument/2006/relationships/slide" Target="slides/slide98.xml"/><Relationship Id="rId118" Type="http://schemas.openxmlformats.org/officeDocument/2006/relationships/slide" Target="slides/slide103.xml"/><Relationship Id="rId134" Type="http://schemas.openxmlformats.org/officeDocument/2006/relationships/handoutMaster" Target="handoutMasters/handoutMaster1.xml"/><Relationship Id="rId13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slide" Target="slides/slide83.xml"/><Relationship Id="rId121" Type="http://schemas.openxmlformats.org/officeDocument/2006/relationships/slide" Target="slides/slide10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103" Type="http://schemas.openxmlformats.org/officeDocument/2006/relationships/slide" Target="slides/slide88.xml"/><Relationship Id="rId108" Type="http://schemas.openxmlformats.org/officeDocument/2006/relationships/slide" Target="slides/slide93.xml"/><Relationship Id="rId116" Type="http://schemas.openxmlformats.org/officeDocument/2006/relationships/slide" Target="slides/slide101.xml"/><Relationship Id="rId124" Type="http://schemas.openxmlformats.org/officeDocument/2006/relationships/slide" Target="slides/slide109.xml"/><Relationship Id="rId129" Type="http://schemas.openxmlformats.org/officeDocument/2006/relationships/slide" Target="slides/slide114.xml"/><Relationship Id="rId137" Type="http://schemas.openxmlformats.org/officeDocument/2006/relationships/viewProps" Target="viewProp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11" Type="http://schemas.openxmlformats.org/officeDocument/2006/relationships/slide" Target="slides/slide96.xml"/><Relationship Id="rId132" Type="http://schemas.openxmlformats.org/officeDocument/2006/relationships/slide" Target="slides/slide1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slide" Target="slides/slide91.xml"/><Relationship Id="rId114" Type="http://schemas.openxmlformats.org/officeDocument/2006/relationships/slide" Target="slides/slide99.xml"/><Relationship Id="rId119" Type="http://schemas.openxmlformats.org/officeDocument/2006/relationships/slide" Target="slides/slide104.xml"/><Relationship Id="rId127" Type="http://schemas.openxmlformats.org/officeDocument/2006/relationships/slide" Target="slides/slide11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122" Type="http://schemas.openxmlformats.org/officeDocument/2006/relationships/slide" Target="slides/slide107.xml"/><Relationship Id="rId130" Type="http://schemas.openxmlformats.org/officeDocument/2006/relationships/slide" Target="slides/slide115.xml"/><Relationship Id="rId13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109" Type="http://schemas.openxmlformats.org/officeDocument/2006/relationships/slide" Target="slides/slide9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slide" Target="slides/slide89.xml"/><Relationship Id="rId120" Type="http://schemas.openxmlformats.org/officeDocument/2006/relationships/slide" Target="slides/slide105.xml"/><Relationship Id="rId125" Type="http://schemas.openxmlformats.org/officeDocument/2006/relationships/slide" Target="slides/slide110.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110" Type="http://schemas.openxmlformats.org/officeDocument/2006/relationships/slide" Target="slides/slide95.xml"/><Relationship Id="rId115" Type="http://schemas.openxmlformats.org/officeDocument/2006/relationships/slide" Target="slides/slide100.xml"/><Relationship Id="rId131" Type="http://schemas.openxmlformats.org/officeDocument/2006/relationships/slide" Target="slides/slide116.xml"/><Relationship Id="rId136" Type="http://schemas.openxmlformats.org/officeDocument/2006/relationships/presProps" Target="presProps.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slide" Target="slides/slide90.xml"/><Relationship Id="rId126" Type="http://schemas.openxmlformats.org/officeDocument/2006/relationships/slide" Target="slides/slide11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9.bin"/></Relationships>
</file>

<file path=ppt/charts/_rels/chart100.xml.rels><?xml version="1.0" encoding="UTF-8" standalone="yes"?>
<Relationships xmlns="http://schemas.openxmlformats.org/package/2006/relationships"><Relationship Id="rId3" Type="http://schemas.openxmlformats.org/officeDocument/2006/relationships/themeOverride" Target="../theme/themeOverride94.xml"/><Relationship Id="rId2" Type="http://schemas.microsoft.com/office/2011/relationships/chartColorStyle" Target="colors100.xml"/><Relationship Id="rId1" Type="http://schemas.microsoft.com/office/2011/relationships/chartStyle" Target="style100.xml"/><Relationship Id="rId4" Type="http://schemas.openxmlformats.org/officeDocument/2006/relationships/oleObject" Target="../embeddings/oleObject85.bin"/></Relationships>
</file>

<file path=ppt/charts/_rels/chart101.xml.rels><?xml version="1.0" encoding="UTF-8" standalone="yes"?>
<Relationships xmlns="http://schemas.openxmlformats.org/package/2006/relationships"><Relationship Id="rId3" Type="http://schemas.openxmlformats.org/officeDocument/2006/relationships/themeOverride" Target="../theme/themeOverride95.xml"/><Relationship Id="rId2" Type="http://schemas.microsoft.com/office/2011/relationships/chartColorStyle" Target="colors101.xml"/><Relationship Id="rId1" Type="http://schemas.microsoft.com/office/2011/relationships/chartStyle" Target="style101.xml"/><Relationship Id="rId4" Type="http://schemas.openxmlformats.org/officeDocument/2006/relationships/oleObject" Target="../embeddings/oleObject86.bin"/></Relationships>
</file>

<file path=ppt/charts/_rels/chart102.xml.rels><?xml version="1.0" encoding="UTF-8" standalone="yes"?>
<Relationships xmlns="http://schemas.openxmlformats.org/package/2006/relationships"><Relationship Id="rId3" Type="http://schemas.openxmlformats.org/officeDocument/2006/relationships/themeOverride" Target="../theme/themeOverride96.xml"/><Relationship Id="rId2" Type="http://schemas.microsoft.com/office/2011/relationships/chartColorStyle" Target="colors102.xml"/><Relationship Id="rId1" Type="http://schemas.microsoft.com/office/2011/relationships/chartStyle" Target="style102.xml"/><Relationship Id="rId4" Type="http://schemas.openxmlformats.org/officeDocument/2006/relationships/oleObject" Target="../embeddings/oleObject87.bin"/></Relationships>
</file>

<file path=ppt/charts/_rels/chart103.xml.rels><?xml version="1.0" encoding="UTF-8" standalone="yes"?>
<Relationships xmlns="http://schemas.openxmlformats.org/package/2006/relationships"><Relationship Id="rId3" Type="http://schemas.openxmlformats.org/officeDocument/2006/relationships/themeOverride" Target="../theme/themeOverride97.xml"/><Relationship Id="rId2" Type="http://schemas.microsoft.com/office/2011/relationships/chartColorStyle" Target="colors103.xml"/><Relationship Id="rId1" Type="http://schemas.microsoft.com/office/2011/relationships/chartStyle" Target="style103.xml"/><Relationship Id="rId4" Type="http://schemas.openxmlformats.org/officeDocument/2006/relationships/oleObject" Target="../embeddings/oleObject88.bin"/></Relationships>
</file>

<file path=ppt/charts/_rels/chart104.xml.rels><?xml version="1.0" encoding="UTF-8" standalone="yes"?>
<Relationships xmlns="http://schemas.openxmlformats.org/package/2006/relationships"><Relationship Id="rId3" Type="http://schemas.openxmlformats.org/officeDocument/2006/relationships/themeOverride" Target="../theme/themeOverride98.xml"/><Relationship Id="rId2" Type="http://schemas.microsoft.com/office/2011/relationships/chartColorStyle" Target="colors104.xml"/><Relationship Id="rId1" Type="http://schemas.microsoft.com/office/2011/relationships/chartStyle" Target="style104.xml"/><Relationship Id="rId4" Type="http://schemas.openxmlformats.org/officeDocument/2006/relationships/oleObject" Target="../embeddings/oleObject89.bin"/></Relationships>
</file>

<file path=ppt/charts/_rels/chart105.xml.rels><?xml version="1.0" encoding="UTF-8" standalone="yes"?>
<Relationships xmlns="http://schemas.openxmlformats.org/package/2006/relationships"><Relationship Id="rId3" Type="http://schemas.openxmlformats.org/officeDocument/2006/relationships/themeOverride" Target="../theme/themeOverride99.xml"/><Relationship Id="rId2" Type="http://schemas.microsoft.com/office/2011/relationships/chartColorStyle" Target="colors105.xml"/><Relationship Id="rId1" Type="http://schemas.microsoft.com/office/2011/relationships/chartStyle" Target="style105.xml"/><Relationship Id="rId4" Type="http://schemas.openxmlformats.org/officeDocument/2006/relationships/oleObject" Target="../embeddings/oleObject90.bin"/></Relationships>
</file>

<file path=ppt/charts/_rels/chart106.xml.rels><?xml version="1.0" encoding="UTF-8" standalone="yes"?>
<Relationships xmlns="http://schemas.openxmlformats.org/package/2006/relationships"><Relationship Id="rId3" Type="http://schemas.openxmlformats.org/officeDocument/2006/relationships/themeOverride" Target="../theme/themeOverride100.xml"/><Relationship Id="rId2" Type="http://schemas.microsoft.com/office/2011/relationships/chartColorStyle" Target="colors106.xml"/><Relationship Id="rId1" Type="http://schemas.microsoft.com/office/2011/relationships/chartStyle" Target="style106.xml"/><Relationship Id="rId4" Type="http://schemas.openxmlformats.org/officeDocument/2006/relationships/oleObject" Target="../embeddings/oleObject91.bin"/></Relationships>
</file>

<file path=ppt/charts/_rels/chart107.xml.rels><?xml version="1.0" encoding="UTF-8" standalone="yes"?>
<Relationships xmlns="http://schemas.openxmlformats.org/package/2006/relationships"><Relationship Id="rId3" Type="http://schemas.openxmlformats.org/officeDocument/2006/relationships/themeOverride" Target="../theme/themeOverride101.xml"/><Relationship Id="rId2" Type="http://schemas.microsoft.com/office/2011/relationships/chartColorStyle" Target="colors107.xml"/><Relationship Id="rId1" Type="http://schemas.microsoft.com/office/2011/relationships/chartStyle" Target="style107.xml"/><Relationship Id="rId4" Type="http://schemas.openxmlformats.org/officeDocument/2006/relationships/oleObject" Target="../embeddings/oleObject92.bin"/></Relationships>
</file>

<file path=ppt/charts/_rels/chart108.xml.rels><?xml version="1.0" encoding="UTF-8" standalone="yes"?>
<Relationships xmlns="http://schemas.openxmlformats.org/package/2006/relationships"><Relationship Id="rId3" Type="http://schemas.openxmlformats.org/officeDocument/2006/relationships/themeOverride" Target="../theme/themeOverride102.xml"/><Relationship Id="rId2" Type="http://schemas.microsoft.com/office/2011/relationships/chartColorStyle" Target="colors108.xml"/><Relationship Id="rId1" Type="http://schemas.microsoft.com/office/2011/relationships/chartStyle" Target="style108.xml"/><Relationship Id="rId4" Type="http://schemas.openxmlformats.org/officeDocument/2006/relationships/oleObject" Target="../embeddings/oleObject93.bin"/></Relationships>
</file>

<file path=ppt/charts/_rels/chart109.xml.rels><?xml version="1.0" encoding="UTF-8" standalone="yes"?>
<Relationships xmlns="http://schemas.openxmlformats.org/package/2006/relationships"><Relationship Id="rId3" Type="http://schemas.openxmlformats.org/officeDocument/2006/relationships/themeOverride" Target="../theme/themeOverride103.xml"/><Relationship Id="rId2" Type="http://schemas.microsoft.com/office/2011/relationships/chartColorStyle" Target="colors109.xml"/><Relationship Id="rId1" Type="http://schemas.microsoft.com/office/2011/relationships/chartStyle" Target="style109.xml"/><Relationship Id="rId4" Type="http://schemas.openxmlformats.org/officeDocument/2006/relationships/oleObject" Target="../embeddings/oleObject94.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10.bin"/></Relationships>
</file>

<file path=ppt/charts/_rels/chart110.xml.rels><?xml version="1.0" encoding="UTF-8" standalone="yes"?>
<Relationships xmlns="http://schemas.openxmlformats.org/package/2006/relationships"><Relationship Id="rId3" Type="http://schemas.openxmlformats.org/officeDocument/2006/relationships/themeOverride" Target="../theme/themeOverride104.xml"/><Relationship Id="rId2" Type="http://schemas.microsoft.com/office/2011/relationships/chartColorStyle" Target="colors110.xml"/><Relationship Id="rId1" Type="http://schemas.microsoft.com/office/2011/relationships/chartStyle" Target="style110.xml"/><Relationship Id="rId4" Type="http://schemas.openxmlformats.org/officeDocument/2006/relationships/oleObject" Target="../embeddings/oleObject95.bin"/></Relationships>
</file>

<file path=ppt/charts/_rels/chart111.xml.rels><?xml version="1.0" encoding="UTF-8" standalone="yes"?>
<Relationships xmlns="http://schemas.openxmlformats.org/package/2006/relationships"><Relationship Id="rId3" Type="http://schemas.openxmlformats.org/officeDocument/2006/relationships/themeOverride" Target="../theme/themeOverride105.xml"/><Relationship Id="rId2" Type="http://schemas.microsoft.com/office/2011/relationships/chartColorStyle" Target="colors111.xml"/><Relationship Id="rId1" Type="http://schemas.microsoft.com/office/2011/relationships/chartStyle" Target="style111.xml"/><Relationship Id="rId4" Type="http://schemas.openxmlformats.org/officeDocument/2006/relationships/oleObject" Target="../embeddings/oleObject96.bin"/></Relationships>
</file>

<file path=ppt/charts/_rels/chart112.xml.rels><?xml version="1.0" encoding="UTF-8" standalone="yes"?>
<Relationships xmlns="http://schemas.openxmlformats.org/package/2006/relationships"><Relationship Id="rId3" Type="http://schemas.openxmlformats.org/officeDocument/2006/relationships/themeOverride" Target="../theme/themeOverride106.xml"/><Relationship Id="rId2" Type="http://schemas.microsoft.com/office/2011/relationships/chartColorStyle" Target="colors112.xml"/><Relationship Id="rId1" Type="http://schemas.microsoft.com/office/2011/relationships/chartStyle" Target="style112.xml"/><Relationship Id="rId4" Type="http://schemas.openxmlformats.org/officeDocument/2006/relationships/oleObject" Target="../embeddings/oleObject97.bin"/></Relationships>
</file>

<file path=ppt/charts/_rels/chart113.xml.rels><?xml version="1.0" encoding="UTF-8" standalone="yes"?>
<Relationships xmlns="http://schemas.openxmlformats.org/package/2006/relationships"><Relationship Id="rId3" Type="http://schemas.openxmlformats.org/officeDocument/2006/relationships/themeOverride" Target="../theme/themeOverride107.xml"/><Relationship Id="rId2" Type="http://schemas.microsoft.com/office/2011/relationships/chartColorStyle" Target="colors113.xml"/><Relationship Id="rId1" Type="http://schemas.microsoft.com/office/2011/relationships/chartStyle" Target="style113.xml"/><Relationship Id="rId4" Type="http://schemas.openxmlformats.org/officeDocument/2006/relationships/package" Target="../embeddings/Microsoft_Excel_Worksheet10.xlsx"/></Relationships>
</file>

<file path=ppt/charts/_rels/chart114.xml.rels><?xml version="1.0" encoding="UTF-8" standalone="yes"?>
<Relationships xmlns="http://schemas.openxmlformats.org/package/2006/relationships"><Relationship Id="rId3" Type="http://schemas.openxmlformats.org/officeDocument/2006/relationships/themeOverride" Target="../theme/themeOverride108.xml"/><Relationship Id="rId2" Type="http://schemas.microsoft.com/office/2011/relationships/chartColorStyle" Target="colors114.xml"/><Relationship Id="rId1" Type="http://schemas.microsoft.com/office/2011/relationships/chartStyle" Target="style114.xml"/><Relationship Id="rId4" Type="http://schemas.openxmlformats.org/officeDocument/2006/relationships/package" Target="../embeddings/Microsoft_Excel_Worksheet11.xlsx"/></Relationships>
</file>

<file path=ppt/charts/_rels/chart115.xml.rels><?xml version="1.0" encoding="UTF-8" standalone="yes"?>
<Relationships xmlns="http://schemas.openxmlformats.org/package/2006/relationships"><Relationship Id="rId3" Type="http://schemas.openxmlformats.org/officeDocument/2006/relationships/themeOverride" Target="../theme/themeOverride109.xml"/><Relationship Id="rId2" Type="http://schemas.microsoft.com/office/2011/relationships/chartColorStyle" Target="colors115.xml"/><Relationship Id="rId1" Type="http://schemas.microsoft.com/office/2011/relationships/chartStyle" Target="style115.xml"/><Relationship Id="rId4" Type="http://schemas.openxmlformats.org/officeDocument/2006/relationships/package" Target="../embeddings/Microsoft_Excel_Worksheet12.xlsx"/></Relationships>
</file>

<file path=ppt/charts/_rels/chart116.xml.rels><?xml version="1.0" encoding="UTF-8" standalone="yes"?>
<Relationships xmlns="http://schemas.openxmlformats.org/package/2006/relationships"><Relationship Id="rId3" Type="http://schemas.openxmlformats.org/officeDocument/2006/relationships/themeOverride" Target="../theme/themeOverride110.xml"/><Relationship Id="rId2" Type="http://schemas.microsoft.com/office/2011/relationships/chartColorStyle" Target="colors116.xml"/><Relationship Id="rId1" Type="http://schemas.microsoft.com/office/2011/relationships/chartStyle" Target="style116.xml"/><Relationship Id="rId4" Type="http://schemas.openxmlformats.org/officeDocument/2006/relationships/package" Target="../embeddings/Microsoft_Excel_Worksheet13.xlsx"/></Relationships>
</file>

<file path=ppt/charts/_rels/chart117.xml.rels><?xml version="1.0" encoding="UTF-8" standalone="yes"?>
<Relationships xmlns="http://schemas.openxmlformats.org/package/2006/relationships"><Relationship Id="rId3" Type="http://schemas.openxmlformats.org/officeDocument/2006/relationships/themeOverride" Target="../theme/themeOverride111.xml"/><Relationship Id="rId2" Type="http://schemas.microsoft.com/office/2011/relationships/chartColorStyle" Target="colors117.xml"/><Relationship Id="rId1" Type="http://schemas.microsoft.com/office/2011/relationships/chartStyle" Target="style117.xml"/><Relationship Id="rId4" Type="http://schemas.openxmlformats.org/officeDocument/2006/relationships/package" Target="../embeddings/Microsoft_Excel_Worksheet14.xlsx"/></Relationships>
</file>

<file path=ppt/charts/_rels/chart118.xml.rels><?xml version="1.0" encoding="UTF-8" standalone="yes"?>
<Relationships xmlns="http://schemas.openxmlformats.org/package/2006/relationships"><Relationship Id="rId3" Type="http://schemas.openxmlformats.org/officeDocument/2006/relationships/themeOverride" Target="../theme/themeOverride112.xml"/><Relationship Id="rId2" Type="http://schemas.microsoft.com/office/2011/relationships/chartColorStyle" Target="colors118.xml"/><Relationship Id="rId1" Type="http://schemas.microsoft.com/office/2011/relationships/chartStyle" Target="style118.xml"/><Relationship Id="rId4" Type="http://schemas.openxmlformats.org/officeDocument/2006/relationships/package" Target="../embeddings/Microsoft_Excel_Worksheet15.xlsx"/></Relationships>
</file>

<file path=ppt/charts/_rels/chart119.xml.rels><?xml version="1.0" encoding="UTF-8" standalone="yes"?>
<Relationships xmlns="http://schemas.openxmlformats.org/package/2006/relationships"><Relationship Id="rId3" Type="http://schemas.openxmlformats.org/officeDocument/2006/relationships/themeOverride" Target="../theme/themeOverride113.xml"/><Relationship Id="rId2" Type="http://schemas.microsoft.com/office/2011/relationships/chartColorStyle" Target="colors119.xml"/><Relationship Id="rId1" Type="http://schemas.microsoft.com/office/2011/relationships/chartStyle" Target="style119.xml"/><Relationship Id="rId4" Type="http://schemas.openxmlformats.org/officeDocument/2006/relationships/package" Target="../embeddings/Microsoft_Excel_Worksheet16.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11.bin"/></Relationships>
</file>

<file path=ppt/charts/_rels/chart120.xml.rels><?xml version="1.0" encoding="UTF-8" standalone="yes"?>
<Relationships xmlns="http://schemas.openxmlformats.org/package/2006/relationships"><Relationship Id="rId3" Type="http://schemas.openxmlformats.org/officeDocument/2006/relationships/themeOverride" Target="../theme/themeOverride114.xml"/><Relationship Id="rId2" Type="http://schemas.microsoft.com/office/2011/relationships/chartColorStyle" Target="colors120.xml"/><Relationship Id="rId1" Type="http://schemas.microsoft.com/office/2011/relationships/chartStyle" Target="style120.xml"/><Relationship Id="rId4" Type="http://schemas.openxmlformats.org/officeDocument/2006/relationships/package" Target="../embeddings/Microsoft_Excel_Worksheet17.xlsx"/></Relationships>
</file>

<file path=ppt/charts/_rels/chart121.xml.rels><?xml version="1.0" encoding="UTF-8" standalone="yes"?>
<Relationships xmlns="http://schemas.openxmlformats.org/package/2006/relationships"><Relationship Id="rId3" Type="http://schemas.openxmlformats.org/officeDocument/2006/relationships/themeOverride" Target="../theme/themeOverride115.xml"/><Relationship Id="rId2" Type="http://schemas.microsoft.com/office/2011/relationships/chartColorStyle" Target="colors121.xml"/><Relationship Id="rId1" Type="http://schemas.microsoft.com/office/2011/relationships/chartStyle" Target="style121.xml"/><Relationship Id="rId4" Type="http://schemas.openxmlformats.org/officeDocument/2006/relationships/package" Target="../embeddings/Microsoft_Excel_Worksheet18.xlsx"/></Relationships>
</file>

<file path=ppt/charts/_rels/chart122.xml.rels><?xml version="1.0" encoding="UTF-8" standalone="yes"?>
<Relationships xmlns="http://schemas.openxmlformats.org/package/2006/relationships"><Relationship Id="rId3" Type="http://schemas.openxmlformats.org/officeDocument/2006/relationships/themeOverride" Target="../theme/themeOverride116.xml"/><Relationship Id="rId2" Type="http://schemas.microsoft.com/office/2011/relationships/chartColorStyle" Target="colors122.xml"/><Relationship Id="rId1" Type="http://schemas.microsoft.com/office/2011/relationships/chartStyle" Target="style122.xml"/><Relationship Id="rId4" Type="http://schemas.openxmlformats.org/officeDocument/2006/relationships/package" Target="../embeddings/Microsoft_Excel_Worksheet19.xlsx"/></Relationships>
</file>

<file path=ppt/charts/_rels/chart123.xml.rels><?xml version="1.0" encoding="UTF-8" standalone="yes"?>
<Relationships xmlns="http://schemas.openxmlformats.org/package/2006/relationships"><Relationship Id="rId3" Type="http://schemas.openxmlformats.org/officeDocument/2006/relationships/themeOverride" Target="../theme/themeOverride117.xml"/><Relationship Id="rId2" Type="http://schemas.microsoft.com/office/2011/relationships/chartColorStyle" Target="colors123.xml"/><Relationship Id="rId1" Type="http://schemas.microsoft.com/office/2011/relationships/chartStyle" Target="style123.xml"/><Relationship Id="rId4" Type="http://schemas.openxmlformats.org/officeDocument/2006/relationships/package" Target="../embeddings/Microsoft_Excel_Worksheet20.xlsx"/></Relationships>
</file>

<file path=ppt/charts/_rels/chart124.xml.rels><?xml version="1.0" encoding="UTF-8" standalone="yes"?>
<Relationships xmlns="http://schemas.openxmlformats.org/package/2006/relationships"><Relationship Id="rId3" Type="http://schemas.openxmlformats.org/officeDocument/2006/relationships/themeOverride" Target="../theme/themeOverride118.xml"/><Relationship Id="rId2" Type="http://schemas.microsoft.com/office/2011/relationships/chartColorStyle" Target="colors124.xml"/><Relationship Id="rId1" Type="http://schemas.microsoft.com/office/2011/relationships/chartStyle" Target="style124.xml"/><Relationship Id="rId4" Type="http://schemas.openxmlformats.org/officeDocument/2006/relationships/package" Target="../embeddings/Microsoft_Excel_Worksheet21.xlsx"/></Relationships>
</file>

<file path=ppt/charts/_rels/chart125.xml.rels><?xml version="1.0" encoding="UTF-8" standalone="yes"?>
<Relationships xmlns="http://schemas.openxmlformats.org/package/2006/relationships"><Relationship Id="rId3" Type="http://schemas.openxmlformats.org/officeDocument/2006/relationships/themeOverride" Target="../theme/themeOverride119.xml"/><Relationship Id="rId2" Type="http://schemas.microsoft.com/office/2011/relationships/chartColorStyle" Target="colors125.xml"/><Relationship Id="rId1" Type="http://schemas.microsoft.com/office/2011/relationships/chartStyle" Target="style125.xml"/><Relationship Id="rId4" Type="http://schemas.openxmlformats.org/officeDocument/2006/relationships/package" Target="../embeddings/Microsoft_Excel_Worksheet22.xlsx"/></Relationships>
</file>

<file path=ppt/charts/_rels/chart126.xml.rels><?xml version="1.0" encoding="UTF-8" standalone="yes"?>
<Relationships xmlns="http://schemas.openxmlformats.org/package/2006/relationships"><Relationship Id="rId3" Type="http://schemas.openxmlformats.org/officeDocument/2006/relationships/themeOverride" Target="../theme/themeOverride120.xml"/><Relationship Id="rId2" Type="http://schemas.microsoft.com/office/2011/relationships/chartColorStyle" Target="colors126.xml"/><Relationship Id="rId1" Type="http://schemas.microsoft.com/office/2011/relationships/chartStyle" Target="style126.xml"/><Relationship Id="rId4" Type="http://schemas.openxmlformats.org/officeDocument/2006/relationships/oleObject" Target="../embeddings/oleObject98.bin"/></Relationships>
</file>

<file path=ppt/charts/_rels/chart127.xml.rels><?xml version="1.0" encoding="UTF-8" standalone="yes"?>
<Relationships xmlns="http://schemas.openxmlformats.org/package/2006/relationships"><Relationship Id="rId3" Type="http://schemas.openxmlformats.org/officeDocument/2006/relationships/themeOverride" Target="../theme/themeOverride121.xml"/><Relationship Id="rId2" Type="http://schemas.microsoft.com/office/2011/relationships/chartColorStyle" Target="colors127.xml"/><Relationship Id="rId1" Type="http://schemas.microsoft.com/office/2011/relationships/chartStyle" Target="style127.xml"/><Relationship Id="rId4" Type="http://schemas.openxmlformats.org/officeDocument/2006/relationships/oleObject" Target="../embeddings/oleObject99.bin"/></Relationships>
</file>

<file path=ppt/charts/_rels/chart128.xml.rels><?xml version="1.0" encoding="UTF-8" standalone="yes"?>
<Relationships xmlns="http://schemas.openxmlformats.org/package/2006/relationships"><Relationship Id="rId3" Type="http://schemas.openxmlformats.org/officeDocument/2006/relationships/themeOverride" Target="../theme/themeOverride122.xml"/><Relationship Id="rId2" Type="http://schemas.microsoft.com/office/2011/relationships/chartColorStyle" Target="colors128.xml"/><Relationship Id="rId1" Type="http://schemas.microsoft.com/office/2011/relationships/chartStyle" Target="style128.xml"/><Relationship Id="rId4" Type="http://schemas.openxmlformats.org/officeDocument/2006/relationships/oleObject" Target="../embeddings/oleObject100.bin"/></Relationships>
</file>

<file path=ppt/charts/_rels/chart129.xml.rels><?xml version="1.0" encoding="UTF-8" standalone="yes"?>
<Relationships xmlns="http://schemas.openxmlformats.org/package/2006/relationships"><Relationship Id="rId3" Type="http://schemas.openxmlformats.org/officeDocument/2006/relationships/themeOverride" Target="../theme/themeOverride123.xml"/><Relationship Id="rId2" Type="http://schemas.microsoft.com/office/2011/relationships/chartColorStyle" Target="colors129.xml"/><Relationship Id="rId1" Type="http://schemas.microsoft.com/office/2011/relationships/chartStyle" Target="style129.xml"/><Relationship Id="rId4" Type="http://schemas.openxmlformats.org/officeDocument/2006/relationships/oleObject" Target="../embeddings/oleObject101.bin"/></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xlsx"/></Relationships>
</file>

<file path=ppt/charts/_rels/chart130.xml.rels><?xml version="1.0" encoding="UTF-8" standalone="yes"?>
<Relationships xmlns="http://schemas.openxmlformats.org/package/2006/relationships"><Relationship Id="rId3" Type="http://schemas.openxmlformats.org/officeDocument/2006/relationships/themeOverride" Target="../theme/themeOverride124.xml"/><Relationship Id="rId2" Type="http://schemas.microsoft.com/office/2011/relationships/chartColorStyle" Target="colors130.xml"/><Relationship Id="rId1" Type="http://schemas.microsoft.com/office/2011/relationships/chartStyle" Target="style130.xml"/><Relationship Id="rId4" Type="http://schemas.openxmlformats.org/officeDocument/2006/relationships/oleObject" Target="../embeddings/oleObject102.bin"/></Relationships>
</file>

<file path=ppt/charts/_rels/chart131.xml.rels><?xml version="1.0" encoding="UTF-8" standalone="yes"?>
<Relationships xmlns="http://schemas.openxmlformats.org/package/2006/relationships"><Relationship Id="rId3" Type="http://schemas.openxmlformats.org/officeDocument/2006/relationships/themeOverride" Target="../theme/themeOverride125.xml"/><Relationship Id="rId2" Type="http://schemas.microsoft.com/office/2011/relationships/chartColorStyle" Target="colors131.xml"/><Relationship Id="rId1" Type="http://schemas.microsoft.com/office/2011/relationships/chartStyle" Target="style131.xml"/><Relationship Id="rId4" Type="http://schemas.openxmlformats.org/officeDocument/2006/relationships/oleObject" Target="../embeddings/oleObject103.bin"/></Relationships>
</file>

<file path=ppt/charts/_rels/chart132.xml.rels><?xml version="1.0" encoding="UTF-8" standalone="yes"?>
<Relationships xmlns="http://schemas.openxmlformats.org/package/2006/relationships"><Relationship Id="rId3" Type="http://schemas.openxmlformats.org/officeDocument/2006/relationships/themeOverride" Target="../theme/themeOverride126.xml"/><Relationship Id="rId2" Type="http://schemas.microsoft.com/office/2011/relationships/chartColorStyle" Target="colors132.xml"/><Relationship Id="rId1" Type="http://schemas.microsoft.com/office/2011/relationships/chartStyle" Target="style132.xml"/><Relationship Id="rId4" Type="http://schemas.openxmlformats.org/officeDocument/2006/relationships/oleObject" Target="file:///C:\Users\pirtt_sa\AppData\Local\Microsoft\Windows\INetCache\IE\9FWJ2XLM\ktk.ktk1.fact_ktk_ktk1.latest%20(3).xlsx" TargetMode="External"/></Relationships>
</file>

<file path=ppt/charts/_rels/chart133.xml.rels><?xml version="1.0" encoding="UTF-8" standalone="yes"?>
<Relationships xmlns="http://schemas.openxmlformats.org/package/2006/relationships"><Relationship Id="rId3" Type="http://schemas.openxmlformats.org/officeDocument/2006/relationships/themeOverride" Target="../theme/themeOverride127.xml"/><Relationship Id="rId2" Type="http://schemas.microsoft.com/office/2011/relationships/chartColorStyle" Target="colors133.xml"/><Relationship Id="rId1" Type="http://schemas.microsoft.com/office/2011/relationships/chartStyle" Target="style133.xml"/><Relationship Id="rId4" Type="http://schemas.openxmlformats.org/officeDocument/2006/relationships/oleObject" Target="../embeddings/oleObject104.bin"/></Relationships>
</file>

<file path=ppt/charts/_rels/chart134.xml.rels><?xml version="1.0" encoding="UTF-8" standalone="yes"?>
<Relationships xmlns="http://schemas.openxmlformats.org/package/2006/relationships"><Relationship Id="rId3" Type="http://schemas.openxmlformats.org/officeDocument/2006/relationships/themeOverride" Target="../theme/themeOverride128.xml"/><Relationship Id="rId2" Type="http://schemas.microsoft.com/office/2011/relationships/chartColorStyle" Target="colors134.xml"/><Relationship Id="rId1" Type="http://schemas.microsoft.com/office/2011/relationships/chartStyle" Target="style134.xml"/><Relationship Id="rId4" Type="http://schemas.openxmlformats.org/officeDocument/2006/relationships/oleObject" Target="../embeddings/oleObject105.bin"/></Relationships>
</file>

<file path=ppt/charts/_rels/chart135.xml.rels><?xml version="1.0" encoding="UTF-8" standalone="yes"?>
<Relationships xmlns="http://schemas.openxmlformats.org/package/2006/relationships"><Relationship Id="rId3" Type="http://schemas.openxmlformats.org/officeDocument/2006/relationships/themeOverride" Target="../theme/themeOverride129.xml"/><Relationship Id="rId2" Type="http://schemas.microsoft.com/office/2011/relationships/chartColorStyle" Target="colors135.xml"/><Relationship Id="rId1" Type="http://schemas.microsoft.com/office/2011/relationships/chartStyle" Target="style135.xml"/><Relationship Id="rId4" Type="http://schemas.openxmlformats.org/officeDocument/2006/relationships/oleObject" Target="../embeddings/oleObject106.bin"/></Relationships>
</file>

<file path=ppt/charts/_rels/chart136.xml.rels><?xml version="1.0" encoding="UTF-8" standalone="yes"?>
<Relationships xmlns="http://schemas.openxmlformats.org/package/2006/relationships"><Relationship Id="rId3" Type="http://schemas.openxmlformats.org/officeDocument/2006/relationships/themeOverride" Target="../theme/themeOverride130.xml"/><Relationship Id="rId2" Type="http://schemas.microsoft.com/office/2011/relationships/chartColorStyle" Target="colors136.xml"/><Relationship Id="rId1" Type="http://schemas.microsoft.com/office/2011/relationships/chartStyle" Target="style136.xml"/><Relationship Id="rId4" Type="http://schemas.openxmlformats.org/officeDocument/2006/relationships/oleObject" Target="../embeddings/oleObject107.bin"/></Relationships>
</file>

<file path=ppt/charts/_rels/chart137.xml.rels><?xml version="1.0" encoding="UTF-8" standalone="yes"?>
<Relationships xmlns="http://schemas.openxmlformats.org/package/2006/relationships"><Relationship Id="rId3" Type="http://schemas.openxmlformats.org/officeDocument/2006/relationships/themeOverride" Target="../theme/themeOverride131.xml"/><Relationship Id="rId2" Type="http://schemas.microsoft.com/office/2011/relationships/chartColorStyle" Target="colors137.xml"/><Relationship Id="rId1" Type="http://schemas.microsoft.com/office/2011/relationships/chartStyle" Target="style137.xml"/><Relationship Id="rId4" Type="http://schemas.openxmlformats.org/officeDocument/2006/relationships/oleObject" Target="../embeddings/oleObject108.bin"/></Relationships>
</file>

<file path=ppt/charts/_rels/chart138.xml.rels><?xml version="1.0" encoding="UTF-8" standalone="yes"?>
<Relationships xmlns="http://schemas.openxmlformats.org/package/2006/relationships"><Relationship Id="rId3" Type="http://schemas.openxmlformats.org/officeDocument/2006/relationships/themeOverride" Target="../theme/themeOverride132.xml"/><Relationship Id="rId2" Type="http://schemas.microsoft.com/office/2011/relationships/chartColorStyle" Target="colors138.xml"/><Relationship Id="rId1" Type="http://schemas.microsoft.com/office/2011/relationships/chartStyle" Target="style138.xml"/><Relationship Id="rId4" Type="http://schemas.openxmlformats.org/officeDocument/2006/relationships/oleObject" Target="../embeddings/oleObject109.bin"/></Relationships>
</file>

<file path=ppt/charts/_rels/chart139.xml.rels><?xml version="1.0" encoding="UTF-8" standalone="yes"?>
<Relationships xmlns="http://schemas.openxmlformats.org/package/2006/relationships"><Relationship Id="rId3" Type="http://schemas.openxmlformats.org/officeDocument/2006/relationships/themeOverride" Target="../theme/themeOverride133.xml"/><Relationship Id="rId2" Type="http://schemas.microsoft.com/office/2011/relationships/chartColorStyle" Target="colors139.xml"/><Relationship Id="rId1" Type="http://schemas.microsoft.com/office/2011/relationships/chartStyle" Target="style139.xml"/><Relationship Id="rId4" Type="http://schemas.openxmlformats.org/officeDocument/2006/relationships/oleObject" Target="../embeddings/oleObject110.bin"/></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embeddings/oleObject12.bin"/></Relationships>
</file>

<file path=ppt/charts/_rels/chart140.xml.rels><?xml version="1.0" encoding="UTF-8" standalone="yes"?>
<Relationships xmlns="http://schemas.openxmlformats.org/package/2006/relationships"><Relationship Id="rId3" Type="http://schemas.openxmlformats.org/officeDocument/2006/relationships/themeOverride" Target="../theme/themeOverride134.xml"/><Relationship Id="rId2" Type="http://schemas.microsoft.com/office/2011/relationships/chartColorStyle" Target="colors140.xml"/><Relationship Id="rId1" Type="http://schemas.microsoft.com/office/2011/relationships/chartStyle" Target="style140.xml"/><Relationship Id="rId4" Type="http://schemas.openxmlformats.org/officeDocument/2006/relationships/oleObject" Target="../embeddings/oleObject111.bin"/></Relationships>
</file>

<file path=ppt/charts/_rels/chart141.xml.rels><?xml version="1.0" encoding="UTF-8" standalone="yes"?>
<Relationships xmlns="http://schemas.openxmlformats.org/package/2006/relationships"><Relationship Id="rId3" Type="http://schemas.openxmlformats.org/officeDocument/2006/relationships/themeOverride" Target="../theme/themeOverride135.xml"/><Relationship Id="rId2" Type="http://schemas.microsoft.com/office/2011/relationships/chartColorStyle" Target="colors141.xml"/><Relationship Id="rId1" Type="http://schemas.microsoft.com/office/2011/relationships/chartStyle" Target="style141.xml"/><Relationship Id="rId4" Type="http://schemas.openxmlformats.org/officeDocument/2006/relationships/oleObject" Target="../embeddings/oleObject112.bin"/></Relationships>
</file>

<file path=ppt/charts/_rels/chart142.xml.rels><?xml version="1.0" encoding="UTF-8" standalone="yes"?>
<Relationships xmlns="http://schemas.openxmlformats.org/package/2006/relationships"><Relationship Id="rId3" Type="http://schemas.openxmlformats.org/officeDocument/2006/relationships/themeOverride" Target="../theme/themeOverride136.xml"/><Relationship Id="rId2" Type="http://schemas.microsoft.com/office/2011/relationships/chartColorStyle" Target="colors142.xml"/><Relationship Id="rId1" Type="http://schemas.microsoft.com/office/2011/relationships/chartStyle" Target="style142.xml"/><Relationship Id="rId4" Type="http://schemas.openxmlformats.org/officeDocument/2006/relationships/oleObject" Target="../embeddings/oleObject113.bin"/></Relationships>
</file>

<file path=ppt/charts/_rels/chart143.xml.rels><?xml version="1.0" encoding="UTF-8" standalone="yes"?>
<Relationships xmlns="http://schemas.openxmlformats.org/package/2006/relationships"><Relationship Id="rId3" Type="http://schemas.openxmlformats.org/officeDocument/2006/relationships/themeOverride" Target="../theme/themeOverride137.xml"/><Relationship Id="rId2" Type="http://schemas.microsoft.com/office/2011/relationships/chartColorStyle" Target="colors143.xml"/><Relationship Id="rId1" Type="http://schemas.microsoft.com/office/2011/relationships/chartStyle" Target="style143.xml"/><Relationship Id="rId4" Type="http://schemas.openxmlformats.org/officeDocument/2006/relationships/oleObject" Target="../embeddings/oleObject114.bin"/></Relationships>
</file>

<file path=ppt/charts/_rels/chart144.xml.rels><?xml version="1.0" encoding="UTF-8" standalone="yes"?>
<Relationships xmlns="http://schemas.openxmlformats.org/package/2006/relationships"><Relationship Id="rId3" Type="http://schemas.openxmlformats.org/officeDocument/2006/relationships/themeOverride" Target="../theme/themeOverride138.xml"/><Relationship Id="rId2" Type="http://schemas.microsoft.com/office/2011/relationships/chartColorStyle" Target="colors144.xml"/><Relationship Id="rId1" Type="http://schemas.microsoft.com/office/2011/relationships/chartStyle" Target="style144.xml"/><Relationship Id="rId4" Type="http://schemas.openxmlformats.org/officeDocument/2006/relationships/oleObject" Target="../embeddings/oleObject115.bin"/></Relationships>
</file>

<file path=ppt/charts/_rels/chart145.xml.rels><?xml version="1.0" encoding="UTF-8" standalone="yes"?>
<Relationships xmlns="http://schemas.openxmlformats.org/package/2006/relationships"><Relationship Id="rId3" Type="http://schemas.openxmlformats.org/officeDocument/2006/relationships/themeOverride" Target="../theme/themeOverride139.xml"/><Relationship Id="rId2" Type="http://schemas.microsoft.com/office/2011/relationships/chartColorStyle" Target="colors145.xml"/><Relationship Id="rId1" Type="http://schemas.microsoft.com/office/2011/relationships/chartStyle" Target="style145.xml"/><Relationship Id="rId4" Type="http://schemas.openxmlformats.org/officeDocument/2006/relationships/oleObject" Target="file:///C:\Users\pirtt_sa\AppData\Local\Microsoft\Windows\INetCache\IE\KH9DJOP4\ktk.ktk1.fact_ktk_ktk1.latest%20(3).xlsx" TargetMode="External"/></Relationships>
</file>

<file path=ppt/charts/_rels/chart146.xml.rels><?xml version="1.0" encoding="UTF-8" standalone="yes"?>
<Relationships xmlns="http://schemas.openxmlformats.org/package/2006/relationships"><Relationship Id="rId3" Type="http://schemas.openxmlformats.org/officeDocument/2006/relationships/themeOverride" Target="../theme/themeOverride140.xml"/><Relationship Id="rId2" Type="http://schemas.microsoft.com/office/2011/relationships/chartColorStyle" Target="colors146.xml"/><Relationship Id="rId1" Type="http://schemas.microsoft.com/office/2011/relationships/chartStyle" Target="style146.xml"/><Relationship Id="rId4" Type="http://schemas.openxmlformats.org/officeDocument/2006/relationships/oleObject" Target="../embeddings/oleObject116.bin"/></Relationships>
</file>

<file path=ppt/charts/_rels/chart147.xml.rels><?xml version="1.0" encoding="UTF-8" standalone="yes"?>
<Relationships xmlns="http://schemas.openxmlformats.org/package/2006/relationships"><Relationship Id="rId3" Type="http://schemas.openxmlformats.org/officeDocument/2006/relationships/themeOverride" Target="../theme/themeOverride141.xml"/><Relationship Id="rId2" Type="http://schemas.microsoft.com/office/2011/relationships/chartColorStyle" Target="colors147.xml"/><Relationship Id="rId1" Type="http://schemas.microsoft.com/office/2011/relationships/chartStyle" Target="style147.xml"/><Relationship Id="rId4" Type="http://schemas.openxmlformats.org/officeDocument/2006/relationships/oleObject" Target="../embeddings/oleObject117.bin"/></Relationships>
</file>

<file path=ppt/charts/_rels/chart148.xml.rels><?xml version="1.0" encoding="UTF-8" standalone="yes"?>
<Relationships xmlns="http://schemas.openxmlformats.org/package/2006/relationships"><Relationship Id="rId3" Type="http://schemas.openxmlformats.org/officeDocument/2006/relationships/themeOverride" Target="../theme/themeOverride142.xml"/><Relationship Id="rId2" Type="http://schemas.microsoft.com/office/2011/relationships/chartColorStyle" Target="colors148.xml"/><Relationship Id="rId1" Type="http://schemas.microsoft.com/office/2011/relationships/chartStyle" Target="style148.xml"/><Relationship Id="rId4" Type="http://schemas.openxmlformats.org/officeDocument/2006/relationships/oleObject" Target="../embeddings/oleObject118.bin"/></Relationships>
</file>

<file path=ppt/charts/_rels/chart149.xml.rels><?xml version="1.0" encoding="UTF-8" standalone="yes"?>
<Relationships xmlns="http://schemas.openxmlformats.org/package/2006/relationships"><Relationship Id="rId3" Type="http://schemas.openxmlformats.org/officeDocument/2006/relationships/themeOverride" Target="../theme/themeOverride143.xml"/><Relationship Id="rId2" Type="http://schemas.microsoft.com/office/2011/relationships/chartColorStyle" Target="colors149.xml"/><Relationship Id="rId1" Type="http://schemas.microsoft.com/office/2011/relationships/chartStyle" Target="style149.xml"/><Relationship Id="rId4" Type="http://schemas.openxmlformats.org/officeDocument/2006/relationships/oleObject" Target="../embeddings/oleObject119.bin"/></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embeddings/oleObject13.bin"/></Relationships>
</file>

<file path=ppt/charts/_rels/chart150.xml.rels><?xml version="1.0" encoding="UTF-8" standalone="yes"?>
<Relationships xmlns="http://schemas.openxmlformats.org/package/2006/relationships"><Relationship Id="rId3" Type="http://schemas.openxmlformats.org/officeDocument/2006/relationships/themeOverride" Target="../theme/themeOverride144.xml"/><Relationship Id="rId2" Type="http://schemas.microsoft.com/office/2011/relationships/chartColorStyle" Target="colors150.xml"/><Relationship Id="rId1" Type="http://schemas.microsoft.com/office/2011/relationships/chartStyle" Target="style150.xml"/><Relationship Id="rId4" Type="http://schemas.openxmlformats.org/officeDocument/2006/relationships/oleObject" Target="../embeddings/oleObject120.bin"/></Relationships>
</file>

<file path=ppt/charts/_rels/chart151.xml.rels><?xml version="1.0" encoding="UTF-8" standalone="yes"?>
<Relationships xmlns="http://schemas.openxmlformats.org/package/2006/relationships"><Relationship Id="rId3" Type="http://schemas.openxmlformats.org/officeDocument/2006/relationships/themeOverride" Target="../theme/themeOverride145.xml"/><Relationship Id="rId2" Type="http://schemas.microsoft.com/office/2011/relationships/chartColorStyle" Target="colors151.xml"/><Relationship Id="rId1" Type="http://schemas.microsoft.com/office/2011/relationships/chartStyle" Target="style151.xml"/><Relationship Id="rId4" Type="http://schemas.openxmlformats.org/officeDocument/2006/relationships/oleObject" Target="../embeddings/oleObject121.bin"/></Relationships>
</file>

<file path=ppt/charts/_rels/chart152.xml.rels><?xml version="1.0" encoding="UTF-8" standalone="yes"?>
<Relationships xmlns="http://schemas.openxmlformats.org/package/2006/relationships"><Relationship Id="rId3" Type="http://schemas.openxmlformats.org/officeDocument/2006/relationships/themeOverride" Target="../theme/themeOverride146.xml"/><Relationship Id="rId2" Type="http://schemas.microsoft.com/office/2011/relationships/chartColorStyle" Target="colors152.xml"/><Relationship Id="rId1" Type="http://schemas.microsoft.com/office/2011/relationships/chartStyle" Target="style152.xml"/><Relationship Id="rId4" Type="http://schemas.openxmlformats.org/officeDocument/2006/relationships/oleObject" Target="../embeddings/oleObject122.bin"/></Relationships>
</file>

<file path=ppt/charts/_rels/chart153.xml.rels><?xml version="1.0" encoding="UTF-8" standalone="yes"?>
<Relationships xmlns="http://schemas.openxmlformats.org/package/2006/relationships"><Relationship Id="rId3" Type="http://schemas.openxmlformats.org/officeDocument/2006/relationships/themeOverride" Target="../theme/themeOverride147.xml"/><Relationship Id="rId2" Type="http://schemas.microsoft.com/office/2011/relationships/chartColorStyle" Target="colors153.xml"/><Relationship Id="rId1" Type="http://schemas.microsoft.com/office/2011/relationships/chartStyle" Target="style153.xml"/><Relationship Id="rId4" Type="http://schemas.openxmlformats.org/officeDocument/2006/relationships/oleObject" Target="../embeddings/oleObject123.bin"/></Relationships>
</file>

<file path=ppt/charts/_rels/chart154.xml.rels><?xml version="1.0" encoding="UTF-8" standalone="yes"?>
<Relationships xmlns="http://schemas.openxmlformats.org/package/2006/relationships"><Relationship Id="rId3" Type="http://schemas.openxmlformats.org/officeDocument/2006/relationships/themeOverride" Target="../theme/themeOverride148.xml"/><Relationship Id="rId2" Type="http://schemas.microsoft.com/office/2011/relationships/chartColorStyle" Target="colors154.xml"/><Relationship Id="rId1" Type="http://schemas.microsoft.com/office/2011/relationships/chartStyle" Target="style154.xml"/><Relationship Id="rId4" Type="http://schemas.openxmlformats.org/officeDocument/2006/relationships/oleObject" Target="../embeddings/oleObject124.bin"/></Relationships>
</file>

<file path=ppt/charts/_rels/chart155.xml.rels><?xml version="1.0" encoding="UTF-8" standalone="yes"?>
<Relationships xmlns="http://schemas.openxmlformats.org/package/2006/relationships"><Relationship Id="rId3" Type="http://schemas.openxmlformats.org/officeDocument/2006/relationships/themeOverride" Target="../theme/themeOverride149.xml"/><Relationship Id="rId2" Type="http://schemas.microsoft.com/office/2011/relationships/chartColorStyle" Target="colors155.xml"/><Relationship Id="rId1" Type="http://schemas.microsoft.com/office/2011/relationships/chartStyle" Target="style155.xml"/><Relationship Id="rId4" Type="http://schemas.openxmlformats.org/officeDocument/2006/relationships/oleObject" Target="../embeddings/oleObject125.bin"/></Relationships>
</file>

<file path=ppt/charts/_rels/chart156.xml.rels><?xml version="1.0" encoding="UTF-8" standalone="yes"?>
<Relationships xmlns="http://schemas.openxmlformats.org/package/2006/relationships"><Relationship Id="rId3" Type="http://schemas.openxmlformats.org/officeDocument/2006/relationships/themeOverride" Target="../theme/themeOverride150.xml"/><Relationship Id="rId2" Type="http://schemas.microsoft.com/office/2011/relationships/chartColorStyle" Target="colors156.xml"/><Relationship Id="rId1" Type="http://schemas.microsoft.com/office/2011/relationships/chartStyle" Target="style156.xml"/><Relationship Id="rId4" Type="http://schemas.openxmlformats.org/officeDocument/2006/relationships/oleObject" Target="../embeddings/oleObject126.bin"/></Relationships>
</file>

<file path=ppt/charts/_rels/chart157.xml.rels><?xml version="1.0" encoding="UTF-8" standalone="yes"?>
<Relationships xmlns="http://schemas.openxmlformats.org/package/2006/relationships"><Relationship Id="rId3" Type="http://schemas.openxmlformats.org/officeDocument/2006/relationships/themeOverride" Target="../theme/themeOverride151.xml"/><Relationship Id="rId2" Type="http://schemas.microsoft.com/office/2011/relationships/chartColorStyle" Target="colors157.xml"/><Relationship Id="rId1" Type="http://schemas.microsoft.com/office/2011/relationships/chartStyle" Target="style157.xml"/><Relationship Id="rId4" Type="http://schemas.openxmlformats.org/officeDocument/2006/relationships/oleObject" Target="../embeddings/oleObject127.bin"/></Relationships>
</file>

<file path=ppt/charts/_rels/chart158.xml.rels><?xml version="1.0" encoding="UTF-8" standalone="yes"?>
<Relationships xmlns="http://schemas.openxmlformats.org/package/2006/relationships"><Relationship Id="rId3" Type="http://schemas.openxmlformats.org/officeDocument/2006/relationships/themeOverride" Target="../theme/themeOverride152.xml"/><Relationship Id="rId2" Type="http://schemas.microsoft.com/office/2011/relationships/chartColorStyle" Target="colors158.xml"/><Relationship Id="rId1" Type="http://schemas.microsoft.com/office/2011/relationships/chartStyle" Target="style158.xml"/><Relationship Id="rId4" Type="http://schemas.openxmlformats.org/officeDocument/2006/relationships/oleObject" Target="../embeddings/oleObject128.bin"/></Relationships>
</file>

<file path=ppt/charts/_rels/chart159.xml.rels><?xml version="1.0" encoding="UTF-8" standalone="yes"?>
<Relationships xmlns="http://schemas.openxmlformats.org/package/2006/relationships"><Relationship Id="rId3" Type="http://schemas.openxmlformats.org/officeDocument/2006/relationships/themeOverride" Target="../theme/themeOverride153.xml"/><Relationship Id="rId2" Type="http://schemas.microsoft.com/office/2011/relationships/chartColorStyle" Target="colors159.xml"/><Relationship Id="rId1" Type="http://schemas.microsoft.com/office/2011/relationships/chartStyle" Target="style159.xml"/><Relationship Id="rId4" Type="http://schemas.openxmlformats.org/officeDocument/2006/relationships/oleObject" Target="../embeddings/oleObject129.bin"/></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embeddings/oleObject14.bin"/></Relationships>
</file>

<file path=ppt/charts/_rels/chart160.xml.rels><?xml version="1.0" encoding="UTF-8" standalone="yes"?>
<Relationships xmlns="http://schemas.openxmlformats.org/package/2006/relationships"><Relationship Id="rId3" Type="http://schemas.openxmlformats.org/officeDocument/2006/relationships/themeOverride" Target="../theme/themeOverride154.xml"/><Relationship Id="rId2" Type="http://schemas.microsoft.com/office/2011/relationships/chartColorStyle" Target="colors160.xml"/><Relationship Id="rId1" Type="http://schemas.microsoft.com/office/2011/relationships/chartStyle" Target="style160.xml"/><Relationship Id="rId4" Type="http://schemas.openxmlformats.org/officeDocument/2006/relationships/oleObject" Target="file:///C:\Users\pirtt_sa\AppData\Local\Microsoft\Windows\INetCache\IE\KH9DJOP4\ktk.ktk1.fact_ktk_ktk1.latest%20(4).xlsx" TargetMode="External"/></Relationships>
</file>

<file path=ppt/charts/_rels/chart161.xml.rels><?xml version="1.0" encoding="UTF-8" standalone="yes"?>
<Relationships xmlns="http://schemas.openxmlformats.org/package/2006/relationships"><Relationship Id="rId3" Type="http://schemas.openxmlformats.org/officeDocument/2006/relationships/themeOverride" Target="../theme/themeOverride155.xml"/><Relationship Id="rId2" Type="http://schemas.microsoft.com/office/2011/relationships/chartColorStyle" Target="colors161.xml"/><Relationship Id="rId1" Type="http://schemas.microsoft.com/office/2011/relationships/chartStyle" Target="style161.xml"/><Relationship Id="rId4" Type="http://schemas.openxmlformats.org/officeDocument/2006/relationships/oleObject" Target="../embeddings/oleObject130.bin"/></Relationships>
</file>

<file path=ppt/charts/_rels/chart162.xml.rels><?xml version="1.0" encoding="UTF-8" standalone="yes"?>
<Relationships xmlns="http://schemas.openxmlformats.org/package/2006/relationships"><Relationship Id="rId3" Type="http://schemas.openxmlformats.org/officeDocument/2006/relationships/themeOverride" Target="../theme/themeOverride156.xml"/><Relationship Id="rId2" Type="http://schemas.microsoft.com/office/2011/relationships/chartColorStyle" Target="colors162.xml"/><Relationship Id="rId1" Type="http://schemas.microsoft.com/office/2011/relationships/chartStyle" Target="style162.xml"/><Relationship Id="rId4" Type="http://schemas.openxmlformats.org/officeDocument/2006/relationships/oleObject" Target="../embeddings/oleObject131.bin"/></Relationships>
</file>

<file path=ppt/charts/_rels/chart163.xml.rels><?xml version="1.0" encoding="UTF-8" standalone="yes"?>
<Relationships xmlns="http://schemas.openxmlformats.org/package/2006/relationships"><Relationship Id="rId3" Type="http://schemas.openxmlformats.org/officeDocument/2006/relationships/themeOverride" Target="../theme/themeOverride157.xml"/><Relationship Id="rId2" Type="http://schemas.microsoft.com/office/2011/relationships/chartColorStyle" Target="colors163.xml"/><Relationship Id="rId1" Type="http://schemas.microsoft.com/office/2011/relationships/chartStyle" Target="style163.xml"/><Relationship Id="rId4" Type="http://schemas.openxmlformats.org/officeDocument/2006/relationships/oleObject" Target="../embeddings/oleObject132.bin"/></Relationships>
</file>

<file path=ppt/charts/_rels/chart164.xml.rels><?xml version="1.0" encoding="UTF-8" standalone="yes"?>
<Relationships xmlns="http://schemas.openxmlformats.org/package/2006/relationships"><Relationship Id="rId3" Type="http://schemas.openxmlformats.org/officeDocument/2006/relationships/themeOverride" Target="../theme/themeOverride158.xml"/><Relationship Id="rId2" Type="http://schemas.microsoft.com/office/2011/relationships/chartColorStyle" Target="colors164.xml"/><Relationship Id="rId1" Type="http://schemas.microsoft.com/office/2011/relationships/chartStyle" Target="style164.xml"/><Relationship Id="rId4" Type="http://schemas.openxmlformats.org/officeDocument/2006/relationships/oleObject" Target="../embeddings/oleObject133.bin"/></Relationships>
</file>

<file path=ppt/charts/_rels/chart165.xml.rels><?xml version="1.0" encoding="UTF-8" standalone="yes"?>
<Relationships xmlns="http://schemas.openxmlformats.org/package/2006/relationships"><Relationship Id="rId3" Type="http://schemas.openxmlformats.org/officeDocument/2006/relationships/themeOverride" Target="../theme/themeOverride159.xml"/><Relationship Id="rId2" Type="http://schemas.microsoft.com/office/2011/relationships/chartColorStyle" Target="colors165.xml"/><Relationship Id="rId1" Type="http://schemas.microsoft.com/office/2011/relationships/chartStyle" Target="style165.xml"/><Relationship Id="rId4" Type="http://schemas.openxmlformats.org/officeDocument/2006/relationships/oleObject" Target="../embeddings/oleObject134.bin"/></Relationships>
</file>

<file path=ppt/charts/_rels/chart166.xml.rels><?xml version="1.0" encoding="UTF-8" standalone="yes"?>
<Relationships xmlns="http://schemas.openxmlformats.org/package/2006/relationships"><Relationship Id="rId3" Type="http://schemas.openxmlformats.org/officeDocument/2006/relationships/oleObject" Target="file:///C:\Users\pirtt_sa\AppData\Local\Microsoft\Windows\INetCache\IE\KH9DJOP4\ktk.ktk1.fact_ktk_ktk1.latest.xlsx" TargetMode="External"/><Relationship Id="rId2" Type="http://schemas.microsoft.com/office/2011/relationships/chartColorStyle" Target="colors166.xml"/><Relationship Id="rId1" Type="http://schemas.microsoft.com/office/2011/relationships/chartStyle" Target="style166.xml"/></Relationships>
</file>

<file path=ppt/charts/_rels/chart167.xml.rels><?xml version="1.0" encoding="UTF-8" standalone="yes"?>
<Relationships xmlns="http://schemas.openxmlformats.org/package/2006/relationships"><Relationship Id="rId3" Type="http://schemas.openxmlformats.org/officeDocument/2006/relationships/themeOverride" Target="../theme/themeOverride160.xml"/><Relationship Id="rId2" Type="http://schemas.microsoft.com/office/2011/relationships/chartColorStyle" Target="colors167.xml"/><Relationship Id="rId1" Type="http://schemas.microsoft.com/office/2011/relationships/chartStyle" Target="style167.xml"/><Relationship Id="rId4" Type="http://schemas.openxmlformats.org/officeDocument/2006/relationships/oleObject" Target="../embeddings/oleObject135.bin"/></Relationships>
</file>

<file path=ppt/charts/_rels/chart168.xml.rels><?xml version="1.0" encoding="UTF-8" standalone="yes"?>
<Relationships xmlns="http://schemas.openxmlformats.org/package/2006/relationships"><Relationship Id="rId3" Type="http://schemas.openxmlformats.org/officeDocument/2006/relationships/oleObject" Target="file:///C:\Users\pirtt_sa\AppData\Local\Microsoft\Windows\INetCache\IE\9FWJ2XLM\ktk.ktk1.fact_ktk_ktk1.latest.xlsx" TargetMode="External"/><Relationship Id="rId2" Type="http://schemas.microsoft.com/office/2011/relationships/chartColorStyle" Target="colors168.xml"/><Relationship Id="rId1" Type="http://schemas.microsoft.com/office/2011/relationships/chartStyle" Target="style168.xml"/></Relationships>
</file>

<file path=ppt/charts/_rels/chart169.xml.rels><?xml version="1.0" encoding="UTF-8" standalone="yes"?>
<Relationships xmlns="http://schemas.openxmlformats.org/package/2006/relationships"><Relationship Id="rId3" Type="http://schemas.openxmlformats.org/officeDocument/2006/relationships/themeOverride" Target="../theme/themeOverride161.xml"/><Relationship Id="rId2" Type="http://schemas.microsoft.com/office/2011/relationships/chartColorStyle" Target="colors169.xml"/><Relationship Id="rId1" Type="http://schemas.microsoft.com/office/2011/relationships/chartStyle" Target="style169.xml"/><Relationship Id="rId4" Type="http://schemas.openxmlformats.org/officeDocument/2006/relationships/oleObject" Target="../embeddings/oleObject136.bin"/></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embeddings/oleObject15.bin"/></Relationships>
</file>

<file path=ppt/charts/_rels/chart170.xml.rels><?xml version="1.0" encoding="UTF-8" standalone="yes"?>
<Relationships xmlns="http://schemas.openxmlformats.org/package/2006/relationships"><Relationship Id="rId3" Type="http://schemas.openxmlformats.org/officeDocument/2006/relationships/oleObject" Target="file:///C:\Users\pirtt_sa\AppData\Local\Microsoft\Windows\INetCache\IE\KH9DJOP4\ktk.ktk1.fact_ktk_ktk1.latest%20(1).xlsx" TargetMode="External"/><Relationship Id="rId2" Type="http://schemas.microsoft.com/office/2011/relationships/chartColorStyle" Target="colors170.xml"/><Relationship Id="rId1" Type="http://schemas.microsoft.com/office/2011/relationships/chartStyle" Target="style170.xml"/></Relationships>
</file>

<file path=ppt/charts/_rels/chart171.xml.rels><?xml version="1.0" encoding="UTF-8" standalone="yes"?>
<Relationships xmlns="http://schemas.openxmlformats.org/package/2006/relationships"><Relationship Id="rId3" Type="http://schemas.openxmlformats.org/officeDocument/2006/relationships/themeOverride" Target="../theme/themeOverride162.xml"/><Relationship Id="rId2" Type="http://schemas.microsoft.com/office/2011/relationships/chartColorStyle" Target="colors171.xml"/><Relationship Id="rId1" Type="http://schemas.microsoft.com/office/2011/relationships/chartStyle" Target="style171.xml"/><Relationship Id="rId4" Type="http://schemas.openxmlformats.org/officeDocument/2006/relationships/oleObject" Target="../embeddings/oleObject137.bin"/></Relationships>
</file>

<file path=ppt/charts/_rels/chart172.xml.rels><?xml version="1.0" encoding="UTF-8" standalone="yes"?>
<Relationships xmlns="http://schemas.openxmlformats.org/package/2006/relationships"><Relationship Id="rId3" Type="http://schemas.openxmlformats.org/officeDocument/2006/relationships/oleObject" Target="file:///C:\Users\pirtt_sa\AppData\Local\Microsoft\Windows\INetCache\IE\9FWJ2XLM\ktk.ktk1.fact_ktk_ktk1.latest%20(1).xlsx" TargetMode="External"/><Relationship Id="rId2" Type="http://schemas.microsoft.com/office/2011/relationships/chartColorStyle" Target="colors172.xml"/><Relationship Id="rId1" Type="http://schemas.microsoft.com/office/2011/relationships/chartStyle" Target="style172.xml"/></Relationships>
</file>

<file path=ppt/charts/_rels/chart173.xml.rels><?xml version="1.0" encoding="UTF-8" standalone="yes"?>
<Relationships xmlns="http://schemas.openxmlformats.org/package/2006/relationships"><Relationship Id="rId3" Type="http://schemas.openxmlformats.org/officeDocument/2006/relationships/themeOverride" Target="../theme/themeOverride163.xml"/><Relationship Id="rId2" Type="http://schemas.microsoft.com/office/2011/relationships/chartColorStyle" Target="colors173.xml"/><Relationship Id="rId1" Type="http://schemas.microsoft.com/office/2011/relationships/chartStyle" Target="style173.xml"/><Relationship Id="rId4" Type="http://schemas.openxmlformats.org/officeDocument/2006/relationships/oleObject" Target="../embeddings/oleObject138.bin"/></Relationships>
</file>

<file path=ppt/charts/_rels/chart174.xml.rels><?xml version="1.0" encoding="UTF-8" standalone="yes"?>
<Relationships xmlns="http://schemas.openxmlformats.org/package/2006/relationships"><Relationship Id="rId3" Type="http://schemas.openxmlformats.org/officeDocument/2006/relationships/oleObject" Target="file:///C:\Users\pirtt_sa\AppData\Local\Microsoft\Windows\INetCache\IE\KH9DJOP4\ktk.ktk1.fact_ktk_ktk1.latest%20(2).xlsx" TargetMode="External"/><Relationship Id="rId2" Type="http://schemas.microsoft.com/office/2011/relationships/chartColorStyle" Target="colors174.xml"/><Relationship Id="rId1" Type="http://schemas.microsoft.com/office/2011/relationships/chartStyle" Target="style174.xml"/></Relationships>
</file>

<file path=ppt/charts/_rels/chart175.xml.rels><?xml version="1.0" encoding="UTF-8" standalone="yes"?>
<Relationships xmlns="http://schemas.openxmlformats.org/package/2006/relationships"><Relationship Id="rId3" Type="http://schemas.openxmlformats.org/officeDocument/2006/relationships/themeOverride" Target="../theme/themeOverride164.xml"/><Relationship Id="rId2" Type="http://schemas.microsoft.com/office/2011/relationships/chartColorStyle" Target="colors175.xml"/><Relationship Id="rId1" Type="http://schemas.microsoft.com/office/2011/relationships/chartStyle" Target="style175.xml"/><Relationship Id="rId4" Type="http://schemas.openxmlformats.org/officeDocument/2006/relationships/oleObject" Target="../embeddings/oleObject139.bin"/></Relationships>
</file>

<file path=ppt/charts/_rels/chart176.xml.rels><?xml version="1.0" encoding="UTF-8" standalone="yes"?>
<Relationships xmlns="http://schemas.openxmlformats.org/package/2006/relationships"><Relationship Id="rId3" Type="http://schemas.openxmlformats.org/officeDocument/2006/relationships/oleObject" Target="file:///C:\Users\pirtt_sa\AppData\Local\Microsoft\Windows\INetCache\IE\MXK9AMP4\ktk.ktk1.fact_ktk_ktk1.latest.xlsx" TargetMode="External"/><Relationship Id="rId2" Type="http://schemas.microsoft.com/office/2011/relationships/chartColorStyle" Target="colors176.xml"/><Relationship Id="rId1" Type="http://schemas.microsoft.com/office/2011/relationships/chartStyle" Target="style176.xml"/></Relationships>
</file>

<file path=ppt/charts/_rels/chart177.xml.rels><?xml version="1.0" encoding="UTF-8" standalone="yes"?>
<Relationships xmlns="http://schemas.openxmlformats.org/package/2006/relationships"><Relationship Id="rId3" Type="http://schemas.openxmlformats.org/officeDocument/2006/relationships/themeOverride" Target="../theme/themeOverride165.xml"/><Relationship Id="rId2" Type="http://schemas.microsoft.com/office/2011/relationships/chartColorStyle" Target="colors177.xml"/><Relationship Id="rId1" Type="http://schemas.microsoft.com/office/2011/relationships/chartStyle" Target="style177.xml"/><Relationship Id="rId4" Type="http://schemas.openxmlformats.org/officeDocument/2006/relationships/oleObject" Target="file:///C:\Users\pirtt_sa\AppData\Local\Microsoft\Windows\INetCache\IE\QFB09IBI\ktk.ktk1.fact_ktk_ktk1.latest%20(5).xlsx" TargetMode="External"/></Relationships>
</file>

<file path=ppt/charts/_rels/chart178.xml.rels><?xml version="1.0" encoding="UTF-8" standalone="yes"?>
<Relationships xmlns="http://schemas.openxmlformats.org/package/2006/relationships"><Relationship Id="rId3" Type="http://schemas.openxmlformats.org/officeDocument/2006/relationships/oleObject" Target="file:///C:\Users\pirtt_sa\AppData\Local\Microsoft\Windows\INetCache\IE\QFB09IBI\ktk.ktk1.fact_ktk_ktk1.latest%20(2).xlsx" TargetMode="External"/><Relationship Id="rId2" Type="http://schemas.microsoft.com/office/2011/relationships/chartColorStyle" Target="colors178.xml"/><Relationship Id="rId1" Type="http://schemas.microsoft.com/office/2011/relationships/chartStyle" Target="style178.xml"/></Relationships>
</file>

<file path=ppt/charts/_rels/chart179.xml.rels><?xml version="1.0" encoding="UTF-8" standalone="yes"?>
<Relationships xmlns="http://schemas.openxmlformats.org/package/2006/relationships"><Relationship Id="rId3" Type="http://schemas.openxmlformats.org/officeDocument/2006/relationships/themeOverride" Target="../theme/themeOverride166.xml"/><Relationship Id="rId2" Type="http://schemas.microsoft.com/office/2011/relationships/chartColorStyle" Target="colors179.xml"/><Relationship Id="rId1" Type="http://schemas.microsoft.com/office/2011/relationships/chartStyle" Target="style179.xml"/><Relationship Id="rId4" Type="http://schemas.openxmlformats.org/officeDocument/2006/relationships/oleObject" Target="file:///C:\Users\pirtt_sa\AppData\Local\Microsoft\Windows\INetCache\IE\MXK9AMP4\ktk.ktk1.fact_ktk_ktk1.latest%20(4).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embeddings/oleObject16.bin"/></Relationships>
</file>

<file path=ppt/charts/_rels/chart180.xml.rels><?xml version="1.0" encoding="UTF-8" standalone="yes"?>
<Relationships xmlns="http://schemas.openxmlformats.org/package/2006/relationships"><Relationship Id="rId3" Type="http://schemas.openxmlformats.org/officeDocument/2006/relationships/themeOverride" Target="../theme/themeOverride167.xml"/><Relationship Id="rId2" Type="http://schemas.microsoft.com/office/2011/relationships/chartColorStyle" Target="colors180.xml"/><Relationship Id="rId1" Type="http://schemas.microsoft.com/office/2011/relationships/chartStyle" Target="style180.xml"/><Relationship Id="rId4" Type="http://schemas.openxmlformats.org/officeDocument/2006/relationships/oleObject" Target="../embeddings/oleObject140.bin"/></Relationships>
</file>

<file path=ppt/charts/_rels/chart181.xml.rels><?xml version="1.0" encoding="UTF-8" standalone="yes"?>
<Relationships xmlns="http://schemas.openxmlformats.org/package/2006/relationships"><Relationship Id="rId3" Type="http://schemas.openxmlformats.org/officeDocument/2006/relationships/themeOverride" Target="../theme/themeOverride168.xml"/><Relationship Id="rId2" Type="http://schemas.microsoft.com/office/2011/relationships/chartColorStyle" Target="colors181.xml"/><Relationship Id="rId1" Type="http://schemas.microsoft.com/office/2011/relationships/chartStyle" Target="style181.xml"/><Relationship Id="rId4" Type="http://schemas.openxmlformats.org/officeDocument/2006/relationships/oleObject" Target="../embeddings/oleObject141.bin"/></Relationships>
</file>

<file path=ppt/charts/_rels/chart182.xml.rels><?xml version="1.0" encoding="UTF-8" standalone="yes"?>
<Relationships xmlns="http://schemas.openxmlformats.org/package/2006/relationships"><Relationship Id="rId3" Type="http://schemas.openxmlformats.org/officeDocument/2006/relationships/themeOverride" Target="../theme/themeOverride169.xml"/><Relationship Id="rId2" Type="http://schemas.microsoft.com/office/2011/relationships/chartColorStyle" Target="colors182.xml"/><Relationship Id="rId1" Type="http://schemas.microsoft.com/office/2011/relationships/chartStyle" Target="style182.xml"/><Relationship Id="rId4" Type="http://schemas.openxmlformats.org/officeDocument/2006/relationships/oleObject" Target="../embeddings/oleObject142.bin"/></Relationships>
</file>

<file path=ppt/charts/_rels/chart183.xml.rels><?xml version="1.0" encoding="UTF-8" standalone="yes"?>
<Relationships xmlns="http://schemas.openxmlformats.org/package/2006/relationships"><Relationship Id="rId3" Type="http://schemas.openxmlformats.org/officeDocument/2006/relationships/themeOverride" Target="../theme/themeOverride170.xml"/><Relationship Id="rId2" Type="http://schemas.microsoft.com/office/2011/relationships/chartColorStyle" Target="colors183.xml"/><Relationship Id="rId1" Type="http://schemas.microsoft.com/office/2011/relationships/chartStyle" Target="style183.xml"/><Relationship Id="rId4" Type="http://schemas.openxmlformats.org/officeDocument/2006/relationships/oleObject" Target="../embeddings/oleObject143.bin"/></Relationships>
</file>

<file path=ppt/charts/_rels/chart184.xml.rels><?xml version="1.0" encoding="UTF-8" standalone="yes"?>
<Relationships xmlns="http://schemas.openxmlformats.org/package/2006/relationships"><Relationship Id="rId3" Type="http://schemas.openxmlformats.org/officeDocument/2006/relationships/themeOverride" Target="../theme/themeOverride171.xml"/><Relationship Id="rId2" Type="http://schemas.microsoft.com/office/2011/relationships/chartColorStyle" Target="colors184.xml"/><Relationship Id="rId1" Type="http://schemas.microsoft.com/office/2011/relationships/chartStyle" Target="style184.xml"/><Relationship Id="rId4" Type="http://schemas.openxmlformats.org/officeDocument/2006/relationships/oleObject" Target="../embeddings/oleObject144.bin"/></Relationships>
</file>

<file path=ppt/charts/_rels/chart185.xml.rels><?xml version="1.0" encoding="UTF-8" standalone="yes"?>
<Relationships xmlns="http://schemas.openxmlformats.org/package/2006/relationships"><Relationship Id="rId3" Type="http://schemas.openxmlformats.org/officeDocument/2006/relationships/themeOverride" Target="../theme/themeOverride172.xml"/><Relationship Id="rId2" Type="http://schemas.microsoft.com/office/2011/relationships/chartColorStyle" Target="colors185.xml"/><Relationship Id="rId1" Type="http://schemas.microsoft.com/office/2011/relationships/chartStyle" Target="style185.xml"/><Relationship Id="rId4" Type="http://schemas.openxmlformats.org/officeDocument/2006/relationships/oleObject" Target="../embeddings/oleObject145.bin"/></Relationships>
</file>

<file path=ppt/charts/_rels/chart186.xml.rels><?xml version="1.0" encoding="UTF-8" standalone="yes"?>
<Relationships xmlns="http://schemas.openxmlformats.org/package/2006/relationships"><Relationship Id="rId3" Type="http://schemas.openxmlformats.org/officeDocument/2006/relationships/themeOverride" Target="../theme/themeOverride173.xml"/><Relationship Id="rId2" Type="http://schemas.microsoft.com/office/2011/relationships/chartColorStyle" Target="colors186.xml"/><Relationship Id="rId1" Type="http://schemas.microsoft.com/office/2011/relationships/chartStyle" Target="style186.xml"/><Relationship Id="rId4" Type="http://schemas.openxmlformats.org/officeDocument/2006/relationships/oleObject" Target="../embeddings/oleObject146.bin"/></Relationships>
</file>

<file path=ppt/charts/_rels/chart187.xml.rels><?xml version="1.0" encoding="UTF-8" standalone="yes"?>
<Relationships xmlns="http://schemas.openxmlformats.org/package/2006/relationships"><Relationship Id="rId3" Type="http://schemas.openxmlformats.org/officeDocument/2006/relationships/themeOverride" Target="../theme/themeOverride174.xml"/><Relationship Id="rId2" Type="http://schemas.microsoft.com/office/2011/relationships/chartColorStyle" Target="colors187.xml"/><Relationship Id="rId1" Type="http://schemas.microsoft.com/office/2011/relationships/chartStyle" Target="style187.xml"/><Relationship Id="rId4" Type="http://schemas.openxmlformats.org/officeDocument/2006/relationships/oleObject" Target="../embeddings/oleObject147.bin"/></Relationships>
</file>

<file path=ppt/charts/_rels/chart188.xml.rels><?xml version="1.0" encoding="UTF-8" standalone="yes"?>
<Relationships xmlns="http://schemas.openxmlformats.org/package/2006/relationships"><Relationship Id="rId3" Type="http://schemas.openxmlformats.org/officeDocument/2006/relationships/themeOverride" Target="../theme/themeOverride175.xml"/><Relationship Id="rId2" Type="http://schemas.microsoft.com/office/2011/relationships/chartColorStyle" Target="colors188.xml"/><Relationship Id="rId1" Type="http://schemas.microsoft.com/office/2011/relationships/chartStyle" Target="style188.xml"/><Relationship Id="rId4" Type="http://schemas.openxmlformats.org/officeDocument/2006/relationships/oleObject" Target="../embeddings/oleObject148.bin"/></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embeddings/oleObject17.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embeddings/oleObject18.bin"/></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file:///\\gallia\dfs\homedir\PIRTT_SA\Kouluterveyskysely%202019\ylipainosukupuolittainKuopio.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embeddings/oleObject19.bin"/></Relationships>
</file>

<file path=ppt/charts/_rels/chart23.xml.rels><?xml version="1.0" encoding="UTF-8" standalone="yes"?>
<Relationships xmlns="http://schemas.openxmlformats.org/package/2006/relationships"><Relationship Id="rId3" Type="http://schemas.openxmlformats.org/officeDocument/2006/relationships/oleObject" Target="file:///C:\Users\pirtt_sa\AppData\Local\Microsoft\Windows\INetCache\IE\KH9DJOP4\ktk.ktk4.fact_ktk_ktk4.latest%20(3).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embeddings/oleObject20.bin"/></Relationships>
</file>

<file path=ppt/charts/_rels/chart25.xml.rels><?xml version="1.0" encoding="UTF-8" standalone="yes"?>
<Relationships xmlns="http://schemas.openxmlformats.org/package/2006/relationships"><Relationship Id="rId3" Type="http://schemas.openxmlformats.org/officeDocument/2006/relationships/oleObject" Target="../embeddings/oleObject21.bin"/><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embeddings/oleObject22.bin"/></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embeddings/oleObject23.bin"/></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embeddings/oleObject24.bin"/></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embeddings/oleObject25.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2.bin"/></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embeddings/oleObject26.bin"/></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embeddings/oleObject27.bin"/></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embeddings/oleObject28.bin"/></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embeddings/oleObject29.bin"/></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embeddings/oleObject30.bin"/></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oleObject" Target="../embeddings/oleObject31.bin"/></Relationships>
</file>

<file path=ppt/charts/_rels/chart36.xml.rels><?xml version="1.0" encoding="UTF-8" standalone="yes"?>
<Relationships xmlns="http://schemas.openxmlformats.org/package/2006/relationships"><Relationship Id="rId3" Type="http://schemas.openxmlformats.org/officeDocument/2006/relationships/oleObject" Target="../embeddings/oleObject32.bin"/><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embeddings/oleObject33.bin"/><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oleObject" Target="../embeddings/oleObject34.bin"/></Relationships>
</file>

<file path=ppt/charts/_rels/chart39.xml.rels><?xml version="1.0" encoding="UTF-8" standalone="yes"?>
<Relationships xmlns="http://schemas.openxmlformats.org/package/2006/relationships"><Relationship Id="rId3" Type="http://schemas.openxmlformats.org/officeDocument/2006/relationships/oleObject" Target="../embeddings/oleObject35.bin"/><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3.bin"/></Relationships>
</file>

<file path=ppt/charts/_rels/chart40.xml.rels><?xml version="1.0" encoding="UTF-8" standalone="yes"?>
<Relationships xmlns="http://schemas.openxmlformats.org/package/2006/relationships"><Relationship Id="rId3" Type="http://schemas.openxmlformats.org/officeDocument/2006/relationships/oleObject" Target="../embeddings/oleObject36.bin"/><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embeddings/oleObject37.bin"/></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oleObject" Target="../embeddings/oleObject38.bin"/></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oleObject" Target="../embeddings/oleObject39.bin"/></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embeddings/oleObject40.bin"/></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2.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3.xlsx"/></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4.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oleObject" Target="../embeddings/oleObject41.bin"/></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oleObject" Target="../embeddings/oleObject42.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4.bin"/></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oleObject" Target="../embeddings/oleObject43.bin"/></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oleObject" Target="../embeddings/oleObject44.bin"/></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embeddings/oleObject45.bin"/></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oleObject" Target="../embeddings/oleObject46.bin"/></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oleObject" Target="../embeddings/oleObject47.bin"/></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oleObject" Target="../embeddings/oleObject48.bin"/></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oleObject" Target="../embeddings/oleObject49.bin"/></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oleObject" Target="../embeddings/oleObject50.bin"/></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oleObject" Target="../embeddings/oleObject51.bin"/></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5.bin"/></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oleObject" Target="../embeddings/oleObject52.bin"/></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oleObject" Target="file:///\\gallia\dfs\homedir\PIRTT_SA\Kouluterveyskysely%202019\k&#228;ytt&#228;nytjotaintupakkatuotettatais&#228;hk&#246;savuketta4ja5lkkuntavertailu.xlsx" TargetMode="External"/></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56.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oleObject" Target="../embeddings/oleObject53.bin"/></Relationships>
</file>

<file path=ppt/charts/_rels/chart63.xml.rels><?xml version="1.0" encoding="UTF-8" standalone="yes"?>
<Relationships xmlns="http://schemas.openxmlformats.org/package/2006/relationships"><Relationship Id="rId3" Type="http://schemas.openxmlformats.org/officeDocument/2006/relationships/themeOverride" Target="../theme/themeOverride57.xml"/><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oleObject" Target="../embeddings/oleObject54.bin"/></Relationships>
</file>

<file path=ppt/charts/_rels/chart64.xml.rels><?xml version="1.0" encoding="UTF-8" standalone="yes"?>
<Relationships xmlns="http://schemas.openxmlformats.org/package/2006/relationships"><Relationship Id="rId3" Type="http://schemas.openxmlformats.org/officeDocument/2006/relationships/themeOverride" Target="../theme/themeOverride58.xml"/><Relationship Id="rId2" Type="http://schemas.microsoft.com/office/2011/relationships/chartColorStyle" Target="colors64.xml"/><Relationship Id="rId1" Type="http://schemas.microsoft.com/office/2011/relationships/chartStyle" Target="style64.xml"/><Relationship Id="rId4" Type="http://schemas.openxmlformats.org/officeDocument/2006/relationships/oleObject" Target="../embeddings/oleObject55.bin"/></Relationships>
</file>

<file path=ppt/charts/_rels/chart65.xml.rels><?xml version="1.0" encoding="UTF-8" standalone="yes"?>
<Relationships xmlns="http://schemas.openxmlformats.org/package/2006/relationships"><Relationship Id="rId3" Type="http://schemas.openxmlformats.org/officeDocument/2006/relationships/themeOverride" Target="../theme/themeOverride59.xml"/><Relationship Id="rId2" Type="http://schemas.microsoft.com/office/2011/relationships/chartColorStyle" Target="colors65.xml"/><Relationship Id="rId1" Type="http://schemas.microsoft.com/office/2011/relationships/chartStyle" Target="style65.xml"/><Relationship Id="rId4" Type="http://schemas.openxmlformats.org/officeDocument/2006/relationships/oleObject" Target="../embeddings/oleObject56.bin"/></Relationships>
</file>

<file path=ppt/charts/_rels/chart66.xml.rels><?xml version="1.0" encoding="UTF-8" standalone="yes"?>
<Relationships xmlns="http://schemas.openxmlformats.org/package/2006/relationships"><Relationship Id="rId3" Type="http://schemas.openxmlformats.org/officeDocument/2006/relationships/themeOverride" Target="../theme/themeOverride60.xml"/><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oleObject" Target="../embeddings/oleObject57.bin"/></Relationships>
</file>

<file path=ppt/charts/_rels/chart67.xml.rels><?xml version="1.0" encoding="UTF-8" standalone="yes"?>
<Relationships xmlns="http://schemas.openxmlformats.org/package/2006/relationships"><Relationship Id="rId3" Type="http://schemas.openxmlformats.org/officeDocument/2006/relationships/themeOverride" Target="../theme/themeOverride61.xml"/><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oleObject" Target="../embeddings/oleObject58.bin"/></Relationships>
</file>

<file path=ppt/charts/_rels/chart68.xml.rels><?xml version="1.0" encoding="UTF-8" standalone="yes"?>
<Relationships xmlns="http://schemas.openxmlformats.org/package/2006/relationships"><Relationship Id="rId3" Type="http://schemas.openxmlformats.org/officeDocument/2006/relationships/themeOverride" Target="../theme/themeOverride62.xml"/><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oleObject" Target="../embeddings/oleObject59.bin"/></Relationships>
</file>

<file path=ppt/charts/_rels/chart69.xml.rels><?xml version="1.0" encoding="UTF-8" standalone="yes"?>
<Relationships xmlns="http://schemas.openxmlformats.org/package/2006/relationships"><Relationship Id="rId3" Type="http://schemas.openxmlformats.org/officeDocument/2006/relationships/themeOverride" Target="../theme/themeOverride63.xml"/><Relationship Id="rId2" Type="http://schemas.microsoft.com/office/2011/relationships/chartColorStyle" Target="colors69.xml"/><Relationship Id="rId1" Type="http://schemas.microsoft.com/office/2011/relationships/chartStyle" Target="style69.xml"/><Relationship Id="rId4" Type="http://schemas.openxmlformats.org/officeDocument/2006/relationships/oleObject" Target="../embeddings/oleObject60.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6.bin"/></Relationships>
</file>

<file path=ppt/charts/_rels/chart70.xml.rels><?xml version="1.0" encoding="UTF-8" standalone="yes"?>
<Relationships xmlns="http://schemas.openxmlformats.org/package/2006/relationships"><Relationship Id="rId3" Type="http://schemas.openxmlformats.org/officeDocument/2006/relationships/themeOverride" Target="../theme/themeOverride64.xml"/><Relationship Id="rId2" Type="http://schemas.microsoft.com/office/2011/relationships/chartColorStyle" Target="colors70.xml"/><Relationship Id="rId1" Type="http://schemas.microsoft.com/office/2011/relationships/chartStyle" Target="style70.xml"/><Relationship Id="rId4" Type="http://schemas.openxmlformats.org/officeDocument/2006/relationships/package" Target="../embeddings/Microsoft_Excel_Worksheet6.xlsx"/></Relationships>
</file>

<file path=ppt/charts/_rels/chart71.xml.rels><?xml version="1.0" encoding="UTF-8" standalone="yes"?>
<Relationships xmlns="http://schemas.openxmlformats.org/package/2006/relationships"><Relationship Id="rId3" Type="http://schemas.openxmlformats.org/officeDocument/2006/relationships/themeOverride" Target="../theme/themeOverride65.xml"/><Relationship Id="rId2" Type="http://schemas.microsoft.com/office/2011/relationships/chartColorStyle" Target="colors71.xml"/><Relationship Id="rId1" Type="http://schemas.microsoft.com/office/2011/relationships/chartStyle" Target="style71.xml"/><Relationship Id="rId4" Type="http://schemas.openxmlformats.org/officeDocument/2006/relationships/oleObject" Target="../embeddings/oleObject61.bin"/></Relationships>
</file>

<file path=ppt/charts/_rels/chart72.xml.rels><?xml version="1.0" encoding="UTF-8" standalone="yes"?>
<Relationships xmlns="http://schemas.openxmlformats.org/package/2006/relationships"><Relationship Id="rId3" Type="http://schemas.openxmlformats.org/officeDocument/2006/relationships/themeOverride" Target="../theme/themeOverride66.xml"/><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oleObject" Target="../embeddings/oleObject62.bin"/></Relationships>
</file>

<file path=ppt/charts/_rels/chart73.xml.rels><?xml version="1.0" encoding="UTF-8" standalone="yes"?>
<Relationships xmlns="http://schemas.openxmlformats.org/package/2006/relationships"><Relationship Id="rId3" Type="http://schemas.openxmlformats.org/officeDocument/2006/relationships/themeOverride" Target="../theme/themeOverride67.xml"/><Relationship Id="rId2" Type="http://schemas.microsoft.com/office/2011/relationships/chartColorStyle" Target="colors73.xml"/><Relationship Id="rId1" Type="http://schemas.microsoft.com/office/2011/relationships/chartStyle" Target="style73.xml"/><Relationship Id="rId4" Type="http://schemas.openxmlformats.org/officeDocument/2006/relationships/oleObject" Target="../embeddings/oleObject63.bin"/></Relationships>
</file>

<file path=ppt/charts/_rels/chart74.xml.rels><?xml version="1.0" encoding="UTF-8" standalone="yes"?>
<Relationships xmlns="http://schemas.openxmlformats.org/package/2006/relationships"><Relationship Id="rId3" Type="http://schemas.openxmlformats.org/officeDocument/2006/relationships/themeOverride" Target="../theme/themeOverride68.xml"/><Relationship Id="rId2" Type="http://schemas.microsoft.com/office/2011/relationships/chartColorStyle" Target="colors74.xml"/><Relationship Id="rId1" Type="http://schemas.microsoft.com/office/2011/relationships/chartStyle" Target="style74.xml"/><Relationship Id="rId4" Type="http://schemas.openxmlformats.org/officeDocument/2006/relationships/package" Target="../embeddings/Microsoft_Excel_Worksheet7.xlsx"/></Relationships>
</file>

<file path=ppt/charts/_rels/chart75.xml.rels><?xml version="1.0" encoding="UTF-8" standalone="yes"?>
<Relationships xmlns="http://schemas.openxmlformats.org/package/2006/relationships"><Relationship Id="rId3" Type="http://schemas.openxmlformats.org/officeDocument/2006/relationships/themeOverride" Target="../theme/themeOverride69.xml"/><Relationship Id="rId2" Type="http://schemas.microsoft.com/office/2011/relationships/chartColorStyle" Target="colors75.xml"/><Relationship Id="rId1" Type="http://schemas.microsoft.com/office/2011/relationships/chartStyle" Target="style75.xml"/><Relationship Id="rId4" Type="http://schemas.openxmlformats.org/officeDocument/2006/relationships/oleObject" Target="../embeddings/oleObject64.bin"/></Relationships>
</file>

<file path=ppt/charts/_rels/chart76.xml.rels><?xml version="1.0" encoding="UTF-8" standalone="yes"?>
<Relationships xmlns="http://schemas.openxmlformats.org/package/2006/relationships"><Relationship Id="rId3" Type="http://schemas.openxmlformats.org/officeDocument/2006/relationships/themeOverride" Target="../theme/themeOverride70.xml"/><Relationship Id="rId2" Type="http://schemas.microsoft.com/office/2011/relationships/chartColorStyle" Target="colors76.xml"/><Relationship Id="rId1" Type="http://schemas.microsoft.com/office/2011/relationships/chartStyle" Target="style76.xml"/><Relationship Id="rId4" Type="http://schemas.openxmlformats.org/officeDocument/2006/relationships/oleObject" Target="../embeddings/oleObject65.bin"/></Relationships>
</file>

<file path=ppt/charts/_rels/chart77.xml.rels><?xml version="1.0" encoding="UTF-8" standalone="yes"?>
<Relationships xmlns="http://schemas.openxmlformats.org/package/2006/relationships"><Relationship Id="rId3" Type="http://schemas.openxmlformats.org/officeDocument/2006/relationships/themeOverride" Target="../theme/themeOverride71.xml"/><Relationship Id="rId2" Type="http://schemas.microsoft.com/office/2011/relationships/chartColorStyle" Target="colors77.xml"/><Relationship Id="rId1" Type="http://schemas.microsoft.com/office/2011/relationships/chartStyle" Target="style77.xml"/><Relationship Id="rId4" Type="http://schemas.openxmlformats.org/officeDocument/2006/relationships/oleObject" Target="../embeddings/oleObject66.bin"/></Relationships>
</file>

<file path=ppt/charts/_rels/chart78.xml.rels><?xml version="1.0" encoding="UTF-8" standalone="yes"?>
<Relationships xmlns="http://schemas.openxmlformats.org/package/2006/relationships"><Relationship Id="rId3" Type="http://schemas.openxmlformats.org/officeDocument/2006/relationships/themeOverride" Target="../theme/themeOverride72.xml"/><Relationship Id="rId2" Type="http://schemas.microsoft.com/office/2011/relationships/chartColorStyle" Target="colors78.xml"/><Relationship Id="rId1" Type="http://schemas.microsoft.com/office/2011/relationships/chartStyle" Target="style78.xml"/><Relationship Id="rId4" Type="http://schemas.openxmlformats.org/officeDocument/2006/relationships/package" Target="../embeddings/Microsoft_Excel_Worksheet8.xlsx"/></Relationships>
</file>

<file path=ppt/charts/_rels/chart79.xml.rels><?xml version="1.0" encoding="UTF-8" standalone="yes"?>
<Relationships xmlns="http://schemas.openxmlformats.org/package/2006/relationships"><Relationship Id="rId3" Type="http://schemas.openxmlformats.org/officeDocument/2006/relationships/themeOverride" Target="../theme/themeOverride73.xml"/><Relationship Id="rId2" Type="http://schemas.microsoft.com/office/2011/relationships/chartColorStyle" Target="colors79.xml"/><Relationship Id="rId1" Type="http://schemas.microsoft.com/office/2011/relationships/chartStyle" Target="style79.xml"/><Relationship Id="rId4" Type="http://schemas.openxmlformats.org/officeDocument/2006/relationships/package" Target="../embeddings/Microsoft_Excel_Worksheet9.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7.bin"/></Relationships>
</file>

<file path=ppt/charts/_rels/chart80.xml.rels><?xml version="1.0" encoding="UTF-8" standalone="yes"?>
<Relationships xmlns="http://schemas.openxmlformats.org/package/2006/relationships"><Relationship Id="rId3" Type="http://schemas.openxmlformats.org/officeDocument/2006/relationships/themeOverride" Target="../theme/themeOverride74.xml"/><Relationship Id="rId2" Type="http://schemas.microsoft.com/office/2011/relationships/chartColorStyle" Target="colors80.xml"/><Relationship Id="rId1" Type="http://schemas.microsoft.com/office/2011/relationships/chartStyle" Target="style80.xml"/><Relationship Id="rId4" Type="http://schemas.openxmlformats.org/officeDocument/2006/relationships/oleObject" Target="../embeddings/oleObject67.bin"/></Relationships>
</file>

<file path=ppt/charts/_rels/chart81.xml.rels><?xml version="1.0" encoding="UTF-8" standalone="yes"?>
<Relationships xmlns="http://schemas.openxmlformats.org/package/2006/relationships"><Relationship Id="rId3" Type="http://schemas.openxmlformats.org/officeDocument/2006/relationships/themeOverride" Target="../theme/themeOverride75.xml"/><Relationship Id="rId2" Type="http://schemas.microsoft.com/office/2011/relationships/chartColorStyle" Target="colors81.xml"/><Relationship Id="rId1" Type="http://schemas.microsoft.com/office/2011/relationships/chartStyle" Target="style81.xml"/><Relationship Id="rId4" Type="http://schemas.openxmlformats.org/officeDocument/2006/relationships/oleObject" Target="../embeddings/oleObject68.bin"/></Relationships>
</file>

<file path=ppt/charts/_rels/chart82.xml.rels><?xml version="1.0" encoding="UTF-8" standalone="yes"?>
<Relationships xmlns="http://schemas.openxmlformats.org/package/2006/relationships"><Relationship Id="rId3" Type="http://schemas.openxmlformats.org/officeDocument/2006/relationships/themeOverride" Target="../theme/themeOverride76.xml"/><Relationship Id="rId2" Type="http://schemas.microsoft.com/office/2011/relationships/chartColorStyle" Target="colors82.xml"/><Relationship Id="rId1" Type="http://schemas.microsoft.com/office/2011/relationships/chartStyle" Target="style82.xml"/><Relationship Id="rId4" Type="http://schemas.openxmlformats.org/officeDocument/2006/relationships/oleObject" Target="../embeddings/oleObject69.bin"/></Relationships>
</file>

<file path=ppt/charts/_rels/chart83.xml.rels><?xml version="1.0" encoding="UTF-8" standalone="yes"?>
<Relationships xmlns="http://schemas.openxmlformats.org/package/2006/relationships"><Relationship Id="rId3" Type="http://schemas.openxmlformats.org/officeDocument/2006/relationships/themeOverride" Target="../theme/themeOverride77.xml"/><Relationship Id="rId2" Type="http://schemas.microsoft.com/office/2011/relationships/chartColorStyle" Target="colors83.xml"/><Relationship Id="rId1" Type="http://schemas.microsoft.com/office/2011/relationships/chartStyle" Target="style83.xml"/><Relationship Id="rId4" Type="http://schemas.openxmlformats.org/officeDocument/2006/relationships/oleObject" Target="../embeddings/oleObject70.bin"/></Relationships>
</file>

<file path=ppt/charts/_rels/chart84.xml.rels><?xml version="1.0" encoding="UTF-8" standalone="yes"?>
<Relationships xmlns="http://schemas.openxmlformats.org/package/2006/relationships"><Relationship Id="rId3" Type="http://schemas.openxmlformats.org/officeDocument/2006/relationships/themeOverride" Target="../theme/themeOverride78.xml"/><Relationship Id="rId2" Type="http://schemas.microsoft.com/office/2011/relationships/chartColorStyle" Target="colors84.xml"/><Relationship Id="rId1" Type="http://schemas.microsoft.com/office/2011/relationships/chartStyle" Target="style84.xml"/><Relationship Id="rId4" Type="http://schemas.openxmlformats.org/officeDocument/2006/relationships/oleObject" Target="../embeddings/oleObject71.bin"/></Relationships>
</file>

<file path=ppt/charts/_rels/chart85.xml.rels><?xml version="1.0" encoding="UTF-8" standalone="yes"?>
<Relationships xmlns="http://schemas.openxmlformats.org/package/2006/relationships"><Relationship Id="rId3" Type="http://schemas.openxmlformats.org/officeDocument/2006/relationships/themeOverride" Target="../theme/themeOverride79.xml"/><Relationship Id="rId2" Type="http://schemas.microsoft.com/office/2011/relationships/chartColorStyle" Target="colors85.xml"/><Relationship Id="rId1" Type="http://schemas.microsoft.com/office/2011/relationships/chartStyle" Target="style85.xml"/><Relationship Id="rId4" Type="http://schemas.openxmlformats.org/officeDocument/2006/relationships/oleObject" Target="../embeddings/oleObject72.bin"/></Relationships>
</file>

<file path=ppt/charts/_rels/chart86.xml.rels><?xml version="1.0" encoding="UTF-8" standalone="yes"?>
<Relationships xmlns="http://schemas.openxmlformats.org/package/2006/relationships"><Relationship Id="rId3" Type="http://schemas.openxmlformats.org/officeDocument/2006/relationships/themeOverride" Target="../theme/themeOverride80.xml"/><Relationship Id="rId2" Type="http://schemas.microsoft.com/office/2011/relationships/chartColorStyle" Target="colors86.xml"/><Relationship Id="rId1" Type="http://schemas.microsoft.com/office/2011/relationships/chartStyle" Target="style86.xml"/><Relationship Id="rId4" Type="http://schemas.openxmlformats.org/officeDocument/2006/relationships/oleObject" Target="../embeddings/oleObject73.bin"/></Relationships>
</file>

<file path=ppt/charts/_rels/chart87.xml.rels><?xml version="1.0" encoding="UTF-8" standalone="yes"?>
<Relationships xmlns="http://schemas.openxmlformats.org/package/2006/relationships"><Relationship Id="rId3" Type="http://schemas.openxmlformats.org/officeDocument/2006/relationships/themeOverride" Target="../theme/themeOverride81.xml"/><Relationship Id="rId2" Type="http://schemas.microsoft.com/office/2011/relationships/chartColorStyle" Target="colors87.xml"/><Relationship Id="rId1" Type="http://schemas.microsoft.com/office/2011/relationships/chartStyle" Target="style87.xml"/><Relationship Id="rId4" Type="http://schemas.openxmlformats.org/officeDocument/2006/relationships/oleObject" Target="../embeddings/oleObject74.bin"/></Relationships>
</file>

<file path=ppt/charts/_rels/chart88.xml.rels><?xml version="1.0" encoding="UTF-8" standalone="yes"?>
<Relationships xmlns="http://schemas.openxmlformats.org/package/2006/relationships"><Relationship Id="rId3" Type="http://schemas.openxmlformats.org/officeDocument/2006/relationships/themeOverride" Target="../theme/themeOverride82.xml"/><Relationship Id="rId2" Type="http://schemas.microsoft.com/office/2011/relationships/chartColorStyle" Target="colors88.xml"/><Relationship Id="rId1" Type="http://schemas.microsoft.com/office/2011/relationships/chartStyle" Target="style88.xml"/><Relationship Id="rId4" Type="http://schemas.openxmlformats.org/officeDocument/2006/relationships/oleObject" Target="../embeddings/oleObject75.bin"/></Relationships>
</file>

<file path=ppt/charts/_rels/chart89.xml.rels><?xml version="1.0" encoding="UTF-8" standalone="yes"?>
<Relationships xmlns="http://schemas.openxmlformats.org/package/2006/relationships"><Relationship Id="rId3" Type="http://schemas.openxmlformats.org/officeDocument/2006/relationships/themeOverride" Target="../theme/themeOverride83.xml"/><Relationship Id="rId2" Type="http://schemas.microsoft.com/office/2011/relationships/chartColorStyle" Target="colors89.xml"/><Relationship Id="rId1" Type="http://schemas.microsoft.com/office/2011/relationships/chartStyle" Target="style89.xml"/><Relationship Id="rId4" Type="http://schemas.openxmlformats.org/officeDocument/2006/relationships/oleObject" Target="../embeddings/oleObject76.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8.bin"/></Relationships>
</file>

<file path=ppt/charts/_rels/chart90.xml.rels><?xml version="1.0" encoding="UTF-8" standalone="yes"?>
<Relationships xmlns="http://schemas.openxmlformats.org/package/2006/relationships"><Relationship Id="rId3" Type="http://schemas.openxmlformats.org/officeDocument/2006/relationships/themeOverride" Target="../theme/themeOverride84.xml"/><Relationship Id="rId2" Type="http://schemas.microsoft.com/office/2011/relationships/chartColorStyle" Target="colors90.xml"/><Relationship Id="rId1" Type="http://schemas.microsoft.com/office/2011/relationships/chartStyle" Target="style90.xml"/><Relationship Id="rId4" Type="http://schemas.openxmlformats.org/officeDocument/2006/relationships/oleObject" Target="../embeddings/oleObject77.bin"/></Relationships>
</file>

<file path=ppt/charts/_rels/chart91.xml.rels><?xml version="1.0" encoding="UTF-8" standalone="yes"?>
<Relationships xmlns="http://schemas.openxmlformats.org/package/2006/relationships"><Relationship Id="rId3" Type="http://schemas.openxmlformats.org/officeDocument/2006/relationships/themeOverride" Target="../theme/themeOverride85.xml"/><Relationship Id="rId2" Type="http://schemas.microsoft.com/office/2011/relationships/chartColorStyle" Target="colors91.xml"/><Relationship Id="rId1" Type="http://schemas.microsoft.com/office/2011/relationships/chartStyle" Target="style91.xml"/><Relationship Id="rId5" Type="http://schemas.openxmlformats.org/officeDocument/2006/relationships/chartUserShapes" Target="../drawings/drawing1.xml"/><Relationship Id="rId4" Type="http://schemas.openxmlformats.org/officeDocument/2006/relationships/oleObject" Target="../embeddings/oleObject78.bin"/></Relationships>
</file>

<file path=ppt/charts/_rels/chart92.xml.rels><?xml version="1.0" encoding="UTF-8" standalone="yes"?>
<Relationships xmlns="http://schemas.openxmlformats.org/package/2006/relationships"><Relationship Id="rId3" Type="http://schemas.openxmlformats.org/officeDocument/2006/relationships/themeOverride" Target="../theme/themeOverride86.xml"/><Relationship Id="rId2" Type="http://schemas.microsoft.com/office/2011/relationships/chartColorStyle" Target="colors92.xml"/><Relationship Id="rId1" Type="http://schemas.microsoft.com/office/2011/relationships/chartStyle" Target="style92.xml"/><Relationship Id="rId4" Type="http://schemas.openxmlformats.org/officeDocument/2006/relationships/oleObject" Target="../embeddings/oleObject79.bin"/></Relationships>
</file>

<file path=ppt/charts/_rels/chart93.xml.rels><?xml version="1.0" encoding="UTF-8" standalone="yes"?>
<Relationships xmlns="http://schemas.openxmlformats.org/package/2006/relationships"><Relationship Id="rId3" Type="http://schemas.openxmlformats.org/officeDocument/2006/relationships/themeOverride" Target="../theme/themeOverride87.xml"/><Relationship Id="rId2" Type="http://schemas.microsoft.com/office/2011/relationships/chartColorStyle" Target="colors93.xml"/><Relationship Id="rId1" Type="http://schemas.microsoft.com/office/2011/relationships/chartStyle" Target="style93.xml"/><Relationship Id="rId4" Type="http://schemas.openxmlformats.org/officeDocument/2006/relationships/oleObject" Target="../embeddings/oleObject80.bin"/></Relationships>
</file>

<file path=ppt/charts/_rels/chart94.xml.rels><?xml version="1.0" encoding="UTF-8" standalone="yes"?>
<Relationships xmlns="http://schemas.openxmlformats.org/package/2006/relationships"><Relationship Id="rId3" Type="http://schemas.openxmlformats.org/officeDocument/2006/relationships/themeOverride" Target="../theme/themeOverride88.xml"/><Relationship Id="rId2" Type="http://schemas.microsoft.com/office/2011/relationships/chartColorStyle" Target="colors94.xml"/><Relationship Id="rId1" Type="http://schemas.microsoft.com/office/2011/relationships/chartStyle" Target="style94.xml"/><Relationship Id="rId4" Type="http://schemas.openxmlformats.org/officeDocument/2006/relationships/oleObject" Target="../embeddings/oleObject81.bin"/></Relationships>
</file>

<file path=ppt/charts/_rels/chart95.xml.rels><?xml version="1.0" encoding="UTF-8" standalone="yes"?>
<Relationships xmlns="http://schemas.openxmlformats.org/package/2006/relationships"><Relationship Id="rId3" Type="http://schemas.openxmlformats.org/officeDocument/2006/relationships/themeOverride" Target="../theme/themeOverride89.xml"/><Relationship Id="rId2" Type="http://schemas.microsoft.com/office/2011/relationships/chartColorStyle" Target="colors95.xml"/><Relationship Id="rId1" Type="http://schemas.microsoft.com/office/2011/relationships/chartStyle" Target="style95.xml"/><Relationship Id="rId4" Type="http://schemas.openxmlformats.org/officeDocument/2006/relationships/oleObject" Target="file:///C:\Users\pirtt_sa\AppData\Local\Microsoft\Windows\INetCache\IE\QFB09IBI\ktk.ktk1.fact_ktk_ktk1.latest%20(3).xlsx" TargetMode="External"/></Relationships>
</file>

<file path=ppt/charts/_rels/chart96.xml.rels><?xml version="1.0" encoding="UTF-8" standalone="yes"?>
<Relationships xmlns="http://schemas.openxmlformats.org/package/2006/relationships"><Relationship Id="rId3" Type="http://schemas.openxmlformats.org/officeDocument/2006/relationships/themeOverride" Target="../theme/themeOverride90.xml"/><Relationship Id="rId2" Type="http://schemas.microsoft.com/office/2011/relationships/chartColorStyle" Target="colors96.xml"/><Relationship Id="rId1" Type="http://schemas.microsoft.com/office/2011/relationships/chartStyle" Target="style96.xml"/><Relationship Id="rId4" Type="http://schemas.openxmlformats.org/officeDocument/2006/relationships/oleObject" Target="../embeddings/oleObject82.bin"/></Relationships>
</file>

<file path=ppt/charts/_rels/chart97.xml.rels><?xml version="1.0" encoding="UTF-8" standalone="yes"?>
<Relationships xmlns="http://schemas.openxmlformats.org/package/2006/relationships"><Relationship Id="rId3" Type="http://schemas.openxmlformats.org/officeDocument/2006/relationships/themeOverride" Target="../theme/themeOverride91.xml"/><Relationship Id="rId2" Type="http://schemas.microsoft.com/office/2011/relationships/chartColorStyle" Target="colors97.xml"/><Relationship Id="rId1" Type="http://schemas.microsoft.com/office/2011/relationships/chartStyle" Target="style97.xml"/><Relationship Id="rId4" Type="http://schemas.openxmlformats.org/officeDocument/2006/relationships/oleObject" Target="../embeddings/oleObject83.bin"/></Relationships>
</file>

<file path=ppt/charts/_rels/chart98.xml.rels><?xml version="1.0" encoding="UTF-8" standalone="yes"?>
<Relationships xmlns="http://schemas.openxmlformats.org/package/2006/relationships"><Relationship Id="rId3" Type="http://schemas.openxmlformats.org/officeDocument/2006/relationships/themeOverride" Target="../theme/themeOverride92.xml"/><Relationship Id="rId2" Type="http://schemas.microsoft.com/office/2011/relationships/chartColorStyle" Target="colors98.xml"/><Relationship Id="rId1" Type="http://schemas.microsoft.com/office/2011/relationships/chartStyle" Target="style98.xml"/><Relationship Id="rId4" Type="http://schemas.openxmlformats.org/officeDocument/2006/relationships/oleObject" Target="file:///C:\Users\pirtt_sa\AppData\Local\Microsoft\Windows\INetCache\IE\9FWJ2XLM\ktk.ktk1.fact_ktk_ktk1.latest%20(2).xlsx" TargetMode="External"/></Relationships>
</file>

<file path=ppt/charts/_rels/chart99.xml.rels><?xml version="1.0" encoding="UTF-8" standalone="yes"?>
<Relationships xmlns="http://schemas.openxmlformats.org/package/2006/relationships"><Relationship Id="rId3" Type="http://schemas.openxmlformats.org/officeDocument/2006/relationships/themeOverride" Target="../theme/themeOverride93.xml"/><Relationship Id="rId2" Type="http://schemas.microsoft.com/office/2011/relationships/chartColorStyle" Target="colors99.xml"/><Relationship Id="rId1" Type="http://schemas.microsoft.com/office/2011/relationships/chartStyle" Target="style99.xml"/><Relationship Id="rId4" Type="http://schemas.openxmlformats.org/officeDocument/2006/relationships/oleObject" Target="../embeddings/oleObject8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baseline="0">
                <a:effectLst/>
              </a:rPr>
              <a:t>Harrastaa hengästyttävää liikuntaa vapaa-ajalla korkeintaan 1 h viikossa, %</a:t>
            </a:r>
            <a:r>
              <a:rPr lang="fi-FI" sz="1400" b="0" i="0" u="none" strike="noStrike" baseline="0"/>
              <a:t> 8. ja 9.lk</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'Kouluterveyskyselyn aikasarjat '!$B$1</c:f>
              <c:strCache>
                <c:ptCount val="1"/>
                <c:pt idx="0">
                  <c:v>2017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'!$A$2:$A$8</c:f>
              <c:strCache>
                <c:ptCount val="7"/>
                <c:pt idx="0">
                  <c:v>Joensuu</c:v>
                </c:pt>
                <c:pt idx="1">
                  <c:v>Jyväskylä</c:v>
                </c:pt>
                <c:pt idx="2">
                  <c:v>Kuopio</c:v>
                </c:pt>
                <c:pt idx="3">
                  <c:v>Lahti</c:v>
                </c:pt>
                <c:pt idx="4">
                  <c:v>Oulu</c:v>
                </c:pt>
                <c:pt idx="5">
                  <c:v>Tampere</c:v>
                </c:pt>
                <c:pt idx="6">
                  <c:v>Turku</c:v>
                </c:pt>
              </c:strCache>
            </c:strRef>
          </c:cat>
          <c:val>
            <c:numRef>
              <c:f>'Kouluterveyskyselyn aikasarjat '!$B$2:$B$8</c:f>
              <c:numCache>
                <c:formatCode>#\ ##0.0</c:formatCode>
                <c:ptCount val="7"/>
                <c:pt idx="0">
                  <c:v>21.9</c:v>
                </c:pt>
                <c:pt idx="1">
                  <c:v>20.5</c:v>
                </c:pt>
                <c:pt idx="2">
                  <c:v>21.9</c:v>
                </c:pt>
                <c:pt idx="3">
                  <c:v>21.4</c:v>
                </c:pt>
                <c:pt idx="4">
                  <c:v>19.7</c:v>
                </c:pt>
                <c:pt idx="5">
                  <c:v>20.8</c:v>
                </c:pt>
                <c:pt idx="6">
                  <c:v>22.5</c:v>
                </c:pt>
              </c:numCache>
            </c:numRef>
          </c:val>
          <c:extLst>
            <c:ext xmlns:c16="http://schemas.microsoft.com/office/drawing/2014/chart" uri="{C3380CC4-5D6E-409C-BE32-E72D297353CC}">
              <c16:uniqueId val="{00000000-2EDF-4310-A561-75E75C44477A}"/>
            </c:ext>
          </c:extLst>
        </c:ser>
        <c:ser>
          <c:idx val="1"/>
          <c:order val="1"/>
          <c:tx>
            <c:strRef>
              <c:f>'Kouluterveyskyselyn aikasarjat '!$C$1</c:f>
              <c:strCache>
                <c:ptCount val="1"/>
                <c:pt idx="0">
                  <c:v>2019</c:v>
                </c:pt>
              </c:strCache>
            </c:strRef>
          </c:tx>
          <c:spPr>
            <a:solidFill>
              <a:schemeClr val="accent5"/>
            </a:solidFill>
            <a:ln>
              <a:noFill/>
            </a:ln>
            <a:effectLst/>
          </c:spPr>
          <c:invertIfNegative val="0"/>
          <c:dPt>
            <c:idx val="2"/>
            <c:invertIfNegative val="0"/>
            <c:bubble3D val="0"/>
            <c:spPr>
              <a:solidFill>
                <a:srgbClr val="E961A5"/>
              </a:solidFill>
              <a:ln>
                <a:noFill/>
              </a:ln>
              <a:effectLst/>
            </c:spPr>
            <c:extLst>
              <c:ext xmlns:c16="http://schemas.microsoft.com/office/drawing/2014/chart" uri="{C3380CC4-5D6E-409C-BE32-E72D297353CC}">
                <c16:uniqueId val="{00000002-2EDF-4310-A561-75E75C44477A}"/>
              </c:ext>
            </c:extLst>
          </c:dPt>
          <c:dLbls>
            <c:dLbl>
              <c:idx val="2"/>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2-2EDF-4310-A561-75E75C4447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'!$A$2:$A$8</c:f>
              <c:strCache>
                <c:ptCount val="7"/>
                <c:pt idx="0">
                  <c:v>Joensuu</c:v>
                </c:pt>
                <c:pt idx="1">
                  <c:v>Jyväskylä</c:v>
                </c:pt>
                <c:pt idx="2">
                  <c:v>Kuopio</c:v>
                </c:pt>
                <c:pt idx="3">
                  <c:v>Lahti</c:v>
                </c:pt>
                <c:pt idx="4">
                  <c:v>Oulu</c:v>
                </c:pt>
                <c:pt idx="5">
                  <c:v>Tampere</c:v>
                </c:pt>
                <c:pt idx="6">
                  <c:v>Turku</c:v>
                </c:pt>
              </c:strCache>
            </c:strRef>
          </c:cat>
          <c:val>
            <c:numRef>
              <c:f>'Kouluterveyskyselyn aikasarjat '!$C$2:$C$8</c:f>
              <c:numCache>
                <c:formatCode>#\ ##0.0</c:formatCode>
                <c:ptCount val="7"/>
                <c:pt idx="0">
                  <c:v>26.5</c:v>
                </c:pt>
                <c:pt idx="1">
                  <c:v>24.2</c:v>
                </c:pt>
                <c:pt idx="2">
                  <c:v>29.1</c:v>
                </c:pt>
                <c:pt idx="3">
                  <c:v>26.4</c:v>
                </c:pt>
                <c:pt idx="4">
                  <c:v>23.4</c:v>
                </c:pt>
                <c:pt idx="5">
                  <c:v>24.3</c:v>
                </c:pt>
                <c:pt idx="6">
                  <c:v>27.1</c:v>
                </c:pt>
              </c:numCache>
            </c:numRef>
          </c:val>
          <c:extLst>
            <c:ext xmlns:c16="http://schemas.microsoft.com/office/drawing/2014/chart" uri="{C3380CC4-5D6E-409C-BE32-E72D297353CC}">
              <c16:uniqueId val="{00000001-2EDF-4310-A561-75E75C44477A}"/>
            </c:ext>
          </c:extLst>
        </c:ser>
        <c:dLbls>
          <c:dLblPos val="outEnd"/>
          <c:showLegendKey val="0"/>
          <c:showVal val="1"/>
          <c:showCatName val="0"/>
          <c:showSerName val="0"/>
          <c:showPercent val="0"/>
          <c:showBubbleSize val="0"/>
        </c:dLbls>
        <c:gapWidth val="219"/>
        <c:overlap val="-27"/>
        <c:axId val="529381160"/>
        <c:axId val="529374272"/>
      </c:barChart>
      <c:catAx>
        <c:axId val="529381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529374272"/>
        <c:crosses val="autoZero"/>
        <c:auto val="1"/>
        <c:lblAlgn val="ctr"/>
        <c:lblOffset val="100"/>
        <c:noMultiLvlLbl val="0"/>
      </c:catAx>
      <c:valAx>
        <c:axId val="52937427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9381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Vähintään tunnin päivässä liikkuvat, % KOKO</a:t>
            </a:r>
            <a:r>
              <a:rPr lang="fi-FI" baseline="0"/>
              <a:t> MAA</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(1).xlsx]Kouluterveyskyselyn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'!$A$2:$A$3</c:f>
              <c:strCache>
                <c:ptCount val="2"/>
                <c:pt idx="0">
                  <c:v>2017</c:v>
                </c:pt>
                <c:pt idx="1">
                  <c:v>2019</c:v>
                </c:pt>
              </c:strCache>
            </c:strRef>
          </c:cat>
          <c:val>
            <c:numRef>
              <c:f>'[ktk.ktk1.fact_ktk_ktk1.latest (1).xlsx]Kouluterveyskyselyn aikasarjat '!$B$2:$B$3</c:f>
              <c:numCache>
                <c:formatCode>#\ ##0.0</c:formatCode>
                <c:ptCount val="2"/>
                <c:pt idx="0">
                  <c:v>19.2</c:v>
                </c:pt>
                <c:pt idx="1">
                  <c:v>21.9</c:v>
                </c:pt>
              </c:numCache>
            </c:numRef>
          </c:val>
          <c:smooth val="0"/>
          <c:extLst>
            <c:ext xmlns:c16="http://schemas.microsoft.com/office/drawing/2014/chart" uri="{C3380CC4-5D6E-409C-BE32-E72D297353CC}">
              <c16:uniqueId val="{00000000-AC87-40F9-89B1-30FEDD001885}"/>
            </c:ext>
          </c:extLst>
        </c:ser>
        <c:ser>
          <c:idx val="1"/>
          <c:order val="1"/>
          <c:tx>
            <c:strRef>
              <c:f>'[ktk.ktk1.fact_ktk_ktk1.latest (1).xlsx]Kouluterveyskyselyn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'!$A$2:$A$3</c:f>
              <c:strCache>
                <c:ptCount val="2"/>
                <c:pt idx="0">
                  <c:v>2017</c:v>
                </c:pt>
                <c:pt idx="1">
                  <c:v>2019</c:v>
                </c:pt>
              </c:strCache>
            </c:strRef>
          </c:cat>
          <c:val>
            <c:numRef>
              <c:f>'[ktk.ktk1.fact_ktk_ktk1.latest (1).xlsx]Kouluterveyskyselyn aikasarjat '!$C$2:$C$3</c:f>
              <c:numCache>
                <c:formatCode>#\ ##0.0</c:formatCode>
                <c:ptCount val="2"/>
                <c:pt idx="0">
                  <c:v>13.1</c:v>
                </c:pt>
                <c:pt idx="1">
                  <c:v>13.9</c:v>
                </c:pt>
              </c:numCache>
            </c:numRef>
          </c:val>
          <c:smooth val="0"/>
          <c:extLst>
            <c:ext xmlns:c16="http://schemas.microsoft.com/office/drawing/2014/chart" uri="{C3380CC4-5D6E-409C-BE32-E72D297353CC}">
              <c16:uniqueId val="{00000001-AC87-40F9-89B1-30FEDD001885}"/>
            </c:ext>
          </c:extLst>
        </c:ser>
        <c:ser>
          <c:idx val="2"/>
          <c:order val="2"/>
          <c:tx>
            <c:strRef>
              <c:f>'[ktk.ktk1.fact_ktk_ktk1.latest (1).xlsx]Kouluterveyskyselyn aikasarjat '!$D$1</c:f>
              <c:strCache>
                <c:ptCount val="1"/>
                <c:pt idx="0">
                  <c:v>Ammatillinen oppilaitos</c:v>
                </c:pt>
              </c:strCache>
            </c:strRef>
          </c:tx>
          <c:spPr>
            <a:ln w="28575" cap="rnd">
              <a:solidFill>
                <a:schemeClr val="accent3"/>
              </a:solidFill>
              <a:round/>
            </a:ln>
            <a:effectLst/>
          </c:spPr>
          <c:marker>
            <c:symbol val="none"/>
          </c:marker>
          <c:dLbls>
            <c:dLbl>
              <c:idx val="0"/>
              <c:layout>
                <c:manualLayout>
                  <c:x val="-4.5777777777777778E-2"/>
                  <c:y val="7.17938903470399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87-40F9-89B1-30FEDD0018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'!$A$2:$A$3</c:f>
              <c:strCache>
                <c:ptCount val="2"/>
                <c:pt idx="0">
                  <c:v>2017</c:v>
                </c:pt>
                <c:pt idx="1">
                  <c:v>2019</c:v>
                </c:pt>
              </c:strCache>
            </c:strRef>
          </c:cat>
          <c:val>
            <c:numRef>
              <c:f>'[ktk.ktk1.fact_ktk_ktk1.latest (1).xlsx]Kouluterveyskyselyn aikasarjat '!$D$2:$D$3</c:f>
              <c:numCache>
                <c:formatCode>#\ ##0.0</c:formatCode>
                <c:ptCount val="2"/>
                <c:pt idx="0">
                  <c:v>12.6</c:v>
                </c:pt>
                <c:pt idx="1">
                  <c:v>15</c:v>
                </c:pt>
              </c:numCache>
            </c:numRef>
          </c:val>
          <c:smooth val="0"/>
          <c:extLst>
            <c:ext xmlns:c16="http://schemas.microsoft.com/office/drawing/2014/chart" uri="{C3380CC4-5D6E-409C-BE32-E72D297353CC}">
              <c16:uniqueId val="{00000002-AC87-40F9-89B1-30FEDD001885}"/>
            </c:ext>
          </c:extLst>
        </c:ser>
        <c:dLbls>
          <c:dLblPos val="t"/>
          <c:showLegendKey val="0"/>
          <c:showVal val="1"/>
          <c:showCatName val="0"/>
          <c:showSerName val="0"/>
          <c:showPercent val="0"/>
          <c:showBubbleSize val="0"/>
        </c:dLbls>
        <c:smooth val="0"/>
        <c:axId val="542547488"/>
        <c:axId val="542553320"/>
      </c:lineChart>
      <c:catAx>
        <c:axId val="542547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2553320"/>
        <c:crosses val="autoZero"/>
        <c:auto val="1"/>
        <c:lblAlgn val="ctr"/>
        <c:lblOffset val="100"/>
        <c:noMultiLvlLbl val="0"/>
      </c:catAx>
      <c:valAx>
        <c:axId val="54255332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2547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Luvattomia poissaoloja vähintään viikoittain, %, 8. ja 9.lk</a:t>
            </a:r>
            <a:r>
              <a:rPr lang="fi-FI" baseline="0"/>
              <a:t> </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(7).xlsx]Kouluterveyskyselyn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(7).xlsx]Kouluterveyskyselyn aikasarjat '!$A$2:$A$8</c:f>
              <c:strCache>
                <c:ptCount val="7"/>
                <c:pt idx="0">
                  <c:v>Oulu</c:v>
                </c:pt>
                <c:pt idx="1">
                  <c:v>Kuopio</c:v>
                </c:pt>
                <c:pt idx="2">
                  <c:v>Lahti</c:v>
                </c:pt>
                <c:pt idx="3">
                  <c:v>Turku</c:v>
                </c:pt>
                <c:pt idx="4">
                  <c:v>Tampere</c:v>
                </c:pt>
                <c:pt idx="5">
                  <c:v>Joensuu</c:v>
                </c:pt>
                <c:pt idx="6">
                  <c:v>Jyväskylä</c:v>
                </c:pt>
              </c:strCache>
            </c:strRef>
          </c:cat>
          <c:val>
            <c:numRef>
              <c:f>'[ktk.ktk1.fact_ktk_ktk1.latest (7).xlsx]Kouluterveyskyselyn aikasarjat '!$B$2:$B$8</c:f>
              <c:numCache>
                <c:formatCode>#\ ##0.0</c:formatCode>
                <c:ptCount val="7"/>
                <c:pt idx="0">
                  <c:v>3</c:v>
                </c:pt>
                <c:pt idx="1">
                  <c:v>2.2999999999999998</c:v>
                </c:pt>
                <c:pt idx="2">
                  <c:v>3.5</c:v>
                </c:pt>
                <c:pt idx="3">
                  <c:v>3.2</c:v>
                </c:pt>
                <c:pt idx="4">
                  <c:v>4.0999999999999996</c:v>
                </c:pt>
                <c:pt idx="5">
                  <c:v>4.2</c:v>
                </c:pt>
                <c:pt idx="6">
                  <c:v>3.6</c:v>
                </c:pt>
              </c:numCache>
            </c:numRef>
          </c:val>
          <c:extLst>
            <c:ext xmlns:c16="http://schemas.microsoft.com/office/drawing/2014/chart" uri="{C3380CC4-5D6E-409C-BE32-E72D297353CC}">
              <c16:uniqueId val="{00000000-45D6-464D-9098-2921B07A0327}"/>
            </c:ext>
          </c:extLst>
        </c:ser>
        <c:ser>
          <c:idx val="1"/>
          <c:order val="1"/>
          <c:tx>
            <c:strRef>
              <c:f>'[ktk.ktk1.fact_ktk_ktk1.latest (7).xlsx]Kouluterveyskyselyn aikasarjat '!$C$1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(7).xlsx]Kouluterveyskyselyn aikasarjat '!$A$2:$A$8</c:f>
              <c:strCache>
                <c:ptCount val="7"/>
                <c:pt idx="0">
                  <c:v>Oulu</c:v>
                </c:pt>
                <c:pt idx="1">
                  <c:v>Kuopio</c:v>
                </c:pt>
                <c:pt idx="2">
                  <c:v>Lahti</c:v>
                </c:pt>
                <c:pt idx="3">
                  <c:v>Turku</c:v>
                </c:pt>
                <c:pt idx="4">
                  <c:v>Tampere</c:v>
                </c:pt>
                <c:pt idx="5">
                  <c:v>Joensuu</c:v>
                </c:pt>
                <c:pt idx="6">
                  <c:v>Jyväskylä</c:v>
                </c:pt>
              </c:strCache>
            </c:strRef>
          </c:cat>
          <c:val>
            <c:numRef>
              <c:f>'[ktk.ktk1.fact_ktk_ktk1.latest (7).xlsx]Kouluterveyskyselyn aikasarjat '!$C$2:$C$8</c:f>
              <c:numCache>
                <c:formatCode>#\ ##0.0</c:formatCode>
                <c:ptCount val="7"/>
                <c:pt idx="0">
                  <c:v>2.8</c:v>
                </c:pt>
                <c:pt idx="1">
                  <c:v>2.9</c:v>
                </c:pt>
                <c:pt idx="2">
                  <c:v>3.2</c:v>
                </c:pt>
                <c:pt idx="3">
                  <c:v>3.2</c:v>
                </c:pt>
                <c:pt idx="4">
                  <c:v>3.8</c:v>
                </c:pt>
                <c:pt idx="5">
                  <c:v>4.2</c:v>
                </c:pt>
                <c:pt idx="6">
                  <c:v>5.2</c:v>
                </c:pt>
              </c:numCache>
            </c:numRef>
          </c:val>
          <c:extLst>
            <c:ext xmlns:c16="http://schemas.microsoft.com/office/drawing/2014/chart" uri="{C3380CC4-5D6E-409C-BE32-E72D297353CC}">
              <c16:uniqueId val="{00000001-45D6-464D-9098-2921B07A0327}"/>
            </c:ext>
          </c:extLst>
        </c:ser>
        <c:dLbls>
          <c:dLblPos val="outEnd"/>
          <c:showLegendKey val="0"/>
          <c:showVal val="1"/>
          <c:showCatName val="0"/>
          <c:showSerName val="0"/>
          <c:showPercent val="0"/>
          <c:showBubbleSize val="0"/>
        </c:dLbls>
        <c:gapWidth val="219"/>
        <c:overlap val="-27"/>
        <c:axId val="742111744"/>
        <c:axId val="742110432"/>
      </c:barChart>
      <c:catAx>
        <c:axId val="74211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742110432"/>
        <c:crosses val="autoZero"/>
        <c:auto val="1"/>
        <c:lblAlgn val="ctr"/>
        <c:lblOffset val="100"/>
        <c:noMultiLvlLbl val="0"/>
      </c:catAx>
      <c:valAx>
        <c:axId val="74211043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42111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Kokee olevansa tärkeä osa luokkayhteisöä, %, KUOPIO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(2).xlsx]Kouluterveyskyselyn aikasarjat '!$B$1</c:f>
              <c:strCache>
                <c:ptCount val="1"/>
                <c:pt idx="0">
                  <c:v>Perusopetus 8. ja 9. lk</c:v>
                </c:pt>
              </c:strCache>
            </c:strRef>
          </c:tx>
          <c:spPr>
            <a:ln w="28575" cap="rnd">
              <a:solidFill>
                <a:schemeClr val="accent1"/>
              </a:solidFill>
              <a:round/>
            </a:ln>
            <a:effectLst/>
          </c:spPr>
          <c:marker>
            <c:symbol val="none"/>
          </c:marker>
          <c:dLbls>
            <c:dLbl>
              <c:idx val="0"/>
              <c:layout>
                <c:manualLayout>
                  <c:x val="-8.744444444444445E-2"/>
                  <c:y val="-1.616907261592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47-42FD-975F-3638A344F080}"/>
                </c:ext>
              </c:extLst>
            </c:dLbl>
            <c:dLbl>
              <c:idx val="1"/>
              <c:layout>
                <c:manualLayout>
                  <c:x val="-4.0222222222222222E-2"/>
                  <c:y val="5.32753718285214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47-42FD-975F-3638A344F08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'!$A$2:$A$3</c:f>
              <c:strCache>
                <c:ptCount val="2"/>
                <c:pt idx="0">
                  <c:v>2017</c:v>
                </c:pt>
                <c:pt idx="1">
                  <c:v>2019</c:v>
                </c:pt>
              </c:strCache>
            </c:strRef>
          </c:cat>
          <c:val>
            <c:numRef>
              <c:f>'[ktk.ktk1.fact_ktk_ktk1.latest (2).xlsx]Kouluterveyskyselyn aikasarjat '!$B$2:$B$3</c:f>
              <c:numCache>
                <c:formatCode>#\ ##0.0</c:formatCode>
                <c:ptCount val="2"/>
                <c:pt idx="0">
                  <c:v>64.400000000000006</c:v>
                </c:pt>
                <c:pt idx="1">
                  <c:v>54.3</c:v>
                </c:pt>
              </c:numCache>
            </c:numRef>
          </c:val>
          <c:smooth val="0"/>
          <c:extLst>
            <c:ext xmlns:c16="http://schemas.microsoft.com/office/drawing/2014/chart" uri="{C3380CC4-5D6E-409C-BE32-E72D297353CC}">
              <c16:uniqueId val="{00000002-0647-42FD-975F-3638A344F080}"/>
            </c:ext>
          </c:extLst>
        </c:ser>
        <c:ser>
          <c:idx val="1"/>
          <c:order val="1"/>
          <c:tx>
            <c:strRef>
              <c:f>'[ktk.ktk1.fact_ktk_ktk1.latest (2).xlsx]Kouluterveyskyselyn aikasarjat '!$C$1</c:f>
              <c:strCache>
                <c:ptCount val="1"/>
                <c:pt idx="0">
                  <c:v>Lukio 1. ja 2. vuosi</c:v>
                </c:pt>
              </c:strCache>
            </c:strRef>
          </c:tx>
          <c:spPr>
            <a:ln w="28575" cap="rnd">
              <a:solidFill>
                <a:schemeClr val="accent2"/>
              </a:solidFill>
              <a:round/>
            </a:ln>
            <a:effectLst/>
          </c:spPr>
          <c:marker>
            <c:symbol val="none"/>
          </c:marker>
          <c:dLbls>
            <c:dLbl>
              <c:idx val="0"/>
              <c:layout>
                <c:manualLayout>
                  <c:x val="-4.0222222222222222E-2"/>
                  <c:y val="5.79050014581510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47-42FD-975F-3638A344F080}"/>
                </c:ext>
              </c:extLst>
            </c:dLbl>
            <c:dLbl>
              <c:idx val="1"/>
              <c:layout>
                <c:manualLayout>
                  <c:x val="-1.3333333333333333E-3"/>
                  <c:y val="-1.616907261592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647-42FD-975F-3638A344F08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'!$A$2:$A$3</c:f>
              <c:strCache>
                <c:ptCount val="2"/>
                <c:pt idx="0">
                  <c:v>2017</c:v>
                </c:pt>
                <c:pt idx="1">
                  <c:v>2019</c:v>
                </c:pt>
              </c:strCache>
            </c:strRef>
          </c:cat>
          <c:val>
            <c:numRef>
              <c:f>'[ktk.ktk1.fact_ktk_ktk1.latest (2).xlsx]Kouluterveyskyselyn aikasarjat '!$C$2:$C$3</c:f>
              <c:numCache>
                <c:formatCode>#\ ##0.0</c:formatCode>
                <c:ptCount val="2"/>
                <c:pt idx="0">
                  <c:v>57.7</c:v>
                </c:pt>
                <c:pt idx="1">
                  <c:v>54.9</c:v>
                </c:pt>
              </c:numCache>
            </c:numRef>
          </c:val>
          <c:smooth val="0"/>
          <c:extLst>
            <c:ext xmlns:c16="http://schemas.microsoft.com/office/drawing/2014/chart" uri="{C3380CC4-5D6E-409C-BE32-E72D297353CC}">
              <c16:uniqueId val="{00000005-0647-42FD-975F-3638A344F080}"/>
            </c:ext>
          </c:extLst>
        </c:ser>
        <c:ser>
          <c:idx val="2"/>
          <c:order val="2"/>
          <c:tx>
            <c:strRef>
              <c:f>'[ktk.ktk1.fact_ktk_ktk1.latest (2).xlsx]Kouluterveyskyselyn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'!$A$2:$A$3</c:f>
              <c:strCache>
                <c:ptCount val="2"/>
                <c:pt idx="0">
                  <c:v>2017</c:v>
                </c:pt>
                <c:pt idx="1">
                  <c:v>2019</c:v>
                </c:pt>
              </c:strCache>
            </c:strRef>
          </c:cat>
          <c:val>
            <c:numRef>
              <c:f>'[ktk.ktk1.fact_ktk_ktk1.latest (2).xlsx]Kouluterveyskyselyn aikasarjat '!$D$2:$D$3</c:f>
              <c:numCache>
                <c:formatCode>#\ ##0.0</c:formatCode>
                <c:ptCount val="2"/>
                <c:pt idx="0">
                  <c:v>71.400000000000006</c:v>
                </c:pt>
                <c:pt idx="1">
                  <c:v>62.8</c:v>
                </c:pt>
              </c:numCache>
            </c:numRef>
          </c:val>
          <c:smooth val="0"/>
          <c:extLst>
            <c:ext xmlns:c16="http://schemas.microsoft.com/office/drawing/2014/chart" uri="{C3380CC4-5D6E-409C-BE32-E72D297353CC}">
              <c16:uniqueId val="{00000006-0647-42FD-975F-3638A344F080}"/>
            </c:ext>
          </c:extLst>
        </c:ser>
        <c:dLbls>
          <c:dLblPos val="t"/>
          <c:showLegendKey val="0"/>
          <c:showVal val="1"/>
          <c:showCatName val="0"/>
          <c:showSerName val="0"/>
          <c:showPercent val="0"/>
          <c:showBubbleSize val="0"/>
        </c:dLbls>
        <c:smooth val="0"/>
        <c:axId val="555960168"/>
        <c:axId val="555963776"/>
      </c:lineChart>
      <c:catAx>
        <c:axId val="555960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5963776"/>
        <c:crosses val="autoZero"/>
        <c:auto val="1"/>
        <c:lblAlgn val="ctr"/>
        <c:lblOffset val="100"/>
        <c:noMultiLvlLbl val="0"/>
      </c:catAx>
      <c:valAx>
        <c:axId val="55596377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5960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Kokee olevansa tärkeä osa luokkayhteisöä, %, KOKO</a:t>
            </a:r>
            <a:r>
              <a:rPr lang="fi-FI" baseline="0"/>
              <a:t> MAA</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(4).xlsx]Kouluterveyskyselyn aikasarjat '!$B$1</c:f>
              <c:strCache>
                <c:ptCount val="1"/>
                <c:pt idx="0">
                  <c:v>Perusopetus 8. ja 9. lk</c:v>
                </c:pt>
              </c:strCache>
            </c:strRef>
          </c:tx>
          <c:spPr>
            <a:ln w="28575" cap="rnd">
              <a:solidFill>
                <a:schemeClr val="accent1"/>
              </a:solidFill>
              <a:round/>
            </a:ln>
            <a:effectLst/>
          </c:spPr>
          <c:marker>
            <c:symbol val="none"/>
          </c:marker>
          <c:dLbls>
            <c:dLbl>
              <c:idx val="0"/>
              <c:layout>
                <c:manualLayout>
                  <c:x val="-9.0222222222222218E-2"/>
                  <c:y val="-1.61690726159230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0D-4918-8ACB-FBFFC5BB14E0}"/>
                </c:ext>
              </c:extLst>
            </c:dLbl>
            <c:dLbl>
              <c:idx val="1"/>
              <c:layout>
                <c:manualLayout>
                  <c:x val="-2.3555555555555555E-2"/>
                  <c:y val="-5.32061096529600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0D-4918-8ACB-FBFFC5BB14E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(4).xlsx]Kouluterveyskyselyn aikasarjat '!$A$2:$A$3</c:f>
              <c:strCache>
                <c:ptCount val="2"/>
                <c:pt idx="0">
                  <c:v>2017</c:v>
                </c:pt>
                <c:pt idx="1">
                  <c:v>2019</c:v>
                </c:pt>
              </c:strCache>
            </c:strRef>
          </c:cat>
          <c:val>
            <c:numRef>
              <c:f>'[ktk.ktk1.fact_ktk_ktk1.latest (4).xlsx]Kouluterveyskyselyn aikasarjat '!$B$2:$B$3</c:f>
              <c:numCache>
                <c:formatCode>#\ ##0.0</c:formatCode>
                <c:ptCount val="2"/>
                <c:pt idx="0">
                  <c:v>63.7</c:v>
                </c:pt>
                <c:pt idx="1">
                  <c:v>56.6</c:v>
                </c:pt>
              </c:numCache>
            </c:numRef>
          </c:val>
          <c:smooth val="0"/>
          <c:extLst>
            <c:ext xmlns:c16="http://schemas.microsoft.com/office/drawing/2014/chart" uri="{C3380CC4-5D6E-409C-BE32-E72D297353CC}">
              <c16:uniqueId val="{00000002-A70D-4918-8ACB-FBFFC5BB14E0}"/>
            </c:ext>
          </c:extLst>
        </c:ser>
        <c:ser>
          <c:idx val="1"/>
          <c:order val="1"/>
          <c:tx>
            <c:strRef>
              <c:f>'[ktk.ktk1.fact_ktk_ktk1.latest (4).xlsx]Kouluterveyskyselyn aikasarjat '!$C$1</c:f>
              <c:strCache>
                <c:ptCount val="1"/>
                <c:pt idx="0">
                  <c:v>Lukio 1. ja 2. vuosi</c:v>
                </c:pt>
              </c:strCache>
            </c:strRef>
          </c:tx>
          <c:spPr>
            <a:ln w="28575" cap="rnd">
              <a:solidFill>
                <a:schemeClr val="accent2"/>
              </a:solidFill>
              <a:round/>
            </a:ln>
            <a:effectLst/>
          </c:spPr>
          <c:marker>
            <c:symbol val="none"/>
          </c:marker>
          <c:dLbls>
            <c:dLbl>
              <c:idx val="0"/>
              <c:layout>
                <c:manualLayout>
                  <c:x val="-4.5777777777777778E-2"/>
                  <c:y val="5.32753718285213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0D-4918-8ACB-FBFFC5BB14E0}"/>
                </c:ext>
              </c:extLst>
            </c:dLbl>
            <c:dLbl>
              <c:idx val="1"/>
              <c:layout>
                <c:manualLayout>
                  <c:x val="-6.8888888888887874E-3"/>
                  <c:y val="6.97907553222518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0D-4918-8ACB-FBFFC5BB14E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(4).xlsx]Kouluterveyskyselyn aikasarjat '!$A$2:$A$3</c:f>
              <c:strCache>
                <c:ptCount val="2"/>
                <c:pt idx="0">
                  <c:v>2017</c:v>
                </c:pt>
                <c:pt idx="1">
                  <c:v>2019</c:v>
                </c:pt>
              </c:strCache>
            </c:strRef>
          </c:cat>
          <c:val>
            <c:numRef>
              <c:f>'[ktk.ktk1.fact_ktk_ktk1.latest (4).xlsx]Kouluterveyskyselyn aikasarjat '!$C$2:$C$3</c:f>
              <c:numCache>
                <c:formatCode>#\ ##0.0</c:formatCode>
                <c:ptCount val="2"/>
                <c:pt idx="0">
                  <c:v>57.7</c:v>
                </c:pt>
                <c:pt idx="1">
                  <c:v>56.6</c:v>
                </c:pt>
              </c:numCache>
            </c:numRef>
          </c:val>
          <c:smooth val="0"/>
          <c:extLst>
            <c:ext xmlns:c16="http://schemas.microsoft.com/office/drawing/2014/chart" uri="{C3380CC4-5D6E-409C-BE32-E72D297353CC}">
              <c16:uniqueId val="{00000005-A70D-4918-8ACB-FBFFC5BB14E0}"/>
            </c:ext>
          </c:extLst>
        </c:ser>
        <c:ser>
          <c:idx val="2"/>
          <c:order val="2"/>
          <c:tx>
            <c:strRef>
              <c:f>'[ktk.ktk1.fact_ktk_ktk1.latest (4).xlsx]Kouluterveyskyselyn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(4).xlsx]Kouluterveyskyselyn aikasarjat '!$A$2:$A$3</c:f>
              <c:strCache>
                <c:ptCount val="2"/>
                <c:pt idx="0">
                  <c:v>2017</c:v>
                </c:pt>
                <c:pt idx="1">
                  <c:v>2019</c:v>
                </c:pt>
              </c:strCache>
            </c:strRef>
          </c:cat>
          <c:val>
            <c:numRef>
              <c:f>'[ktk.ktk1.fact_ktk_ktk1.latest (4).xlsx]Kouluterveyskyselyn aikasarjat '!$D$2:$D$3</c:f>
              <c:numCache>
                <c:formatCode>#\ ##0.0</c:formatCode>
                <c:ptCount val="2"/>
                <c:pt idx="0">
                  <c:v>70.5</c:v>
                </c:pt>
                <c:pt idx="1">
                  <c:v>64.8</c:v>
                </c:pt>
              </c:numCache>
            </c:numRef>
          </c:val>
          <c:smooth val="0"/>
          <c:extLst>
            <c:ext xmlns:c16="http://schemas.microsoft.com/office/drawing/2014/chart" uri="{C3380CC4-5D6E-409C-BE32-E72D297353CC}">
              <c16:uniqueId val="{00000006-A70D-4918-8ACB-FBFFC5BB14E0}"/>
            </c:ext>
          </c:extLst>
        </c:ser>
        <c:dLbls>
          <c:dLblPos val="t"/>
          <c:showLegendKey val="0"/>
          <c:showVal val="1"/>
          <c:showCatName val="0"/>
          <c:showSerName val="0"/>
          <c:showPercent val="0"/>
          <c:showBubbleSize val="0"/>
        </c:dLbls>
        <c:smooth val="0"/>
        <c:axId val="531060136"/>
        <c:axId val="531053904"/>
      </c:lineChart>
      <c:catAx>
        <c:axId val="531060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1053904"/>
        <c:crosses val="autoZero"/>
        <c:auto val="1"/>
        <c:lblAlgn val="ctr"/>
        <c:lblOffset val="100"/>
        <c:noMultiLvlLbl val="0"/>
      </c:catAx>
      <c:valAx>
        <c:axId val="53105390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1060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Kokee olevansa tärkeä osa luokkayhteisöä, %, 8. ja 9.lk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(11).xlsx]Kouluterveyskyselyn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(11).xlsx]Kouluterveyskyselyn aikasarjat '!$A$2:$A$8</c:f>
              <c:strCache>
                <c:ptCount val="7"/>
                <c:pt idx="0">
                  <c:v>Kuopio</c:v>
                </c:pt>
                <c:pt idx="1">
                  <c:v>Joensuu</c:v>
                </c:pt>
                <c:pt idx="2">
                  <c:v>Turku</c:v>
                </c:pt>
                <c:pt idx="3">
                  <c:v>Jyväskylä</c:v>
                </c:pt>
                <c:pt idx="4">
                  <c:v>Tampere</c:v>
                </c:pt>
                <c:pt idx="5">
                  <c:v>Oulu</c:v>
                </c:pt>
                <c:pt idx="6">
                  <c:v>Lahti</c:v>
                </c:pt>
              </c:strCache>
            </c:strRef>
          </c:cat>
          <c:val>
            <c:numRef>
              <c:f>'[ktk.ktk1.fact_ktk_ktk1.latest (11).xlsx]Kouluterveyskyselyn aikasarjat '!$B$2:$B$8</c:f>
              <c:numCache>
                <c:formatCode>#\ ##0.0</c:formatCode>
                <c:ptCount val="7"/>
                <c:pt idx="0">
                  <c:v>64.400000000000006</c:v>
                </c:pt>
                <c:pt idx="1">
                  <c:v>66.3</c:v>
                </c:pt>
                <c:pt idx="2">
                  <c:v>63.9</c:v>
                </c:pt>
                <c:pt idx="3">
                  <c:v>62</c:v>
                </c:pt>
                <c:pt idx="4">
                  <c:v>63.5</c:v>
                </c:pt>
                <c:pt idx="5">
                  <c:v>62.2</c:v>
                </c:pt>
                <c:pt idx="6">
                  <c:v>65.3</c:v>
                </c:pt>
              </c:numCache>
            </c:numRef>
          </c:val>
          <c:extLst>
            <c:ext xmlns:c16="http://schemas.microsoft.com/office/drawing/2014/chart" uri="{C3380CC4-5D6E-409C-BE32-E72D297353CC}">
              <c16:uniqueId val="{00000000-DCD5-45A4-AB04-641513E81CAA}"/>
            </c:ext>
          </c:extLst>
        </c:ser>
        <c:ser>
          <c:idx val="1"/>
          <c:order val="1"/>
          <c:tx>
            <c:strRef>
              <c:f>'[ktk.ktk1.fact_ktk_ktk1.latest (11).xlsx]Kouluterveyskyselyn aikasarjat '!$C$1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(11).xlsx]Kouluterveyskyselyn aikasarjat '!$A$2:$A$8</c:f>
              <c:strCache>
                <c:ptCount val="7"/>
                <c:pt idx="0">
                  <c:v>Kuopio</c:v>
                </c:pt>
                <c:pt idx="1">
                  <c:v>Joensuu</c:v>
                </c:pt>
                <c:pt idx="2">
                  <c:v>Turku</c:v>
                </c:pt>
                <c:pt idx="3">
                  <c:v>Jyväskylä</c:v>
                </c:pt>
                <c:pt idx="4">
                  <c:v>Tampere</c:v>
                </c:pt>
                <c:pt idx="5">
                  <c:v>Oulu</c:v>
                </c:pt>
                <c:pt idx="6">
                  <c:v>Lahti</c:v>
                </c:pt>
              </c:strCache>
            </c:strRef>
          </c:cat>
          <c:val>
            <c:numRef>
              <c:f>'[ktk.ktk1.fact_ktk_ktk1.latest (11).xlsx]Kouluterveyskyselyn aikasarjat '!$C$2:$C$8</c:f>
              <c:numCache>
                <c:formatCode>#\ ##0.0</c:formatCode>
                <c:ptCount val="7"/>
                <c:pt idx="0">
                  <c:v>54.3</c:v>
                </c:pt>
                <c:pt idx="1">
                  <c:v>55.9</c:v>
                </c:pt>
                <c:pt idx="2">
                  <c:v>55.9</c:v>
                </c:pt>
                <c:pt idx="3">
                  <c:v>56.4</c:v>
                </c:pt>
                <c:pt idx="4">
                  <c:v>57.4</c:v>
                </c:pt>
                <c:pt idx="5">
                  <c:v>59.3</c:v>
                </c:pt>
                <c:pt idx="6">
                  <c:v>61.1</c:v>
                </c:pt>
              </c:numCache>
            </c:numRef>
          </c:val>
          <c:extLst>
            <c:ext xmlns:c16="http://schemas.microsoft.com/office/drawing/2014/chart" uri="{C3380CC4-5D6E-409C-BE32-E72D297353CC}">
              <c16:uniqueId val="{00000001-DCD5-45A4-AB04-641513E81CAA}"/>
            </c:ext>
          </c:extLst>
        </c:ser>
        <c:dLbls>
          <c:dLblPos val="outEnd"/>
          <c:showLegendKey val="0"/>
          <c:showVal val="1"/>
          <c:showCatName val="0"/>
          <c:showSerName val="0"/>
          <c:showPercent val="0"/>
          <c:showBubbleSize val="0"/>
        </c:dLbls>
        <c:gapWidth val="219"/>
        <c:overlap val="-27"/>
        <c:axId val="860658304"/>
        <c:axId val="860664208"/>
      </c:barChart>
      <c:catAx>
        <c:axId val="860658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860664208"/>
        <c:crosses val="autoZero"/>
        <c:auto val="1"/>
        <c:lblAlgn val="ctr"/>
        <c:lblOffset val="100"/>
        <c:noMultiLvlLbl val="0"/>
      </c:catAx>
      <c:valAx>
        <c:axId val="86066420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6065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Kokee olevansa tärkeä osa kouluyhteisöä, %, KOKO MAA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(3).xlsx]Kouluterveyskyselyn aikasarjat '!$B$1</c:f>
              <c:strCache>
                <c:ptCount val="1"/>
                <c:pt idx="0">
                  <c:v>Perusopetus 8. ja 9. lk</c:v>
                </c:pt>
              </c:strCache>
            </c:strRef>
          </c:tx>
          <c:spPr>
            <a:ln w="28575" cap="rnd">
              <a:solidFill>
                <a:schemeClr val="accent1"/>
              </a:solidFill>
              <a:round/>
            </a:ln>
            <a:effectLst/>
          </c:spPr>
          <c:marker>
            <c:symbol val="none"/>
          </c:marker>
          <c:dLbls>
            <c:dLbl>
              <c:idx val="0"/>
              <c:layout>
                <c:manualLayout>
                  <c:x val="-8.744444444444445E-2"/>
                  <c:y val="-1.15394429862934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DA-4007-890D-335F80B340BF}"/>
                </c:ext>
              </c:extLst>
            </c:dLbl>
            <c:dLbl>
              <c:idx val="1"/>
              <c:layout>
                <c:manualLayout>
                  <c:x val="-3.7444444444444447E-2"/>
                  <c:y val="5.32753718285214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DA-4007-890D-335F80B340B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'!$A$2:$A$3</c:f>
              <c:strCache>
                <c:ptCount val="2"/>
                <c:pt idx="0">
                  <c:v>2017</c:v>
                </c:pt>
                <c:pt idx="1">
                  <c:v>2019</c:v>
                </c:pt>
              </c:strCache>
            </c:strRef>
          </c:cat>
          <c:val>
            <c:numRef>
              <c:f>'[ktk.ktk1.fact_ktk_ktk1.latest (3).xlsx]Kouluterveyskyselyn aikasarjat '!$B$2:$B$3</c:f>
              <c:numCache>
                <c:formatCode>#\ ##0.0</c:formatCode>
                <c:ptCount val="2"/>
                <c:pt idx="0">
                  <c:v>54.7</c:v>
                </c:pt>
                <c:pt idx="1">
                  <c:v>43.1</c:v>
                </c:pt>
              </c:numCache>
            </c:numRef>
          </c:val>
          <c:smooth val="0"/>
          <c:extLst>
            <c:ext xmlns:c16="http://schemas.microsoft.com/office/drawing/2014/chart" uri="{C3380CC4-5D6E-409C-BE32-E72D297353CC}">
              <c16:uniqueId val="{00000002-50DA-4007-890D-335F80B340BF}"/>
            </c:ext>
          </c:extLst>
        </c:ser>
        <c:ser>
          <c:idx val="1"/>
          <c:order val="1"/>
          <c:tx>
            <c:strRef>
              <c:f>'[ktk.ktk1.fact_ktk_ktk1.latest (3).xlsx]Kouluterveyskyselyn aikasarjat '!$C$1</c:f>
              <c:strCache>
                <c:ptCount val="1"/>
                <c:pt idx="0">
                  <c:v>Lukio 1. ja 2. vuosi</c:v>
                </c:pt>
              </c:strCache>
            </c:strRef>
          </c:tx>
          <c:spPr>
            <a:ln w="28575" cap="rnd">
              <a:solidFill>
                <a:schemeClr val="accent2"/>
              </a:solidFill>
              <a:round/>
            </a:ln>
            <a:effectLst/>
          </c:spPr>
          <c:marker>
            <c:symbol val="none"/>
          </c:marker>
          <c:dLbls>
            <c:dLbl>
              <c:idx val="0"/>
              <c:layout>
                <c:manualLayout>
                  <c:x val="-4.8555555555555553E-2"/>
                  <c:y val="4.86457421988918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DA-4007-890D-335F80B340B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'!$A$2:$A$3</c:f>
              <c:strCache>
                <c:ptCount val="2"/>
                <c:pt idx="0">
                  <c:v>2017</c:v>
                </c:pt>
                <c:pt idx="1">
                  <c:v>2019</c:v>
                </c:pt>
              </c:strCache>
            </c:strRef>
          </c:cat>
          <c:val>
            <c:numRef>
              <c:f>'[ktk.ktk1.fact_ktk_ktk1.latest (3).xlsx]Kouluterveyskyselyn aikasarjat '!$C$2:$C$3</c:f>
              <c:numCache>
                <c:formatCode>#\ ##0.0</c:formatCode>
                <c:ptCount val="2"/>
                <c:pt idx="0">
                  <c:v>54.7</c:v>
                </c:pt>
                <c:pt idx="1">
                  <c:v>51.4</c:v>
                </c:pt>
              </c:numCache>
            </c:numRef>
          </c:val>
          <c:smooth val="0"/>
          <c:extLst>
            <c:ext xmlns:c16="http://schemas.microsoft.com/office/drawing/2014/chart" uri="{C3380CC4-5D6E-409C-BE32-E72D297353CC}">
              <c16:uniqueId val="{00000004-50DA-4007-890D-335F80B340BF}"/>
            </c:ext>
          </c:extLst>
        </c:ser>
        <c:ser>
          <c:idx val="2"/>
          <c:order val="2"/>
          <c:tx>
            <c:strRef>
              <c:f>'[ktk.ktk1.fact_ktk_ktk1.latest (3).xlsx]Kouluterveyskyselyn aikasarjat '!$D$1</c:f>
              <c:strCache>
                <c:ptCount val="1"/>
                <c:pt idx="0">
                  <c:v>Ammatillinen oppilaitos</c:v>
                </c:pt>
              </c:strCache>
            </c:strRef>
          </c:tx>
          <c:spPr>
            <a:ln w="28575" cap="rnd">
              <a:solidFill>
                <a:schemeClr val="accent3"/>
              </a:solidFill>
              <a:round/>
            </a:ln>
            <a:effectLst/>
          </c:spPr>
          <c:marker>
            <c:symbol val="none"/>
          </c:marker>
          <c:dLbls>
            <c:dLbl>
              <c:idx val="1"/>
              <c:layout>
                <c:manualLayout>
                  <c:x val="-2.0777777777777777E-2"/>
                  <c:y val="-1.61690726159230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DA-4007-890D-335F80B340B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'!$A$2:$A$3</c:f>
              <c:strCache>
                <c:ptCount val="2"/>
                <c:pt idx="0">
                  <c:v>2017</c:v>
                </c:pt>
                <c:pt idx="1">
                  <c:v>2019</c:v>
                </c:pt>
              </c:strCache>
            </c:strRef>
          </c:cat>
          <c:val>
            <c:numRef>
              <c:f>'[ktk.ktk1.fact_ktk_ktk1.latest (3).xlsx]Kouluterveyskyselyn aikasarjat '!$D$2:$D$3</c:f>
              <c:numCache>
                <c:formatCode>#\ ##0.0</c:formatCode>
                <c:ptCount val="2"/>
                <c:pt idx="0">
                  <c:v>60.9</c:v>
                </c:pt>
                <c:pt idx="1">
                  <c:v>51.1</c:v>
                </c:pt>
              </c:numCache>
            </c:numRef>
          </c:val>
          <c:smooth val="0"/>
          <c:extLst>
            <c:ext xmlns:c16="http://schemas.microsoft.com/office/drawing/2014/chart" uri="{C3380CC4-5D6E-409C-BE32-E72D297353CC}">
              <c16:uniqueId val="{00000006-50DA-4007-890D-335F80B340BF}"/>
            </c:ext>
          </c:extLst>
        </c:ser>
        <c:dLbls>
          <c:dLblPos val="t"/>
          <c:showLegendKey val="0"/>
          <c:showVal val="1"/>
          <c:showCatName val="0"/>
          <c:showSerName val="0"/>
          <c:showPercent val="0"/>
          <c:showBubbleSize val="0"/>
        </c:dLbls>
        <c:smooth val="0"/>
        <c:axId val="542735640"/>
        <c:axId val="542735312"/>
      </c:lineChart>
      <c:catAx>
        <c:axId val="542735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2735312"/>
        <c:crosses val="autoZero"/>
        <c:auto val="1"/>
        <c:lblAlgn val="ctr"/>
        <c:lblOffset val="100"/>
        <c:noMultiLvlLbl val="0"/>
      </c:catAx>
      <c:valAx>
        <c:axId val="54273531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2735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Kokee olevansa tärkeä osa kouluyhteisöä, %, KUOPIO</a:t>
            </a:r>
          </a:p>
        </c:rich>
      </c:tx>
      <c:layout>
        <c:manualLayout>
          <c:xMode val="edge"/>
          <c:yMode val="edge"/>
          <c:x val="0.12434711286089239"/>
          <c:y val="1.851851851851851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(8).xlsx]Kouluterveyskyselyn aikasarjat '!$B$1</c:f>
              <c:strCache>
                <c:ptCount val="1"/>
                <c:pt idx="0">
                  <c:v>Perusopetus 8. ja 9. lk</c:v>
                </c:pt>
              </c:strCache>
            </c:strRef>
          </c:tx>
          <c:spPr>
            <a:ln w="28575" cap="rnd">
              <a:solidFill>
                <a:schemeClr val="accent1"/>
              </a:solidFill>
              <a:round/>
            </a:ln>
            <a:effectLst/>
          </c:spPr>
          <c:marker>
            <c:symbol val="none"/>
          </c:marker>
          <c:dLbls>
            <c:dLbl>
              <c:idx val="0"/>
              <c:layout>
                <c:manualLayout>
                  <c:x val="-6.8000000000000005E-2"/>
                  <c:y val="2.54975940507435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A9-413B-B872-B4BD3BF65506}"/>
                </c:ext>
              </c:extLst>
            </c:dLbl>
            <c:dLbl>
              <c:idx val="1"/>
              <c:layout>
                <c:manualLayout>
                  <c:x val="-5.1333333333333335E-2"/>
                  <c:y val="4.86457421988917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A9-413B-B872-B4BD3BF6550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(8).xlsx]Kouluterveyskyselyn aikasarjat '!$A$2:$A$3</c:f>
              <c:strCache>
                <c:ptCount val="2"/>
                <c:pt idx="0">
                  <c:v>2017</c:v>
                </c:pt>
                <c:pt idx="1">
                  <c:v>2019</c:v>
                </c:pt>
              </c:strCache>
            </c:strRef>
          </c:cat>
          <c:val>
            <c:numRef>
              <c:f>'[ktk.ktk1.fact_ktk_ktk1.latest (8).xlsx]Kouluterveyskyselyn aikasarjat '!$B$2:$B$3</c:f>
              <c:numCache>
                <c:formatCode>#\ ##0.0</c:formatCode>
                <c:ptCount val="2"/>
                <c:pt idx="0">
                  <c:v>52.9</c:v>
                </c:pt>
                <c:pt idx="1">
                  <c:v>40.9</c:v>
                </c:pt>
              </c:numCache>
            </c:numRef>
          </c:val>
          <c:smooth val="0"/>
          <c:extLst>
            <c:ext xmlns:c16="http://schemas.microsoft.com/office/drawing/2014/chart" uri="{C3380CC4-5D6E-409C-BE32-E72D297353CC}">
              <c16:uniqueId val="{00000002-84A9-413B-B872-B4BD3BF65506}"/>
            </c:ext>
          </c:extLst>
        </c:ser>
        <c:ser>
          <c:idx val="1"/>
          <c:order val="1"/>
          <c:tx>
            <c:strRef>
              <c:f>'[ktk.ktk1.fact_ktk_ktk1.latest (8).xlsx]Kouluterveyskyselyn aikasarjat '!$C$1</c:f>
              <c:strCache>
                <c:ptCount val="1"/>
                <c:pt idx="0">
                  <c:v>Lukio 1. ja 2. vuosi</c:v>
                </c:pt>
              </c:strCache>
            </c:strRef>
          </c:tx>
          <c:spPr>
            <a:ln w="28575" cap="rnd">
              <a:solidFill>
                <a:schemeClr val="accent2"/>
              </a:solidFill>
              <a:round/>
            </a:ln>
            <a:effectLst/>
          </c:spPr>
          <c:marker>
            <c:symbol val="none"/>
          </c:marker>
          <c:dLbls>
            <c:dLbl>
              <c:idx val="0"/>
              <c:layout>
                <c:manualLayout>
                  <c:x val="-8.4666666666666668E-2"/>
                  <c:y val="-1.616907261592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A9-413B-B872-B4BD3BF6550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(8).xlsx]Kouluterveyskyselyn aikasarjat '!$A$2:$A$3</c:f>
              <c:strCache>
                <c:ptCount val="2"/>
                <c:pt idx="0">
                  <c:v>2017</c:v>
                </c:pt>
                <c:pt idx="1">
                  <c:v>2019</c:v>
                </c:pt>
              </c:strCache>
            </c:strRef>
          </c:cat>
          <c:val>
            <c:numRef>
              <c:f>'[ktk.ktk1.fact_ktk_ktk1.latest (8).xlsx]Kouluterveyskyselyn aikasarjat '!$C$2:$C$3</c:f>
              <c:numCache>
                <c:formatCode>#\ ##0.0</c:formatCode>
                <c:ptCount val="2"/>
                <c:pt idx="0">
                  <c:v>59.8</c:v>
                </c:pt>
                <c:pt idx="1">
                  <c:v>53.7</c:v>
                </c:pt>
              </c:numCache>
            </c:numRef>
          </c:val>
          <c:smooth val="0"/>
          <c:extLst>
            <c:ext xmlns:c16="http://schemas.microsoft.com/office/drawing/2014/chart" uri="{C3380CC4-5D6E-409C-BE32-E72D297353CC}">
              <c16:uniqueId val="{00000004-84A9-413B-B872-B4BD3BF65506}"/>
            </c:ext>
          </c:extLst>
        </c:ser>
        <c:ser>
          <c:idx val="2"/>
          <c:order val="2"/>
          <c:tx>
            <c:strRef>
              <c:f>'[ktk.ktk1.fact_ktk_ktk1.latest (8).xlsx]Kouluterveyskyselyn aikasarjat '!$D$1</c:f>
              <c:strCache>
                <c:ptCount val="1"/>
                <c:pt idx="0">
                  <c:v>Ammatillinen oppilaitos</c:v>
                </c:pt>
              </c:strCache>
            </c:strRef>
          </c:tx>
          <c:spPr>
            <a:ln w="28575" cap="rnd">
              <a:solidFill>
                <a:schemeClr val="accent3"/>
              </a:solidFill>
              <a:round/>
            </a:ln>
            <a:effectLst/>
          </c:spPr>
          <c:marker>
            <c:symbol val="none"/>
          </c:marker>
          <c:dLbls>
            <c:dLbl>
              <c:idx val="1"/>
              <c:layout>
                <c:manualLayout>
                  <c:x val="-9.6666666666665648E-3"/>
                  <c:y val="1.16087051618547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4A9-413B-B872-B4BD3BF6550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(8).xlsx]Kouluterveyskyselyn aikasarjat '!$A$2:$A$3</c:f>
              <c:strCache>
                <c:ptCount val="2"/>
                <c:pt idx="0">
                  <c:v>2017</c:v>
                </c:pt>
                <c:pt idx="1">
                  <c:v>2019</c:v>
                </c:pt>
              </c:strCache>
            </c:strRef>
          </c:cat>
          <c:val>
            <c:numRef>
              <c:f>'[ktk.ktk1.fact_ktk_ktk1.latest (8).xlsx]Kouluterveyskyselyn aikasarjat '!$D$2:$D$3</c:f>
              <c:numCache>
                <c:formatCode>#\ ##0.0</c:formatCode>
                <c:ptCount val="2"/>
                <c:pt idx="0">
                  <c:v>63.7</c:v>
                </c:pt>
                <c:pt idx="1">
                  <c:v>52.8</c:v>
                </c:pt>
              </c:numCache>
            </c:numRef>
          </c:val>
          <c:smooth val="0"/>
          <c:extLst>
            <c:ext xmlns:c16="http://schemas.microsoft.com/office/drawing/2014/chart" uri="{C3380CC4-5D6E-409C-BE32-E72D297353CC}">
              <c16:uniqueId val="{00000006-84A9-413B-B872-B4BD3BF65506}"/>
            </c:ext>
          </c:extLst>
        </c:ser>
        <c:dLbls>
          <c:dLblPos val="t"/>
          <c:showLegendKey val="0"/>
          <c:showVal val="1"/>
          <c:showCatName val="0"/>
          <c:showSerName val="0"/>
          <c:showPercent val="0"/>
          <c:showBubbleSize val="0"/>
        </c:dLbls>
        <c:smooth val="0"/>
        <c:axId val="532065720"/>
        <c:axId val="532065392"/>
      </c:lineChart>
      <c:catAx>
        <c:axId val="53206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2065392"/>
        <c:crosses val="autoZero"/>
        <c:auto val="1"/>
        <c:lblAlgn val="ctr"/>
        <c:lblOffset val="100"/>
        <c:noMultiLvlLbl val="0"/>
      </c:catAx>
      <c:valAx>
        <c:axId val="53206539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206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Kokee olevansa tärkeä osa kouluyhteisöä, %, 8. ja 9.lk</a:t>
            </a:r>
          </a:p>
        </c:rich>
      </c:tx>
      <c:layout>
        <c:manualLayout>
          <c:xMode val="edge"/>
          <c:yMode val="edge"/>
          <c:x val="0.10350000000000001"/>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(6).xlsx]Kouluterveyskyselyn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(6).xlsx]Kouluterveyskyselyn aikasarjat '!$A$2:$A$8</c:f>
              <c:strCache>
                <c:ptCount val="7"/>
                <c:pt idx="0">
                  <c:v>Kuopio</c:v>
                </c:pt>
                <c:pt idx="1">
                  <c:v>Turku</c:v>
                </c:pt>
                <c:pt idx="2">
                  <c:v>Tampere</c:v>
                </c:pt>
                <c:pt idx="3">
                  <c:v>Oulu</c:v>
                </c:pt>
                <c:pt idx="4">
                  <c:v>Jyväskylä</c:v>
                </c:pt>
                <c:pt idx="5">
                  <c:v>Joensuu</c:v>
                </c:pt>
                <c:pt idx="6">
                  <c:v>Lahti</c:v>
                </c:pt>
              </c:strCache>
            </c:strRef>
          </c:cat>
          <c:val>
            <c:numRef>
              <c:f>'[ktk.ktk1.fact_ktk_ktk1.latest (6).xlsx]Kouluterveyskyselyn aikasarjat '!$B$2:$B$8</c:f>
              <c:numCache>
                <c:formatCode>#\ ##0.0</c:formatCode>
                <c:ptCount val="7"/>
                <c:pt idx="0">
                  <c:v>52.9</c:v>
                </c:pt>
                <c:pt idx="1">
                  <c:v>53.4</c:v>
                </c:pt>
                <c:pt idx="2">
                  <c:v>53.3</c:v>
                </c:pt>
                <c:pt idx="3">
                  <c:v>53.5</c:v>
                </c:pt>
                <c:pt idx="4">
                  <c:v>55.6</c:v>
                </c:pt>
                <c:pt idx="5">
                  <c:v>57.9</c:v>
                </c:pt>
                <c:pt idx="6">
                  <c:v>55.5</c:v>
                </c:pt>
              </c:numCache>
            </c:numRef>
          </c:val>
          <c:extLst>
            <c:ext xmlns:c16="http://schemas.microsoft.com/office/drawing/2014/chart" uri="{C3380CC4-5D6E-409C-BE32-E72D297353CC}">
              <c16:uniqueId val="{00000000-F06F-4848-8A0A-137EF7C506D4}"/>
            </c:ext>
          </c:extLst>
        </c:ser>
        <c:ser>
          <c:idx val="1"/>
          <c:order val="1"/>
          <c:tx>
            <c:strRef>
              <c:f>'[ktk.ktk1.fact_ktk_ktk1.latest (6).xlsx]Kouluterveyskyselyn aikasarjat '!$C$1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(6).xlsx]Kouluterveyskyselyn aikasarjat '!$A$2:$A$8</c:f>
              <c:strCache>
                <c:ptCount val="7"/>
                <c:pt idx="0">
                  <c:v>Kuopio</c:v>
                </c:pt>
                <c:pt idx="1">
                  <c:v>Turku</c:v>
                </c:pt>
                <c:pt idx="2">
                  <c:v>Tampere</c:v>
                </c:pt>
                <c:pt idx="3">
                  <c:v>Oulu</c:v>
                </c:pt>
                <c:pt idx="4">
                  <c:v>Jyväskylä</c:v>
                </c:pt>
                <c:pt idx="5">
                  <c:v>Joensuu</c:v>
                </c:pt>
                <c:pt idx="6">
                  <c:v>Lahti</c:v>
                </c:pt>
              </c:strCache>
            </c:strRef>
          </c:cat>
          <c:val>
            <c:numRef>
              <c:f>'[ktk.ktk1.fact_ktk_ktk1.latest (6).xlsx]Kouluterveyskyselyn aikasarjat '!$C$2:$C$8</c:f>
              <c:numCache>
                <c:formatCode>#\ ##0.0</c:formatCode>
                <c:ptCount val="7"/>
                <c:pt idx="0">
                  <c:v>40.9</c:v>
                </c:pt>
                <c:pt idx="1">
                  <c:v>41.6</c:v>
                </c:pt>
                <c:pt idx="2">
                  <c:v>42.5</c:v>
                </c:pt>
                <c:pt idx="3">
                  <c:v>43.4</c:v>
                </c:pt>
                <c:pt idx="4">
                  <c:v>43.9</c:v>
                </c:pt>
                <c:pt idx="5">
                  <c:v>44.7</c:v>
                </c:pt>
                <c:pt idx="6">
                  <c:v>45.6</c:v>
                </c:pt>
              </c:numCache>
            </c:numRef>
          </c:val>
          <c:extLst>
            <c:ext xmlns:c16="http://schemas.microsoft.com/office/drawing/2014/chart" uri="{C3380CC4-5D6E-409C-BE32-E72D297353CC}">
              <c16:uniqueId val="{00000001-F06F-4848-8A0A-137EF7C506D4}"/>
            </c:ext>
          </c:extLst>
        </c:ser>
        <c:dLbls>
          <c:dLblPos val="outEnd"/>
          <c:showLegendKey val="0"/>
          <c:showVal val="1"/>
          <c:showCatName val="0"/>
          <c:showSerName val="0"/>
          <c:showPercent val="0"/>
          <c:showBubbleSize val="0"/>
        </c:dLbls>
        <c:gapWidth val="219"/>
        <c:overlap val="-27"/>
        <c:axId val="732316712"/>
        <c:axId val="732318352"/>
      </c:barChart>
      <c:catAx>
        <c:axId val="732316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2318352"/>
        <c:crosses val="autoZero"/>
        <c:auto val="1"/>
        <c:lblAlgn val="ctr"/>
        <c:lblOffset val="100"/>
        <c:noMultiLvlLbl val="0"/>
      </c:catAx>
      <c:valAx>
        <c:axId val="73231835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2316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Erittäin tyytyväinen elämäänsä, %, KOKO</a:t>
            </a:r>
            <a:r>
              <a:rPr lang="fi-FI" baseline="0"/>
              <a:t> MAA </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(4).xlsx]Kouluterveyskyselyn aikasarjat '!$B$1</c:f>
              <c:strCache>
                <c:ptCount val="1"/>
                <c:pt idx="0">
                  <c:v>Perusopetus 8. ja 9. lk</c:v>
                </c:pt>
              </c:strCache>
            </c:strRef>
          </c:tx>
          <c:spPr>
            <a:ln w="28575" cap="rnd">
              <a:solidFill>
                <a:schemeClr val="accent1"/>
              </a:solidFill>
              <a:round/>
            </a:ln>
            <a:effectLst/>
          </c:spPr>
          <c:marker>
            <c:symbol val="none"/>
          </c:marker>
          <c:dLbls>
            <c:dLbl>
              <c:idx val="0"/>
              <c:layout>
                <c:manualLayout>
                  <c:x val="-8.744444444444445E-2"/>
                  <c:y val="-2.280183727034163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EB-481D-A598-A328FEEF77AB}"/>
                </c:ext>
              </c:extLst>
            </c:dLbl>
            <c:dLbl>
              <c:idx val="1"/>
              <c:layout>
                <c:manualLayout>
                  <c:x val="-1.3333333333333333E-3"/>
                  <c:y val="2.349445902595466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EB-481D-A598-A328FEEF77A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(4).xlsx]Kouluterveyskyselyn aikasarjat '!$A$2:$A$3</c:f>
              <c:strCache>
                <c:ptCount val="2"/>
                <c:pt idx="0">
                  <c:v>2017</c:v>
                </c:pt>
                <c:pt idx="1">
                  <c:v>2019</c:v>
                </c:pt>
              </c:strCache>
            </c:strRef>
          </c:cat>
          <c:val>
            <c:numRef>
              <c:f>'[ktk.ktk1.fact_ktk_ktk1.latest (4).xlsx]Kouluterveyskyselyn aikasarjat '!$B$2:$B$3</c:f>
              <c:numCache>
                <c:formatCode>#\ ##0.0</c:formatCode>
                <c:ptCount val="2"/>
                <c:pt idx="0">
                  <c:v>28.3</c:v>
                </c:pt>
                <c:pt idx="1">
                  <c:v>30.6</c:v>
                </c:pt>
              </c:numCache>
            </c:numRef>
          </c:val>
          <c:smooth val="0"/>
          <c:extLst>
            <c:ext xmlns:c16="http://schemas.microsoft.com/office/drawing/2014/chart" uri="{C3380CC4-5D6E-409C-BE32-E72D297353CC}">
              <c16:uniqueId val="{00000002-27EB-481D-A598-A328FEEF77AB}"/>
            </c:ext>
          </c:extLst>
        </c:ser>
        <c:ser>
          <c:idx val="1"/>
          <c:order val="1"/>
          <c:tx>
            <c:strRef>
              <c:f>'[ktk.ktk1.fact_ktk_ktk1.latest (4).xlsx]Kouluterveyskyselyn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(4).xlsx]Kouluterveyskyselyn aikasarjat '!$A$2:$A$3</c:f>
              <c:strCache>
                <c:ptCount val="2"/>
                <c:pt idx="0">
                  <c:v>2017</c:v>
                </c:pt>
                <c:pt idx="1">
                  <c:v>2019</c:v>
                </c:pt>
              </c:strCache>
            </c:strRef>
          </c:cat>
          <c:val>
            <c:numRef>
              <c:f>'[ktk.ktk1.fact_ktk_ktk1.latest (4).xlsx]Kouluterveyskyselyn aikasarjat '!$C$2:$C$3</c:f>
              <c:numCache>
                <c:formatCode>#\ ##0.0</c:formatCode>
                <c:ptCount val="2"/>
                <c:pt idx="0">
                  <c:v>21.4</c:v>
                </c:pt>
                <c:pt idx="1">
                  <c:v>22.9</c:v>
                </c:pt>
              </c:numCache>
            </c:numRef>
          </c:val>
          <c:smooth val="0"/>
          <c:extLst>
            <c:ext xmlns:c16="http://schemas.microsoft.com/office/drawing/2014/chart" uri="{C3380CC4-5D6E-409C-BE32-E72D297353CC}">
              <c16:uniqueId val="{00000003-27EB-481D-A598-A328FEEF77AB}"/>
            </c:ext>
          </c:extLst>
        </c:ser>
        <c:ser>
          <c:idx val="2"/>
          <c:order val="2"/>
          <c:tx>
            <c:strRef>
              <c:f>'[ktk.ktk1.fact_ktk_ktk1.latest (4).xlsx]Kouluterveyskyselyn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(4).xlsx]Kouluterveyskyselyn aikasarjat '!$A$2:$A$3</c:f>
              <c:strCache>
                <c:ptCount val="2"/>
                <c:pt idx="0">
                  <c:v>2017</c:v>
                </c:pt>
                <c:pt idx="1">
                  <c:v>2019</c:v>
                </c:pt>
              </c:strCache>
            </c:strRef>
          </c:cat>
          <c:val>
            <c:numRef>
              <c:f>'[ktk.ktk1.fact_ktk_ktk1.latest (4).xlsx]Kouluterveyskyselyn aikasarjat '!$D$2:$D$3</c:f>
              <c:numCache>
                <c:formatCode>#\ ##0.0</c:formatCode>
                <c:ptCount val="2"/>
                <c:pt idx="0">
                  <c:v>29.5</c:v>
                </c:pt>
                <c:pt idx="1">
                  <c:v>31.4</c:v>
                </c:pt>
              </c:numCache>
            </c:numRef>
          </c:val>
          <c:smooth val="0"/>
          <c:extLst>
            <c:ext xmlns:c16="http://schemas.microsoft.com/office/drawing/2014/chart" uri="{C3380CC4-5D6E-409C-BE32-E72D297353CC}">
              <c16:uniqueId val="{00000004-27EB-481D-A598-A328FEEF77AB}"/>
            </c:ext>
          </c:extLst>
        </c:ser>
        <c:dLbls>
          <c:dLblPos val="t"/>
          <c:showLegendKey val="0"/>
          <c:showVal val="1"/>
          <c:showCatName val="0"/>
          <c:showSerName val="0"/>
          <c:showPercent val="0"/>
          <c:showBubbleSize val="0"/>
        </c:dLbls>
        <c:smooth val="0"/>
        <c:axId val="551875728"/>
        <c:axId val="551876056"/>
      </c:lineChart>
      <c:catAx>
        <c:axId val="55187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1876056"/>
        <c:crosses val="autoZero"/>
        <c:auto val="1"/>
        <c:lblAlgn val="ctr"/>
        <c:lblOffset val="100"/>
        <c:noMultiLvlLbl val="0"/>
      </c:catAx>
      <c:valAx>
        <c:axId val="55187605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1875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Erittäin tyytyväinen elämäänsä, %, KUOPIO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(6).xlsx]Kouluterveyskyselyn aikasarjat '!$B$1</c:f>
              <c:strCache>
                <c:ptCount val="1"/>
                <c:pt idx="0">
                  <c:v>Perusopetus 8. ja 9. lk</c:v>
                </c:pt>
              </c:strCache>
            </c:strRef>
          </c:tx>
          <c:spPr>
            <a:ln w="28575" cap="rnd">
              <a:solidFill>
                <a:schemeClr val="accent1"/>
              </a:solidFill>
              <a:round/>
            </a:ln>
            <a:effectLst/>
          </c:spPr>
          <c:marker>
            <c:symbol val="none"/>
          </c:marker>
          <c:dLbls>
            <c:dLbl>
              <c:idx val="0"/>
              <c:layout>
                <c:manualLayout>
                  <c:x val="-7.9111111111111104E-2"/>
                  <c:y val="-4.3946850393700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ED-425C-8C7C-ABCBD2A1E3F0}"/>
                </c:ext>
              </c:extLst>
            </c:dLbl>
            <c:dLbl>
              <c:idx val="1"/>
              <c:layout>
                <c:manualLayout>
                  <c:x val="7.0000000000000001E-3"/>
                  <c:y val="-3.00579615048118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ED-425C-8C7C-ABCBD2A1E3F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(6).xlsx]Kouluterveyskyselyn aikasarjat '!$A$2:$A$3</c:f>
              <c:strCache>
                <c:ptCount val="2"/>
                <c:pt idx="0">
                  <c:v>2017</c:v>
                </c:pt>
                <c:pt idx="1">
                  <c:v>2019</c:v>
                </c:pt>
              </c:strCache>
            </c:strRef>
          </c:cat>
          <c:val>
            <c:numRef>
              <c:f>'[ktk.ktk1.fact_ktk_ktk1.latest (6).xlsx]Kouluterveyskyselyn aikasarjat '!$B$2:$B$3</c:f>
              <c:numCache>
                <c:formatCode>#\ ##0.0</c:formatCode>
                <c:ptCount val="2"/>
                <c:pt idx="0">
                  <c:v>28.5</c:v>
                </c:pt>
                <c:pt idx="1">
                  <c:v>28.5</c:v>
                </c:pt>
              </c:numCache>
            </c:numRef>
          </c:val>
          <c:smooth val="0"/>
          <c:extLst>
            <c:ext xmlns:c16="http://schemas.microsoft.com/office/drawing/2014/chart" uri="{C3380CC4-5D6E-409C-BE32-E72D297353CC}">
              <c16:uniqueId val="{00000002-54ED-425C-8C7C-ABCBD2A1E3F0}"/>
            </c:ext>
          </c:extLst>
        </c:ser>
        <c:ser>
          <c:idx val="1"/>
          <c:order val="1"/>
          <c:tx>
            <c:strRef>
              <c:f>'[ktk.ktk1.fact_ktk_ktk1.latest (6).xlsx]Kouluterveyskyselyn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(6).xlsx]Kouluterveyskyselyn aikasarjat '!$A$2:$A$3</c:f>
              <c:strCache>
                <c:ptCount val="2"/>
                <c:pt idx="0">
                  <c:v>2017</c:v>
                </c:pt>
                <c:pt idx="1">
                  <c:v>2019</c:v>
                </c:pt>
              </c:strCache>
            </c:strRef>
          </c:cat>
          <c:val>
            <c:numRef>
              <c:f>'[ktk.ktk1.fact_ktk_ktk1.latest (6).xlsx]Kouluterveyskyselyn aikasarjat '!$C$2:$C$3</c:f>
              <c:numCache>
                <c:formatCode>#\ ##0.0</c:formatCode>
                <c:ptCount val="2"/>
                <c:pt idx="0">
                  <c:v>23.1</c:v>
                </c:pt>
                <c:pt idx="1">
                  <c:v>24.5</c:v>
                </c:pt>
              </c:numCache>
            </c:numRef>
          </c:val>
          <c:smooth val="0"/>
          <c:extLst>
            <c:ext xmlns:c16="http://schemas.microsoft.com/office/drawing/2014/chart" uri="{C3380CC4-5D6E-409C-BE32-E72D297353CC}">
              <c16:uniqueId val="{00000003-54ED-425C-8C7C-ABCBD2A1E3F0}"/>
            </c:ext>
          </c:extLst>
        </c:ser>
        <c:ser>
          <c:idx val="2"/>
          <c:order val="2"/>
          <c:tx>
            <c:strRef>
              <c:f>'[ktk.ktk1.fact_ktk_ktk1.latest (6).xlsx]Kouluterveyskyselyn aikasarjat '!$D$1</c:f>
              <c:strCache>
                <c:ptCount val="1"/>
                <c:pt idx="0">
                  <c:v>Ammatillinen oppilaitos</c:v>
                </c:pt>
              </c:strCache>
            </c:strRef>
          </c:tx>
          <c:spPr>
            <a:ln w="28575" cap="rnd">
              <a:solidFill>
                <a:schemeClr val="accent3"/>
              </a:solidFill>
              <a:round/>
            </a:ln>
            <a:effectLst/>
          </c:spPr>
          <c:marker>
            <c:symbol val="none"/>
          </c:marker>
          <c:dLbls>
            <c:dLbl>
              <c:idx val="1"/>
              <c:layout>
                <c:manualLayout>
                  <c:x val="-5.1333333333333335E-2"/>
                  <c:y val="-8.56135170603674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ED-425C-8C7C-ABCBD2A1E3F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(6).xlsx]Kouluterveyskyselyn aikasarjat '!$A$2:$A$3</c:f>
              <c:strCache>
                <c:ptCount val="2"/>
                <c:pt idx="0">
                  <c:v>2017</c:v>
                </c:pt>
                <c:pt idx="1">
                  <c:v>2019</c:v>
                </c:pt>
              </c:strCache>
            </c:strRef>
          </c:cat>
          <c:val>
            <c:numRef>
              <c:f>'[ktk.ktk1.fact_ktk_ktk1.latest (6).xlsx]Kouluterveyskyselyn aikasarjat '!$D$2:$D$3</c:f>
              <c:numCache>
                <c:formatCode>#\ ##0.0</c:formatCode>
                <c:ptCount val="2"/>
                <c:pt idx="0">
                  <c:v>32.200000000000003</c:v>
                </c:pt>
                <c:pt idx="1">
                  <c:v>28.9</c:v>
                </c:pt>
              </c:numCache>
            </c:numRef>
          </c:val>
          <c:smooth val="0"/>
          <c:extLst>
            <c:ext xmlns:c16="http://schemas.microsoft.com/office/drawing/2014/chart" uri="{C3380CC4-5D6E-409C-BE32-E72D297353CC}">
              <c16:uniqueId val="{00000005-54ED-425C-8C7C-ABCBD2A1E3F0}"/>
            </c:ext>
          </c:extLst>
        </c:ser>
        <c:dLbls>
          <c:dLblPos val="t"/>
          <c:showLegendKey val="0"/>
          <c:showVal val="1"/>
          <c:showCatName val="0"/>
          <c:showSerName val="0"/>
          <c:showPercent val="0"/>
          <c:showBubbleSize val="0"/>
        </c:dLbls>
        <c:smooth val="0"/>
        <c:axId val="559871400"/>
        <c:axId val="559871728"/>
      </c:lineChart>
      <c:catAx>
        <c:axId val="559871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9871728"/>
        <c:crosses val="autoZero"/>
        <c:auto val="1"/>
        <c:lblAlgn val="ctr"/>
        <c:lblOffset val="100"/>
        <c:noMultiLvlLbl val="0"/>
      </c:catAx>
      <c:valAx>
        <c:axId val="55987172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9871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Erittäin tyytyväinen elämäänsä, %, 8. ja 9.lk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(9).xlsx]Kouluterveyskyselyn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(9).xlsx]Kouluterveyskyselyn aikasarjat '!$A$2:$A$8</c:f>
              <c:strCache>
                <c:ptCount val="7"/>
                <c:pt idx="0">
                  <c:v>Kuopio</c:v>
                </c:pt>
                <c:pt idx="1">
                  <c:v>Turku</c:v>
                </c:pt>
                <c:pt idx="2">
                  <c:v>Oulu</c:v>
                </c:pt>
                <c:pt idx="3">
                  <c:v>Lahti</c:v>
                </c:pt>
                <c:pt idx="4">
                  <c:v>Jyväskylä</c:v>
                </c:pt>
                <c:pt idx="5">
                  <c:v>Tampere</c:v>
                </c:pt>
                <c:pt idx="6">
                  <c:v>Joensuu</c:v>
                </c:pt>
              </c:strCache>
            </c:strRef>
          </c:cat>
          <c:val>
            <c:numRef>
              <c:f>'[ktk.ktk1.fact_ktk_ktk1.latest (9).xlsx]Kouluterveyskyselyn aikasarjat '!$B$2:$B$8</c:f>
              <c:numCache>
                <c:formatCode>#\ ##0.0</c:formatCode>
                <c:ptCount val="7"/>
                <c:pt idx="0">
                  <c:v>28.5</c:v>
                </c:pt>
                <c:pt idx="1">
                  <c:v>29.7</c:v>
                </c:pt>
                <c:pt idx="2">
                  <c:v>27.1</c:v>
                </c:pt>
                <c:pt idx="3">
                  <c:v>28.5</c:v>
                </c:pt>
                <c:pt idx="4">
                  <c:v>26.7</c:v>
                </c:pt>
                <c:pt idx="5">
                  <c:v>27.4</c:v>
                </c:pt>
                <c:pt idx="6">
                  <c:v>33.4</c:v>
                </c:pt>
              </c:numCache>
            </c:numRef>
          </c:val>
          <c:extLst>
            <c:ext xmlns:c16="http://schemas.microsoft.com/office/drawing/2014/chart" uri="{C3380CC4-5D6E-409C-BE32-E72D297353CC}">
              <c16:uniqueId val="{00000000-34B1-4CD4-A424-8F32A87063C5}"/>
            </c:ext>
          </c:extLst>
        </c:ser>
        <c:ser>
          <c:idx val="1"/>
          <c:order val="1"/>
          <c:tx>
            <c:strRef>
              <c:f>'[ktk.ktk1.fact_ktk_ktk1.latest (9).xlsx]Kouluterveyskyselyn aikasarjat '!$C$1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(9).xlsx]Kouluterveyskyselyn aikasarjat '!$A$2:$A$8</c:f>
              <c:strCache>
                <c:ptCount val="7"/>
                <c:pt idx="0">
                  <c:v>Kuopio</c:v>
                </c:pt>
                <c:pt idx="1">
                  <c:v>Turku</c:v>
                </c:pt>
                <c:pt idx="2">
                  <c:v>Oulu</c:v>
                </c:pt>
                <c:pt idx="3">
                  <c:v>Lahti</c:v>
                </c:pt>
                <c:pt idx="4">
                  <c:v>Jyväskylä</c:v>
                </c:pt>
                <c:pt idx="5">
                  <c:v>Tampere</c:v>
                </c:pt>
                <c:pt idx="6">
                  <c:v>Joensuu</c:v>
                </c:pt>
              </c:strCache>
            </c:strRef>
          </c:cat>
          <c:val>
            <c:numRef>
              <c:f>'[ktk.ktk1.fact_ktk_ktk1.latest (9).xlsx]Kouluterveyskyselyn aikasarjat '!$C$2:$C$8</c:f>
              <c:numCache>
                <c:formatCode>#\ ##0.0</c:formatCode>
                <c:ptCount val="7"/>
                <c:pt idx="0">
                  <c:v>28.5</c:v>
                </c:pt>
                <c:pt idx="1">
                  <c:v>28.8</c:v>
                </c:pt>
                <c:pt idx="2">
                  <c:v>30.4</c:v>
                </c:pt>
                <c:pt idx="3">
                  <c:v>30.9</c:v>
                </c:pt>
                <c:pt idx="4">
                  <c:v>31.4</c:v>
                </c:pt>
                <c:pt idx="5">
                  <c:v>31.4</c:v>
                </c:pt>
                <c:pt idx="6">
                  <c:v>31.7</c:v>
                </c:pt>
              </c:numCache>
            </c:numRef>
          </c:val>
          <c:extLst>
            <c:ext xmlns:c16="http://schemas.microsoft.com/office/drawing/2014/chart" uri="{C3380CC4-5D6E-409C-BE32-E72D297353CC}">
              <c16:uniqueId val="{00000001-34B1-4CD4-A424-8F32A87063C5}"/>
            </c:ext>
          </c:extLst>
        </c:ser>
        <c:dLbls>
          <c:dLblPos val="outEnd"/>
          <c:showLegendKey val="0"/>
          <c:showVal val="1"/>
          <c:showCatName val="0"/>
          <c:showSerName val="0"/>
          <c:showPercent val="0"/>
          <c:showBubbleSize val="0"/>
        </c:dLbls>
        <c:gapWidth val="219"/>
        <c:overlap val="-27"/>
        <c:axId val="736717544"/>
        <c:axId val="736712952"/>
      </c:barChart>
      <c:catAx>
        <c:axId val="736717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736712952"/>
        <c:crosses val="autoZero"/>
        <c:auto val="1"/>
        <c:lblAlgn val="ctr"/>
        <c:lblOffset val="100"/>
        <c:noMultiLvlLbl val="0"/>
      </c:catAx>
      <c:valAx>
        <c:axId val="73671295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6717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Vähintään tunnin päivässä liikkuvat, % POJAT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(1).xlsx]Kouluterveyskyselyn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'!$A$2:$A$3</c:f>
              <c:strCache>
                <c:ptCount val="2"/>
                <c:pt idx="0">
                  <c:v>2017</c:v>
                </c:pt>
                <c:pt idx="1">
                  <c:v>2019</c:v>
                </c:pt>
              </c:strCache>
            </c:strRef>
          </c:cat>
          <c:val>
            <c:numRef>
              <c:f>'[ktk.ktk1.fact_ktk_ktk1.latest (1).xlsx]Kouluterveyskyselyn aikasarjat '!$B$2:$B$3</c:f>
              <c:numCache>
                <c:formatCode>#\ ##0.0</c:formatCode>
                <c:ptCount val="2"/>
                <c:pt idx="0">
                  <c:v>24</c:v>
                </c:pt>
                <c:pt idx="1">
                  <c:v>24.1</c:v>
                </c:pt>
              </c:numCache>
            </c:numRef>
          </c:val>
          <c:smooth val="0"/>
          <c:extLst>
            <c:ext xmlns:c16="http://schemas.microsoft.com/office/drawing/2014/chart" uri="{C3380CC4-5D6E-409C-BE32-E72D297353CC}">
              <c16:uniqueId val="{00000000-84F0-4F5D-BFF2-E131391C8E65}"/>
            </c:ext>
          </c:extLst>
        </c:ser>
        <c:ser>
          <c:idx val="1"/>
          <c:order val="1"/>
          <c:tx>
            <c:strRef>
              <c:f>'[ktk.ktk1.fact_ktk_ktk1.latest (1).xlsx]Kouluterveyskyselyn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'!$A$2:$A$3</c:f>
              <c:strCache>
                <c:ptCount val="2"/>
                <c:pt idx="0">
                  <c:v>2017</c:v>
                </c:pt>
                <c:pt idx="1">
                  <c:v>2019</c:v>
                </c:pt>
              </c:strCache>
            </c:strRef>
          </c:cat>
          <c:val>
            <c:numRef>
              <c:f>'[ktk.ktk1.fact_ktk_ktk1.latest (1).xlsx]Kouluterveyskyselyn aikasarjat '!$C$2:$C$3</c:f>
              <c:numCache>
                <c:formatCode>#\ ##0.0</c:formatCode>
                <c:ptCount val="2"/>
                <c:pt idx="0">
                  <c:v>13.6</c:v>
                </c:pt>
                <c:pt idx="1">
                  <c:v>18.7</c:v>
                </c:pt>
              </c:numCache>
            </c:numRef>
          </c:val>
          <c:smooth val="0"/>
          <c:extLst>
            <c:ext xmlns:c16="http://schemas.microsoft.com/office/drawing/2014/chart" uri="{C3380CC4-5D6E-409C-BE32-E72D297353CC}">
              <c16:uniqueId val="{00000001-84F0-4F5D-BFF2-E131391C8E65}"/>
            </c:ext>
          </c:extLst>
        </c:ser>
        <c:ser>
          <c:idx val="2"/>
          <c:order val="2"/>
          <c:tx>
            <c:strRef>
              <c:f>'[ktk.ktk1.fact_ktk_ktk1.latest (1).xlsx]Kouluterveyskyselyn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'!$A$2:$A$3</c:f>
              <c:strCache>
                <c:ptCount val="2"/>
                <c:pt idx="0">
                  <c:v>2017</c:v>
                </c:pt>
                <c:pt idx="1">
                  <c:v>2019</c:v>
                </c:pt>
              </c:strCache>
            </c:strRef>
          </c:cat>
          <c:val>
            <c:numRef>
              <c:f>'[ktk.ktk1.fact_ktk_ktk1.latest (1).xlsx]Kouluterveyskyselyn aikasarjat '!$D$2:$D$3</c:f>
              <c:numCache>
                <c:formatCode>#\ ##0.0</c:formatCode>
                <c:ptCount val="2"/>
                <c:pt idx="0">
                  <c:v>18.5</c:v>
                </c:pt>
                <c:pt idx="1">
                  <c:v>28.3</c:v>
                </c:pt>
              </c:numCache>
            </c:numRef>
          </c:val>
          <c:smooth val="0"/>
          <c:extLst>
            <c:ext xmlns:c16="http://schemas.microsoft.com/office/drawing/2014/chart" uri="{C3380CC4-5D6E-409C-BE32-E72D297353CC}">
              <c16:uniqueId val="{00000002-84F0-4F5D-BFF2-E131391C8E65}"/>
            </c:ext>
          </c:extLst>
        </c:ser>
        <c:dLbls>
          <c:dLblPos val="t"/>
          <c:showLegendKey val="0"/>
          <c:showVal val="1"/>
          <c:showCatName val="0"/>
          <c:showSerName val="0"/>
          <c:showPercent val="0"/>
          <c:showBubbleSize val="0"/>
        </c:dLbls>
        <c:smooth val="0"/>
        <c:axId val="555577712"/>
        <c:axId val="555575416"/>
      </c:lineChart>
      <c:catAx>
        <c:axId val="555577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5575416"/>
        <c:crosses val="autoZero"/>
        <c:auto val="1"/>
        <c:lblAlgn val="ctr"/>
        <c:lblOffset val="100"/>
        <c:noMultiLvlLbl val="0"/>
      </c:catAx>
      <c:valAx>
        <c:axId val="55557541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5577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Hyvät vaikutusmahdollisuudet koulussa, %, KUOPIO</a:t>
            </a:r>
          </a:p>
        </c:rich>
      </c:tx>
      <c:layout>
        <c:manualLayout>
          <c:xMode val="edge"/>
          <c:yMode val="edge"/>
          <c:x val="0.27575"/>
          <c:y val="2.31481481481481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(5).xlsx]Kouluterveyskyselyn aikasarjat '!$B$1</c:f>
              <c:strCache>
                <c:ptCount val="1"/>
                <c:pt idx="0">
                  <c:v>Perusopetus 8. ja 9. lk</c:v>
                </c:pt>
              </c:strCache>
            </c:strRef>
          </c:tx>
          <c:spPr>
            <a:ln w="28575" cap="rnd">
              <a:solidFill>
                <a:schemeClr val="accent1"/>
              </a:solidFill>
              <a:round/>
            </a:ln>
            <a:effectLst/>
          </c:spPr>
          <c:marker>
            <c:symbol val="none"/>
          </c:marker>
          <c:dLbls>
            <c:dLbl>
              <c:idx val="0"/>
              <c:layout>
                <c:manualLayout>
                  <c:x val="-3.9444444444444497E-2"/>
                  <c:y val="4.86457421988918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93-43AB-9A24-8E6EC39C8A0D}"/>
                </c:ext>
              </c:extLst>
            </c:dLbl>
            <c:dLbl>
              <c:idx val="1"/>
              <c:layout>
                <c:manualLayout>
                  <c:x val="-3.7444444444444447E-2"/>
                  <c:y val="3.47568533100029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93-43AB-9A24-8E6EC39C8A0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(5).xlsx]Kouluterveyskyselyn aikasarjat '!$A$2:$A$3</c:f>
              <c:strCache>
                <c:ptCount val="2"/>
                <c:pt idx="0">
                  <c:v>2017</c:v>
                </c:pt>
                <c:pt idx="1">
                  <c:v>2019</c:v>
                </c:pt>
              </c:strCache>
            </c:strRef>
          </c:cat>
          <c:val>
            <c:numRef>
              <c:f>'[ktk.ktk1.fact_ktk_ktk1.latest (5).xlsx]Kouluterveyskyselyn aikasarjat '!$B$2:$B$3</c:f>
              <c:numCache>
                <c:formatCode>#\ ##0.0</c:formatCode>
                <c:ptCount val="2"/>
                <c:pt idx="0">
                  <c:v>9</c:v>
                </c:pt>
                <c:pt idx="1">
                  <c:v>12.6</c:v>
                </c:pt>
              </c:numCache>
            </c:numRef>
          </c:val>
          <c:smooth val="0"/>
          <c:extLst>
            <c:ext xmlns:c16="http://schemas.microsoft.com/office/drawing/2014/chart" uri="{C3380CC4-5D6E-409C-BE32-E72D297353CC}">
              <c16:uniqueId val="{00000002-EF93-43AB-9A24-8E6EC39C8A0D}"/>
            </c:ext>
          </c:extLst>
        </c:ser>
        <c:ser>
          <c:idx val="1"/>
          <c:order val="1"/>
          <c:tx>
            <c:strRef>
              <c:f>'[ktk.ktk1.fact_ktk_ktk1.latest (5).xlsx]Kouluterveyskyselyn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(5).xlsx]Kouluterveyskyselyn aikasarjat '!$A$2:$A$3</c:f>
              <c:strCache>
                <c:ptCount val="2"/>
                <c:pt idx="0">
                  <c:v>2017</c:v>
                </c:pt>
                <c:pt idx="1">
                  <c:v>2019</c:v>
                </c:pt>
              </c:strCache>
            </c:strRef>
          </c:cat>
          <c:val>
            <c:numRef>
              <c:f>'[ktk.ktk1.fact_ktk_ktk1.latest (5).xlsx]Kouluterveyskyselyn aikasarjat '!$C$2:$C$3</c:f>
              <c:numCache>
                <c:formatCode>#\ ##0.0</c:formatCode>
                <c:ptCount val="2"/>
                <c:pt idx="0">
                  <c:v>12.7</c:v>
                </c:pt>
                <c:pt idx="1">
                  <c:v>15.1</c:v>
                </c:pt>
              </c:numCache>
            </c:numRef>
          </c:val>
          <c:smooth val="0"/>
          <c:extLst>
            <c:ext xmlns:c16="http://schemas.microsoft.com/office/drawing/2014/chart" uri="{C3380CC4-5D6E-409C-BE32-E72D297353CC}">
              <c16:uniqueId val="{00000003-EF93-43AB-9A24-8E6EC39C8A0D}"/>
            </c:ext>
          </c:extLst>
        </c:ser>
        <c:ser>
          <c:idx val="2"/>
          <c:order val="2"/>
          <c:tx>
            <c:strRef>
              <c:f>'[ktk.ktk1.fact_ktk_ktk1.latest (5).xlsx]Kouluterveyskyselyn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(5).xlsx]Kouluterveyskyselyn aikasarjat '!$A$2:$A$3</c:f>
              <c:strCache>
                <c:ptCount val="2"/>
                <c:pt idx="0">
                  <c:v>2017</c:v>
                </c:pt>
                <c:pt idx="1">
                  <c:v>2019</c:v>
                </c:pt>
              </c:strCache>
            </c:strRef>
          </c:cat>
          <c:val>
            <c:numRef>
              <c:f>'[ktk.ktk1.fact_ktk_ktk1.latest (5).xlsx]Kouluterveyskyselyn aikasarjat '!$D$2:$D$3</c:f>
              <c:numCache>
                <c:formatCode>#\ ##0.0</c:formatCode>
                <c:ptCount val="2"/>
                <c:pt idx="0">
                  <c:v>26</c:v>
                </c:pt>
                <c:pt idx="1">
                  <c:v>26.1</c:v>
                </c:pt>
              </c:numCache>
            </c:numRef>
          </c:val>
          <c:smooth val="0"/>
          <c:extLst>
            <c:ext xmlns:c16="http://schemas.microsoft.com/office/drawing/2014/chart" uri="{C3380CC4-5D6E-409C-BE32-E72D297353CC}">
              <c16:uniqueId val="{00000004-EF93-43AB-9A24-8E6EC39C8A0D}"/>
            </c:ext>
          </c:extLst>
        </c:ser>
        <c:dLbls>
          <c:dLblPos val="t"/>
          <c:showLegendKey val="0"/>
          <c:showVal val="1"/>
          <c:showCatName val="0"/>
          <c:showSerName val="0"/>
          <c:showPercent val="0"/>
          <c:showBubbleSize val="0"/>
        </c:dLbls>
        <c:smooth val="0"/>
        <c:axId val="547863488"/>
        <c:axId val="547862832"/>
      </c:lineChart>
      <c:catAx>
        <c:axId val="54786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7862832"/>
        <c:crosses val="autoZero"/>
        <c:auto val="1"/>
        <c:lblAlgn val="ctr"/>
        <c:lblOffset val="100"/>
        <c:noMultiLvlLbl val="0"/>
      </c:catAx>
      <c:valAx>
        <c:axId val="54786283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7863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Hyvät vaikutusmahdollisuudet koulussa, %, KOKO</a:t>
            </a:r>
            <a:r>
              <a:rPr lang="fi-FI" baseline="0"/>
              <a:t> MAA</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(3).xlsx]Kouluterveyskyselyn aikasarjat '!$B$1</c:f>
              <c:strCache>
                <c:ptCount val="1"/>
                <c:pt idx="0">
                  <c:v>Perusopetus 8. ja 9. lk</c:v>
                </c:pt>
              </c:strCache>
            </c:strRef>
          </c:tx>
          <c:spPr>
            <a:ln w="28575" cap="rnd">
              <a:solidFill>
                <a:schemeClr val="accent1"/>
              </a:solidFill>
              <a:round/>
            </a:ln>
            <a:effectLst/>
          </c:spPr>
          <c:marker>
            <c:symbol val="none"/>
          </c:marker>
          <c:dLbls>
            <c:dLbl>
              <c:idx val="0"/>
              <c:layout>
                <c:manualLayout>
                  <c:x val="-5.0555555555555604E-2"/>
                  <c:y val="5.79050014581510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DA-4704-AE84-017AFF6EEB53}"/>
                </c:ext>
              </c:extLst>
            </c:dLbl>
            <c:dLbl>
              <c:idx val="1"/>
              <c:layout>
                <c:manualLayout>
                  <c:x val="-4.0222222222222222E-2"/>
                  <c:y val="4.86457421988918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DA-4704-AE84-017AFF6EEB5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'!$A$2:$A$3</c:f>
              <c:strCache>
                <c:ptCount val="2"/>
                <c:pt idx="0">
                  <c:v>2017</c:v>
                </c:pt>
                <c:pt idx="1">
                  <c:v>2019</c:v>
                </c:pt>
              </c:strCache>
            </c:strRef>
          </c:cat>
          <c:val>
            <c:numRef>
              <c:f>'[ktk.ktk1.fact_ktk_ktk1.latest (3).xlsx]Kouluterveyskyselyn aikasarjat '!$B$2:$B$3</c:f>
              <c:numCache>
                <c:formatCode>#\ ##0.0</c:formatCode>
                <c:ptCount val="2"/>
                <c:pt idx="0">
                  <c:v>9.5</c:v>
                </c:pt>
                <c:pt idx="1">
                  <c:v>12.4</c:v>
                </c:pt>
              </c:numCache>
            </c:numRef>
          </c:val>
          <c:smooth val="0"/>
          <c:extLst>
            <c:ext xmlns:c16="http://schemas.microsoft.com/office/drawing/2014/chart" uri="{C3380CC4-5D6E-409C-BE32-E72D297353CC}">
              <c16:uniqueId val="{00000002-FCDA-4704-AE84-017AFF6EEB53}"/>
            </c:ext>
          </c:extLst>
        </c:ser>
        <c:ser>
          <c:idx val="1"/>
          <c:order val="1"/>
          <c:tx>
            <c:strRef>
              <c:f>'[ktk.ktk1.fact_ktk_ktk1.latest (3).xlsx]Kouluterveyskyselyn aikasarjat '!$C$1</c:f>
              <c:strCache>
                <c:ptCount val="1"/>
                <c:pt idx="0">
                  <c:v>Lukio 1. ja 2. vuosi</c:v>
                </c:pt>
              </c:strCache>
            </c:strRef>
          </c:tx>
          <c:spPr>
            <a:ln w="28575" cap="rnd">
              <a:solidFill>
                <a:schemeClr val="accent2"/>
              </a:solidFill>
              <a:round/>
            </a:ln>
            <a:effectLst/>
          </c:spPr>
          <c:marker>
            <c:symbol val="none"/>
          </c:marker>
          <c:dLbls>
            <c:dLbl>
              <c:idx val="0"/>
              <c:layout>
                <c:manualLayout>
                  <c:x val="-6.8000000000000005E-2"/>
                  <c:y val="-4.85764800233304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DA-4704-AE84-017AFF6EEB53}"/>
                </c:ext>
              </c:extLst>
            </c:dLbl>
            <c:dLbl>
              <c:idx val="1"/>
              <c:layout>
                <c:manualLayout>
                  <c:x val="-4.8555555555555553E-2"/>
                  <c:y val="-7.17246281714785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DA-4704-AE84-017AFF6EEB5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'!$A$2:$A$3</c:f>
              <c:strCache>
                <c:ptCount val="2"/>
                <c:pt idx="0">
                  <c:v>2017</c:v>
                </c:pt>
                <c:pt idx="1">
                  <c:v>2019</c:v>
                </c:pt>
              </c:strCache>
            </c:strRef>
          </c:cat>
          <c:val>
            <c:numRef>
              <c:f>'[ktk.ktk1.fact_ktk_ktk1.latest (3).xlsx]Kouluterveyskyselyn aikasarjat '!$C$2:$C$3</c:f>
              <c:numCache>
                <c:formatCode>#\ ##0.0</c:formatCode>
                <c:ptCount val="2"/>
                <c:pt idx="0">
                  <c:v>10.5</c:v>
                </c:pt>
                <c:pt idx="1">
                  <c:v>13.8</c:v>
                </c:pt>
              </c:numCache>
            </c:numRef>
          </c:val>
          <c:smooth val="0"/>
          <c:extLst>
            <c:ext xmlns:c16="http://schemas.microsoft.com/office/drawing/2014/chart" uri="{C3380CC4-5D6E-409C-BE32-E72D297353CC}">
              <c16:uniqueId val="{00000005-FCDA-4704-AE84-017AFF6EEB53}"/>
            </c:ext>
          </c:extLst>
        </c:ser>
        <c:ser>
          <c:idx val="2"/>
          <c:order val="2"/>
          <c:tx>
            <c:strRef>
              <c:f>'[ktk.ktk1.fact_ktk_ktk1.latest (3).xlsx]Kouluterveyskyselyn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'!$A$2:$A$3</c:f>
              <c:strCache>
                <c:ptCount val="2"/>
                <c:pt idx="0">
                  <c:v>2017</c:v>
                </c:pt>
                <c:pt idx="1">
                  <c:v>2019</c:v>
                </c:pt>
              </c:strCache>
            </c:strRef>
          </c:cat>
          <c:val>
            <c:numRef>
              <c:f>'[ktk.ktk1.fact_ktk_ktk1.latest (3).xlsx]Kouluterveyskyselyn aikasarjat '!$D$2:$D$3</c:f>
              <c:numCache>
                <c:formatCode>#\ ##0.0</c:formatCode>
                <c:ptCount val="2"/>
                <c:pt idx="0">
                  <c:v>22.1</c:v>
                </c:pt>
                <c:pt idx="1">
                  <c:v>27.8</c:v>
                </c:pt>
              </c:numCache>
            </c:numRef>
          </c:val>
          <c:smooth val="0"/>
          <c:extLst>
            <c:ext xmlns:c16="http://schemas.microsoft.com/office/drawing/2014/chart" uri="{C3380CC4-5D6E-409C-BE32-E72D297353CC}">
              <c16:uniqueId val="{00000006-FCDA-4704-AE84-017AFF6EEB53}"/>
            </c:ext>
          </c:extLst>
        </c:ser>
        <c:dLbls>
          <c:dLblPos val="t"/>
          <c:showLegendKey val="0"/>
          <c:showVal val="1"/>
          <c:showCatName val="0"/>
          <c:showSerName val="0"/>
          <c:showPercent val="0"/>
          <c:showBubbleSize val="0"/>
        </c:dLbls>
        <c:smooth val="0"/>
        <c:axId val="545926344"/>
        <c:axId val="545924048"/>
      </c:lineChart>
      <c:catAx>
        <c:axId val="545926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5924048"/>
        <c:crosses val="autoZero"/>
        <c:auto val="1"/>
        <c:lblAlgn val="ctr"/>
        <c:lblOffset val="100"/>
        <c:noMultiLvlLbl val="0"/>
      </c:catAx>
      <c:valAx>
        <c:axId val="54592404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5926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Hyvät vaikutusmahdollisuudet koulussa, %, 8. ja 9.lk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(12).xlsx]Kouluterveyskyselyn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(12).xlsx]Kouluterveyskyselyn aikasarjat '!$A$2:$A$8</c:f>
              <c:strCache>
                <c:ptCount val="7"/>
                <c:pt idx="0">
                  <c:v>Lahti</c:v>
                </c:pt>
                <c:pt idx="1">
                  <c:v>Tampere</c:v>
                </c:pt>
                <c:pt idx="2">
                  <c:v>Turku</c:v>
                </c:pt>
                <c:pt idx="3">
                  <c:v>Oulu</c:v>
                </c:pt>
                <c:pt idx="4">
                  <c:v>Jyväskylä</c:v>
                </c:pt>
                <c:pt idx="5">
                  <c:v>Kuopio</c:v>
                </c:pt>
                <c:pt idx="6">
                  <c:v>Joensuu</c:v>
                </c:pt>
              </c:strCache>
            </c:strRef>
          </c:cat>
          <c:val>
            <c:numRef>
              <c:f>'[ktk.ktk1.fact_ktk_ktk1.latest (12).xlsx]Kouluterveyskyselyn aikasarjat '!$B$2:$B$8</c:f>
              <c:numCache>
                <c:formatCode>#\ ##0.0</c:formatCode>
                <c:ptCount val="7"/>
                <c:pt idx="0">
                  <c:v>9.5</c:v>
                </c:pt>
                <c:pt idx="1">
                  <c:v>7.1</c:v>
                </c:pt>
                <c:pt idx="2">
                  <c:v>10.199999999999999</c:v>
                </c:pt>
                <c:pt idx="3">
                  <c:v>8.4</c:v>
                </c:pt>
                <c:pt idx="4">
                  <c:v>8.6</c:v>
                </c:pt>
                <c:pt idx="5">
                  <c:v>9</c:v>
                </c:pt>
                <c:pt idx="6">
                  <c:v>13.1</c:v>
                </c:pt>
              </c:numCache>
            </c:numRef>
          </c:val>
          <c:extLst>
            <c:ext xmlns:c16="http://schemas.microsoft.com/office/drawing/2014/chart" uri="{C3380CC4-5D6E-409C-BE32-E72D297353CC}">
              <c16:uniqueId val="{00000000-CE66-4957-93FA-15350346A394}"/>
            </c:ext>
          </c:extLst>
        </c:ser>
        <c:ser>
          <c:idx val="1"/>
          <c:order val="1"/>
          <c:tx>
            <c:strRef>
              <c:f>'[ktk.ktk1.fact_ktk_ktk1.latest (12).xlsx]Kouluterveyskyselyn aikasarjat '!$C$1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(12).xlsx]Kouluterveyskyselyn aikasarjat '!$A$2:$A$8</c:f>
              <c:strCache>
                <c:ptCount val="7"/>
                <c:pt idx="0">
                  <c:v>Lahti</c:v>
                </c:pt>
                <c:pt idx="1">
                  <c:v>Tampere</c:v>
                </c:pt>
                <c:pt idx="2">
                  <c:v>Turku</c:v>
                </c:pt>
                <c:pt idx="3">
                  <c:v>Oulu</c:v>
                </c:pt>
                <c:pt idx="4">
                  <c:v>Jyväskylä</c:v>
                </c:pt>
                <c:pt idx="5">
                  <c:v>Kuopio</c:v>
                </c:pt>
                <c:pt idx="6">
                  <c:v>Joensuu</c:v>
                </c:pt>
              </c:strCache>
            </c:strRef>
          </c:cat>
          <c:val>
            <c:numRef>
              <c:f>'[ktk.ktk1.fact_ktk_ktk1.latest (12).xlsx]Kouluterveyskyselyn aikasarjat '!$C$2:$C$8</c:f>
              <c:numCache>
                <c:formatCode>#\ ##0.0</c:formatCode>
                <c:ptCount val="7"/>
                <c:pt idx="0">
                  <c:v>10</c:v>
                </c:pt>
                <c:pt idx="1">
                  <c:v>10</c:v>
                </c:pt>
                <c:pt idx="2">
                  <c:v>10.6</c:v>
                </c:pt>
                <c:pt idx="3">
                  <c:v>11</c:v>
                </c:pt>
                <c:pt idx="4">
                  <c:v>12.3</c:v>
                </c:pt>
                <c:pt idx="5">
                  <c:v>12.6</c:v>
                </c:pt>
                <c:pt idx="6">
                  <c:v>13.4</c:v>
                </c:pt>
              </c:numCache>
            </c:numRef>
          </c:val>
          <c:extLst>
            <c:ext xmlns:c16="http://schemas.microsoft.com/office/drawing/2014/chart" uri="{C3380CC4-5D6E-409C-BE32-E72D297353CC}">
              <c16:uniqueId val="{00000001-CE66-4957-93FA-15350346A394}"/>
            </c:ext>
          </c:extLst>
        </c:ser>
        <c:dLbls>
          <c:dLblPos val="outEnd"/>
          <c:showLegendKey val="0"/>
          <c:showVal val="1"/>
          <c:showCatName val="0"/>
          <c:showSerName val="0"/>
          <c:showPercent val="0"/>
          <c:showBubbleSize val="0"/>
        </c:dLbls>
        <c:gapWidth val="219"/>
        <c:overlap val="-27"/>
        <c:axId val="602152800"/>
        <c:axId val="602158376"/>
      </c:barChart>
      <c:catAx>
        <c:axId val="602152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602158376"/>
        <c:crosses val="autoZero"/>
        <c:auto val="1"/>
        <c:lblAlgn val="ctr"/>
        <c:lblOffset val="100"/>
        <c:noMultiLvlLbl val="0"/>
      </c:catAx>
      <c:valAx>
        <c:axId val="60215837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02152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Osallistuminen,</a:t>
            </a:r>
            <a:r>
              <a:rPr lang="fi-FI" baseline="0" dirty="0"/>
              <a:t> %, 4. ja 5.lk, KUOPIO </a:t>
            </a:r>
            <a:r>
              <a:rPr lang="fi-FI" baseline="0" dirty="0" err="1"/>
              <a:t>vs</a:t>
            </a:r>
            <a:r>
              <a:rPr lang="fi-FI" baseline="0" dirty="0"/>
              <a:t> KOKO MAA v.2019</a:t>
            </a:r>
            <a:endParaRPr lang="fi-FI"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tulokset 20'!$B$1</c:f>
              <c:strCache>
                <c:ptCount val="1"/>
                <c:pt idx="0">
                  <c:v>Koko maa 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20'!$A$2:$A$8</c:f>
              <c:strCache>
                <c:ptCount val="7"/>
                <c:pt idx="0">
                  <c:v>Osallistunut koulun asioiden suunnitteluun, %</c:v>
                </c:pt>
                <c:pt idx="1">
                  <c:v>Osallistunut koulun yhteisten sääntöjen suunnitteluun, %</c:v>
                </c:pt>
                <c:pt idx="2">
                  <c:v>Osallistunut välituntitoiminnan suunnitteluun, %</c:v>
                </c:pt>
                <c:pt idx="3">
                  <c:v>Osallistunut koulun piha-alueiden suunnitteluun, %</c:v>
                </c:pt>
                <c:pt idx="4">
                  <c:v>Osallistunut koulunruokailun suunnitteluun, %</c:v>
                </c:pt>
                <c:pt idx="5">
                  <c:v>Osallistunut koulun tapahtumien suunnitteluun, %</c:v>
                </c:pt>
                <c:pt idx="6">
                  <c:v>Osallistunut oppituntien sisällön suunnitteluun, %</c:v>
                </c:pt>
              </c:strCache>
            </c:strRef>
          </c:cat>
          <c:val>
            <c:numRef>
              <c:f>'Kouluterveyskyselyn tulokset 20'!$B$2:$B$8</c:f>
              <c:numCache>
                <c:formatCode>#\ ##0.0</c:formatCode>
                <c:ptCount val="7"/>
                <c:pt idx="0">
                  <c:v>50.4</c:v>
                </c:pt>
                <c:pt idx="1">
                  <c:v>71.5</c:v>
                </c:pt>
                <c:pt idx="2">
                  <c:v>70.900000000000006</c:v>
                </c:pt>
                <c:pt idx="3">
                  <c:v>53.2</c:v>
                </c:pt>
                <c:pt idx="4">
                  <c:v>59.5</c:v>
                </c:pt>
                <c:pt idx="5">
                  <c:v>74.400000000000006</c:v>
                </c:pt>
                <c:pt idx="6">
                  <c:v>73.3</c:v>
                </c:pt>
              </c:numCache>
            </c:numRef>
          </c:val>
          <c:extLst>
            <c:ext xmlns:c16="http://schemas.microsoft.com/office/drawing/2014/chart" uri="{C3380CC4-5D6E-409C-BE32-E72D297353CC}">
              <c16:uniqueId val="{00000000-8D58-4400-96E9-4BA99BFBDE2B}"/>
            </c:ext>
          </c:extLst>
        </c:ser>
        <c:ser>
          <c:idx val="1"/>
          <c:order val="1"/>
          <c:tx>
            <c:strRef>
              <c:f>'Kouluterveyskyselyn tulokset 20'!$C$1</c:f>
              <c:strCache>
                <c:ptCount val="1"/>
                <c:pt idx="0">
                  <c:v>Kuopio 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20'!$A$2:$A$8</c:f>
              <c:strCache>
                <c:ptCount val="7"/>
                <c:pt idx="0">
                  <c:v>Osallistunut koulun asioiden suunnitteluun, %</c:v>
                </c:pt>
                <c:pt idx="1">
                  <c:v>Osallistunut koulun yhteisten sääntöjen suunnitteluun, %</c:v>
                </c:pt>
                <c:pt idx="2">
                  <c:v>Osallistunut välituntitoiminnan suunnitteluun, %</c:v>
                </c:pt>
                <c:pt idx="3">
                  <c:v>Osallistunut koulun piha-alueiden suunnitteluun, %</c:v>
                </c:pt>
                <c:pt idx="4">
                  <c:v>Osallistunut koulunruokailun suunnitteluun, %</c:v>
                </c:pt>
                <c:pt idx="5">
                  <c:v>Osallistunut koulun tapahtumien suunnitteluun, %</c:v>
                </c:pt>
                <c:pt idx="6">
                  <c:v>Osallistunut oppituntien sisällön suunnitteluun, %</c:v>
                </c:pt>
              </c:strCache>
            </c:strRef>
          </c:cat>
          <c:val>
            <c:numRef>
              <c:f>'Kouluterveyskyselyn tulokset 20'!$C$2:$C$8</c:f>
              <c:numCache>
                <c:formatCode>#\ ##0.0</c:formatCode>
                <c:ptCount val="7"/>
                <c:pt idx="0">
                  <c:v>50.6</c:v>
                </c:pt>
                <c:pt idx="1">
                  <c:v>72.400000000000006</c:v>
                </c:pt>
                <c:pt idx="2">
                  <c:v>71.900000000000006</c:v>
                </c:pt>
                <c:pt idx="3">
                  <c:v>53.5</c:v>
                </c:pt>
                <c:pt idx="4">
                  <c:v>61.7</c:v>
                </c:pt>
                <c:pt idx="5">
                  <c:v>76.3</c:v>
                </c:pt>
                <c:pt idx="6">
                  <c:v>74.3</c:v>
                </c:pt>
              </c:numCache>
            </c:numRef>
          </c:val>
          <c:extLst>
            <c:ext xmlns:c16="http://schemas.microsoft.com/office/drawing/2014/chart" uri="{C3380CC4-5D6E-409C-BE32-E72D297353CC}">
              <c16:uniqueId val="{00000001-8D58-4400-96E9-4BA99BFBDE2B}"/>
            </c:ext>
          </c:extLst>
        </c:ser>
        <c:dLbls>
          <c:dLblPos val="outEnd"/>
          <c:showLegendKey val="0"/>
          <c:showVal val="1"/>
          <c:showCatName val="0"/>
          <c:showSerName val="0"/>
          <c:showPercent val="0"/>
          <c:showBubbleSize val="0"/>
        </c:dLbls>
        <c:gapWidth val="182"/>
        <c:axId val="718384760"/>
        <c:axId val="718376560"/>
      </c:barChart>
      <c:catAx>
        <c:axId val="718384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718376560"/>
        <c:crosses val="autoZero"/>
        <c:auto val="1"/>
        <c:lblAlgn val="ctr"/>
        <c:lblOffset val="100"/>
        <c:noMultiLvlLbl val="0"/>
      </c:catAx>
      <c:valAx>
        <c:axId val="71837656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18384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Vaikutusmahdollisuudet, 8. ja 9.lk, KUOPIO vs KOKO MAA, v.2019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'!$B$1</c:f>
              <c:strCache>
                <c:ptCount val="1"/>
                <c:pt idx="0">
                  <c:v>Koko maa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'!$A$2:$A$8</c:f>
              <c:strCache>
                <c:ptCount val="7"/>
                <c:pt idx="0">
                  <c:v>Hyvät vaikutusmahdollisuudet oppituntien järjestelyihin, %</c:v>
                </c:pt>
                <c:pt idx="1">
                  <c:v>Hyvät vaikutusmahdollisuudet koulutyön suunnitteluun, %</c:v>
                </c:pt>
                <c:pt idx="2">
                  <c:v>Hyvät vaikutusmahdollisuudet välituntien tai taukojen suunnitteluun ja toteutukseen, %</c:v>
                </c:pt>
                <c:pt idx="3">
                  <c:v>Hyvät vaikutusmahdollisuudet koulun yhteisten sääntöjen laatimiseen, %</c:v>
                </c:pt>
                <c:pt idx="4">
                  <c:v>Hyvät vaikutusmahdollisuudet koulutilojen suunnitteluun tai siistimiseen, %</c:v>
                </c:pt>
                <c:pt idx="5">
                  <c:v>Hyvät vaikutusmahdollisuudet kouluruokailuun, %</c:v>
                </c:pt>
                <c:pt idx="6">
                  <c:v>Hyvät vaikutusmahdollisuudet koulun tapahtumien järjestämiseen, %</c:v>
                </c:pt>
              </c:strCache>
            </c:strRef>
          </c:cat>
          <c:val>
            <c:numRef>
              <c:f>'Kouluterveyskyselyn aikasarjat '!$B$2:$B$8</c:f>
              <c:numCache>
                <c:formatCode>#\ ##0.0</c:formatCode>
                <c:ptCount val="7"/>
                <c:pt idx="0">
                  <c:v>38.4</c:v>
                </c:pt>
                <c:pt idx="1">
                  <c:v>26.9</c:v>
                </c:pt>
                <c:pt idx="2">
                  <c:v>28.7</c:v>
                </c:pt>
                <c:pt idx="3">
                  <c:v>26.7</c:v>
                </c:pt>
                <c:pt idx="4">
                  <c:v>27.3</c:v>
                </c:pt>
                <c:pt idx="5">
                  <c:v>23.3</c:v>
                </c:pt>
                <c:pt idx="6">
                  <c:v>40.700000000000003</c:v>
                </c:pt>
              </c:numCache>
            </c:numRef>
          </c:val>
          <c:extLst>
            <c:ext xmlns:c16="http://schemas.microsoft.com/office/drawing/2014/chart" uri="{C3380CC4-5D6E-409C-BE32-E72D297353CC}">
              <c16:uniqueId val="{00000000-02FA-4294-8E6B-787376432B61}"/>
            </c:ext>
          </c:extLst>
        </c:ser>
        <c:ser>
          <c:idx val="1"/>
          <c:order val="1"/>
          <c:tx>
            <c:strRef>
              <c:f>'Kouluterveyskyselyn aikasarjat '!$C$1</c:f>
              <c:strCache>
                <c:ptCount val="1"/>
                <c:pt idx="0">
                  <c:v>Kuopio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'!$A$2:$A$8</c:f>
              <c:strCache>
                <c:ptCount val="7"/>
                <c:pt idx="0">
                  <c:v>Hyvät vaikutusmahdollisuudet oppituntien järjestelyihin, %</c:v>
                </c:pt>
                <c:pt idx="1">
                  <c:v>Hyvät vaikutusmahdollisuudet koulutyön suunnitteluun, %</c:v>
                </c:pt>
                <c:pt idx="2">
                  <c:v>Hyvät vaikutusmahdollisuudet välituntien tai taukojen suunnitteluun ja toteutukseen, %</c:v>
                </c:pt>
                <c:pt idx="3">
                  <c:v>Hyvät vaikutusmahdollisuudet koulun yhteisten sääntöjen laatimiseen, %</c:v>
                </c:pt>
                <c:pt idx="4">
                  <c:v>Hyvät vaikutusmahdollisuudet koulutilojen suunnitteluun tai siistimiseen, %</c:v>
                </c:pt>
                <c:pt idx="5">
                  <c:v>Hyvät vaikutusmahdollisuudet kouluruokailuun, %</c:v>
                </c:pt>
                <c:pt idx="6">
                  <c:v>Hyvät vaikutusmahdollisuudet koulun tapahtumien järjestämiseen, %</c:v>
                </c:pt>
              </c:strCache>
            </c:strRef>
          </c:cat>
          <c:val>
            <c:numRef>
              <c:f>'Kouluterveyskyselyn aikasarjat '!$C$2:$C$8</c:f>
              <c:numCache>
                <c:formatCode>#\ ##0.0</c:formatCode>
                <c:ptCount val="7"/>
                <c:pt idx="0">
                  <c:v>39.1</c:v>
                </c:pt>
                <c:pt idx="1">
                  <c:v>26.3</c:v>
                </c:pt>
                <c:pt idx="2">
                  <c:v>25.8</c:v>
                </c:pt>
                <c:pt idx="3">
                  <c:v>27.6</c:v>
                </c:pt>
                <c:pt idx="4">
                  <c:v>26.8</c:v>
                </c:pt>
                <c:pt idx="5">
                  <c:v>24.7</c:v>
                </c:pt>
                <c:pt idx="6">
                  <c:v>41</c:v>
                </c:pt>
              </c:numCache>
            </c:numRef>
          </c:val>
          <c:extLst>
            <c:ext xmlns:c16="http://schemas.microsoft.com/office/drawing/2014/chart" uri="{C3380CC4-5D6E-409C-BE32-E72D297353CC}">
              <c16:uniqueId val="{00000001-02FA-4294-8E6B-787376432B61}"/>
            </c:ext>
          </c:extLst>
        </c:ser>
        <c:dLbls>
          <c:dLblPos val="outEnd"/>
          <c:showLegendKey val="0"/>
          <c:showVal val="1"/>
          <c:showCatName val="0"/>
          <c:showSerName val="0"/>
          <c:showPercent val="0"/>
          <c:showBubbleSize val="0"/>
        </c:dLbls>
        <c:gapWidth val="182"/>
        <c:axId val="655708208"/>
        <c:axId val="655708536"/>
      </c:barChart>
      <c:catAx>
        <c:axId val="655708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655708536"/>
        <c:crosses val="autoZero"/>
        <c:auto val="1"/>
        <c:lblAlgn val="ctr"/>
        <c:lblOffset val="100"/>
        <c:noMultiLvlLbl val="0"/>
      </c:catAx>
      <c:valAx>
        <c:axId val="65570853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5708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Vaikutusmahdollisuudet,</a:t>
            </a:r>
            <a:r>
              <a:rPr lang="fi-FI" baseline="0" dirty="0"/>
              <a:t> Lukio 1. ja 2.lk., KUOPIO </a:t>
            </a:r>
            <a:r>
              <a:rPr lang="fi-FI" baseline="0" dirty="0" err="1"/>
              <a:t>vs</a:t>
            </a:r>
            <a:r>
              <a:rPr lang="fi-FI" baseline="0" dirty="0"/>
              <a:t> KOKO MAA, v.2019</a:t>
            </a:r>
            <a:endParaRPr lang="fi-FI"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'!$B$1</c:f>
              <c:strCache>
                <c:ptCount val="1"/>
                <c:pt idx="0">
                  <c:v>Koko 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'!$A$2:$A$8</c:f>
              <c:strCache>
                <c:ptCount val="7"/>
                <c:pt idx="0">
                  <c:v>Hyvät vaikutusmahdollisuudet oppituntien järjestelyihin, %</c:v>
                </c:pt>
                <c:pt idx="1">
                  <c:v>Hyvät vaikutusmahdollisuudet koulutyön suunnitteluun, %</c:v>
                </c:pt>
                <c:pt idx="2">
                  <c:v>Hyvät vaikutusmahdollisuudet välituntien tai taukojen suunnitteluun ja toteutukseen, %</c:v>
                </c:pt>
                <c:pt idx="3">
                  <c:v>Hyvät vaikutusmahdollisuudet koulun yhteisten sääntöjen laatimiseen, %</c:v>
                </c:pt>
                <c:pt idx="4">
                  <c:v>Hyvät vaikutusmahdollisuudet koulutilojen suunnitteluun tai siistimiseen, %</c:v>
                </c:pt>
                <c:pt idx="5">
                  <c:v>Hyvät vaikutusmahdollisuudet kouluruokailuun, %</c:v>
                </c:pt>
                <c:pt idx="6">
                  <c:v>Hyvät vaikutusmahdollisuudet koulun tapahtumien järjestämiseen, %</c:v>
                </c:pt>
              </c:strCache>
            </c:strRef>
          </c:cat>
          <c:val>
            <c:numRef>
              <c:f>'Kouluterveyskyselyn aikasarjat '!$B$2:$B$8</c:f>
              <c:numCache>
                <c:formatCode>#\ ##0.0</c:formatCode>
                <c:ptCount val="7"/>
                <c:pt idx="0">
                  <c:v>54.3</c:v>
                </c:pt>
                <c:pt idx="1">
                  <c:v>47.5</c:v>
                </c:pt>
                <c:pt idx="2">
                  <c:v>32.6</c:v>
                </c:pt>
                <c:pt idx="3">
                  <c:v>26.9</c:v>
                </c:pt>
                <c:pt idx="4">
                  <c:v>31.1</c:v>
                </c:pt>
                <c:pt idx="5">
                  <c:v>24</c:v>
                </c:pt>
                <c:pt idx="6">
                  <c:v>42.2</c:v>
                </c:pt>
              </c:numCache>
            </c:numRef>
          </c:val>
          <c:extLst>
            <c:ext xmlns:c16="http://schemas.microsoft.com/office/drawing/2014/chart" uri="{C3380CC4-5D6E-409C-BE32-E72D297353CC}">
              <c16:uniqueId val="{00000000-BFF6-4D40-847F-699A5F9BDA05}"/>
            </c:ext>
          </c:extLst>
        </c:ser>
        <c:ser>
          <c:idx val="1"/>
          <c:order val="1"/>
          <c:tx>
            <c:strRef>
              <c:f>'Kouluterveyskyselyn aikasarjat '!$C$1</c:f>
              <c:strCache>
                <c:ptCount val="1"/>
                <c:pt idx="0">
                  <c:v>Kuopio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'!$A$2:$A$8</c:f>
              <c:strCache>
                <c:ptCount val="7"/>
                <c:pt idx="0">
                  <c:v>Hyvät vaikutusmahdollisuudet oppituntien järjestelyihin, %</c:v>
                </c:pt>
                <c:pt idx="1">
                  <c:v>Hyvät vaikutusmahdollisuudet koulutyön suunnitteluun, %</c:v>
                </c:pt>
                <c:pt idx="2">
                  <c:v>Hyvät vaikutusmahdollisuudet välituntien tai taukojen suunnitteluun ja toteutukseen, %</c:v>
                </c:pt>
                <c:pt idx="3">
                  <c:v>Hyvät vaikutusmahdollisuudet koulun yhteisten sääntöjen laatimiseen, %</c:v>
                </c:pt>
                <c:pt idx="4">
                  <c:v>Hyvät vaikutusmahdollisuudet koulutilojen suunnitteluun tai siistimiseen, %</c:v>
                </c:pt>
                <c:pt idx="5">
                  <c:v>Hyvät vaikutusmahdollisuudet kouluruokailuun, %</c:v>
                </c:pt>
                <c:pt idx="6">
                  <c:v>Hyvät vaikutusmahdollisuudet koulun tapahtumien järjestämiseen, %</c:v>
                </c:pt>
              </c:strCache>
            </c:strRef>
          </c:cat>
          <c:val>
            <c:numRef>
              <c:f>'Kouluterveyskyselyn aikasarjat '!$C$2:$C$8</c:f>
              <c:numCache>
                <c:formatCode>#\ ##0.0</c:formatCode>
                <c:ptCount val="7"/>
                <c:pt idx="0">
                  <c:v>58</c:v>
                </c:pt>
                <c:pt idx="1">
                  <c:v>58.8</c:v>
                </c:pt>
                <c:pt idx="2">
                  <c:v>35.700000000000003</c:v>
                </c:pt>
                <c:pt idx="3">
                  <c:v>28.2</c:v>
                </c:pt>
                <c:pt idx="4">
                  <c:v>31.3</c:v>
                </c:pt>
                <c:pt idx="5">
                  <c:v>22.2</c:v>
                </c:pt>
                <c:pt idx="6">
                  <c:v>45.2</c:v>
                </c:pt>
              </c:numCache>
            </c:numRef>
          </c:val>
          <c:extLst>
            <c:ext xmlns:c16="http://schemas.microsoft.com/office/drawing/2014/chart" uri="{C3380CC4-5D6E-409C-BE32-E72D297353CC}">
              <c16:uniqueId val="{00000001-BFF6-4D40-847F-699A5F9BDA05}"/>
            </c:ext>
          </c:extLst>
        </c:ser>
        <c:dLbls>
          <c:dLblPos val="outEnd"/>
          <c:showLegendKey val="0"/>
          <c:showVal val="1"/>
          <c:showCatName val="0"/>
          <c:showSerName val="0"/>
          <c:showPercent val="0"/>
          <c:showBubbleSize val="0"/>
        </c:dLbls>
        <c:gapWidth val="182"/>
        <c:axId val="559697536"/>
        <c:axId val="559690320"/>
      </c:barChart>
      <c:catAx>
        <c:axId val="559697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59690320"/>
        <c:crosses val="autoZero"/>
        <c:auto val="1"/>
        <c:lblAlgn val="ctr"/>
        <c:lblOffset val="100"/>
        <c:noMultiLvlLbl val="0"/>
      </c:catAx>
      <c:valAx>
        <c:axId val="55969032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9697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Vaikutusmahdollisuudet, ammatillisen</a:t>
            </a:r>
            <a:r>
              <a:rPr lang="fi-FI" baseline="0"/>
              <a:t> oppilaitoksen 1. ja 2. opsik, KUOPIO vs KOKO MAA, v.2019</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'!$B$1</c:f>
              <c:strCache>
                <c:ptCount val="1"/>
                <c:pt idx="0">
                  <c:v>Koko 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'!$A$2:$A$8</c:f>
              <c:strCache>
                <c:ptCount val="7"/>
                <c:pt idx="0">
                  <c:v>Hyvät vaikutusmahdollisuudet oppituntien järjestelyihin, %</c:v>
                </c:pt>
                <c:pt idx="1">
                  <c:v>Hyvät vaikutusmahdollisuudet koulutyön suunnitteluun, %</c:v>
                </c:pt>
                <c:pt idx="2">
                  <c:v>Hyvät vaikutusmahdollisuudet välituntien tai taukojen suunnitteluun ja toteutukseen, %</c:v>
                </c:pt>
                <c:pt idx="3">
                  <c:v>Hyvät vaikutusmahdollisuudet koulun yhteisten sääntöjen laatimiseen, %</c:v>
                </c:pt>
                <c:pt idx="4">
                  <c:v>Hyvät vaikutusmahdollisuudet koulutilojen suunnitteluun tai siistimiseen, %</c:v>
                </c:pt>
                <c:pt idx="5">
                  <c:v>Hyvät vaikutusmahdollisuudet kouluruokailuun, %</c:v>
                </c:pt>
                <c:pt idx="6">
                  <c:v>Hyvät vaikutusmahdollisuudet koulun tapahtumien järjestämiseen, %</c:v>
                </c:pt>
              </c:strCache>
            </c:strRef>
          </c:cat>
          <c:val>
            <c:numRef>
              <c:f>'Kouluterveyskyselyn aikasarjat '!$B$2:$B$8</c:f>
              <c:numCache>
                <c:formatCode>#\ ##0.0</c:formatCode>
                <c:ptCount val="7"/>
                <c:pt idx="0">
                  <c:v>53.3</c:v>
                </c:pt>
                <c:pt idx="1">
                  <c:v>46.7</c:v>
                </c:pt>
                <c:pt idx="2">
                  <c:v>65</c:v>
                </c:pt>
                <c:pt idx="3">
                  <c:v>46.5</c:v>
                </c:pt>
                <c:pt idx="4">
                  <c:v>47.5</c:v>
                </c:pt>
                <c:pt idx="5">
                  <c:v>41.1</c:v>
                </c:pt>
                <c:pt idx="6">
                  <c:v>36.1</c:v>
                </c:pt>
              </c:numCache>
            </c:numRef>
          </c:val>
          <c:extLst>
            <c:ext xmlns:c16="http://schemas.microsoft.com/office/drawing/2014/chart" uri="{C3380CC4-5D6E-409C-BE32-E72D297353CC}">
              <c16:uniqueId val="{00000000-8EAD-42B0-BEDE-F80621E83295}"/>
            </c:ext>
          </c:extLst>
        </c:ser>
        <c:ser>
          <c:idx val="1"/>
          <c:order val="1"/>
          <c:tx>
            <c:strRef>
              <c:f>'Kouluterveyskyselyn aikasarjat '!$C$1</c:f>
              <c:strCache>
                <c:ptCount val="1"/>
                <c:pt idx="0">
                  <c:v>Kuopio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'!$A$2:$A$8</c:f>
              <c:strCache>
                <c:ptCount val="7"/>
                <c:pt idx="0">
                  <c:v>Hyvät vaikutusmahdollisuudet oppituntien järjestelyihin, %</c:v>
                </c:pt>
                <c:pt idx="1">
                  <c:v>Hyvät vaikutusmahdollisuudet koulutyön suunnitteluun, %</c:v>
                </c:pt>
                <c:pt idx="2">
                  <c:v>Hyvät vaikutusmahdollisuudet välituntien tai taukojen suunnitteluun ja toteutukseen, %</c:v>
                </c:pt>
                <c:pt idx="3">
                  <c:v>Hyvät vaikutusmahdollisuudet koulun yhteisten sääntöjen laatimiseen, %</c:v>
                </c:pt>
                <c:pt idx="4">
                  <c:v>Hyvät vaikutusmahdollisuudet koulutilojen suunnitteluun tai siistimiseen, %</c:v>
                </c:pt>
                <c:pt idx="5">
                  <c:v>Hyvät vaikutusmahdollisuudet kouluruokailuun, %</c:v>
                </c:pt>
                <c:pt idx="6">
                  <c:v>Hyvät vaikutusmahdollisuudet koulun tapahtumien järjestämiseen, %</c:v>
                </c:pt>
              </c:strCache>
            </c:strRef>
          </c:cat>
          <c:val>
            <c:numRef>
              <c:f>'Kouluterveyskyselyn aikasarjat '!$C$2:$C$8</c:f>
              <c:numCache>
                <c:formatCode>#\ ##0.0</c:formatCode>
                <c:ptCount val="7"/>
                <c:pt idx="0">
                  <c:v>52.9</c:v>
                </c:pt>
                <c:pt idx="1">
                  <c:v>44.8</c:v>
                </c:pt>
                <c:pt idx="2">
                  <c:v>66.8</c:v>
                </c:pt>
                <c:pt idx="3">
                  <c:v>47.6</c:v>
                </c:pt>
                <c:pt idx="4">
                  <c:v>41.9</c:v>
                </c:pt>
                <c:pt idx="5">
                  <c:v>45.9</c:v>
                </c:pt>
                <c:pt idx="6">
                  <c:v>32.1</c:v>
                </c:pt>
              </c:numCache>
            </c:numRef>
          </c:val>
          <c:extLst>
            <c:ext xmlns:c16="http://schemas.microsoft.com/office/drawing/2014/chart" uri="{C3380CC4-5D6E-409C-BE32-E72D297353CC}">
              <c16:uniqueId val="{00000001-8EAD-42B0-BEDE-F80621E83295}"/>
            </c:ext>
          </c:extLst>
        </c:ser>
        <c:dLbls>
          <c:dLblPos val="outEnd"/>
          <c:showLegendKey val="0"/>
          <c:showVal val="1"/>
          <c:showCatName val="0"/>
          <c:showSerName val="0"/>
          <c:showPercent val="0"/>
          <c:showBubbleSize val="0"/>
        </c:dLbls>
        <c:gapWidth val="182"/>
        <c:axId val="559690976"/>
        <c:axId val="559694256"/>
      </c:barChart>
      <c:catAx>
        <c:axId val="559690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59694256"/>
        <c:crosses val="autoZero"/>
        <c:auto val="1"/>
        <c:lblAlgn val="ctr"/>
        <c:lblOffset val="100"/>
        <c:noMultiLvlLbl val="0"/>
      </c:catAx>
      <c:valAx>
        <c:axId val="55969425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9690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Vaikutusmahdollisuudet,</a:t>
            </a:r>
            <a:r>
              <a:rPr lang="fi-FI" baseline="0"/>
              <a:t> KUOPIO v. 2019</a:t>
            </a:r>
            <a:endParaRPr lang="fi-FI"/>
          </a:p>
        </c:rich>
      </c:tx>
      <c:layout>
        <c:manualLayout>
          <c:xMode val="edge"/>
          <c:yMode val="edge"/>
          <c:x val="0.36655555555555558"/>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'!$B$1</c:f>
              <c:strCache>
                <c:ptCount val="1"/>
                <c:pt idx="0">
                  <c:v>Perusopetus 8. ja 9.lk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'!$A$2:$A$8</c:f>
              <c:strCache>
                <c:ptCount val="7"/>
                <c:pt idx="0">
                  <c:v>Hyvät vaikutusmahdollisuudet oppituntien järjestelyihin, %</c:v>
                </c:pt>
                <c:pt idx="1">
                  <c:v>Hyvät vaikutusmahdollisuudet koulutyön suunnitteluun, %</c:v>
                </c:pt>
                <c:pt idx="2">
                  <c:v>Hyvät vaikutusmahdollisuudet välituntien tai taukojen suunnitteluun ja toteutukseen, %</c:v>
                </c:pt>
                <c:pt idx="3">
                  <c:v>Hyvät vaikutusmahdollisuudet koulun yhteisten sääntöjen laatimiseen, %</c:v>
                </c:pt>
                <c:pt idx="4">
                  <c:v>Hyvät vaikutusmahdollisuudet koulutilojen suunnitteluun tai siistimiseen, %</c:v>
                </c:pt>
                <c:pt idx="5">
                  <c:v>Hyvät vaikutusmahdollisuudet kouluruokailuun, %</c:v>
                </c:pt>
                <c:pt idx="6">
                  <c:v>Hyvät vaikutusmahdollisuudet koulun tapahtumien järjestämiseen, %</c:v>
                </c:pt>
              </c:strCache>
            </c:strRef>
          </c:cat>
          <c:val>
            <c:numRef>
              <c:f>'Kouluterveyskyselyn aikasarjat '!$B$2:$B$8</c:f>
              <c:numCache>
                <c:formatCode>#\ ##0.0</c:formatCode>
                <c:ptCount val="7"/>
                <c:pt idx="0">
                  <c:v>39.1</c:v>
                </c:pt>
                <c:pt idx="1">
                  <c:v>26.3</c:v>
                </c:pt>
                <c:pt idx="2">
                  <c:v>25.8</c:v>
                </c:pt>
                <c:pt idx="3">
                  <c:v>27.6</c:v>
                </c:pt>
                <c:pt idx="4">
                  <c:v>26.8</c:v>
                </c:pt>
                <c:pt idx="5">
                  <c:v>24.7</c:v>
                </c:pt>
                <c:pt idx="6">
                  <c:v>41</c:v>
                </c:pt>
              </c:numCache>
            </c:numRef>
          </c:val>
          <c:extLst>
            <c:ext xmlns:c16="http://schemas.microsoft.com/office/drawing/2014/chart" uri="{C3380CC4-5D6E-409C-BE32-E72D297353CC}">
              <c16:uniqueId val="{00000000-1697-460B-AC3F-9BC8C3B089E9}"/>
            </c:ext>
          </c:extLst>
        </c:ser>
        <c:ser>
          <c:idx val="1"/>
          <c:order val="1"/>
          <c:tx>
            <c:strRef>
              <c:f>'Kouluterveyskyselyn aikasarjat '!$C$1</c:f>
              <c:strCache>
                <c:ptCount val="1"/>
                <c:pt idx="0">
                  <c:v>Lukio 1. ja 2.lk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'!$A$2:$A$8</c:f>
              <c:strCache>
                <c:ptCount val="7"/>
                <c:pt idx="0">
                  <c:v>Hyvät vaikutusmahdollisuudet oppituntien järjestelyihin, %</c:v>
                </c:pt>
                <c:pt idx="1">
                  <c:v>Hyvät vaikutusmahdollisuudet koulutyön suunnitteluun, %</c:v>
                </c:pt>
                <c:pt idx="2">
                  <c:v>Hyvät vaikutusmahdollisuudet välituntien tai taukojen suunnitteluun ja toteutukseen, %</c:v>
                </c:pt>
                <c:pt idx="3">
                  <c:v>Hyvät vaikutusmahdollisuudet koulun yhteisten sääntöjen laatimiseen, %</c:v>
                </c:pt>
                <c:pt idx="4">
                  <c:v>Hyvät vaikutusmahdollisuudet koulutilojen suunnitteluun tai siistimiseen, %</c:v>
                </c:pt>
                <c:pt idx="5">
                  <c:v>Hyvät vaikutusmahdollisuudet kouluruokailuun, %</c:v>
                </c:pt>
                <c:pt idx="6">
                  <c:v>Hyvät vaikutusmahdollisuudet koulun tapahtumien järjestämiseen, %</c:v>
                </c:pt>
              </c:strCache>
            </c:strRef>
          </c:cat>
          <c:val>
            <c:numRef>
              <c:f>'Kouluterveyskyselyn aikasarjat '!$C$2:$C$8</c:f>
              <c:numCache>
                <c:formatCode>#\ ##0.0</c:formatCode>
                <c:ptCount val="7"/>
                <c:pt idx="0">
                  <c:v>58</c:v>
                </c:pt>
                <c:pt idx="1">
                  <c:v>58.8</c:v>
                </c:pt>
                <c:pt idx="2">
                  <c:v>35.700000000000003</c:v>
                </c:pt>
                <c:pt idx="3">
                  <c:v>28.2</c:v>
                </c:pt>
                <c:pt idx="4">
                  <c:v>31.3</c:v>
                </c:pt>
                <c:pt idx="5">
                  <c:v>22.2</c:v>
                </c:pt>
                <c:pt idx="6">
                  <c:v>45.2</c:v>
                </c:pt>
              </c:numCache>
            </c:numRef>
          </c:val>
          <c:extLst>
            <c:ext xmlns:c16="http://schemas.microsoft.com/office/drawing/2014/chart" uri="{C3380CC4-5D6E-409C-BE32-E72D297353CC}">
              <c16:uniqueId val="{00000001-1697-460B-AC3F-9BC8C3B089E9}"/>
            </c:ext>
          </c:extLst>
        </c:ser>
        <c:ser>
          <c:idx val="2"/>
          <c:order val="2"/>
          <c:tx>
            <c:strRef>
              <c:f>'Kouluterveyskyselyn aikasarjat '!$D$1</c:f>
              <c:strCache>
                <c:ptCount val="1"/>
                <c:pt idx="0">
                  <c:v>Ammatillinen oppilaitos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'!$A$2:$A$8</c:f>
              <c:strCache>
                <c:ptCount val="7"/>
                <c:pt idx="0">
                  <c:v>Hyvät vaikutusmahdollisuudet oppituntien järjestelyihin, %</c:v>
                </c:pt>
                <c:pt idx="1">
                  <c:v>Hyvät vaikutusmahdollisuudet koulutyön suunnitteluun, %</c:v>
                </c:pt>
                <c:pt idx="2">
                  <c:v>Hyvät vaikutusmahdollisuudet välituntien tai taukojen suunnitteluun ja toteutukseen, %</c:v>
                </c:pt>
                <c:pt idx="3">
                  <c:v>Hyvät vaikutusmahdollisuudet koulun yhteisten sääntöjen laatimiseen, %</c:v>
                </c:pt>
                <c:pt idx="4">
                  <c:v>Hyvät vaikutusmahdollisuudet koulutilojen suunnitteluun tai siistimiseen, %</c:v>
                </c:pt>
                <c:pt idx="5">
                  <c:v>Hyvät vaikutusmahdollisuudet kouluruokailuun, %</c:v>
                </c:pt>
                <c:pt idx="6">
                  <c:v>Hyvät vaikutusmahdollisuudet koulun tapahtumien järjestämiseen, %</c:v>
                </c:pt>
              </c:strCache>
            </c:strRef>
          </c:cat>
          <c:val>
            <c:numRef>
              <c:f>'Kouluterveyskyselyn aikasarjat '!$D$2:$D$8</c:f>
              <c:numCache>
                <c:formatCode>#\ ##0.0</c:formatCode>
                <c:ptCount val="7"/>
                <c:pt idx="0">
                  <c:v>52.9</c:v>
                </c:pt>
                <c:pt idx="1">
                  <c:v>44.8</c:v>
                </c:pt>
                <c:pt idx="2">
                  <c:v>66.8</c:v>
                </c:pt>
                <c:pt idx="3">
                  <c:v>47.6</c:v>
                </c:pt>
                <c:pt idx="4">
                  <c:v>41.9</c:v>
                </c:pt>
                <c:pt idx="5">
                  <c:v>45.9</c:v>
                </c:pt>
                <c:pt idx="6">
                  <c:v>32.1</c:v>
                </c:pt>
              </c:numCache>
            </c:numRef>
          </c:val>
          <c:extLst>
            <c:ext xmlns:c16="http://schemas.microsoft.com/office/drawing/2014/chart" uri="{C3380CC4-5D6E-409C-BE32-E72D297353CC}">
              <c16:uniqueId val="{00000002-1697-460B-AC3F-9BC8C3B089E9}"/>
            </c:ext>
          </c:extLst>
        </c:ser>
        <c:dLbls>
          <c:dLblPos val="outEnd"/>
          <c:showLegendKey val="0"/>
          <c:showVal val="1"/>
          <c:showCatName val="0"/>
          <c:showSerName val="0"/>
          <c:showPercent val="0"/>
          <c:showBubbleSize val="0"/>
        </c:dLbls>
        <c:gapWidth val="182"/>
        <c:axId val="655705912"/>
        <c:axId val="560107960"/>
      </c:barChart>
      <c:catAx>
        <c:axId val="655705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60107960"/>
        <c:crosses val="autoZero"/>
        <c:auto val="1"/>
        <c:lblAlgn val="ctr"/>
        <c:lblOffset val="100"/>
        <c:noMultiLvlLbl val="0"/>
      </c:catAx>
      <c:valAx>
        <c:axId val="56010796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5705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Koulunkäynti, luokkayhteisö, 4.</a:t>
            </a:r>
            <a:r>
              <a:rPr lang="fi-FI" baseline="0" dirty="0"/>
              <a:t> ja 5.lk, Kuopio </a:t>
            </a:r>
            <a:r>
              <a:rPr lang="fi-FI" baseline="0" dirty="0" err="1"/>
              <a:t>vs</a:t>
            </a:r>
            <a:r>
              <a:rPr lang="fi-FI" baseline="0" dirty="0"/>
              <a:t> koko maa v.2019</a:t>
            </a:r>
            <a:endParaRPr lang="fi-FI"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tulokset 20'!$B$1</c:f>
              <c:strCache>
                <c:ptCount val="1"/>
                <c:pt idx="0">
                  <c:v>Koko 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20'!$A$2:$A$7</c:f>
              <c:strCache>
                <c:ptCount val="6"/>
                <c:pt idx="0">
                  <c:v>Luokassa usein rauhallista, %</c:v>
                </c:pt>
                <c:pt idx="1">
                  <c:v>Luokassa uskaltaa sanoa mielipiteensä, %</c:v>
                </c:pt>
                <c:pt idx="2">
                  <c:v>Luokan oppilaat viihtyvät usein yhdessä, %</c:v>
                </c:pt>
                <c:pt idx="3">
                  <c:v>Opettajat usein kiinnostuneita siitä, mitä oppilaalle kuuluu, %</c:v>
                </c:pt>
                <c:pt idx="4">
                  <c:v>Tulee hyvin toimeen opettajien kanssa, %</c:v>
                </c:pt>
                <c:pt idx="5">
                  <c:v>Tulee hyvin toimeen koulukavereiden kanssa, %</c:v>
                </c:pt>
              </c:strCache>
            </c:strRef>
          </c:cat>
          <c:val>
            <c:numRef>
              <c:f>'Kouluterveyskyselyn tulokset 20'!$B$2:$B$7</c:f>
              <c:numCache>
                <c:formatCode>#\ ##0.0</c:formatCode>
                <c:ptCount val="6"/>
                <c:pt idx="0">
                  <c:v>27.6</c:v>
                </c:pt>
                <c:pt idx="1">
                  <c:v>52.4</c:v>
                </c:pt>
                <c:pt idx="2">
                  <c:v>67</c:v>
                </c:pt>
                <c:pt idx="3">
                  <c:v>37.1</c:v>
                </c:pt>
                <c:pt idx="4">
                  <c:v>81.099999999999994</c:v>
                </c:pt>
                <c:pt idx="5">
                  <c:v>83.4</c:v>
                </c:pt>
              </c:numCache>
            </c:numRef>
          </c:val>
          <c:extLst>
            <c:ext xmlns:c16="http://schemas.microsoft.com/office/drawing/2014/chart" uri="{C3380CC4-5D6E-409C-BE32-E72D297353CC}">
              <c16:uniqueId val="{00000000-75FC-47F6-AF2A-6579E038141B}"/>
            </c:ext>
          </c:extLst>
        </c:ser>
        <c:ser>
          <c:idx val="1"/>
          <c:order val="1"/>
          <c:tx>
            <c:strRef>
              <c:f>'Kouluterveyskyselyn tulokset 20'!$C$1</c:f>
              <c:strCache>
                <c:ptCount val="1"/>
                <c:pt idx="0">
                  <c:v>Kuopio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20'!$A$2:$A$7</c:f>
              <c:strCache>
                <c:ptCount val="6"/>
                <c:pt idx="0">
                  <c:v>Luokassa usein rauhallista, %</c:v>
                </c:pt>
                <c:pt idx="1">
                  <c:v>Luokassa uskaltaa sanoa mielipiteensä, %</c:v>
                </c:pt>
                <c:pt idx="2">
                  <c:v>Luokan oppilaat viihtyvät usein yhdessä, %</c:v>
                </c:pt>
                <c:pt idx="3">
                  <c:v>Opettajat usein kiinnostuneita siitä, mitä oppilaalle kuuluu, %</c:v>
                </c:pt>
                <c:pt idx="4">
                  <c:v>Tulee hyvin toimeen opettajien kanssa, %</c:v>
                </c:pt>
                <c:pt idx="5">
                  <c:v>Tulee hyvin toimeen koulukavereiden kanssa, %</c:v>
                </c:pt>
              </c:strCache>
            </c:strRef>
          </c:cat>
          <c:val>
            <c:numRef>
              <c:f>'Kouluterveyskyselyn tulokset 20'!$C$2:$C$7</c:f>
              <c:numCache>
                <c:formatCode>#\ ##0.0</c:formatCode>
                <c:ptCount val="6"/>
                <c:pt idx="0">
                  <c:v>26.5</c:v>
                </c:pt>
                <c:pt idx="1">
                  <c:v>55.2</c:v>
                </c:pt>
                <c:pt idx="2">
                  <c:v>68.900000000000006</c:v>
                </c:pt>
                <c:pt idx="3">
                  <c:v>35.6</c:v>
                </c:pt>
                <c:pt idx="4">
                  <c:v>83</c:v>
                </c:pt>
                <c:pt idx="5">
                  <c:v>85.8</c:v>
                </c:pt>
              </c:numCache>
            </c:numRef>
          </c:val>
          <c:extLst>
            <c:ext xmlns:c16="http://schemas.microsoft.com/office/drawing/2014/chart" uri="{C3380CC4-5D6E-409C-BE32-E72D297353CC}">
              <c16:uniqueId val="{00000001-75FC-47F6-AF2A-6579E038141B}"/>
            </c:ext>
          </c:extLst>
        </c:ser>
        <c:dLbls>
          <c:dLblPos val="outEnd"/>
          <c:showLegendKey val="0"/>
          <c:showVal val="1"/>
          <c:showCatName val="0"/>
          <c:showSerName val="0"/>
          <c:showPercent val="0"/>
          <c:showBubbleSize val="0"/>
        </c:dLbls>
        <c:gapWidth val="182"/>
        <c:axId val="609892968"/>
        <c:axId val="609891984"/>
      </c:barChart>
      <c:catAx>
        <c:axId val="609892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609891984"/>
        <c:crosses val="autoZero"/>
        <c:auto val="1"/>
        <c:lblAlgn val="ctr"/>
        <c:lblOffset val="100"/>
        <c:noMultiLvlLbl val="0"/>
      </c:catAx>
      <c:valAx>
        <c:axId val="60989198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09892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Luokka-</a:t>
            </a:r>
            <a:r>
              <a:rPr lang="fi-FI" baseline="0"/>
              <a:t> ja oppilaitosyhteisö, 8. ja 9.lk, v.2019</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'!$C$1</c:f>
              <c:strCache>
                <c:ptCount val="1"/>
                <c:pt idx="0">
                  <c:v>KUOPIO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'!$A$2:$B$9</c:f>
              <c:strCache>
                <c:ptCount val="8"/>
                <c:pt idx="0">
                  <c:v>Luokassa tai ryhmässä hyvä työrauha, %</c:v>
                </c:pt>
                <c:pt idx="1">
                  <c:v>Luokan tai ryhmän ilmapiiri tukee mielipiteen ilmaisua, %</c:v>
                </c:pt>
                <c:pt idx="2">
                  <c:v>Luokan tai ryhmän oppilaat viihtyvät hyvin yhdessä, %</c:v>
                </c:pt>
                <c:pt idx="3">
                  <c:v>Ongelmia oppimisyhteisön ilmapiirissä, %</c:v>
                </c:pt>
                <c:pt idx="4">
                  <c:v>Opettajat eivät kohtele oppilaita oikeudenmukaisesti, %</c:v>
                </c:pt>
                <c:pt idx="5">
                  <c:v>Opettajat eivät ole kiinnostuneita oppilaan kuulumisista, %</c:v>
                </c:pt>
                <c:pt idx="6">
                  <c:v>Opettajat eivät rohkaise mielipiteen ilmaisuun oppitunnilla, %</c:v>
                </c:pt>
                <c:pt idx="7">
                  <c:v>Opettajalta saatu välittävä ja oikeudenmukainen kohtelu, %</c:v>
                </c:pt>
              </c:strCache>
            </c:strRef>
          </c:cat>
          <c:val>
            <c:numRef>
              <c:f>'Kouluterveyskyselyn aikasarjat '!$C$2:$C$9</c:f>
              <c:numCache>
                <c:formatCode>#\ ##0.0</c:formatCode>
                <c:ptCount val="8"/>
                <c:pt idx="0">
                  <c:v>68.599999999999994</c:v>
                </c:pt>
                <c:pt idx="1">
                  <c:v>78.7</c:v>
                </c:pt>
                <c:pt idx="2">
                  <c:v>77.2</c:v>
                </c:pt>
                <c:pt idx="3">
                  <c:v>6.4</c:v>
                </c:pt>
                <c:pt idx="4">
                  <c:v>28.2</c:v>
                </c:pt>
                <c:pt idx="5">
                  <c:v>45.2</c:v>
                </c:pt>
                <c:pt idx="6">
                  <c:v>26.4</c:v>
                </c:pt>
                <c:pt idx="7">
                  <c:v>42.8</c:v>
                </c:pt>
              </c:numCache>
            </c:numRef>
          </c:val>
          <c:extLst>
            <c:ext xmlns:c16="http://schemas.microsoft.com/office/drawing/2014/chart" uri="{C3380CC4-5D6E-409C-BE32-E72D297353CC}">
              <c16:uniqueId val="{00000000-78AA-4EEF-B00B-D8E7EBF2C81D}"/>
            </c:ext>
          </c:extLst>
        </c:ser>
        <c:ser>
          <c:idx val="1"/>
          <c:order val="1"/>
          <c:tx>
            <c:strRef>
              <c:f>'Kouluterveyskyselyn aikasarjat '!$D$1</c:f>
              <c:strCache>
                <c:ptCount val="1"/>
                <c:pt idx="0">
                  <c:v>KOKO MAA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'!$A$2:$B$9</c:f>
              <c:strCache>
                <c:ptCount val="8"/>
                <c:pt idx="0">
                  <c:v>Luokassa tai ryhmässä hyvä työrauha, %</c:v>
                </c:pt>
                <c:pt idx="1">
                  <c:v>Luokan tai ryhmän ilmapiiri tukee mielipiteen ilmaisua, %</c:v>
                </c:pt>
                <c:pt idx="2">
                  <c:v>Luokan tai ryhmän oppilaat viihtyvät hyvin yhdessä, %</c:v>
                </c:pt>
                <c:pt idx="3">
                  <c:v>Ongelmia oppimisyhteisön ilmapiirissä, %</c:v>
                </c:pt>
                <c:pt idx="4">
                  <c:v>Opettajat eivät kohtele oppilaita oikeudenmukaisesti, %</c:v>
                </c:pt>
                <c:pt idx="5">
                  <c:v>Opettajat eivät ole kiinnostuneita oppilaan kuulumisista, %</c:v>
                </c:pt>
                <c:pt idx="6">
                  <c:v>Opettajat eivät rohkaise mielipiteen ilmaisuun oppitunnilla, %</c:v>
                </c:pt>
                <c:pt idx="7">
                  <c:v>Opettajalta saatu välittävä ja oikeudenmukainen kohtelu, %</c:v>
                </c:pt>
              </c:strCache>
            </c:strRef>
          </c:cat>
          <c:val>
            <c:numRef>
              <c:f>'Kouluterveyskyselyn aikasarjat '!$D$2:$D$9</c:f>
              <c:numCache>
                <c:formatCode>#\ ##0.0</c:formatCode>
                <c:ptCount val="8"/>
                <c:pt idx="0">
                  <c:v>70.2</c:v>
                </c:pt>
                <c:pt idx="1">
                  <c:v>80.5</c:v>
                </c:pt>
                <c:pt idx="2">
                  <c:v>77.3</c:v>
                </c:pt>
                <c:pt idx="3">
                  <c:v>6.8</c:v>
                </c:pt>
                <c:pt idx="4">
                  <c:v>28.3</c:v>
                </c:pt>
                <c:pt idx="5">
                  <c:v>41.7</c:v>
                </c:pt>
                <c:pt idx="6">
                  <c:v>27.7</c:v>
                </c:pt>
                <c:pt idx="7">
                  <c:v>45.2</c:v>
                </c:pt>
              </c:numCache>
            </c:numRef>
          </c:val>
          <c:extLst>
            <c:ext xmlns:c16="http://schemas.microsoft.com/office/drawing/2014/chart" uri="{C3380CC4-5D6E-409C-BE32-E72D297353CC}">
              <c16:uniqueId val="{00000001-78AA-4EEF-B00B-D8E7EBF2C81D}"/>
            </c:ext>
          </c:extLst>
        </c:ser>
        <c:dLbls>
          <c:dLblPos val="outEnd"/>
          <c:showLegendKey val="0"/>
          <c:showVal val="1"/>
          <c:showCatName val="0"/>
          <c:showSerName val="0"/>
          <c:showPercent val="0"/>
          <c:showBubbleSize val="0"/>
        </c:dLbls>
        <c:gapWidth val="182"/>
        <c:axId val="15550728"/>
        <c:axId val="15551712"/>
      </c:barChart>
      <c:catAx>
        <c:axId val="15550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5551712"/>
        <c:crosses val="autoZero"/>
        <c:auto val="1"/>
        <c:lblAlgn val="ctr"/>
        <c:lblOffset val="100"/>
        <c:noMultiLvlLbl val="0"/>
      </c:catAx>
      <c:valAx>
        <c:axId val="1555171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550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Vähintään tunnin päivässä liikkuvat, % TYTÖT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(1).xlsx]Kouluterveyskyselyn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'!$A$2:$A$3</c:f>
              <c:strCache>
                <c:ptCount val="2"/>
                <c:pt idx="0">
                  <c:v>2017</c:v>
                </c:pt>
                <c:pt idx="1">
                  <c:v>2019</c:v>
                </c:pt>
              </c:strCache>
            </c:strRef>
          </c:cat>
          <c:val>
            <c:numRef>
              <c:f>'[ktk.ktk1.fact_ktk_ktk1.latest (1).xlsx]Kouluterveyskyselyn aikasarjat '!$B$2:$B$3</c:f>
              <c:numCache>
                <c:formatCode>#\ ##0.0</c:formatCode>
                <c:ptCount val="2"/>
                <c:pt idx="0">
                  <c:v>15.6</c:v>
                </c:pt>
                <c:pt idx="1">
                  <c:v>19.600000000000001</c:v>
                </c:pt>
              </c:numCache>
            </c:numRef>
          </c:val>
          <c:smooth val="0"/>
          <c:extLst>
            <c:ext xmlns:c16="http://schemas.microsoft.com/office/drawing/2014/chart" uri="{C3380CC4-5D6E-409C-BE32-E72D297353CC}">
              <c16:uniqueId val="{00000000-4A55-4159-8ECE-0A8C04035658}"/>
            </c:ext>
          </c:extLst>
        </c:ser>
        <c:ser>
          <c:idx val="1"/>
          <c:order val="1"/>
          <c:tx>
            <c:strRef>
              <c:f>'[ktk.ktk1.fact_ktk_ktk1.latest (1).xlsx]Kouluterveyskyselyn aikasarjat '!$C$1</c:f>
              <c:strCache>
                <c:ptCount val="1"/>
                <c:pt idx="0">
                  <c:v>Lukio 1. ja 2. vuosi</c:v>
                </c:pt>
              </c:strCache>
            </c:strRef>
          </c:tx>
          <c:spPr>
            <a:ln w="28575" cap="rnd">
              <a:solidFill>
                <a:schemeClr val="accent2"/>
              </a:solidFill>
              <a:round/>
            </a:ln>
            <a:effectLst/>
          </c:spPr>
          <c:marker>
            <c:symbol val="none"/>
          </c:marker>
          <c:dLbls>
            <c:dLbl>
              <c:idx val="1"/>
              <c:layout>
                <c:manualLayout>
                  <c:x val="-4.5777777777777778E-2"/>
                  <c:y val="6.25346310877806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55-4159-8ECE-0A8C0403565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'!$A$2:$A$3</c:f>
              <c:strCache>
                <c:ptCount val="2"/>
                <c:pt idx="0">
                  <c:v>2017</c:v>
                </c:pt>
                <c:pt idx="1">
                  <c:v>2019</c:v>
                </c:pt>
              </c:strCache>
            </c:strRef>
          </c:cat>
          <c:val>
            <c:numRef>
              <c:f>'[ktk.ktk1.fact_ktk_ktk1.latest (1).xlsx]Kouluterveyskyselyn aikasarjat '!$C$2:$C$3</c:f>
              <c:numCache>
                <c:formatCode>#\ ##0.0</c:formatCode>
                <c:ptCount val="2"/>
                <c:pt idx="0">
                  <c:v>9.9</c:v>
                </c:pt>
                <c:pt idx="1">
                  <c:v>12.2</c:v>
                </c:pt>
              </c:numCache>
            </c:numRef>
          </c:val>
          <c:smooth val="0"/>
          <c:extLst>
            <c:ext xmlns:c16="http://schemas.microsoft.com/office/drawing/2014/chart" uri="{C3380CC4-5D6E-409C-BE32-E72D297353CC}">
              <c16:uniqueId val="{00000002-4A55-4159-8ECE-0A8C04035658}"/>
            </c:ext>
          </c:extLst>
        </c:ser>
        <c:ser>
          <c:idx val="2"/>
          <c:order val="2"/>
          <c:tx>
            <c:strRef>
              <c:f>'[ktk.ktk1.fact_ktk_ktk1.latest (1).xlsx]Kouluterveyskyselyn aikasarjat '!$D$1</c:f>
              <c:strCache>
                <c:ptCount val="1"/>
                <c:pt idx="0">
                  <c:v>Ammatillinen oppilaitos</c:v>
                </c:pt>
              </c:strCache>
            </c:strRef>
          </c:tx>
          <c:spPr>
            <a:ln w="28575" cap="rnd">
              <a:solidFill>
                <a:schemeClr val="accent3"/>
              </a:solidFill>
              <a:round/>
            </a:ln>
            <a:effectLst/>
          </c:spPr>
          <c:marker>
            <c:symbol val="none"/>
          </c:marker>
          <c:dLbls>
            <c:dLbl>
              <c:idx val="0"/>
              <c:layout>
                <c:manualLayout>
                  <c:x val="-4.2222222222222272E-2"/>
                  <c:y val="5.32753718285214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55-4159-8ECE-0A8C04035658}"/>
                </c:ext>
              </c:extLst>
            </c:dLbl>
            <c:dLbl>
              <c:idx val="1"/>
              <c:layout>
                <c:manualLayout>
                  <c:x val="-5.1333333333333335E-2"/>
                  <c:y val="-9.02431466899970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55-4159-8ECE-0A8C0403565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'!$A$2:$A$3</c:f>
              <c:strCache>
                <c:ptCount val="2"/>
                <c:pt idx="0">
                  <c:v>2017</c:v>
                </c:pt>
                <c:pt idx="1">
                  <c:v>2019</c:v>
                </c:pt>
              </c:strCache>
            </c:strRef>
          </c:cat>
          <c:val>
            <c:numRef>
              <c:f>'[ktk.ktk1.fact_ktk_ktk1.latest (1).xlsx]Kouluterveyskyselyn aikasarjat '!$D$2:$D$3</c:f>
              <c:numCache>
                <c:formatCode>#\ ##0.0</c:formatCode>
                <c:ptCount val="2"/>
                <c:pt idx="0">
                  <c:v>8.8000000000000007</c:v>
                </c:pt>
                <c:pt idx="1">
                  <c:v>12.8</c:v>
                </c:pt>
              </c:numCache>
            </c:numRef>
          </c:val>
          <c:smooth val="0"/>
          <c:extLst>
            <c:ext xmlns:c16="http://schemas.microsoft.com/office/drawing/2014/chart" uri="{C3380CC4-5D6E-409C-BE32-E72D297353CC}">
              <c16:uniqueId val="{00000005-4A55-4159-8ECE-0A8C04035658}"/>
            </c:ext>
          </c:extLst>
        </c:ser>
        <c:dLbls>
          <c:dLblPos val="t"/>
          <c:showLegendKey val="0"/>
          <c:showVal val="1"/>
          <c:showCatName val="0"/>
          <c:showSerName val="0"/>
          <c:showPercent val="0"/>
          <c:showBubbleSize val="0"/>
        </c:dLbls>
        <c:smooth val="0"/>
        <c:axId val="543171928"/>
        <c:axId val="543172584"/>
      </c:lineChart>
      <c:catAx>
        <c:axId val="543171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3172584"/>
        <c:crosses val="autoZero"/>
        <c:auto val="1"/>
        <c:lblAlgn val="ctr"/>
        <c:lblOffset val="100"/>
        <c:noMultiLvlLbl val="0"/>
      </c:catAx>
      <c:valAx>
        <c:axId val="54317258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3171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i-FI" sz="1800"/>
              <a:t>Luokka- ja oppilaitosyhteisö,</a:t>
            </a:r>
            <a:r>
              <a:rPr lang="fi-FI" sz="1800" baseline="0"/>
              <a:t> lukio, v.2019</a:t>
            </a:r>
            <a:endParaRPr lang="fi-FI"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'!$C$1</c:f>
              <c:strCache>
                <c:ptCount val="1"/>
                <c:pt idx="0">
                  <c:v>KUOPIO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'!$A$2:$B$9</c:f>
              <c:strCache>
                <c:ptCount val="8"/>
                <c:pt idx="0">
                  <c:v>Luokassa tai ryhmässä hyvä työrauha, %</c:v>
                </c:pt>
                <c:pt idx="1">
                  <c:v>Luokan tai ryhmän ilmapiiri tukee mielipiteen ilmaisua, %</c:v>
                </c:pt>
                <c:pt idx="2">
                  <c:v>Luokan tai ryhmän oppilaat viihtyvät hyvin yhdessä, %</c:v>
                </c:pt>
                <c:pt idx="3">
                  <c:v>Ongelmia oppimisyhteisön ilmapiirissä, %</c:v>
                </c:pt>
                <c:pt idx="4">
                  <c:v>Opettajat eivät kohtele oppilaita oikeudenmukaisesti, %</c:v>
                </c:pt>
                <c:pt idx="5">
                  <c:v>Opettajat eivät ole kiinnostuneita oppilaan kuulumisista, %</c:v>
                </c:pt>
                <c:pt idx="6">
                  <c:v>Opettajat eivät rohkaise mielipiteen ilmaisuun oppitunnilla, %</c:v>
                </c:pt>
                <c:pt idx="7">
                  <c:v>Opettajalta saatu välittävä ja oikeudenmukainen kohtelu, %</c:v>
                </c:pt>
              </c:strCache>
            </c:strRef>
          </c:cat>
          <c:val>
            <c:numRef>
              <c:f>'Kouluterveyskyselyn aikasarjat '!$C$2:$C$9</c:f>
              <c:numCache>
                <c:formatCode>#\ ##0.0</c:formatCode>
                <c:ptCount val="8"/>
                <c:pt idx="0">
                  <c:v>95.6</c:v>
                </c:pt>
                <c:pt idx="1">
                  <c:v>88.7</c:v>
                </c:pt>
                <c:pt idx="2">
                  <c:v>89.5</c:v>
                </c:pt>
                <c:pt idx="3">
                  <c:v>0.9</c:v>
                </c:pt>
                <c:pt idx="4">
                  <c:v>8.6999999999999993</c:v>
                </c:pt>
                <c:pt idx="5">
                  <c:v>38.700000000000003</c:v>
                </c:pt>
                <c:pt idx="6">
                  <c:v>12.7</c:v>
                </c:pt>
                <c:pt idx="7">
                  <c:v>56.3</c:v>
                </c:pt>
              </c:numCache>
            </c:numRef>
          </c:val>
          <c:extLst>
            <c:ext xmlns:c16="http://schemas.microsoft.com/office/drawing/2014/chart" uri="{C3380CC4-5D6E-409C-BE32-E72D297353CC}">
              <c16:uniqueId val="{00000000-6A23-4027-AC6A-F1D4488993B8}"/>
            </c:ext>
          </c:extLst>
        </c:ser>
        <c:ser>
          <c:idx val="1"/>
          <c:order val="1"/>
          <c:tx>
            <c:strRef>
              <c:f>'Kouluterveyskyselyn aikasarjat '!$D$1</c:f>
              <c:strCache>
                <c:ptCount val="1"/>
                <c:pt idx="0">
                  <c:v>KOKO MAA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'!$A$2:$B$9</c:f>
              <c:strCache>
                <c:ptCount val="8"/>
                <c:pt idx="0">
                  <c:v>Luokassa tai ryhmässä hyvä työrauha, %</c:v>
                </c:pt>
                <c:pt idx="1">
                  <c:v>Luokan tai ryhmän ilmapiiri tukee mielipiteen ilmaisua, %</c:v>
                </c:pt>
                <c:pt idx="2">
                  <c:v>Luokan tai ryhmän oppilaat viihtyvät hyvin yhdessä, %</c:v>
                </c:pt>
                <c:pt idx="3">
                  <c:v>Ongelmia oppimisyhteisön ilmapiirissä, %</c:v>
                </c:pt>
                <c:pt idx="4">
                  <c:v>Opettajat eivät kohtele oppilaita oikeudenmukaisesti, %</c:v>
                </c:pt>
                <c:pt idx="5">
                  <c:v>Opettajat eivät ole kiinnostuneita oppilaan kuulumisista, %</c:v>
                </c:pt>
                <c:pt idx="6">
                  <c:v>Opettajat eivät rohkaise mielipiteen ilmaisuun oppitunnilla, %</c:v>
                </c:pt>
                <c:pt idx="7">
                  <c:v>Opettajalta saatu välittävä ja oikeudenmukainen kohtelu, %</c:v>
                </c:pt>
              </c:strCache>
            </c:strRef>
          </c:cat>
          <c:val>
            <c:numRef>
              <c:f>'Kouluterveyskyselyn aikasarjat '!$D$2:$D$9</c:f>
              <c:numCache>
                <c:formatCode>#\ ##0.0</c:formatCode>
                <c:ptCount val="8"/>
                <c:pt idx="0">
                  <c:v>91.4</c:v>
                </c:pt>
                <c:pt idx="1">
                  <c:v>85.7</c:v>
                </c:pt>
                <c:pt idx="2">
                  <c:v>86.3</c:v>
                </c:pt>
                <c:pt idx="3">
                  <c:v>1.7</c:v>
                </c:pt>
                <c:pt idx="4">
                  <c:v>10.8</c:v>
                </c:pt>
                <c:pt idx="5">
                  <c:v>36.299999999999997</c:v>
                </c:pt>
                <c:pt idx="6">
                  <c:v>14.5</c:v>
                </c:pt>
                <c:pt idx="7">
                  <c:v>57.3</c:v>
                </c:pt>
              </c:numCache>
            </c:numRef>
          </c:val>
          <c:extLst>
            <c:ext xmlns:c16="http://schemas.microsoft.com/office/drawing/2014/chart" uri="{C3380CC4-5D6E-409C-BE32-E72D297353CC}">
              <c16:uniqueId val="{00000001-6A23-4027-AC6A-F1D4488993B8}"/>
            </c:ext>
          </c:extLst>
        </c:ser>
        <c:dLbls>
          <c:dLblPos val="outEnd"/>
          <c:showLegendKey val="0"/>
          <c:showVal val="1"/>
          <c:showCatName val="0"/>
          <c:showSerName val="0"/>
          <c:showPercent val="0"/>
          <c:showBubbleSize val="0"/>
        </c:dLbls>
        <c:gapWidth val="182"/>
        <c:axId val="433101736"/>
        <c:axId val="433100424"/>
      </c:barChart>
      <c:catAx>
        <c:axId val="433101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433100424"/>
        <c:crosses val="autoZero"/>
        <c:auto val="1"/>
        <c:lblAlgn val="ctr"/>
        <c:lblOffset val="100"/>
        <c:noMultiLvlLbl val="0"/>
      </c:catAx>
      <c:valAx>
        <c:axId val="43310042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33101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Luokka-</a:t>
            </a:r>
            <a:r>
              <a:rPr lang="fi-FI" baseline="0"/>
              <a:t> ja oppilaistosyhteisö, ammatilinen oppilaitos, v.2019</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'!$C$1</c:f>
              <c:strCache>
                <c:ptCount val="1"/>
                <c:pt idx="0">
                  <c:v>KUOPIO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'!$A$2:$B$9</c:f>
              <c:strCache>
                <c:ptCount val="8"/>
                <c:pt idx="0">
                  <c:v>Luokassa tai ryhmässä hyvä työrauha, %</c:v>
                </c:pt>
                <c:pt idx="1">
                  <c:v>Luokan tai ryhmän ilmapiiri tukee mielipiteen ilmaisua, %</c:v>
                </c:pt>
                <c:pt idx="2">
                  <c:v>Luokan tai ryhmän oppilaat viihtyvät hyvin yhdessä, %</c:v>
                </c:pt>
                <c:pt idx="3">
                  <c:v>Ongelmia oppimisyhteisön ilmapiirissä, %</c:v>
                </c:pt>
                <c:pt idx="4">
                  <c:v>Opettajat eivät kohtele oppilaita oikeudenmukaisesti, %</c:v>
                </c:pt>
                <c:pt idx="5">
                  <c:v>Opettajat eivät ole kiinnostuneita oppilaan kuulumisista, %</c:v>
                </c:pt>
                <c:pt idx="6">
                  <c:v>Opettajat eivät rohkaise mielipiteen ilmaisuun oppitunnilla, %</c:v>
                </c:pt>
                <c:pt idx="7">
                  <c:v>Opettajalta saatu välittävä ja oikeudenmukainen kohtelu, %</c:v>
                </c:pt>
              </c:strCache>
            </c:strRef>
          </c:cat>
          <c:val>
            <c:numRef>
              <c:f>'Kouluterveyskyselyn aikasarjat '!$C$2:$C$9</c:f>
              <c:numCache>
                <c:formatCode>#\ ##0.0</c:formatCode>
                <c:ptCount val="8"/>
                <c:pt idx="0">
                  <c:v>82.9</c:v>
                </c:pt>
                <c:pt idx="1">
                  <c:v>91.1</c:v>
                </c:pt>
                <c:pt idx="2">
                  <c:v>85.7</c:v>
                </c:pt>
                <c:pt idx="3">
                  <c:v>3.5</c:v>
                </c:pt>
                <c:pt idx="4">
                  <c:v>11.6</c:v>
                </c:pt>
                <c:pt idx="5">
                  <c:v>21.4</c:v>
                </c:pt>
                <c:pt idx="6">
                  <c:v>17.8</c:v>
                </c:pt>
                <c:pt idx="7">
                  <c:v>68.900000000000006</c:v>
                </c:pt>
              </c:numCache>
            </c:numRef>
          </c:val>
          <c:extLst>
            <c:ext xmlns:c16="http://schemas.microsoft.com/office/drawing/2014/chart" uri="{C3380CC4-5D6E-409C-BE32-E72D297353CC}">
              <c16:uniqueId val="{00000000-187F-470E-8737-9DCC51D46573}"/>
            </c:ext>
          </c:extLst>
        </c:ser>
        <c:ser>
          <c:idx val="1"/>
          <c:order val="1"/>
          <c:tx>
            <c:strRef>
              <c:f>'Kouluterveyskyselyn aikasarjat '!$D$1</c:f>
              <c:strCache>
                <c:ptCount val="1"/>
                <c:pt idx="0">
                  <c:v>KOKO MAA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'!$A$2:$B$9</c:f>
              <c:strCache>
                <c:ptCount val="8"/>
                <c:pt idx="0">
                  <c:v>Luokassa tai ryhmässä hyvä työrauha, %</c:v>
                </c:pt>
                <c:pt idx="1">
                  <c:v>Luokan tai ryhmän ilmapiiri tukee mielipiteen ilmaisua, %</c:v>
                </c:pt>
                <c:pt idx="2">
                  <c:v>Luokan tai ryhmän oppilaat viihtyvät hyvin yhdessä, %</c:v>
                </c:pt>
                <c:pt idx="3">
                  <c:v>Ongelmia oppimisyhteisön ilmapiirissä, %</c:v>
                </c:pt>
                <c:pt idx="4">
                  <c:v>Opettajat eivät kohtele oppilaita oikeudenmukaisesti, %</c:v>
                </c:pt>
                <c:pt idx="5">
                  <c:v>Opettajat eivät ole kiinnostuneita oppilaan kuulumisista, %</c:v>
                </c:pt>
                <c:pt idx="6">
                  <c:v>Opettajat eivät rohkaise mielipiteen ilmaisuun oppitunnilla, %</c:v>
                </c:pt>
                <c:pt idx="7">
                  <c:v>Opettajalta saatu välittävä ja oikeudenmukainen kohtelu, %</c:v>
                </c:pt>
              </c:strCache>
            </c:strRef>
          </c:cat>
          <c:val>
            <c:numRef>
              <c:f>'Kouluterveyskyselyn aikasarjat '!$D$2:$D$9</c:f>
              <c:numCache>
                <c:formatCode>#\ ##0.0</c:formatCode>
                <c:ptCount val="8"/>
                <c:pt idx="0">
                  <c:v>82.1</c:v>
                </c:pt>
                <c:pt idx="1">
                  <c:v>89</c:v>
                </c:pt>
                <c:pt idx="2">
                  <c:v>86.1</c:v>
                </c:pt>
                <c:pt idx="3">
                  <c:v>3.5</c:v>
                </c:pt>
                <c:pt idx="4">
                  <c:v>14.9</c:v>
                </c:pt>
                <c:pt idx="5">
                  <c:v>23.7</c:v>
                </c:pt>
                <c:pt idx="6">
                  <c:v>17.2</c:v>
                </c:pt>
                <c:pt idx="7">
                  <c:v>67.2</c:v>
                </c:pt>
              </c:numCache>
            </c:numRef>
          </c:val>
          <c:extLst>
            <c:ext xmlns:c16="http://schemas.microsoft.com/office/drawing/2014/chart" uri="{C3380CC4-5D6E-409C-BE32-E72D297353CC}">
              <c16:uniqueId val="{00000001-187F-470E-8737-9DCC51D46573}"/>
            </c:ext>
          </c:extLst>
        </c:ser>
        <c:dLbls>
          <c:dLblPos val="outEnd"/>
          <c:showLegendKey val="0"/>
          <c:showVal val="1"/>
          <c:showCatName val="0"/>
          <c:showSerName val="0"/>
          <c:showPercent val="0"/>
          <c:showBubbleSize val="0"/>
        </c:dLbls>
        <c:gapWidth val="182"/>
        <c:axId val="605458056"/>
        <c:axId val="605459696"/>
      </c:barChart>
      <c:catAx>
        <c:axId val="605458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605459696"/>
        <c:crosses val="autoZero"/>
        <c:auto val="1"/>
        <c:lblAlgn val="ctr"/>
        <c:lblOffset val="100"/>
        <c:noMultiLvlLbl val="0"/>
      </c:catAx>
      <c:valAx>
        <c:axId val="60545969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05458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Koulunkäynti,</a:t>
            </a:r>
            <a:r>
              <a:rPr lang="fi-FI" baseline="0"/>
              <a:t> välitunnit, 4. ja 5.lk, Kuopio vs. koko maa, v.2019</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'Kouluterveyskyselyn tulokset 20'!$C$1</c:f>
              <c:strCache>
                <c:ptCount val="1"/>
                <c:pt idx="0">
                  <c:v>Koko 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20'!$A$2:$B$4</c:f>
              <c:strCache>
                <c:ptCount val="3"/>
                <c:pt idx="0">
                  <c:v>Välitunnit pelottavat, %</c:v>
                </c:pt>
                <c:pt idx="1">
                  <c:v>On yksinäinen välitunnilla, %</c:v>
                </c:pt>
                <c:pt idx="2">
                  <c:v>Toivoo järjestettyä ohjelmaa välitunnilla, %</c:v>
                </c:pt>
              </c:strCache>
            </c:strRef>
          </c:cat>
          <c:val>
            <c:numRef>
              <c:f>'Kouluterveyskyselyn tulokset 20'!$C$2:$C$4</c:f>
              <c:numCache>
                <c:formatCode>#\ ##0.0</c:formatCode>
                <c:ptCount val="3"/>
                <c:pt idx="0">
                  <c:v>1.3</c:v>
                </c:pt>
                <c:pt idx="1">
                  <c:v>3.8</c:v>
                </c:pt>
                <c:pt idx="2">
                  <c:v>21.6</c:v>
                </c:pt>
              </c:numCache>
            </c:numRef>
          </c:val>
          <c:extLst>
            <c:ext xmlns:c16="http://schemas.microsoft.com/office/drawing/2014/chart" uri="{C3380CC4-5D6E-409C-BE32-E72D297353CC}">
              <c16:uniqueId val="{00000000-CDF6-490E-B76F-6B478C2A54B6}"/>
            </c:ext>
          </c:extLst>
        </c:ser>
        <c:ser>
          <c:idx val="1"/>
          <c:order val="1"/>
          <c:tx>
            <c:strRef>
              <c:f>'Kouluterveyskyselyn tulokset 20'!$D$1</c:f>
              <c:strCache>
                <c:ptCount val="1"/>
                <c:pt idx="0">
                  <c:v>Kuopio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20'!$A$2:$B$4</c:f>
              <c:strCache>
                <c:ptCount val="3"/>
                <c:pt idx="0">
                  <c:v>Välitunnit pelottavat, %</c:v>
                </c:pt>
                <c:pt idx="1">
                  <c:v>On yksinäinen välitunnilla, %</c:v>
                </c:pt>
                <c:pt idx="2">
                  <c:v>Toivoo järjestettyä ohjelmaa välitunnilla, %</c:v>
                </c:pt>
              </c:strCache>
            </c:strRef>
          </c:cat>
          <c:val>
            <c:numRef>
              <c:f>'Kouluterveyskyselyn tulokset 20'!$D$2:$D$4</c:f>
              <c:numCache>
                <c:formatCode>#\ ##0.0</c:formatCode>
                <c:ptCount val="3"/>
                <c:pt idx="0">
                  <c:v>0.9</c:v>
                </c:pt>
                <c:pt idx="1">
                  <c:v>3.3</c:v>
                </c:pt>
                <c:pt idx="2">
                  <c:v>20.2</c:v>
                </c:pt>
              </c:numCache>
            </c:numRef>
          </c:val>
          <c:extLst>
            <c:ext xmlns:c16="http://schemas.microsoft.com/office/drawing/2014/chart" uri="{C3380CC4-5D6E-409C-BE32-E72D297353CC}">
              <c16:uniqueId val="{00000001-CDF6-490E-B76F-6B478C2A54B6}"/>
            </c:ext>
          </c:extLst>
        </c:ser>
        <c:dLbls>
          <c:dLblPos val="outEnd"/>
          <c:showLegendKey val="0"/>
          <c:showVal val="1"/>
          <c:showCatName val="0"/>
          <c:showSerName val="0"/>
          <c:showPercent val="0"/>
          <c:showBubbleSize val="0"/>
        </c:dLbls>
        <c:gapWidth val="219"/>
        <c:overlap val="-27"/>
        <c:axId val="594309184"/>
        <c:axId val="698383496"/>
      </c:barChart>
      <c:catAx>
        <c:axId val="59430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98383496"/>
        <c:crosses val="autoZero"/>
        <c:auto val="1"/>
        <c:lblAlgn val="ctr"/>
        <c:lblOffset val="100"/>
        <c:noMultiLvlLbl val="0"/>
      </c:catAx>
      <c:valAx>
        <c:axId val="69838349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94309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Välitunnit, 8. ja 9.lk, v.2019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'Kouluterveyskyselyn aikasarjat '!$C$1</c:f>
              <c:strCache>
                <c:ptCount val="1"/>
                <c:pt idx="0">
                  <c:v>KUOPIO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'!$A$2:$B$4</c:f>
              <c:strCache>
                <c:ptCount val="3"/>
                <c:pt idx="0">
                  <c:v>Välitunnit pelottavat, %</c:v>
                </c:pt>
                <c:pt idx="1">
                  <c:v>On yksinäinen välitunnilla, %</c:v>
                </c:pt>
                <c:pt idx="2">
                  <c:v>Toivoo järjestettyä ohjelmaa välitunnilla, %</c:v>
                </c:pt>
              </c:strCache>
            </c:strRef>
          </c:cat>
          <c:val>
            <c:numRef>
              <c:f>'Kouluterveyskyselyn aikasarjat '!$C$2:$C$4</c:f>
              <c:numCache>
                <c:formatCode>#\ ##0.0</c:formatCode>
                <c:ptCount val="3"/>
                <c:pt idx="0">
                  <c:v>4.5999999999999996</c:v>
                </c:pt>
                <c:pt idx="1">
                  <c:v>6.3</c:v>
                </c:pt>
                <c:pt idx="2">
                  <c:v>13.2</c:v>
                </c:pt>
              </c:numCache>
            </c:numRef>
          </c:val>
          <c:extLst>
            <c:ext xmlns:c16="http://schemas.microsoft.com/office/drawing/2014/chart" uri="{C3380CC4-5D6E-409C-BE32-E72D297353CC}">
              <c16:uniqueId val="{00000000-1D5B-43E2-8B0B-F46AC0E40D1E}"/>
            </c:ext>
          </c:extLst>
        </c:ser>
        <c:ser>
          <c:idx val="1"/>
          <c:order val="1"/>
          <c:tx>
            <c:strRef>
              <c:f>'Kouluterveyskyselyn aikasarjat '!$D$1</c:f>
              <c:strCache>
                <c:ptCount val="1"/>
                <c:pt idx="0">
                  <c:v>KOKO 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'!$A$2:$B$4</c:f>
              <c:strCache>
                <c:ptCount val="3"/>
                <c:pt idx="0">
                  <c:v>Välitunnit pelottavat, %</c:v>
                </c:pt>
                <c:pt idx="1">
                  <c:v>On yksinäinen välitunnilla, %</c:v>
                </c:pt>
                <c:pt idx="2">
                  <c:v>Toivoo järjestettyä ohjelmaa välitunnilla, %</c:v>
                </c:pt>
              </c:strCache>
            </c:strRef>
          </c:cat>
          <c:val>
            <c:numRef>
              <c:f>'Kouluterveyskyselyn aikasarjat '!$D$2:$D$4</c:f>
              <c:numCache>
                <c:formatCode>#\ ##0.0</c:formatCode>
                <c:ptCount val="3"/>
                <c:pt idx="0">
                  <c:v>4.4000000000000004</c:v>
                </c:pt>
                <c:pt idx="1">
                  <c:v>6</c:v>
                </c:pt>
                <c:pt idx="2">
                  <c:v>12.6</c:v>
                </c:pt>
              </c:numCache>
            </c:numRef>
          </c:val>
          <c:extLst>
            <c:ext xmlns:c16="http://schemas.microsoft.com/office/drawing/2014/chart" uri="{C3380CC4-5D6E-409C-BE32-E72D297353CC}">
              <c16:uniqueId val="{00000001-1D5B-43E2-8B0B-F46AC0E40D1E}"/>
            </c:ext>
          </c:extLst>
        </c:ser>
        <c:dLbls>
          <c:dLblPos val="outEnd"/>
          <c:showLegendKey val="0"/>
          <c:showVal val="1"/>
          <c:showCatName val="0"/>
          <c:showSerName val="0"/>
          <c:showPercent val="0"/>
          <c:showBubbleSize val="0"/>
        </c:dLbls>
        <c:gapWidth val="219"/>
        <c:overlap val="-27"/>
        <c:axId val="718165736"/>
        <c:axId val="718166720"/>
      </c:barChart>
      <c:catAx>
        <c:axId val="718165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18166720"/>
        <c:crosses val="autoZero"/>
        <c:auto val="1"/>
        <c:lblAlgn val="ctr"/>
        <c:lblOffset val="100"/>
        <c:noMultiLvlLbl val="0"/>
      </c:catAx>
      <c:valAx>
        <c:axId val="71816672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18165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Välitunnit, ammatillinen oppilaitos,</a:t>
            </a:r>
            <a:r>
              <a:rPr lang="fi-FI" baseline="0"/>
              <a:t> v.2019</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'Kouluterveyskyselyn aikasarjat '!$E$1</c:f>
              <c:strCache>
                <c:ptCount val="1"/>
                <c:pt idx="0">
                  <c:v>Kuopio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'!$A$10:$B$12</c:f>
              <c:strCache>
                <c:ptCount val="3"/>
                <c:pt idx="0">
                  <c:v>Välitunnit pelottavat, %</c:v>
                </c:pt>
                <c:pt idx="1">
                  <c:v>On yksinäinen välitunnilla, %</c:v>
                </c:pt>
                <c:pt idx="2">
                  <c:v>Toivoo järjestettyä ohjelmaa välitunnilla, %</c:v>
                </c:pt>
              </c:strCache>
            </c:strRef>
          </c:cat>
          <c:val>
            <c:numRef>
              <c:f>'Kouluterveyskyselyn aikasarjat '!$E$10:$E$12</c:f>
              <c:numCache>
                <c:formatCode>#\ ##0.0</c:formatCode>
                <c:ptCount val="3"/>
                <c:pt idx="0">
                  <c:v>2.2000000000000002</c:v>
                </c:pt>
                <c:pt idx="1">
                  <c:v>8.1999999999999993</c:v>
                </c:pt>
                <c:pt idx="2">
                  <c:v>8.5</c:v>
                </c:pt>
              </c:numCache>
            </c:numRef>
          </c:val>
          <c:extLst>
            <c:ext xmlns:c16="http://schemas.microsoft.com/office/drawing/2014/chart" uri="{C3380CC4-5D6E-409C-BE32-E72D297353CC}">
              <c16:uniqueId val="{00000000-C560-4A5E-AEA9-796355C78608}"/>
            </c:ext>
          </c:extLst>
        </c:ser>
        <c:ser>
          <c:idx val="1"/>
          <c:order val="1"/>
          <c:tx>
            <c:strRef>
              <c:f>'Kouluterveyskyselyn aikasarjat '!$F$1</c:f>
              <c:strCache>
                <c:ptCount val="1"/>
                <c:pt idx="0">
                  <c:v>Ammatillinen oppilaitos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'!$A$10:$B$12</c:f>
              <c:strCache>
                <c:ptCount val="3"/>
                <c:pt idx="0">
                  <c:v>Välitunnit pelottavat, %</c:v>
                </c:pt>
                <c:pt idx="1">
                  <c:v>On yksinäinen välitunnilla, %</c:v>
                </c:pt>
                <c:pt idx="2">
                  <c:v>Toivoo järjestettyä ohjelmaa välitunnilla, %</c:v>
                </c:pt>
              </c:strCache>
            </c:strRef>
          </c:cat>
          <c:val>
            <c:numRef>
              <c:f>'Kouluterveyskyselyn aikasarjat '!$F$10:$F$12</c:f>
              <c:numCache>
                <c:formatCode>#\ ##0.0</c:formatCode>
                <c:ptCount val="3"/>
                <c:pt idx="0">
                  <c:v>4.4000000000000004</c:v>
                </c:pt>
                <c:pt idx="1">
                  <c:v>6.9</c:v>
                </c:pt>
                <c:pt idx="2">
                  <c:v>8.5</c:v>
                </c:pt>
              </c:numCache>
            </c:numRef>
          </c:val>
          <c:extLst>
            <c:ext xmlns:c16="http://schemas.microsoft.com/office/drawing/2014/chart" uri="{C3380CC4-5D6E-409C-BE32-E72D297353CC}">
              <c16:uniqueId val="{00000001-C560-4A5E-AEA9-796355C78608}"/>
            </c:ext>
          </c:extLst>
        </c:ser>
        <c:dLbls>
          <c:dLblPos val="outEnd"/>
          <c:showLegendKey val="0"/>
          <c:showVal val="1"/>
          <c:showCatName val="0"/>
          <c:showSerName val="0"/>
          <c:showPercent val="0"/>
          <c:showBubbleSize val="0"/>
        </c:dLbls>
        <c:gapWidth val="219"/>
        <c:overlap val="-27"/>
        <c:axId val="711723848"/>
        <c:axId val="711724176"/>
      </c:barChart>
      <c:catAx>
        <c:axId val="711723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711724176"/>
        <c:crosses val="autoZero"/>
        <c:auto val="1"/>
        <c:lblAlgn val="ctr"/>
        <c:lblOffset val="100"/>
        <c:noMultiLvlLbl val="0"/>
      </c:catAx>
      <c:valAx>
        <c:axId val="71172417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11723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Välitunnit, lukio, v.2019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'Kouluterveyskyselyn aikasarjat '!$B$1</c:f>
              <c:strCache>
                <c:ptCount val="1"/>
                <c:pt idx="0">
                  <c:v>Kuopio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'!$A$2:$A$4</c:f>
              <c:strCache>
                <c:ptCount val="3"/>
                <c:pt idx="0">
                  <c:v>Välitunnit pelottavat, %</c:v>
                </c:pt>
                <c:pt idx="1">
                  <c:v>On yksinäinen välitunnilla, %</c:v>
                </c:pt>
                <c:pt idx="2">
                  <c:v>Toivoo järjestettyä ohjelmaa välitunnilla, %</c:v>
                </c:pt>
              </c:strCache>
            </c:strRef>
          </c:cat>
          <c:val>
            <c:numRef>
              <c:f>'Kouluterveyskyselyn aikasarjat '!$B$2:$B$4</c:f>
              <c:numCache>
                <c:formatCode>#\ ##0.0</c:formatCode>
                <c:ptCount val="3"/>
                <c:pt idx="0">
                  <c:v>1.4</c:v>
                </c:pt>
                <c:pt idx="1">
                  <c:v>5.5</c:v>
                </c:pt>
                <c:pt idx="2">
                  <c:v>6.9</c:v>
                </c:pt>
              </c:numCache>
            </c:numRef>
          </c:val>
          <c:extLst>
            <c:ext xmlns:c16="http://schemas.microsoft.com/office/drawing/2014/chart" uri="{C3380CC4-5D6E-409C-BE32-E72D297353CC}">
              <c16:uniqueId val="{00000000-2B06-4DC6-AF56-E894F3B0C926}"/>
            </c:ext>
          </c:extLst>
        </c:ser>
        <c:ser>
          <c:idx val="1"/>
          <c:order val="1"/>
          <c:tx>
            <c:strRef>
              <c:f>'Kouluterveyskyselyn aikasarjat '!$C$1</c:f>
              <c:strCache>
                <c:ptCount val="1"/>
                <c:pt idx="0">
                  <c:v>Koko maa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'!$A$2:$A$4</c:f>
              <c:strCache>
                <c:ptCount val="3"/>
                <c:pt idx="0">
                  <c:v>Välitunnit pelottavat, %</c:v>
                </c:pt>
                <c:pt idx="1">
                  <c:v>On yksinäinen välitunnilla, %</c:v>
                </c:pt>
                <c:pt idx="2">
                  <c:v>Toivoo järjestettyä ohjelmaa välitunnilla, %</c:v>
                </c:pt>
              </c:strCache>
            </c:strRef>
          </c:cat>
          <c:val>
            <c:numRef>
              <c:f>'Kouluterveyskyselyn aikasarjat '!$C$2:$C$4</c:f>
              <c:numCache>
                <c:formatCode>#\ ##0.0</c:formatCode>
                <c:ptCount val="3"/>
                <c:pt idx="0">
                  <c:v>1.8</c:v>
                </c:pt>
                <c:pt idx="1">
                  <c:v>5.8</c:v>
                </c:pt>
                <c:pt idx="2">
                  <c:v>6.9</c:v>
                </c:pt>
              </c:numCache>
            </c:numRef>
          </c:val>
          <c:extLst>
            <c:ext xmlns:c16="http://schemas.microsoft.com/office/drawing/2014/chart" uri="{C3380CC4-5D6E-409C-BE32-E72D297353CC}">
              <c16:uniqueId val="{00000001-2B06-4DC6-AF56-E894F3B0C926}"/>
            </c:ext>
          </c:extLst>
        </c:ser>
        <c:dLbls>
          <c:dLblPos val="outEnd"/>
          <c:showLegendKey val="0"/>
          <c:showVal val="1"/>
          <c:showCatName val="0"/>
          <c:showSerName val="0"/>
          <c:showPercent val="0"/>
          <c:showBubbleSize val="0"/>
        </c:dLbls>
        <c:gapWidth val="219"/>
        <c:overlap val="-27"/>
        <c:axId val="15552696"/>
        <c:axId val="724582008"/>
      </c:barChart>
      <c:catAx>
        <c:axId val="15552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724582008"/>
        <c:crosses val="autoZero"/>
        <c:auto val="1"/>
        <c:lblAlgn val="ctr"/>
        <c:lblOffset val="100"/>
        <c:noMultiLvlLbl val="0"/>
      </c:catAx>
      <c:valAx>
        <c:axId val="72458200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552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Välitunnit pelottavat, %, 8. ja 9.lk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(8).xlsx]Kouluterveyskyselyn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(8).xlsx]Kouluterveyskyselyn aikasarjat '!$A$2:$A$8</c:f>
              <c:strCache>
                <c:ptCount val="7"/>
                <c:pt idx="0">
                  <c:v>Joensuu</c:v>
                </c:pt>
                <c:pt idx="1">
                  <c:v>Oulu</c:v>
                </c:pt>
                <c:pt idx="2">
                  <c:v>Tampere</c:v>
                </c:pt>
                <c:pt idx="3">
                  <c:v>Jyväskylä</c:v>
                </c:pt>
                <c:pt idx="4">
                  <c:v>Kuopio</c:v>
                </c:pt>
                <c:pt idx="5">
                  <c:v>Lahti</c:v>
                </c:pt>
                <c:pt idx="6">
                  <c:v>Turku</c:v>
                </c:pt>
              </c:strCache>
            </c:strRef>
          </c:cat>
          <c:val>
            <c:numRef>
              <c:f>'[ktk.ktk1.fact_ktk_ktk1.latest (8).xlsx]Kouluterveyskyselyn aikasarjat '!$B$2:$B$8</c:f>
              <c:numCache>
                <c:formatCode>#\ ##0.0</c:formatCode>
                <c:ptCount val="7"/>
                <c:pt idx="0">
                  <c:v>3.7</c:v>
                </c:pt>
                <c:pt idx="1">
                  <c:v>3.4</c:v>
                </c:pt>
                <c:pt idx="2">
                  <c:v>4.0999999999999996</c:v>
                </c:pt>
                <c:pt idx="3">
                  <c:v>3.6</c:v>
                </c:pt>
                <c:pt idx="4">
                  <c:v>3.9</c:v>
                </c:pt>
                <c:pt idx="5">
                  <c:v>4.9000000000000004</c:v>
                </c:pt>
                <c:pt idx="6">
                  <c:v>4.8</c:v>
                </c:pt>
              </c:numCache>
            </c:numRef>
          </c:val>
          <c:extLst>
            <c:ext xmlns:c16="http://schemas.microsoft.com/office/drawing/2014/chart" uri="{C3380CC4-5D6E-409C-BE32-E72D297353CC}">
              <c16:uniqueId val="{00000000-6DDC-48F5-9879-3A771F00F67A}"/>
            </c:ext>
          </c:extLst>
        </c:ser>
        <c:ser>
          <c:idx val="1"/>
          <c:order val="1"/>
          <c:tx>
            <c:strRef>
              <c:f>'[ktk.ktk1.fact_ktk_ktk1.latest (8).xlsx]Kouluterveyskyselyn aikasarjat '!$C$1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(8).xlsx]Kouluterveyskyselyn aikasarjat '!$A$2:$A$8</c:f>
              <c:strCache>
                <c:ptCount val="7"/>
                <c:pt idx="0">
                  <c:v>Joensuu</c:v>
                </c:pt>
                <c:pt idx="1">
                  <c:v>Oulu</c:v>
                </c:pt>
                <c:pt idx="2">
                  <c:v>Tampere</c:v>
                </c:pt>
                <c:pt idx="3">
                  <c:v>Jyväskylä</c:v>
                </c:pt>
                <c:pt idx="4">
                  <c:v>Kuopio</c:v>
                </c:pt>
                <c:pt idx="5">
                  <c:v>Lahti</c:v>
                </c:pt>
                <c:pt idx="6">
                  <c:v>Turku</c:v>
                </c:pt>
              </c:strCache>
            </c:strRef>
          </c:cat>
          <c:val>
            <c:numRef>
              <c:f>'[ktk.ktk1.fact_ktk_ktk1.latest (8).xlsx]Kouluterveyskyselyn aikasarjat '!$C$2:$C$8</c:f>
              <c:numCache>
                <c:formatCode>#\ ##0.0</c:formatCode>
                <c:ptCount val="7"/>
                <c:pt idx="0">
                  <c:v>3.4</c:v>
                </c:pt>
                <c:pt idx="1">
                  <c:v>3.8</c:v>
                </c:pt>
                <c:pt idx="2">
                  <c:v>3.9</c:v>
                </c:pt>
                <c:pt idx="3">
                  <c:v>4.3</c:v>
                </c:pt>
                <c:pt idx="4">
                  <c:v>4.5999999999999996</c:v>
                </c:pt>
                <c:pt idx="5">
                  <c:v>4.5999999999999996</c:v>
                </c:pt>
                <c:pt idx="6">
                  <c:v>5.8</c:v>
                </c:pt>
              </c:numCache>
            </c:numRef>
          </c:val>
          <c:extLst>
            <c:ext xmlns:c16="http://schemas.microsoft.com/office/drawing/2014/chart" uri="{C3380CC4-5D6E-409C-BE32-E72D297353CC}">
              <c16:uniqueId val="{00000001-6DDC-48F5-9879-3A771F00F67A}"/>
            </c:ext>
          </c:extLst>
        </c:ser>
        <c:dLbls>
          <c:dLblPos val="outEnd"/>
          <c:showLegendKey val="0"/>
          <c:showVal val="1"/>
          <c:showCatName val="0"/>
          <c:showSerName val="0"/>
          <c:showPercent val="0"/>
          <c:showBubbleSize val="0"/>
        </c:dLbls>
        <c:gapWidth val="219"/>
        <c:overlap val="-27"/>
        <c:axId val="711695312"/>
        <c:axId val="711698264"/>
      </c:barChart>
      <c:catAx>
        <c:axId val="71169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711698264"/>
        <c:crosses val="autoZero"/>
        <c:auto val="1"/>
        <c:lblAlgn val="ctr"/>
        <c:lblOffset val="100"/>
        <c:noMultiLvlLbl val="0"/>
      </c:catAx>
      <c:valAx>
        <c:axId val="71169826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1169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Välitunnit pelottavat, %,</a:t>
            </a:r>
            <a:r>
              <a:rPr lang="fi-FI" baseline="0"/>
              <a:t> 4. ja 5.lk</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'[ktk.ktk4.fact_ktk_ktk4.latest (2).xlsx]Kouluterveyskyselyn tulokset 20'!$B$1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'[ktk.ktk4.fact_ktk_ktk4.latest (2).xlsx]Kouluterveyskyselyn tulokset 20'!$A$2:$A$8</c:f>
              <c:strCache>
                <c:ptCount val="7"/>
                <c:pt idx="0">
                  <c:v>Joensuu</c:v>
                </c:pt>
                <c:pt idx="1">
                  <c:v>Jyväskylä</c:v>
                </c:pt>
                <c:pt idx="2">
                  <c:v>Kuopio</c:v>
                </c:pt>
                <c:pt idx="3">
                  <c:v>Oulu</c:v>
                </c:pt>
                <c:pt idx="4">
                  <c:v>Tampere</c:v>
                </c:pt>
                <c:pt idx="5">
                  <c:v>Turku</c:v>
                </c:pt>
                <c:pt idx="6">
                  <c:v>Lahti</c:v>
                </c:pt>
              </c:strCache>
            </c:strRef>
          </c:cat>
          <c:val>
            <c:numRef>
              <c:f>'[ktk.ktk4.fact_ktk_ktk4.latest (2).xlsx]Kouluterveyskyselyn tulokset 20'!$B$2:$B$8</c:f>
              <c:numCache>
                <c:formatCode>#\ ##0.0</c:formatCode>
                <c:ptCount val="7"/>
                <c:pt idx="0">
                  <c:v>1.2</c:v>
                </c:pt>
                <c:pt idx="1">
                  <c:v>1.1000000000000001</c:v>
                </c:pt>
                <c:pt idx="2">
                  <c:v>1.1000000000000001</c:v>
                </c:pt>
                <c:pt idx="3">
                  <c:v>1.2</c:v>
                </c:pt>
                <c:pt idx="4">
                  <c:v>1.4</c:v>
                </c:pt>
                <c:pt idx="5">
                  <c:v>1.7</c:v>
                </c:pt>
                <c:pt idx="6">
                  <c:v>2.2000000000000002</c:v>
                </c:pt>
              </c:numCache>
            </c:numRef>
          </c:val>
          <c:extLst>
            <c:ext xmlns:c16="http://schemas.microsoft.com/office/drawing/2014/chart" uri="{C3380CC4-5D6E-409C-BE32-E72D297353CC}">
              <c16:uniqueId val="{00000000-BA21-41AF-AB9D-A9E0D4EE2900}"/>
            </c:ext>
          </c:extLst>
        </c:ser>
        <c:ser>
          <c:idx val="1"/>
          <c:order val="1"/>
          <c:tx>
            <c:strRef>
              <c:f>'[ktk.ktk4.fact_ktk_ktk4.latest (2).xlsx]Kouluterveyskyselyn tulokset 20'!$C$1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'[ktk.ktk4.fact_ktk_ktk4.latest (2).xlsx]Kouluterveyskyselyn tulokset 20'!$A$2:$A$8</c:f>
              <c:strCache>
                <c:ptCount val="7"/>
                <c:pt idx="0">
                  <c:v>Joensuu</c:v>
                </c:pt>
                <c:pt idx="1">
                  <c:v>Jyväskylä</c:v>
                </c:pt>
                <c:pt idx="2">
                  <c:v>Kuopio</c:v>
                </c:pt>
                <c:pt idx="3">
                  <c:v>Oulu</c:v>
                </c:pt>
                <c:pt idx="4">
                  <c:v>Tampere</c:v>
                </c:pt>
                <c:pt idx="5">
                  <c:v>Turku</c:v>
                </c:pt>
                <c:pt idx="6">
                  <c:v>Lahti</c:v>
                </c:pt>
              </c:strCache>
            </c:strRef>
          </c:cat>
          <c:val>
            <c:numRef>
              <c:f>'[ktk.ktk4.fact_ktk_ktk4.latest (2).xlsx]Kouluterveyskyselyn tulokset 20'!$C$2:$C$8</c:f>
              <c:numCache>
                <c:formatCode>#\ ##0.0</c:formatCode>
                <c:ptCount val="7"/>
                <c:pt idx="0">
                  <c:v>0.6</c:v>
                </c:pt>
                <c:pt idx="1">
                  <c:v>0.8</c:v>
                </c:pt>
                <c:pt idx="2">
                  <c:v>0.9</c:v>
                </c:pt>
                <c:pt idx="3">
                  <c:v>0.9</c:v>
                </c:pt>
                <c:pt idx="4">
                  <c:v>1.2</c:v>
                </c:pt>
                <c:pt idx="5">
                  <c:v>1.5</c:v>
                </c:pt>
                <c:pt idx="6">
                  <c:v>1.6</c:v>
                </c:pt>
              </c:numCache>
            </c:numRef>
          </c:val>
          <c:extLst>
            <c:ext xmlns:c16="http://schemas.microsoft.com/office/drawing/2014/chart" uri="{C3380CC4-5D6E-409C-BE32-E72D297353CC}">
              <c16:uniqueId val="{00000001-BA21-41AF-AB9D-A9E0D4EE2900}"/>
            </c:ext>
          </c:extLst>
        </c:ser>
        <c:dLbls>
          <c:dLblPos val="outEnd"/>
          <c:showLegendKey val="0"/>
          <c:showVal val="1"/>
          <c:showCatName val="0"/>
          <c:showSerName val="0"/>
          <c:showPercent val="0"/>
          <c:showBubbleSize val="0"/>
        </c:dLbls>
        <c:gapWidth val="219"/>
        <c:overlap val="-27"/>
        <c:axId val="589790072"/>
        <c:axId val="589790728"/>
      </c:barChart>
      <c:catAx>
        <c:axId val="589790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89790728"/>
        <c:crosses val="autoZero"/>
        <c:auto val="1"/>
        <c:lblAlgn val="ctr"/>
        <c:lblOffset val="100"/>
        <c:noMultiLvlLbl val="0"/>
      </c:catAx>
      <c:valAx>
        <c:axId val="58979072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89790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Välitunnit pelottavat, ammatilinen oppilaitos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(13).xlsx]Kouluterveyskyselyn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(13).xlsx]Kouluterveyskyselyn aikasarjat '!$A$2:$A$8</c:f>
              <c:strCache>
                <c:ptCount val="7"/>
                <c:pt idx="0">
                  <c:v>Joensuu</c:v>
                </c:pt>
                <c:pt idx="1">
                  <c:v>Kuopio</c:v>
                </c:pt>
                <c:pt idx="2">
                  <c:v>Jyväskylä</c:v>
                </c:pt>
                <c:pt idx="3">
                  <c:v>Oulu</c:v>
                </c:pt>
                <c:pt idx="4">
                  <c:v>Tampere</c:v>
                </c:pt>
                <c:pt idx="5">
                  <c:v>Lahti</c:v>
                </c:pt>
                <c:pt idx="6">
                  <c:v>Turku</c:v>
                </c:pt>
              </c:strCache>
            </c:strRef>
          </c:cat>
          <c:val>
            <c:numRef>
              <c:f>'[ktk.ktk1.fact_ktk_ktk1.latest (13).xlsx]Kouluterveyskyselyn aikasarjat '!$B$2:$B$8</c:f>
              <c:numCache>
                <c:formatCode>#\ ##0.0</c:formatCode>
                <c:ptCount val="7"/>
                <c:pt idx="0">
                  <c:v>2.2999999999999998</c:v>
                </c:pt>
                <c:pt idx="1">
                  <c:v>2.9</c:v>
                </c:pt>
                <c:pt idx="2">
                  <c:v>3.2</c:v>
                </c:pt>
                <c:pt idx="3">
                  <c:v>2.1</c:v>
                </c:pt>
                <c:pt idx="4">
                  <c:v>3.9</c:v>
                </c:pt>
                <c:pt idx="5">
                  <c:v>3.1</c:v>
                </c:pt>
                <c:pt idx="6">
                  <c:v>2.8</c:v>
                </c:pt>
              </c:numCache>
            </c:numRef>
          </c:val>
          <c:extLst>
            <c:ext xmlns:c16="http://schemas.microsoft.com/office/drawing/2014/chart" uri="{C3380CC4-5D6E-409C-BE32-E72D297353CC}">
              <c16:uniqueId val="{00000000-2B24-4F52-9EB9-CF9E0BB0F328}"/>
            </c:ext>
          </c:extLst>
        </c:ser>
        <c:ser>
          <c:idx val="1"/>
          <c:order val="1"/>
          <c:tx>
            <c:strRef>
              <c:f>'[ktk.ktk1.fact_ktk_ktk1.latest (13).xlsx]Kouluterveyskyselyn aikasarjat '!$C$1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(13).xlsx]Kouluterveyskyselyn aikasarjat '!$A$2:$A$8</c:f>
              <c:strCache>
                <c:ptCount val="7"/>
                <c:pt idx="0">
                  <c:v>Joensuu</c:v>
                </c:pt>
                <c:pt idx="1">
                  <c:v>Kuopio</c:v>
                </c:pt>
                <c:pt idx="2">
                  <c:v>Jyväskylä</c:v>
                </c:pt>
                <c:pt idx="3">
                  <c:v>Oulu</c:v>
                </c:pt>
                <c:pt idx="4">
                  <c:v>Tampere</c:v>
                </c:pt>
                <c:pt idx="5">
                  <c:v>Lahti</c:v>
                </c:pt>
                <c:pt idx="6">
                  <c:v>Turku</c:v>
                </c:pt>
              </c:strCache>
            </c:strRef>
          </c:cat>
          <c:val>
            <c:numRef>
              <c:f>'[ktk.ktk1.fact_ktk_ktk1.latest (13).xlsx]Kouluterveyskyselyn aikasarjat '!$C$2:$C$8</c:f>
              <c:numCache>
                <c:formatCode>#\ ##0.0</c:formatCode>
                <c:ptCount val="7"/>
                <c:pt idx="0">
                  <c:v>2.2000000000000002</c:v>
                </c:pt>
                <c:pt idx="1">
                  <c:v>2.2000000000000002</c:v>
                </c:pt>
                <c:pt idx="2">
                  <c:v>2.9</c:v>
                </c:pt>
                <c:pt idx="3">
                  <c:v>3.6</c:v>
                </c:pt>
                <c:pt idx="4">
                  <c:v>3.7</c:v>
                </c:pt>
                <c:pt idx="5">
                  <c:v>4.3</c:v>
                </c:pt>
                <c:pt idx="6">
                  <c:v>4.8</c:v>
                </c:pt>
              </c:numCache>
            </c:numRef>
          </c:val>
          <c:extLst>
            <c:ext xmlns:c16="http://schemas.microsoft.com/office/drawing/2014/chart" uri="{C3380CC4-5D6E-409C-BE32-E72D297353CC}">
              <c16:uniqueId val="{00000001-2B24-4F52-9EB9-CF9E0BB0F328}"/>
            </c:ext>
          </c:extLst>
        </c:ser>
        <c:dLbls>
          <c:dLblPos val="outEnd"/>
          <c:showLegendKey val="0"/>
          <c:showVal val="1"/>
          <c:showCatName val="0"/>
          <c:showSerName val="0"/>
          <c:showPercent val="0"/>
          <c:showBubbleSize val="0"/>
        </c:dLbls>
        <c:gapWidth val="219"/>
        <c:overlap val="-27"/>
        <c:axId val="749541352"/>
        <c:axId val="749544632"/>
      </c:barChart>
      <c:catAx>
        <c:axId val="74954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749544632"/>
        <c:crosses val="autoZero"/>
        <c:auto val="1"/>
        <c:lblAlgn val="ctr"/>
        <c:lblOffset val="100"/>
        <c:noMultiLvlLbl val="0"/>
      </c:catAx>
      <c:valAx>
        <c:axId val="74954463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49541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Välitunnit pelottavat, %, lukiolaiset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(10).xlsx]Kouluterveyskyselyn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(10).xlsx]Kouluterveyskyselyn aikasarjat '!$A$2:$A$8</c:f>
              <c:strCache>
                <c:ptCount val="7"/>
                <c:pt idx="0">
                  <c:v>Lahti</c:v>
                </c:pt>
                <c:pt idx="1">
                  <c:v>Kuopio</c:v>
                </c:pt>
                <c:pt idx="2">
                  <c:v>Joensuu</c:v>
                </c:pt>
                <c:pt idx="3">
                  <c:v>Tampere</c:v>
                </c:pt>
                <c:pt idx="4">
                  <c:v>Oulu</c:v>
                </c:pt>
                <c:pt idx="5">
                  <c:v>Turku</c:v>
                </c:pt>
                <c:pt idx="6">
                  <c:v>Jyväskylä</c:v>
                </c:pt>
              </c:strCache>
            </c:strRef>
          </c:cat>
          <c:val>
            <c:numRef>
              <c:f>'[ktk.ktk1.fact_ktk_ktk1.latest (10).xlsx]Kouluterveyskyselyn aikasarjat '!$B$2:$B$8</c:f>
              <c:numCache>
                <c:formatCode>#\ ##0.0</c:formatCode>
                <c:ptCount val="7"/>
                <c:pt idx="0">
                  <c:v>1.7</c:v>
                </c:pt>
                <c:pt idx="1">
                  <c:v>1.2</c:v>
                </c:pt>
                <c:pt idx="2">
                  <c:v>2.1</c:v>
                </c:pt>
                <c:pt idx="3">
                  <c:v>1.8</c:v>
                </c:pt>
                <c:pt idx="4">
                  <c:v>1.4</c:v>
                </c:pt>
                <c:pt idx="5">
                  <c:v>1.2</c:v>
                </c:pt>
                <c:pt idx="6">
                  <c:v>2.8</c:v>
                </c:pt>
              </c:numCache>
            </c:numRef>
          </c:val>
          <c:extLst>
            <c:ext xmlns:c16="http://schemas.microsoft.com/office/drawing/2014/chart" uri="{C3380CC4-5D6E-409C-BE32-E72D297353CC}">
              <c16:uniqueId val="{00000000-D51E-409D-BB89-A39C24C4A94B}"/>
            </c:ext>
          </c:extLst>
        </c:ser>
        <c:ser>
          <c:idx val="1"/>
          <c:order val="1"/>
          <c:tx>
            <c:strRef>
              <c:f>'[ktk.ktk1.fact_ktk_ktk1.latest (10).xlsx]Kouluterveyskyselyn aikasarjat '!$C$1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(10).xlsx]Kouluterveyskyselyn aikasarjat '!$A$2:$A$8</c:f>
              <c:strCache>
                <c:ptCount val="7"/>
                <c:pt idx="0">
                  <c:v>Lahti</c:v>
                </c:pt>
                <c:pt idx="1">
                  <c:v>Kuopio</c:v>
                </c:pt>
                <c:pt idx="2">
                  <c:v>Joensuu</c:v>
                </c:pt>
                <c:pt idx="3">
                  <c:v>Tampere</c:v>
                </c:pt>
                <c:pt idx="4">
                  <c:v>Oulu</c:v>
                </c:pt>
                <c:pt idx="5">
                  <c:v>Turku</c:v>
                </c:pt>
                <c:pt idx="6">
                  <c:v>Jyväskylä</c:v>
                </c:pt>
              </c:strCache>
            </c:strRef>
          </c:cat>
          <c:val>
            <c:numRef>
              <c:f>'[ktk.ktk1.fact_ktk_ktk1.latest (10).xlsx]Kouluterveyskyselyn aikasarjat '!$C$2:$C$8</c:f>
              <c:numCache>
                <c:formatCode>#\ ##0.0</c:formatCode>
                <c:ptCount val="7"/>
                <c:pt idx="0">
                  <c:v>1.2</c:v>
                </c:pt>
                <c:pt idx="1">
                  <c:v>1.4</c:v>
                </c:pt>
                <c:pt idx="2">
                  <c:v>1.5</c:v>
                </c:pt>
                <c:pt idx="3">
                  <c:v>1.6</c:v>
                </c:pt>
                <c:pt idx="4">
                  <c:v>1.8</c:v>
                </c:pt>
                <c:pt idx="5">
                  <c:v>1.8</c:v>
                </c:pt>
                <c:pt idx="6">
                  <c:v>2</c:v>
                </c:pt>
              </c:numCache>
            </c:numRef>
          </c:val>
          <c:extLst>
            <c:ext xmlns:c16="http://schemas.microsoft.com/office/drawing/2014/chart" uri="{C3380CC4-5D6E-409C-BE32-E72D297353CC}">
              <c16:uniqueId val="{00000001-D51E-409D-BB89-A39C24C4A94B}"/>
            </c:ext>
          </c:extLst>
        </c:ser>
        <c:dLbls>
          <c:dLblPos val="outEnd"/>
          <c:showLegendKey val="0"/>
          <c:showVal val="1"/>
          <c:showCatName val="0"/>
          <c:showSerName val="0"/>
          <c:showPercent val="0"/>
          <c:showBubbleSize val="0"/>
        </c:dLbls>
        <c:gapWidth val="219"/>
        <c:overlap val="-27"/>
        <c:axId val="603331264"/>
        <c:axId val="603330936"/>
      </c:barChart>
      <c:catAx>
        <c:axId val="60333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603330936"/>
        <c:crosses val="autoZero"/>
        <c:auto val="1"/>
        <c:lblAlgn val="ctr"/>
        <c:lblOffset val="100"/>
        <c:noMultiLvlLbl val="0"/>
      </c:catAx>
      <c:valAx>
        <c:axId val="60333093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03331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Vähintään tunnin päivässä liikkuvat, % Kuopio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'Kouluterveyskyselyn tulokset 20'!$A$2</c:f>
              <c:strCache>
                <c:ptCount val="1"/>
                <c:pt idx="0">
                  <c:v>Pojat 4. ja 5.lk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20'!$B$1:$C$1</c:f>
              <c:strCache>
                <c:ptCount val="2"/>
                <c:pt idx="0">
                  <c:v>2017</c:v>
                </c:pt>
                <c:pt idx="1">
                  <c:v>2019</c:v>
                </c:pt>
              </c:strCache>
            </c:strRef>
          </c:cat>
          <c:val>
            <c:numRef>
              <c:f>'Kouluterveyskyselyn tulokset 20'!$B$2:$C$2</c:f>
              <c:numCache>
                <c:formatCode>#\ ##0.0</c:formatCode>
                <c:ptCount val="2"/>
                <c:pt idx="0">
                  <c:v>49.3</c:v>
                </c:pt>
                <c:pt idx="1">
                  <c:v>46.8</c:v>
                </c:pt>
              </c:numCache>
            </c:numRef>
          </c:val>
          <c:smooth val="0"/>
          <c:extLst>
            <c:ext xmlns:c16="http://schemas.microsoft.com/office/drawing/2014/chart" uri="{C3380CC4-5D6E-409C-BE32-E72D297353CC}">
              <c16:uniqueId val="{00000000-B1B7-4268-98D7-6B930A18ADC8}"/>
            </c:ext>
          </c:extLst>
        </c:ser>
        <c:ser>
          <c:idx val="1"/>
          <c:order val="1"/>
          <c:tx>
            <c:strRef>
              <c:f>'Kouluterveyskyselyn tulokset 20'!$A$3</c:f>
              <c:strCache>
                <c:ptCount val="1"/>
                <c:pt idx="0">
                  <c:v>Tytöt 4. ja 5.lk</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20'!$B$1:$C$1</c:f>
              <c:strCache>
                <c:ptCount val="2"/>
                <c:pt idx="0">
                  <c:v>2017</c:v>
                </c:pt>
                <c:pt idx="1">
                  <c:v>2019</c:v>
                </c:pt>
              </c:strCache>
            </c:strRef>
          </c:cat>
          <c:val>
            <c:numRef>
              <c:f>'Kouluterveyskyselyn tulokset 20'!$B$3:$C$3</c:f>
              <c:numCache>
                <c:formatCode>#\ ##0.0</c:formatCode>
                <c:ptCount val="2"/>
                <c:pt idx="0">
                  <c:v>40.700000000000003</c:v>
                </c:pt>
                <c:pt idx="1">
                  <c:v>38.799999999999997</c:v>
                </c:pt>
              </c:numCache>
            </c:numRef>
          </c:val>
          <c:smooth val="0"/>
          <c:extLst>
            <c:ext xmlns:c16="http://schemas.microsoft.com/office/drawing/2014/chart" uri="{C3380CC4-5D6E-409C-BE32-E72D297353CC}">
              <c16:uniqueId val="{00000001-B1B7-4268-98D7-6B930A18ADC8}"/>
            </c:ext>
          </c:extLst>
        </c:ser>
        <c:dLbls>
          <c:dLblPos val="t"/>
          <c:showLegendKey val="0"/>
          <c:showVal val="1"/>
          <c:showCatName val="0"/>
          <c:showSerName val="0"/>
          <c:showPercent val="0"/>
          <c:showBubbleSize val="0"/>
        </c:dLbls>
        <c:smooth val="0"/>
        <c:axId val="756987952"/>
        <c:axId val="756988280"/>
      </c:lineChart>
      <c:catAx>
        <c:axId val="75698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56988280"/>
        <c:crosses val="autoZero"/>
        <c:auto val="1"/>
        <c:lblAlgn val="ctr"/>
        <c:lblOffset val="100"/>
        <c:noMultiLvlLbl val="0"/>
      </c:catAx>
      <c:valAx>
        <c:axId val="75698828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56987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Koulun fyysiset työolot häirinneet koulutyötä, %, 4. ja 5.lk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'[ktk.ktk4.fact_ktk_ktk4.latest (1).xlsx]Kouluterveyskyselyn tulokset 20'!$B$1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'[ktk.ktk4.fact_ktk_ktk4.latest (1).xlsx]Kouluterveyskyselyn tulokset 20'!$A$2:$A$8</c:f>
              <c:strCache>
                <c:ptCount val="7"/>
                <c:pt idx="0">
                  <c:v>Kuopio</c:v>
                </c:pt>
                <c:pt idx="1">
                  <c:v>Oulu</c:v>
                </c:pt>
                <c:pt idx="2">
                  <c:v>Joensuu</c:v>
                </c:pt>
                <c:pt idx="3">
                  <c:v>Tampere</c:v>
                </c:pt>
                <c:pt idx="4">
                  <c:v>Jyväskylä</c:v>
                </c:pt>
                <c:pt idx="5">
                  <c:v>Turku</c:v>
                </c:pt>
                <c:pt idx="6">
                  <c:v>Lahti</c:v>
                </c:pt>
              </c:strCache>
            </c:strRef>
          </c:cat>
          <c:val>
            <c:numRef>
              <c:f>'[ktk.ktk4.fact_ktk_ktk4.latest (1).xlsx]Kouluterveyskyselyn tulokset 20'!$B$2:$B$8</c:f>
              <c:numCache>
                <c:formatCode>#\ ##0.0</c:formatCode>
                <c:ptCount val="7"/>
                <c:pt idx="0">
                  <c:v>6.4</c:v>
                </c:pt>
                <c:pt idx="1">
                  <c:v>7.3</c:v>
                </c:pt>
                <c:pt idx="2">
                  <c:v>5.3</c:v>
                </c:pt>
                <c:pt idx="3">
                  <c:v>8.6999999999999993</c:v>
                </c:pt>
                <c:pt idx="4">
                  <c:v>6.8</c:v>
                </c:pt>
                <c:pt idx="5">
                  <c:v>8</c:v>
                </c:pt>
                <c:pt idx="6">
                  <c:v>6.8</c:v>
                </c:pt>
              </c:numCache>
            </c:numRef>
          </c:val>
          <c:extLst>
            <c:ext xmlns:c16="http://schemas.microsoft.com/office/drawing/2014/chart" uri="{C3380CC4-5D6E-409C-BE32-E72D297353CC}">
              <c16:uniqueId val="{00000000-C423-4408-B2E6-0A64C666153D}"/>
            </c:ext>
          </c:extLst>
        </c:ser>
        <c:ser>
          <c:idx val="1"/>
          <c:order val="1"/>
          <c:tx>
            <c:strRef>
              <c:f>'[ktk.ktk4.fact_ktk_ktk4.latest (1).xlsx]Kouluterveyskyselyn tulokset 20'!$C$1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'[ktk.ktk4.fact_ktk_ktk4.latest (1).xlsx]Kouluterveyskyselyn tulokset 20'!$A$2:$A$8</c:f>
              <c:strCache>
                <c:ptCount val="7"/>
                <c:pt idx="0">
                  <c:v>Kuopio</c:v>
                </c:pt>
                <c:pt idx="1">
                  <c:v>Oulu</c:v>
                </c:pt>
                <c:pt idx="2">
                  <c:v>Joensuu</c:v>
                </c:pt>
                <c:pt idx="3">
                  <c:v>Tampere</c:v>
                </c:pt>
                <c:pt idx="4">
                  <c:v>Jyväskylä</c:v>
                </c:pt>
                <c:pt idx="5">
                  <c:v>Turku</c:v>
                </c:pt>
                <c:pt idx="6">
                  <c:v>Lahti</c:v>
                </c:pt>
              </c:strCache>
            </c:strRef>
          </c:cat>
          <c:val>
            <c:numRef>
              <c:f>'[ktk.ktk4.fact_ktk_ktk4.latest (1).xlsx]Kouluterveyskyselyn tulokset 20'!$C$2:$C$8</c:f>
              <c:numCache>
                <c:formatCode>#\ ##0.0</c:formatCode>
                <c:ptCount val="7"/>
                <c:pt idx="0">
                  <c:v>6.6</c:v>
                </c:pt>
                <c:pt idx="1">
                  <c:v>7.1</c:v>
                </c:pt>
                <c:pt idx="2">
                  <c:v>7.7</c:v>
                </c:pt>
                <c:pt idx="3">
                  <c:v>7.7</c:v>
                </c:pt>
                <c:pt idx="4">
                  <c:v>8.3000000000000007</c:v>
                </c:pt>
                <c:pt idx="5">
                  <c:v>8.9</c:v>
                </c:pt>
                <c:pt idx="6">
                  <c:v>9.8000000000000007</c:v>
                </c:pt>
              </c:numCache>
            </c:numRef>
          </c:val>
          <c:extLst>
            <c:ext xmlns:c16="http://schemas.microsoft.com/office/drawing/2014/chart" uri="{C3380CC4-5D6E-409C-BE32-E72D297353CC}">
              <c16:uniqueId val="{00000001-C423-4408-B2E6-0A64C666153D}"/>
            </c:ext>
          </c:extLst>
        </c:ser>
        <c:dLbls>
          <c:dLblPos val="outEnd"/>
          <c:showLegendKey val="0"/>
          <c:showVal val="1"/>
          <c:showCatName val="0"/>
          <c:showSerName val="0"/>
          <c:showPercent val="0"/>
          <c:showBubbleSize val="0"/>
        </c:dLbls>
        <c:gapWidth val="219"/>
        <c:overlap val="-27"/>
        <c:axId val="749238784"/>
        <c:axId val="749238456"/>
      </c:barChart>
      <c:catAx>
        <c:axId val="74923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749238456"/>
        <c:crosses val="autoZero"/>
        <c:auto val="1"/>
        <c:lblAlgn val="ctr"/>
        <c:lblOffset val="100"/>
        <c:noMultiLvlLbl val="0"/>
      </c:catAx>
      <c:valAx>
        <c:axId val="74923845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49238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a:t>Oppilaitoksen fyysiset työolot häirinneet opiskelua, %, 8. ja 9.lk</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(2).xlsx]Kouluterveyskyselyn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'!$A$2:$A$8</c:f>
              <c:strCache>
                <c:ptCount val="7"/>
                <c:pt idx="0">
                  <c:v>Jyväskylä</c:v>
                </c:pt>
                <c:pt idx="1">
                  <c:v>Lahti</c:v>
                </c:pt>
                <c:pt idx="2">
                  <c:v>Oulu</c:v>
                </c:pt>
                <c:pt idx="3">
                  <c:v>Joensuu</c:v>
                </c:pt>
                <c:pt idx="4">
                  <c:v>Tampere</c:v>
                </c:pt>
                <c:pt idx="5">
                  <c:v>Kuopio</c:v>
                </c:pt>
                <c:pt idx="6">
                  <c:v>Turku</c:v>
                </c:pt>
              </c:strCache>
            </c:strRef>
          </c:cat>
          <c:val>
            <c:numRef>
              <c:f>'[ktk.ktk1.fact_ktk_ktk1.latest (2).xlsx]Kouluterveyskyselyn aikasarjat '!$B$2:$B$8</c:f>
              <c:numCache>
                <c:formatCode>#\ ##0.0</c:formatCode>
                <c:ptCount val="7"/>
                <c:pt idx="0">
                  <c:v>16.100000000000001</c:v>
                </c:pt>
                <c:pt idx="1">
                  <c:v>19.600000000000001</c:v>
                </c:pt>
                <c:pt idx="2">
                  <c:v>20.9</c:v>
                </c:pt>
                <c:pt idx="3">
                  <c:v>15.3</c:v>
                </c:pt>
                <c:pt idx="4">
                  <c:v>21.4</c:v>
                </c:pt>
                <c:pt idx="5">
                  <c:v>19.3</c:v>
                </c:pt>
                <c:pt idx="6">
                  <c:v>18.2</c:v>
                </c:pt>
              </c:numCache>
            </c:numRef>
          </c:val>
          <c:extLst>
            <c:ext xmlns:c16="http://schemas.microsoft.com/office/drawing/2014/chart" uri="{C3380CC4-5D6E-409C-BE32-E72D297353CC}">
              <c16:uniqueId val="{00000000-3A2D-4348-8BF2-9B7E85647F06}"/>
            </c:ext>
          </c:extLst>
        </c:ser>
        <c:ser>
          <c:idx val="1"/>
          <c:order val="1"/>
          <c:tx>
            <c:strRef>
              <c:f>'[ktk.ktk1.fact_ktk_ktk1.latest (2).xlsx]Kouluterveyskyselyn aikasarjat '!$C$1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'!$A$2:$A$8</c:f>
              <c:strCache>
                <c:ptCount val="7"/>
                <c:pt idx="0">
                  <c:v>Jyväskylä</c:v>
                </c:pt>
                <c:pt idx="1">
                  <c:v>Lahti</c:v>
                </c:pt>
                <c:pt idx="2">
                  <c:v>Oulu</c:v>
                </c:pt>
                <c:pt idx="3">
                  <c:v>Joensuu</c:v>
                </c:pt>
                <c:pt idx="4">
                  <c:v>Tampere</c:v>
                </c:pt>
                <c:pt idx="5">
                  <c:v>Kuopio</c:v>
                </c:pt>
                <c:pt idx="6">
                  <c:v>Turku</c:v>
                </c:pt>
              </c:strCache>
            </c:strRef>
          </c:cat>
          <c:val>
            <c:numRef>
              <c:f>'[ktk.ktk1.fact_ktk_ktk1.latest (2).xlsx]Kouluterveyskyselyn aikasarjat '!$C$2:$C$8</c:f>
              <c:numCache>
                <c:formatCode>#\ ##0.0</c:formatCode>
                <c:ptCount val="7"/>
                <c:pt idx="0">
                  <c:v>16.399999999999999</c:v>
                </c:pt>
                <c:pt idx="1">
                  <c:v>19</c:v>
                </c:pt>
                <c:pt idx="2">
                  <c:v>19.100000000000001</c:v>
                </c:pt>
                <c:pt idx="3">
                  <c:v>20.8</c:v>
                </c:pt>
                <c:pt idx="4">
                  <c:v>21.1</c:v>
                </c:pt>
                <c:pt idx="5">
                  <c:v>21.5</c:v>
                </c:pt>
                <c:pt idx="6">
                  <c:v>21.5</c:v>
                </c:pt>
              </c:numCache>
            </c:numRef>
          </c:val>
          <c:extLst>
            <c:ext xmlns:c16="http://schemas.microsoft.com/office/drawing/2014/chart" uri="{C3380CC4-5D6E-409C-BE32-E72D297353CC}">
              <c16:uniqueId val="{00000001-3A2D-4348-8BF2-9B7E85647F06}"/>
            </c:ext>
          </c:extLst>
        </c:ser>
        <c:dLbls>
          <c:dLblPos val="outEnd"/>
          <c:showLegendKey val="0"/>
          <c:showVal val="1"/>
          <c:showCatName val="0"/>
          <c:showSerName val="0"/>
          <c:showPercent val="0"/>
          <c:showBubbleSize val="0"/>
        </c:dLbls>
        <c:gapWidth val="219"/>
        <c:overlap val="-27"/>
        <c:axId val="532294960"/>
        <c:axId val="532287744"/>
      </c:barChart>
      <c:catAx>
        <c:axId val="53229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532287744"/>
        <c:crosses val="autoZero"/>
        <c:auto val="1"/>
        <c:lblAlgn val="ctr"/>
        <c:lblOffset val="100"/>
        <c:noMultiLvlLbl val="0"/>
      </c:catAx>
      <c:valAx>
        <c:axId val="53228774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2294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a:t>Oppilaitoksen fyysiset työolot häirinneet opiskelua, %, KUOPIO</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(3).xlsx]Kouluterveyskyselyn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'!$A$2:$A$3</c:f>
              <c:strCache>
                <c:ptCount val="2"/>
                <c:pt idx="0">
                  <c:v>2017</c:v>
                </c:pt>
                <c:pt idx="1">
                  <c:v>2019</c:v>
                </c:pt>
              </c:strCache>
            </c:strRef>
          </c:cat>
          <c:val>
            <c:numRef>
              <c:f>'[ktk.ktk1.fact_ktk_ktk1.latest (3).xlsx]Kouluterveyskyselyn aikasarjat '!$B$2:$B$3</c:f>
              <c:numCache>
                <c:formatCode>#\ ##0.0</c:formatCode>
                <c:ptCount val="2"/>
                <c:pt idx="0">
                  <c:v>19.3</c:v>
                </c:pt>
                <c:pt idx="1">
                  <c:v>21.5</c:v>
                </c:pt>
              </c:numCache>
            </c:numRef>
          </c:val>
          <c:smooth val="0"/>
          <c:extLst>
            <c:ext xmlns:c16="http://schemas.microsoft.com/office/drawing/2014/chart" uri="{C3380CC4-5D6E-409C-BE32-E72D297353CC}">
              <c16:uniqueId val="{00000000-F698-40E1-9BA4-82D3A7E77BDC}"/>
            </c:ext>
          </c:extLst>
        </c:ser>
        <c:ser>
          <c:idx val="1"/>
          <c:order val="1"/>
          <c:tx>
            <c:strRef>
              <c:f>'[ktk.ktk1.fact_ktk_ktk1.latest (3).xlsx]Kouluterveyskyselyn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'!$A$2:$A$3</c:f>
              <c:strCache>
                <c:ptCount val="2"/>
                <c:pt idx="0">
                  <c:v>2017</c:v>
                </c:pt>
                <c:pt idx="1">
                  <c:v>2019</c:v>
                </c:pt>
              </c:strCache>
            </c:strRef>
          </c:cat>
          <c:val>
            <c:numRef>
              <c:f>'[ktk.ktk1.fact_ktk_ktk1.latest (3).xlsx]Kouluterveyskyselyn aikasarjat '!$C$2:$C$3</c:f>
              <c:numCache>
                <c:formatCode>#\ ##0.0</c:formatCode>
                <c:ptCount val="2"/>
                <c:pt idx="0">
                  <c:v>6.1</c:v>
                </c:pt>
                <c:pt idx="1">
                  <c:v>8.6999999999999993</c:v>
                </c:pt>
              </c:numCache>
            </c:numRef>
          </c:val>
          <c:smooth val="0"/>
          <c:extLst>
            <c:ext xmlns:c16="http://schemas.microsoft.com/office/drawing/2014/chart" uri="{C3380CC4-5D6E-409C-BE32-E72D297353CC}">
              <c16:uniqueId val="{00000001-F698-40E1-9BA4-82D3A7E77BDC}"/>
            </c:ext>
          </c:extLst>
        </c:ser>
        <c:ser>
          <c:idx val="2"/>
          <c:order val="2"/>
          <c:tx>
            <c:strRef>
              <c:f>'[ktk.ktk1.fact_ktk_ktk1.latest (3).xlsx]Kouluterveyskyselyn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'!$A$2:$A$3</c:f>
              <c:strCache>
                <c:ptCount val="2"/>
                <c:pt idx="0">
                  <c:v>2017</c:v>
                </c:pt>
                <c:pt idx="1">
                  <c:v>2019</c:v>
                </c:pt>
              </c:strCache>
            </c:strRef>
          </c:cat>
          <c:val>
            <c:numRef>
              <c:f>'[ktk.ktk1.fact_ktk_ktk1.latest (3).xlsx]Kouluterveyskyselyn aikasarjat '!$D$2:$D$3</c:f>
              <c:numCache>
                <c:formatCode>#\ ##0.0</c:formatCode>
                <c:ptCount val="2"/>
                <c:pt idx="0">
                  <c:v>12.8</c:v>
                </c:pt>
                <c:pt idx="1">
                  <c:v>12.3</c:v>
                </c:pt>
              </c:numCache>
            </c:numRef>
          </c:val>
          <c:smooth val="0"/>
          <c:extLst>
            <c:ext xmlns:c16="http://schemas.microsoft.com/office/drawing/2014/chart" uri="{C3380CC4-5D6E-409C-BE32-E72D297353CC}">
              <c16:uniqueId val="{00000002-F698-40E1-9BA4-82D3A7E77BDC}"/>
            </c:ext>
          </c:extLst>
        </c:ser>
        <c:dLbls>
          <c:dLblPos val="t"/>
          <c:showLegendKey val="0"/>
          <c:showVal val="1"/>
          <c:showCatName val="0"/>
          <c:showSerName val="0"/>
          <c:showPercent val="0"/>
          <c:showBubbleSize val="0"/>
        </c:dLbls>
        <c:smooth val="0"/>
        <c:axId val="556151352"/>
        <c:axId val="556151680"/>
      </c:lineChart>
      <c:catAx>
        <c:axId val="55615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6151680"/>
        <c:crosses val="autoZero"/>
        <c:auto val="1"/>
        <c:lblAlgn val="ctr"/>
        <c:lblOffset val="100"/>
        <c:noMultiLvlLbl val="0"/>
      </c:catAx>
      <c:valAx>
        <c:axId val="55615168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6151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baseline="0">
                <a:effectLst/>
              </a:rPr>
              <a:t>Koulu-uupumus, %, KUOPIO</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(6).xlsx]Kouluterveyskyselyn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(6).xlsx]Kouluterveyskyselyn aikasarjat '!$A$2:$A$7</c:f>
              <c:strCache>
                <c:ptCount val="6"/>
                <c:pt idx="0">
                  <c:v>2006-2007</c:v>
                </c:pt>
                <c:pt idx="1">
                  <c:v>2008-2009</c:v>
                </c:pt>
                <c:pt idx="2">
                  <c:v>2010-2011</c:v>
                </c:pt>
                <c:pt idx="3">
                  <c:v>2013</c:v>
                </c:pt>
                <c:pt idx="4">
                  <c:v>2017</c:v>
                </c:pt>
                <c:pt idx="5">
                  <c:v>2019</c:v>
                </c:pt>
              </c:strCache>
            </c:strRef>
          </c:cat>
          <c:val>
            <c:numRef>
              <c:f>'[ktk.ktk1.fact_ktk_ktk1.latest (6).xlsx]Kouluterveyskyselyn aikasarjat '!$B$2:$B$7</c:f>
              <c:numCache>
                <c:formatCode>#\ ##0.0</c:formatCode>
                <c:ptCount val="6"/>
                <c:pt idx="0">
                  <c:v>11.4</c:v>
                </c:pt>
                <c:pt idx="1">
                  <c:v>12.3</c:v>
                </c:pt>
                <c:pt idx="2">
                  <c:v>11.9</c:v>
                </c:pt>
                <c:pt idx="3">
                  <c:v>15.1</c:v>
                </c:pt>
                <c:pt idx="4">
                  <c:v>15</c:v>
                </c:pt>
                <c:pt idx="5">
                  <c:v>16.899999999999999</c:v>
                </c:pt>
              </c:numCache>
            </c:numRef>
          </c:val>
          <c:smooth val="0"/>
          <c:extLst>
            <c:ext xmlns:c16="http://schemas.microsoft.com/office/drawing/2014/chart" uri="{C3380CC4-5D6E-409C-BE32-E72D297353CC}">
              <c16:uniqueId val="{00000000-8B5C-4D0B-8F06-8674E35D19D6}"/>
            </c:ext>
          </c:extLst>
        </c:ser>
        <c:ser>
          <c:idx val="1"/>
          <c:order val="1"/>
          <c:tx>
            <c:strRef>
              <c:f>'[ktk.ktk1.fact_ktk_ktk1.latest (6).xlsx]Kouluterveyskyselyn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(6).xlsx]Kouluterveyskyselyn aikasarjat '!$A$2:$A$7</c:f>
              <c:strCache>
                <c:ptCount val="6"/>
                <c:pt idx="0">
                  <c:v>2006-2007</c:v>
                </c:pt>
                <c:pt idx="1">
                  <c:v>2008-2009</c:v>
                </c:pt>
                <c:pt idx="2">
                  <c:v>2010-2011</c:v>
                </c:pt>
                <c:pt idx="3">
                  <c:v>2013</c:v>
                </c:pt>
                <c:pt idx="4">
                  <c:v>2017</c:v>
                </c:pt>
                <c:pt idx="5">
                  <c:v>2019</c:v>
                </c:pt>
              </c:strCache>
            </c:strRef>
          </c:cat>
          <c:val>
            <c:numRef>
              <c:f>'[ktk.ktk1.fact_ktk_ktk1.latest (6).xlsx]Kouluterveyskyselyn aikasarjat '!$C$2:$C$7</c:f>
              <c:numCache>
                <c:formatCode>#\ ##0.0</c:formatCode>
                <c:ptCount val="6"/>
                <c:pt idx="0">
                  <c:v>10.8</c:v>
                </c:pt>
                <c:pt idx="1">
                  <c:v>12.2</c:v>
                </c:pt>
                <c:pt idx="2">
                  <c:v>10.4</c:v>
                </c:pt>
                <c:pt idx="3">
                  <c:v>9.6</c:v>
                </c:pt>
                <c:pt idx="4">
                  <c:v>13.8</c:v>
                </c:pt>
                <c:pt idx="5">
                  <c:v>12.9</c:v>
                </c:pt>
              </c:numCache>
            </c:numRef>
          </c:val>
          <c:smooth val="0"/>
          <c:extLst>
            <c:ext xmlns:c16="http://schemas.microsoft.com/office/drawing/2014/chart" uri="{C3380CC4-5D6E-409C-BE32-E72D297353CC}">
              <c16:uniqueId val="{00000001-8B5C-4D0B-8F06-8674E35D19D6}"/>
            </c:ext>
          </c:extLst>
        </c:ser>
        <c:ser>
          <c:idx val="2"/>
          <c:order val="2"/>
          <c:tx>
            <c:strRef>
              <c:f>'[ktk.ktk1.fact_ktk_ktk1.latest (6).xlsx]Kouluterveyskyselyn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(6).xlsx]Kouluterveyskyselyn aikasarjat '!$A$2:$A$7</c:f>
              <c:strCache>
                <c:ptCount val="6"/>
                <c:pt idx="0">
                  <c:v>2006-2007</c:v>
                </c:pt>
                <c:pt idx="1">
                  <c:v>2008-2009</c:v>
                </c:pt>
                <c:pt idx="2">
                  <c:v>2010-2011</c:v>
                </c:pt>
                <c:pt idx="3">
                  <c:v>2013</c:v>
                </c:pt>
                <c:pt idx="4">
                  <c:v>2017</c:v>
                </c:pt>
                <c:pt idx="5">
                  <c:v>2019</c:v>
                </c:pt>
              </c:strCache>
            </c:strRef>
          </c:cat>
          <c:val>
            <c:numRef>
              <c:f>'[ktk.ktk1.fact_ktk_ktk1.latest (6).xlsx]Kouluterveyskyselyn aikasarjat '!$D$2:$D$7</c:f>
              <c:numCache>
                <c:formatCode>#\ ##0.0</c:formatCode>
                <c:ptCount val="6"/>
                <c:pt idx="1">
                  <c:v>5.4</c:v>
                </c:pt>
                <c:pt idx="2">
                  <c:v>7.1</c:v>
                </c:pt>
                <c:pt idx="3">
                  <c:v>7.6</c:v>
                </c:pt>
                <c:pt idx="4">
                  <c:v>5</c:v>
                </c:pt>
                <c:pt idx="5">
                  <c:v>7.6</c:v>
                </c:pt>
              </c:numCache>
            </c:numRef>
          </c:val>
          <c:smooth val="0"/>
          <c:extLst>
            <c:ext xmlns:c16="http://schemas.microsoft.com/office/drawing/2014/chart" uri="{C3380CC4-5D6E-409C-BE32-E72D297353CC}">
              <c16:uniqueId val="{00000002-8B5C-4D0B-8F06-8674E35D19D6}"/>
            </c:ext>
          </c:extLst>
        </c:ser>
        <c:dLbls>
          <c:dLblPos val="t"/>
          <c:showLegendKey val="0"/>
          <c:showVal val="1"/>
          <c:showCatName val="0"/>
          <c:showSerName val="0"/>
          <c:showPercent val="0"/>
          <c:showBubbleSize val="0"/>
        </c:dLbls>
        <c:smooth val="0"/>
        <c:axId val="553729968"/>
        <c:axId val="553728656"/>
      </c:lineChart>
      <c:catAx>
        <c:axId val="553729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3728656"/>
        <c:crosses val="autoZero"/>
        <c:auto val="1"/>
        <c:lblAlgn val="ctr"/>
        <c:lblOffset val="100"/>
        <c:noMultiLvlLbl val="0"/>
      </c:catAx>
      <c:valAx>
        <c:axId val="55372865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3729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baseline="0">
                <a:effectLst/>
              </a:rPr>
              <a:t>Koulu-uupumus, %, KOKO MAA</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(6).xlsx]Kouluterveyskyselyn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(6).xlsx]Kouluterveyskyselyn aikasarjat '!$A$2:$A$8</c:f>
              <c:strCache>
                <c:ptCount val="7"/>
                <c:pt idx="0">
                  <c:v>2006-2007</c:v>
                </c:pt>
                <c:pt idx="1">
                  <c:v>2008-2009</c:v>
                </c:pt>
                <c:pt idx="2">
                  <c:v>2010-2011</c:v>
                </c:pt>
                <c:pt idx="3">
                  <c:v>2013</c:v>
                </c:pt>
                <c:pt idx="4">
                  <c:v>2015</c:v>
                </c:pt>
                <c:pt idx="5">
                  <c:v>2017</c:v>
                </c:pt>
                <c:pt idx="6">
                  <c:v>2019</c:v>
                </c:pt>
              </c:strCache>
            </c:strRef>
          </c:cat>
          <c:val>
            <c:numRef>
              <c:f>'[ktk.ktk1.fact_ktk_ktk1.latest (6).xlsx]Kouluterveyskyselyn aikasarjat '!$B$2:$B$8</c:f>
              <c:numCache>
                <c:formatCode>#\ ##0.0</c:formatCode>
                <c:ptCount val="7"/>
                <c:pt idx="0">
                  <c:v>12.1</c:v>
                </c:pt>
                <c:pt idx="1">
                  <c:v>13.1</c:v>
                </c:pt>
                <c:pt idx="2">
                  <c:v>12.6</c:v>
                </c:pt>
                <c:pt idx="3">
                  <c:v>12.9</c:v>
                </c:pt>
                <c:pt idx="4">
                  <c:v>14.4</c:v>
                </c:pt>
                <c:pt idx="5">
                  <c:v>13.8</c:v>
                </c:pt>
                <c:pt idx="6">
                  <c:v>15.8</c:v>
                </c:pt>
              </c:numCache>
            </c:numRef>
          </c:val>
          <c:smooth val="0"/>
          <c:extLst>
            <c:ext xmlns:c16="http://schemas.microsoft.com/office/drawing/2014/chart" uri="{C3380CC4-5D6E-409C-BE32-E72D297353CC}">
              <c16:uniqueId val="{00000000-3E7E-4FF1-AA7C-F75514ADB366}"/>
            </c:ext>
          </c:extLst>
        </c:ser>
        <c:ser>
          <c:idx val="1"/>
          <c:order val="1"/>
          <c:tx>
            <c:strRef>
              <c:f>'[ktk.ktk1.fact_ktk_ktk1.latest (6).xlsx]Kouluterveyskyselyn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(6).xlsx]Kouluterveyskyselyn aikasarjat '!$A$2:$A$8</c:f>
              <c:strCache>
                <c:ptCount val="7"/>
                <c:pt idx="0">
                  <c:v>2006-2007</c:v>
                </c:pt>
                <c:pt idx="1">
                  <c:v>2008-2009</c:v>
                </c:pt>
                <c:pt idx="2">
                  <c:v>2010-2011</c:v>
                </c:pt>
                <c:pt idx="3">
                  <c:v>2013</c:v>
                </c:pt>
                <c:pt idx="4">
                  <c:v>2015</c:v>
                </c:pt>
                <c:pt idx="5">
                  <c:v>2017</c:v>
                </c:pt>
                <c:pt idx="6">
                  <c:v>2019</c:v>
                </c:pt>
              </c:strCache>
            </c:strRef>
          </c:cat>
          <c:val>
            <c:numRef>
              <c:f>'[ktk.ktk1.fact_ktk_ktk1.latest (6).xlsx]Kouluterveyskyselyn aikasarjat '!$C$2:$C$8</c:f>
              <c:numCache>
                <c:formatCode>#\ ##0.0</c:formatCode>
                <c:ptCount val="7"/>
                <c:pt idx="0">
                  <c:v>12</c:v>
                </c:pt>
                <c:pt idx="1">
                  <c:v>12</c:v>
                </c:pt>
                <c:pt idx="2">
                  <c:v>11</c:v>
                </c:pt>
                <c:pt idx="3">
                  <c:v>11.3</c:v>
                </c:pt>
                <c:pt idx="4">
                  <c:v>14.2</c:v>
                </c:pt>
                <c:pt idx="5">
                  <c:v>13.2</c:v>
                </c:pt>
                <c:pt idx="6">
                  <c:v>15.5</c:v>
                </c:pt>
              </c:numCache>
            </c:numRef>
          </c:val>
          <c:smooth val="0"/>
          <c:extLst>
            <c:ext xmlns:c16="http://schemas.microsoft.com/office/drawing/2014/chart" uri="{C3380CC4-5D6E-409C-BE32-E72D297353CC}">
              <c16:uniqueId val="{00000001-3E7E-4FF1-AA7C-F75514ADB366}"/>
            </c:ext>
          </c:extLst>
        </c:ser>
        <c:ser>
          <c:idx val="2"/>
          <c:order val="2"/>
          <c:tx>
            <c:strRef>
              <c:f>'[ktk.ktk1.fact_ktk_ktk1.latest (6).xlsx]Kouluterveyskyselyn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(6).xlsx]Kouluterveyskyselyn aikasarjat '!$A$2:$A$8</c:f>
              <c:strCache>
                <c:ptCount val="7"/>
                <c:pt idx="0">
                  <c:v>2006-2007</c:v>
                </c:pt>
                <c:pt idx="1">
                  <c:v>2008-2009</c:v>
                </c:pt>
                <c:pt idx="2">
                  <c:v>2010-2011</c:v>
                </c:pt>
                <c:pt idx="3">
                  <c:v>2013</c:v>
                </c:pt>
                <c:pt idx="4">
                  <c:v>2015</c:v>
                </c:pt>
                <c:pt idx="5">
                  <c:v>2017</c:v>
                </c:pt>
                <c:pt idx="6">
                  <c:v>2019</c:v>
                </c:pt>
              </c:strCache>
            </c:strRef>
          </c:cat>
          <c:val>
            <c:numRef>
              <c:f>'[ktk.ktk1.fact_ktk_ktk1.latest (6).xlsx]Kouluterveyskyselyn aikasarjat '!$D$2:$D$8</c:f>
              <c:numCache>
                <c:formatCode>#\ ##0.0</c:formatCode>
                <c:ptCount val="7"/>
                <c:pt idx="1">
                  <c:v>7</c:v>
                </c:pt>
                <c:pt idx="2">
                  <c:v>6.4</c:v>
                </c:pt>
                <c:pt idx="3">
                  <c:v>7.6</c:v>
                </c:pt>
                <c:pt idx="4">
                  <c:v>8.1999999999999993</c:v>
                </c:pt>
                <c:pt idx="5">
                  <c:v>6.7</c:v>
                </c:pt>
                <c:pt idx="6">
                  <c:v>7.8</c:v>
                </c:pt>
              </c:numCache>
            </c:numRef>
          </c:val>
          <c:smooth val="0"/>
          <c:extLst>
            <c:ext xmlns:c16="http://schemas.microsoft.com/office/drawing/2014/chart" uri="{C3380CC4-5D6E-409C-BE32-E72D297353CC}">
              <c16:uniqueId val="{00000002-3E7E-4FF1-AA7C-F75514ADB366}"/>
            </c:ext>
          </c:extLst>
        </c:ser>
        <c:dLbls>
          <c:dLblPos val="t"/>
          <c:showLegendKey val="0"/>
          <c:showVal val="1"/>
          <c:showCatName val="0"/>
          <c:showSerName val="0"/>
          <c:showPercent val="0"/>
          <c:showBubbleSize val="0"/>
        </c:dLbls>
        <c:smooth val="0"/>
        <c:axId val="493490216"/>
        <c:axId val="493487592"/>
      </c:lineChart>
      <c:catAx>
        <c:axId val="493490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93487592"/>
        <c:crosses val="autoZero"/>
        <c:auto val="1"/>
        <c:lblAlgn val="ctr"/>
        <c:lblOffset val="100"/>
        <c:noMultiLvlLbl val="0"/>
      </c:catAx>
      <c:valAx>
        <c:axId val="49348759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93490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Koulu-uupumus, %, 8. ja 9.lk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(7).xlsx]Kouluterveyskyselyn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(7).xlsx]Kouluterveyskyselyn aikasarjat '!$A$2:$A$8</c:f>
              <c:strCache>
                <c:ptCount val="7"/>
                <c:pt idx="0">
                  <c:v>Joensuu</c:v>
                </c:pt>
                <c:pt idx="1">
                  <c:v>Jyväskylä</c:v>
                </c:pt>
                <c:pt idx="2">
                  <c:v>Kuopio</c:v>
                </c:pt>
                <c:pt idx="3">
                  <c:v>Lahti</c:v>
                </c:pt>
                <c:pt idx="4">
                  <c:v>Oulu</c:v>
                </c:pt>
                <c:pt idx="5">
                  <c:v>Tampere</c:v>
                </c:pt>
                <c:pt idx="6">
                  <c:v>Turku</c:v>
                </c:pt>
              </c:strCache>
            </c:strRef>
          </c:cat>
          <c:val>
            <c:numRef>
              <c:f>'[ktk.ktk1.fact_ktk_ktk1.latest (7).xlsx]Kouluterveyskyselyn aikasarjat '!$B$2:$B$8</c:f>
              <c:numCache>
                <c:formatCode>#\ ##0.0</c:formatCode>
                <c:ptCount val="7"/>
                <c:pt idx="0">
                  <c:v>12.7</c:v>
                </c:pt>
                <c:pt idx="1">
                  <c:v>11.2</c:v>
                </c:pt>
                <c:pt idx="2">
                  <c:v>15</c:v>
                </c:pt>
                <c:pt idx="3">
                  <c:v>14.7</c:v>
                </c:pt>
                <c:pt idx="4">
                  <c:v>13.1</c:v>
                </c:pt>
                <c:pt idx="5">
                  <c:v>15.5</c:v>
                </c:pt>
                <c:pt idx="6">
                  <c:v>13.8</c:v>
                </c:pt>
              </c:numCache>
            </c:numRef>
          </c:val>
          <c:extLst>
            <c:ext xmlns:c16="http://schemas.microsoft.com/office/drawing/2014/chart" uri="{C3380CC4-5D6E-409C-BE32-E72D297353CC}">
              <c16:uniqueId val="{00000000-D695-4932-9007-029F9E1CCB46}"/>
            </c:ext>
          </c:extLst>
        </c:ser>
        <c:ser>
          <c:idx val="1"/>
          <c:order val="1"/>
          <c:tx>
            <c:strRef>
              <c:f>'[ktk.ktk1.fact_ktk_ktk1.latest (7).xlsx]Kouluterveyskyselyn aikasarjat '!$C$1</c:f>
              <c:strCache>
                <c:ptCount val="1"/>
                <c:pt idx="0">
                  <c:v>2019</c:v>
                </c:pt>
              </c:strCache>
            </c:strRef>
          </c:tx>
          <c:spPr>
            <a:solidFill>
              <a:schemeClr val="accent2"/>
            </a:solidFill>
            <a:ln>
              <a:noFill/>
            </a:ln>
            <a:effectLst/>
          </c:spPr>
          <c:invertIfNegative val="0"/>
          <c:dPt>
            <c:idx val="2"/>
            <c:invertIfNegative val="0"/>
            <c:bubble3D val="0"/>
            <c:spPr>
              <a:solidFill>
                <a:srgbClr val="E961A5"/>
              </a:solidFill>
              <a:ln>
                <a:noFill/>
              </a:ln>
              <a:effectLst/>
            </c:spPr>
            <c:extLst>
              <c:ext xmlns:c16="http://schemas.microsoft.com/office/drawing/2014/chart" uri="{C3380CC4-5D6E-409C-BE32-E72D297353CC}">
                <c16:uniqueId val="{00000002-D695-4932-9007-029F9E1CCB46}"/>
              </c:ext>
            </c:extLst>
          </c:dPt>
          <c:dLbls>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3-D695-4932-9007-029F9E1CCB46}"/>
                </c:ext>
              </c:extLst>
            </c:dLbl>
            <c:dLbl>
              <c:idx val="2"/>
              <c:tx>
                <c:rich>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fld id="{B42FBDED-EE93-4D06-B87D-FA9669475AA5}" type="VALUE">
                      <a:rPr lang="en-US" sz="1050">
                        <a:solidFill>
                          <a:schemeClr val="accent1"/>
                        </a:solidFill>
                      </a:rPr>
                      <a:pPr>
                        <a:defRPr b="1">
                          <a:solidFill>
                            <a:schemeClr val="accent1"/>
                          </a:solidFill>
                        </a:defRPr>
                      </a:pPr>
                      <a:t>[ARVO]</a:t>
                    </a:fld>
                    <a:endParaRPr lang="fi-FI"/>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695-4932-9007-029F9E1CCB4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(7).xlsx]Kouluterveyskyselyn aikasarjat '!$A$2:$A$8</c:f>
              <c:strCache>
                <c:ptCount val="7"/>
                <c:pt idx="0">
                  <c:v>Joensuu</c:v>
                </c:pt>
                <c:pt idx="1">
                  <c:v>Jyväskylä</c:v>
                </c:pt>
                <c:pt idx="2">
                  <c:v>Kuopio</c:v>
                </c:pt>
                <c:pt idx="3">
                  <c:v>Lahti</c:v>
                </c:pt>
                <c:pt idx="4">
                  <c:v>Oulu</c:v>
                </c:pt>
                <c:pt idx="5">
                  <c:v>Tampere</c:v>
                </c:pt>
                <c:pt idx="6">
                  <c:v>Turku</c:v>
                </c:pt>
              </c:strCache>
            </c:strRef>
          </c:cat>
          <c:val>
            <c:numRef>
              <c:f>'[ktk.ktk1.fact_ktk_ktk1.latest (7).xlsx]Kouluterveyskyselyn aikasarjat '!$C$2:$C$8</c:f>
              <c:numCache>
                <c:formatCode>#\ ##0.0</c:formatCode>
                <c:ptCount val="7"/>
                <c:pt idx="0">
                  <c:v>14.9</c:v>
                </c:pt>
                <c:pt idx="1">
                  <c:v>14.5</c:v>
                </c:pt>
                <c:pt idx="2">
                  <c:v>16.899999999999999</c:v>
                </c:pt>
                <c:pt idx="3">
                  <c:v>16</c:v>
                </c:pt>
                <c:pt idx="4">
                  <c:v>14.7</c:v>
                </c:pt>
                <c:pt idx="5">
                  <c:v>16.399999999999999</c:v>
                </c:pt>
                <c:pt idx="6">
                  <c:v>16.8</c:v>
                </c:pt>
              </c:numCache>
            </c:numRef>
          </c:val>
          <c:extLst>
            <c:ext xmlns:c16="http://schemas.microsoft.com/office/drawing/2014/chart" uri="{C3380CC4-5D6E-409C-BE32-E72D297353CC}">
              <c16:uniqueId val="{00000001-D695-4932-9007-029F9E1CCB46}"/>
            </c:ext>
          </c:extLst>
        </c:ser>
        <c:dLbls>
          <c:dLblPos val="outEnd"/>
          <c:showLegendKey val="0"/>
          <c:showVal val="1"/>
          <c:showCatName val="0"/>
          <c:showSerName val="0"/>
          <c:showPercent val="0"/>
          <c:showBubbleSize val="0"/>
        </c:dLbls>
        <c:gapWidth val="219"/>
        <c:overlap val="-27"/>
        <c:axId val="550573264"/>
        <c:axId val="550578184"/>
      </c:barChart>
      <c:catAx>
        <c:axId val="55057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0578184"/>
        <c:crosses val="autoZero"/>
        <c:auto val="1"/>
        <c:lblAlgn val="ctr"/>
        <c:lblOffset val="100"/>
        <c:noMultiLvlLbl val="0"/>
      </c:catAx>
      <c:valAx>
        <c:axId val="55057818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0573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Mahdollisuus keskustella koulussa</a:t>
            </a:r>
            <a:r>
              <a:rPr lang="fi-FI" baseline="0"/>
              <a:t> aikuisen kanssa mieltä painavista asioista %, Kuopio vs Koko maa, v.2019</a:t>
            </a:r>
            <a:endParaRPr lang="fi-FI"/>
          </a:p>
        </c:rich>
      </c:tx>
      <c:layout>
        <c:manualLayout>
          <c:xMode val="edge"/>
          <c:yMode val="edge"/>
          <c:x val="9.8674332787157537E-2"/>
          <c:y val="4.306377701779710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(4).xlsx]Kouluterveyskyselyn aikasarjat '!$A$3</c:f>
              <c:strCache>
                <c:ptCount val="1"/>
                <c:pt idx="0">
                  <c:v>Koko 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'[ktk.ktk1.fact_ktk_ktk1.latest (4).xlsx]Kouluterveyskyselyn aikasarjat '!$B$1:$E$2</c:f>
              <c:multiLvlStrCache>
                <c:ptCount val="4"/>
                <c:lvl>
                  <c:pt idx="0">
                    <c:v>Perusopetus 4. ja 5. lk</c:v>
                  </c:pt>
                  <c:pt idx="1">
                    <c:v>Perusopetus 8. ja 9. lk</c:v>
                  </c:pt>
                  <c:pt idx="2">
                    <c:v>Lukio 1. ja 2. vuosi</c:v>
                  </c:pt>
                  <c:pt idx="3">
                    <c:v>Ammatillinen oppilaitos</c:v>
                  </c:pt>
                </c:lvl>
                <c:lvl>
                  <c:pt idx="1">
                    <c:v>2019</c:v>
                  </c:pt>
                </c:lvl>
              </c:multiLvlStrCache>
            </c:multiLvlStrRef>
          </c:cat>
          <c:val>
            <c:numRef>
              <c:f>'[ktk.ktk1.fact_ktk_ktk1.latest (4).xlsx]Kouluterveyskyselyn aikasarjat '!$B$3:$E$3</c:f>
              <c:numCache>
                <c:formatCode>#\ ##0.0</c:formatCode>
                <c:ptCount val="4"/>
                <c:pt idx="0" formatCode="General">
                  <c:v>51.5</c:v>
                </c:pt>
                <c:pt idx="1">
                  <c:v>43</c:v>
                </c:pt>
                <c:pt idx="2">
                  <c:v>51.5</c:v>
                </c:pt>
                <c:pt idx="3">
                  <c:v>49.5</c:v>
                </c:pt>
              </c:numCache>
            </c:numRef>
          </c:val>
          <c:extLst>
            <c:ext xmlns:c16="http://schemas.microsoft.com/office/drawing/2014/chart" uri="{C3380CC4-5D6E-409C-BE32-E72D297353CC}">
              <c16:uniqueId val="{00000000-6CDF-4015-BE66-CC4AD7B5F322}"/>
            </c:ext>
          </c:extLst>
        </c:ser>
        <c:ser>
          <c:idx val="1"/>
          <c:order val="1"/>
          <c:tx>
            <c:strRef>
              <c:f>'[ktk.ktk1.fact_ktk_ktk1.latest (4).xlsx]Kouluterveyskyselyn aikasarjat '!$A$4</c:f>
              <c:strCache>
                <c:ptCount val="1"/>
                <c:pt idx="0">
                  <c:v>Kuopio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'[ktk.ktk1.fact_ktk_ktk1.latest (4).xlsx]Kouluterveyskyselyn aikasarjat '!$B$1:$E$2</c:f>
              <c:multiLvlStrCache>
                <c:ptCount val="4"/>
                <c:lvl>
                  <c:pt idx="0">
                    <c:v>Perusopetus 4. ja 5. lk</c:v>
                  </c:pt>
                  <c:pt idx="1">
                    <c:v>Perusopetus 8. ja 9. lk</c:v>
                  </c:pt>
                  <c:pt idx="2">
                    <c:v>Lukio 1. ja 2. vuosi</c:v>
                  </c:pt>
                  <c:pt idx="3">
                    <c:v>Ammatillinen oppilaitos</c:v>
                  </c:pt>
                </c:lvl>
                <c:lvl>
                  <c:pt idx="1">
                    <c:v>2019</c:v>
                  </c:pt>
                </c:lvl>
              </c:multiLvlStrCache>
            </c:multiLvlStrRef>
          </c:cat>
          <c:val>
            <c:numRef>
              <c:f>'[ktk.ktk1.fact_ktk_ktk1.latest (4).xlsx]Kouluterveyskyselyn aikasarjat '!$B$4:$E$4</c:f>
              <c:numCache>
                <c:formatCode>General</c:formatCode>
                <c:ptCount val="4"/>
                <c:pt idx="0">
                  <c:v>49.2</c:v>
                </c:pt>
                <c:pt idx="1">
                  <c:v>38.200000000000003</c:v>
                </c:pt>
                <c:pt idx="2">
                  <c:v>46.5</c:v>
                </c:pt>
                <c:pt idx="3">
                  <c:v>50.1</c:v>
                </c:pt>
              </c:numCache>
            </c:numRef>
          </c:val>
          <c:extLst>
            <c:ext xmlns:c16="http://schemas.microsoft.com/office/drawing/2014/chart" uri="{C3380CC4-5D6E-409C-BE32-E72D297353CC}">
              <c16:uniqueId val="{00000001-6CDF-4015-BE66-CC4AD7B5F322}"/>
            </c:ext>
          </c:extLst>
        </c:ser>
        <c:dLbls>
          <c:dLblPos val="outEnd"/>
          <c:showLegendKey val="0"/>
          <c:showVal val="1"/>
          <c:showCatName val="0"/>
          <c:showSerName val="0"/>
          <c:showPercent val="0"/>
          <c:showBubbleSize val="0"/>
        </c:dLbls>
        <c:gapWidth val="219"/>
        <c:overlap val="-27"/>
        <c:axId val="726626144"/>
        <c:axId val="726627456"/>
      </c:barChart>
      <c:catAx>
        <c:axId val="72662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726627456"/>
        <c:crosses val="autoZero"/>
        <c:auto val="1"/>
        <c:lblAlgn val="ctr"/>
        <c:lblOffset val="100"/>
        <c:noMultiLvlLbl val="0"/>
      </c:catAx>
      <c:valAx>
        <c:axId val="726627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26626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Mahdollisuus keskustella koulussa aikuisen kanssa mieltä painavista asioista, %, 4. ja 5.lk.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'[ktk.ktk4.fact_ktk_ktk4.latest (2).xlsx]Kouluterveyskyselyn tulokset 20'!$B$1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'[ktk.ktk4.fact_ktk_ktk4.latest (2).xlsx]Kouluterveyskyselyn tulokset 20'!$A$2:$A$8</c:f>
              <c:strCache>
                <c:ptCount val="7"/>
                <c:pt idx="0">
                  <c:v>Kuopio</c:v>
                </c:pt>
                <c:pt idx="1">
                  <c:v>Tampere</c:v>
                </c:pt>
                <c:pt idx="2">
                  <c:v>Oulu</c:v>
                </c:pt>
                <c:pt idx="3">
                  <c:v>Lahti</c:v>
                </c:pt>
                <c:pt idx="4">
                  <c:v>Turku</c:v>
                </c:pt>
                <c:pt idx="5">
                  <c:v>Jyväskylä</c:v>
                </c:pt>
                <c:pt idx="6">
                  <c:v>Joensuu</c:v>
                </c:pt>
              </c:strCache>
            </c:strRef>
          </c:cat>
          <c:val>
            <c:numRef>
              <c:f>'[ktk.ktk4.fact_ktk_ktk4.latest (2).xlsx]Kouluterveyskyselyn tulokset 20'!$B$2:$B$8</c:f>
              <c:numCache>
                <c:formatCode>#\ ##0.0</c:formatCode>
                <c:ptCount val="7"/>
                <c:pt idx="0">
                  <c:v>46.3</c:v>
                </c:pt>
                <c:pt idx="1">
                  <c:v>44.8</c:v>
                </c:pt>
                <c:pt idx="2">
                  <c:v>48.6</c:v>
                </c:pt>
                <c:pt idx="3">
                  <c:v>46.9</c:v>
                </c:pt>
                <c:pt idx="4">
                  <c:v>51.4</c:v>
                </c:pt>
                <c:pt idx="5">
                  <c:v>50.9</c:v>
                </c:pt>
                <c:pt idx="6">
                  <c:v>53.3</c:v>
                </c:pt>
              </c:numCache>
            </c:numRef>
          </c:val>
          <c:extLst>
            <c:ext xmlns:c16="http://schemas.microsoft.com/office/drawing/2014/chart" uri="{C3380CC4-5D6E-409C-BE32-E72D297353CC}">
              <c16:uniqueId val="{00000000-1E08-48B3-9832-F4123BB502EB}"/>
            </c:ext>
          </c:extLst>
        </c:ser>
        <c:ser>
          <c:idx val="1"/>
          <c:order val="1"/>
          <c:tx>
            <c:strRef>
              <c:f>'[ktk.ktk4.fact_ktk_ktk4.latest (2).xlsx]Kouluterveyskyselyn tulokset 20'!$C$1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'[ktk.ktk4.fact_ktk_ktk4.latest (2).xlsx]Kouluterveyskyselyn tulokset 20'!$A$2:$A$8</c:f>
              <c:strCache>
                <c:ptCount val="7"/>
                <c:pt idx="0">
                  <c:v>Kuopio</c:v>
                </c:pt>
                <c:pt idx="1">
                  <c:v>Tampere</c:v>
                </c:pt>
                <c:pt idx="2">
                  <c:v>Oulu</c:v>
                </c:pt>
                <c:pt idx="3">
                  <c:v>Lahti</c:v>
                </c:pt>
                <c:pt idx="4">
                  <c:v>Turku</c:v>
                </c:pt>
                <c:pt idx="5">
                  <c:v>Jyväskylä</c:v>
                </c:pt>
                <c:pt idx="6">
                  <c:v>Joensuu</c:v>
                </c:pt>
              </c:strCache>
            </c:strRef>
          </c:cat>
          <c:val>
            <c:numRef>
              <c:f>'[ktk.ktk4.fact_ktk_ktk4.latest (2).xlsx]Kouluterveyskyselyn tulokset 20'!$C$2:$C$8</c:f>
              <c:numCache>
                <c:formatCode>#\ ##0.0</c:formatCode>
                <c:ptCount val="7"/>
                <c:pt idx="0">
                  <c:v>49.2</c:v>
                </c:pt>
                <c:pt idx="1">
                  <c:v>49.2</c:v>
                </c:pt>
                <c:pt idx="2">
                  <c:v>49.9</c:v>
                </c:pt>
                <c:pt idx="3">
                  <c:v>50.8</c:v>
                </c:pt>
                <c:pt idx="4">
                  <c:v>51.4</c:v>
                </c:pt>
                <c:pt idx="5">
                  <c:v>55.6</c:v>
                </c:pt>
                <c:pt idx="6">
                  <c:v>56</c:v>
                </c:pt>
              </c:numCache>
            </c:numRef>
          </c:val>
          <c:extLst>
            <c:ext xmlns:c16="http://schemas.microsoft.com/office/drawing/2014/chart" uri="{C3380CC4-5D6E-409C-BE32-E72D297353CC}">
              <c16:uniqueId val="{00000001-1E08-48B3-9832-F4123BB502EB}"/>
            </c:ext>
          </c:extLst>
        </c:ser>
        <c:dLbls>
          <c:dLblPos val="outEnd"/>
          <c:showLegendKey val="0"/>
          <c:showVal val="1"/>
          <c:showCatName val="0"/>
          <c:showSerName val="0"/>
          <c:showPercent val="0"/>
          <c:showBubbleSize val="0"/>
        </c:dLbls>
        <c:gapWidth val="219"/>
        <c:overlap val="-27"/>
        <c:axId val="551592592"/>
        <c:axId val="551586032"/>
      </c:barChart>
      <c:catAx>
        <c:axId val="551592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51586032"/>
        <c:crosses val="autoZero"/>
        <c:auto val="1"/>
        <c:lblAlgn val="ctr"/>
        <c:lblOffset val="100"/>
        <c:noMultiLvlLbl val="0"/>
      </c:catAx>
      <c:valAx>
        <c:axId val="55158603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1592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Mahdollisuus keskustella koulussa aikuisen kanssa mieltä painavista asioista, %, 8. ja 9.lk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9.5761751371987586E-2"/>
          <c:y val="0.40984381516097323"/>
          <c:w val="0.84914182989523002"/>
          <c:h val="0.45675269745204039"/>
        </c:manualLayout>
      </c:layout>
      <c:barChart>
        <c:barDir val="col"/>
        <c:grouping val="clustered"/>
        <c:varyColors val="0"/>
        <c:ser>
          <c:idx val="0"/>
          <c:order val="0"/>
          <c:tx>
            <c:strRef>
              <c:f>'[ktk.ktk1.fact_ktk_ktk1.latest (10).xlsx]Kouluterveyskyselyn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(10).xlsx]Kouluterveyskyselyn aikasarjat '!$A$2:$A$8</c:f>
              <c:strCache>
                <c:ptCount val="7"/>
                <c:pt idx="0">
                  <c:v>Kuopio</c:v>
                </c:pt>
                <c:pt idx="1">
                  <c:v>Turku</c:v>
                </c:pt>
                <c:pt idx="2">
                  <c:v>Oulu</c:v>
                </c:pt>
                <c:pt idx="3">
                  <c:v>Tampere</c:v>
                </c:pt>
                <c:pt idx="4">
                  <c:v>Jyväskylä</c:v>
                </c:pt>
                <c:pt idx="5">
                  <c:v>Lahti</c:v>
                </c:pt>
                <c:pt idx="6">
                  <c:v>Joensuu</c:v>
                </c:pt>
              </c:strCache>
            </c:strRef>
          </c:cat>
          <c:val>
            <c:numRef>
              <c:f>'[ktk.ktk1.fact_ktk_ktk1.latest (10).xlsx]Kouluterveyskyselyn aikasarjat '!$B$2:$B$8</c:f>
              <c:numCache>
                <c:formatCode>#\ ##0.0</c:formatCode>
                <c:ptCount val="7"/>
                <c:pt idx="0">
                  <c:v>38.200000000000003</c:v>
                </c:pt>
                <c:pt idx="1">
                  <c:v>41.3</c:v>
                </c:pt>
                <c:pt idx="2">
                  <c:v>42</c:v>
                </c:pt>
                <c:pt idx="3">
                  <c:v>42.2</c:v>
                </c:pt>
                <c:pt idx="4">
                  <c:v>43.6</c:v>
                </c:pt>
                <c:pt idx="5">
                  <c:v>44.2</c:v>
                </c:pt>
                <c:pt idx="6">
                  <c:v>45.8</c:v>
                </c:pt>
              </c:numCache>
            </c:numRef>
          </c:val>
          <c:extLst>
            <c:ext xmlns:c16="http://schemas.microsoft.com/office/drawing/2014/chart" uri="{C3380CC4-5D6E-409C-BE32-E72D297353CC}">
              <c16:uniqueId val="{00000000-C92B-484C-A6B3-ECF0A49349BD}"/>
            </c:ext>
          </c:extLst>
        </c:ser>
        <c:dLbls>
          <c:dLblPos val="outEnd"/>
          <c:showLegendKey val="0"/>
          <c:showVal val="1"/>
          <c:showCatName val="0"/>
          <c:showSerName val="0"/>
          <c:showPercent val="0"/>
          <c:showBubbleSize val="0"/>
        </c:dLbls>
        <c:gapWidth val="219"/>
        <c:overlap val="-27"/>
        <c:axId val="558642864"/>
        <c:axId val="558643192"/>
      </c:barChart>
      <c:catAx>
        <c:axId val="55864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8643192"/>
        <c:crosses val="autoZero"/>
        <c:auto val="1"/>
        <c:lblAlgn val="ctr"/>
        <c:lblOffset val="100"/>
        <c:noMultiLvlLbl val="0"/>
      </c:catAx>
      <c:valAx>
        <c:axId val="55864319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8642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Mahdollisuus keskustella koulussa aikuisen kanssa mieltä painavista asioista, %, lukio 1. ja 2. v., v.2019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(8).xlsx]Kouluterveyskyselyn aikasarjat '!$A$2:$A$8</c:f>
              <c:strCache>
                <c:ptCount val="7"/>
                <c:pt idx="0">
                  <c:v>Jyväskylä</c:v>
                </c:pt>
                <c:pt idx="1">
                  <c:v>Kuopio</c:v>
                </c:pt>
                <c:pt idx="2">
                  <c:v>Lahti</c:v>
                </c:pt>
                <c:pt idx="3">
                  <c:v>Oulu</c:v>
                </c:pt>
                <c:pt idx="4">
                  <c:v>Turku</c:v>
                </c:pt>
                <c:pt idx="5">
                  <c:v>Joensuu</c:v>
                </c:pt>
                <c:pt idx="6">
                  <c:v>Tampere</c:v>
                </c:pt>
              </c:strCache>
            </c:strRef>
          </c:cat>
          <c:val>
            <c:numRef>
              <c:f>'[ktk.ktk1.fact_ktk_ktk1.latest (8).xlsx]Kouluterveyskyselyn aikasarjat '!$B$2:$B$8</c:f>
              <c:numCache>
                <c:formatCode>#\ ##0.0</c:formatCode>
                <c:ptCount val="7"/>
                <c:pt idx="0">
                  <c:v>44.8</c:v>
                </c:pt>
                <c:pt idx="1">
                  <c:v>46.5</c:v>
                </c:pt>
                <c:pt idx="2">
                  <c:v>48.1</c:v>
                </c:pt>
                <c:pt idx="3">
                  <c:v>50</c:v>
                </c:pt>
                <c:pt idx="4">
                  <c:v>50.1</c:v>
                </c:pt>
                <c:pt idx="5">
                  <c:v>54.1</c:v>
                </c:pt>
                <c:pt idx="6">
                  <c:v>55.3</c:v>
                </c:pt>
              </c:numCache>
            </c:numRef>
          </c:val>
          <c:extLst>
            <c:ext xmlns:c16="http://schemas.microsoft.com/office/drawing/2014/chart" uri="{C3380CC4-5D6E-409C-BE32-E72D297353CC}">
              <c16:uniqueId val="{00000000-10CD-4B92-9DA8-3970403356F0}"/>
            </c:ext>
          </c:extLst>
        </c:ser>
        <c:dLbls>
          <c:dLblPos val="outEnd"/>
          <c:showLegendKey val="0"/>
          <c:showVal val="1"/>
          <c:showCatName val="0"/>
          <c:showSerName val="0"/>
          <c:showPercent val="0"/>
          <c:showBubbleSize val="0"/>
        </c:dLbls>
        <c:gapWidth val="219"/>
        <c:overlap val="-27"/>
        <c:axId val="545276528"/>
        <c:axId val="545274560"/>
      </c:barChart>
      <c:catAx>
        <c:axId val="54527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5274560"/>
        <c:crosses val="autoZero"/>
        <c:auto val="1"/>
        <c:lblAlgn val="ctr"/>
        <c:lblOffset val="100"/>
        <c:noMultiLvlLbl val="0"/>
      </c:catAx>
      <c:valAx>
        <c:axId val="54527456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5276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Liikkuu korkeintaan yhtenä päivänä viikossa vähintään tunnin päivässä, % KUOPIO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(1).xlsx]Kouluterveyskyselyn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'!$A$2:$A$3</c:f>
              <c:strCache>
                <c:ptCount val="2"/>
                <c:pt idx="0">
                  <c:v>2017</c:v>
                </c:pt>
                <c:pt idx="1">
                  <c:v>2019</c:v>
                </c:pt>
              </c:strCache>
            </c:strRef>
          </c:cat>
          <c:val>
            <c:numRef>
              <c:f>'[ktk.ktk1.fact_ktk_ktk1.latest (1).xlsx]Kouluterveyskyselyn aikasarjat '!$B$2:$B$3</c:f>
              <c:numCache>
                <c:formatCode>#\ ##0.0</c:formatCode>
                <c:ptCount val="2"/>
                <c:pt idx="0">
                  <c:v>13</c:v>
                </c:pt>
                <c:pt idx="1">
                  <c:v>12.1</c:v>
                </c:pt>
              </c:numCache>
            </c:numRef>
          </c:val>
          <c:smooth val="0"/>
          <c:extLst>
            <c:ext xmlns:c16="http://schemas.microsoft.com/office/drawing/2014/chart" uri="{C3380CC4-5D6E-409C-BE32-E72D297353CC}">
              <c16:uniqueId val="{00000000-8108-400B-9609-D0A792FF335E}"/>
            </c:ext>
          </c:extLst>
        </c:ser>
        <c:ser>
          <c:idx val="1"/>
          <c:order val="1"/>
          <c:tx>
            <c:strRef>
              <c:f>'[ktk.ktk1.fact_ktk_ktk1.latest (1).xlsx]Kouluterveyskyselyn aikasarjat '!$C$1</c:f>
              <c:strCache>
                <c:ptCount val="1"/>
                <c:pt idx="0">
                  <c:v>Lukio 1. ja 2. vuosi</c:v>
                </c:pt>
              </c:strCache>
            </c:strRef>
          </c:tx>
          <c:spPr>
            <a:ln w="28575" cap="rnd">
              <a:solidFill>
                <a:schemeClr val="accent2"/>
              </a:solidFill>
              <a:round/>
            </a:ln>
            <a:effectLst/>
          </c:spPr>
          <c:marker>
            <c:symbol val="none"/>
          </c:marker>
          <c:dLbls>
            <c:dLbl>
              <c:idx val="1"/>
              <c:layout>
                <c:manualLayout>
                  <c:x val="-2.3555555555555555E-2"/>
                  <c:y val="7.17938903470398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08-400B-9609-D0A792FF335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'!$A$2:$A$3</c:f>
              <c:strCache>
                <c:ptCount val="2"/>
                <c:pt idx="0">
                  <c:v>2017</c:v>
                </c:pt>
                <c:pt idx="1">
                  <c:v>2019</c:v>
                </c:pt>
              </c:strCache>
            </c:strRef>
          </c:cat>
          <c:val>
            <c:numRef>
              <c:f>'[ktk.ktk1.fact_ktk_ktk1.latest (1).xlsx]Kouluterveyskyselyn aikasarjat '!$C$2:$C$3</c:f>
              <c:numCache>
                <c:formatCode>#\ ##0.0</c:formatCode>
                <c:ptCount val="2"/>
                <c:pt idx="0">
                  <c:v>19.3</c:v>
                </c:pt>
                <c:pt idx="1">
                  <c:v>11.7</c:v>
                </c:pt>
              </c:numCache>
            </c:numRef>
          </c:val>
          <c:smooth val="0"/>
          <c:extLst>
            <c:ext xmlns:c16="http://schemas.microsoft.com/office/drawing/2014/chart" uri="{C3380CC4-5D6E-409C-BE32-E72D297353CC}">
              <c16:uniqueId val="{00000002-8108-400B-9609-D0A792FF335E}"/>
            </c:ext>
          </c:extLst>
        </c:ser>
        <c:ser>
          <c:idx val="2"/>
          <c:order val="2"/>
          <c:tx>
            <c:strRef>
              <c:f>'[ktk.ktk1.fact_ktk_ktk1.latest (1).xlsx]Kouluterveyskyselyn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'!$A$2:$A$3</c:f>
              <c:strCache>
                <c:ptCount val="2"/>
                <c:pt idx="0">
                  <c:v>2017</c:v>
                </c:pt>
                <c:pt idx="1">
                  <c:v>2019</c:v>
                </c:pt>
              </c:strCache>
            </c:strRef>
          </c:cat>
          <c:val>
            <c:numRef>
              <c:f>'[ktk.ktk1.fact_ktk_ktk1.latest (1).xlsx]Kouluterveyskyselyn aikasarjat '!$D$2:$D$3</c:f>
              <c:numCache>
                <c:formatCode>#\ ##0.0</c:formatCode>
                <c:ptCount val="2"/>
                <c:pt idx="0">
                  <c:v>23.6</c:v>
                </c:pt>
                <c:pt idx="1">
                  <c:v>19.7</c:v>
                </c:pt>
              </c:numCache>
            </c:numRef>
          </c:val>
          <c:smooth val="0"/>
          <c:extLst>
            <c:ext xmlns:c16="http://schemas.microsoft.com/office/drawing/2014/chart" uri="{C3380CC4-5D6E-409C-BE32-E72D297353CC}">
              <c16:uniqueId val="{00000003-8108-400B-9609-D0A792FF335E}"/>
            </c:ext>
          </c:extLst>
        </c:ser>
        <c:dLbls>
          <c:dLblPos val="t"/>
          <c:showLegendKey val="0"/>
          <c:showVal val="1"/>
          <c:showCatName val="0"/>
          <c:showSerName val="0"/>
          <c:showPercent val="0"/>
          <c:showBubbleSize val="0"/>
        </c:dLbls>
        <c:smooth val="0"/>
        <c:axId val="561175152"/>
        <c:axId val="561176464"/>
      </c:lineChart>
      <c:catAx>
        <c:axId val="56117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1176464"/>
        <c:crosses val="autoZero"/>
        <c:auto val="1"/>
        <c:lblAlgn val="ctr"/>
        <c:lblOffset val="100"/>
        <c:noMultiLvlLbl val="0"/>
      </c:catAx>
      <c:valAx>
        <c:axId val="56117646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1175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Mahdollisuus keskustella koulussa aikuisen kanssa mieltä painavista asioista, %, ammatillinen</a:t>
            </a:r>
            <a:r>
              <a:rPr lang="fi-FI" baseline="0"/>
              <a:t> oppilaitos, v.2019</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(11).xlsx]Kouluterveyskyselyn aikasarjat '!$B$1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(11).xlsx]Kouluterveyskyselyn aikasarjat '!$A$2:$A$8</c:f>
              <c:strCache>
                <c:ptCount val="7"/>
                <c:pt idx="0">
                  <c:v>Jyväskylä</c:v>
                </c:pt>
                <c:pt idx="1">
                  <c:v>Turku</c:v>
                </c:pt>
                <c:pt idx="2">
                  <c:v>Tampere</c:v>
                </c:pt>
                <c:pt idx="3">
                  <c:v>Oulu</c:v>
                </c:pt>
                <c:pt idx="4">
                  <c:v>Lahti</c:v>
                </c:pt>
                <c:pt idx="5">
                  <c:v>Kuopio</c:v>
                </c:pt>
                <c:pt idx="6">
                  <c:v>Joensuu</c:v>
                </c:pt>
              </c:strCache>
            </c:strRef>
          </c:cat>
          <c:val>
            <c:numRef>
              <c:f>'[ktk.ktk1.fact_ktk_ktk1.latest (11).xlsx]Kouluterveyskyselyn aikasarjat '!$B$2:$B$8</c:f>
              <c:numCache>
                <c:formatCode>#\ ##0.0</c:formatCode>
                <c:ptCount val="7"/>
                <c:pt idx="0">
                  <c:v>42.4</c:v>
                </c:pt>
                <c:pt idx="1">
                  <c:v>44.8</c:v>
                </c:pt>
                <c:pt idx="2">
                  <c:v>46</c:v>
                </c:pt>
                <c:pt idx="3">
                  <c:v>47.3</c:v>
                </c:pt>
                <c:pt idx="4">
                  <c:v>48.8</c:v>
                </c:pt>
                <c:pt idx="5">
                  <c:v>50.1</c:v>
                </c:pt>
                <c:pt idx="6">
                  <c:v>54.8</c:v>
                </c:pt>
              </c:numCache>
            </c:numRef>
          </c:val>
          <c:extLst>
            <c:ext xmlns:c16="http://schemas.microsoft.com/office/drawing/2014/chart" uri="{C3380CC4-5D6E-409C-BE32-E72D297353CC}">
              <c16:uniqueId val="{00000000-F13E-4AA7-8154-48BF199B4E1E}"/>
            </c:ext>
          </c:extLst>
        </c:ser>
        <c:dLbls>
          <c:dLblPos val="outEnd"/>
          <c:showLegendKey val="0"/>
          <c:showVal val="1"/>
          <c:showCatName val="0"/>
          <c:showSerName val="0"/>
          <c:showPercent val="0"/>
          <c:showBubbleSize val="0"/>
        </c:dLbls>
        <c:gapWidth val="219"/>
        <c:overlap val="-27"/>
        <c:axId val="558094616"/>
        <c:axId val="558096584"/>
      </c:barChart>
      <c:catAx>
        <c:axId val="558094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8096584"/>
        <c:crosses val="autoZero"/>
        <c:auto val="1"/>
        <c:lblAlgn val="ctr"/>
        <c:lblOffset val="100"/>
        <c:noMultiLvlLbl val="0"/>
      </c:catAx>
      <c:valAx>
        <c:axId val="55809658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8094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Hyvä keskusteluyhteys vanhempien kanssa, %, KUOPIO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(13).xlsx]Kouluterveyskyselyn aikasarjat '!$B$1</c:f>
              <c:strCache>
                <c:ptCount val="1"/>
                <c:pt idx="0">
                  <c:v>Perusopetus 8. ja 9. lk</c:v>
                </c:pt>
              </c:strCache>
            </c:strRef>
          </c:tx>
          <c:spPr>
            <a:ln w="28575" cap="rnd">
              <a:solidFill>
                <a:schemeClr val="accent1"/>
              </a:solidFill>
              <a:round/>
            </a:ln>
            <a:effectLst/>
          </c:spPr>
          <c:marker>
            <c:symbol val="none"/>
          </c:marker>
          <c:cat>
            <c:strRef>
              <c:f>'[ktk.ktk1.fact_ktk_ktk1.latest (13).xlsx]Kouluterveyskyselyn aikasarjat '!$A$2:$A$7</c:f>
              <c:strCache>
                <c:ptCount val="6"/>
                <c:pt idx="0">
                  <c:v>2006-2007</c:v>
                </c:pt>
                <c:pt idx="1">
                  <c:v>2008-2009</c:v>
                </c:pt>
                <c:pt idx="2">
                  <c:v>2010-2011</c:v>
                </c:pt>
                <c:pt idx="3">
                  <c:v>2013</c:v>
                </c:pt>
                <c:pt idx="4">
                  <c:v>2017</c:v>
                </c:pt>
                <c:pt idx="5">
                  <c:v>2019</c:v>
                </c:pt>
              </c:strCache>
            </c:strRef>
          </c:cat>
          <c:val>
            <c:numRef>
              <c:f>'[ktk.ktk1.fact_ktk_ktk1.latest (13).xlsx]Kouluterveyskyselyn aikasarjat '!$B$2:$B$7</c:f>
              <c:numCache>
                <c:formatCode>#\ ##0.0</c:formatCode>
                <c:ptCount val="6"/>
                <c:pt idx="0">
                  <c:v>21</c:v>
                </c:pt>
                <c:pt idx="1">
                  <c:v>21.1</c:v>
                </c:pt>
                <c:pt idx="2">
                  <c:v>26.5</c:v>
                </c:pt>
                <c:pt idx="3">
                  <c:v>29</c:v>
                </c:pt>
                <c:pt idx="4">
                  <c:v>40.6</c:v>
                </c:pt>
                <c:pt idx="5">
                  <c:v>45.9</c:v>
                </c:pt>
              </c:numCache>
            </c:numRef>
          </c:val>
          <c:smooth val="0"/>
          <c:extLst>
            <c:ext xmlns:c16="http://schemas.microsoft.com/office/drawing/2014/chart" uri="{C3380CC4-5D6E-409C-BE32-E72D297353CC}">
              <c16:uniqueId val="{00000000-E902-451E-9918-DE3CF05E8DD9}"/>
            </c:ext>
          </c:extLst>
        </c:ser>
        <c:ser>
          <c:idx val="1"/>
          <c:order val="1"/>
          <c:tx>
            <c:strRef>
              <c:f>'[ktk.ktk1.fact_ktk_ktk1.latest (13).xlsx]Kouluterveyskyselyn aikasarjat '!$C$1</c:f>
              <c:strCache>
                <c:ptCount val="1"/>
                <c:pt idx="0">
                  <c:v>Lukio 1. ja 2. vuosi</c:v>
                </c:pt>
              </c:strCache>
            </c:strRef>
          </c:tx>
          <c:spPr>
            <a:ln w="28575" cap="rnd">
              <a:solidFill>
                <a:schemeClr val="accent2"/>
              </a:solidFill>
              <a:round/>
            </a:ln>
            <a:effectLst/>
          </c:spPr>
          <c:marker>
            <c:symbol val="none"/>
          </c:marker>
          <c:cat>
            <c:strRef>
              <c:f>'[ktk.ktk1.fact_ktk_ktk1.latest (13).xlsx]Kouluterveyskyselyn aikasarjat '!$A$2:$A$7</c:f>
              <c:strCache>
                <c:ptCount val="6"/>
                <c:pt idx="0">
                  <c:v>2006-2007</c:v>
                </c:pt>
                <c:pt idx="1">
                  <c:v>2008-2009</c:v>
                </c:pt>
                <c:pt idx="2">
                  <c:v>2010-2011</c:v>
                </c:pt>
                <c:pt idx="3">
                  <c:v>2013</c:v>
                </c:pt>
                <c:pt idx="4">
                  <c:v>2017</c:v>
                </c:pt>
                <c:pt idx="5">
                  <c:v>2019</c:v>
                </c:pt>
              </c:strCache>
            </c:strRef>
          </c:cat>
          <c:val>
            <c:numRef>
              <c:f>'[ktk.ktk1.fact_ktk_ktk1.latest (13).xlsx]Kouluterveyskyselyn aikasarjat '!$C$2:$C$7</c:f>
              <c:numCache>
                <c:formatCode>#\ ##0.0</c:formatCode>
                <c:ptCount val="6"/>
                <c:pt idx="0">
                  <c:v>24.8</c:v>
                </c:pt>
                <c:pt idx="1">
                  <c:v>23.2</c:v>
                </c:pt>
                <c:pt idx="2">
                  <c:v>27.3</c:v>
                </c:pt>
                <c:pt idx="3">
                  <c:v>33</c:v>
                </c:pt>
                <c:pt idx="4">
                  <c:v>44.2</c:v>
                </c:pt>
                <c:pt idx="5">
                  <c:v>47.5</c:v>
                </c:pt>
              </c:numCache>
            </c:numRef>
          </c:val>
          <c:smooth val="0"/>
          <c:extLst>
            <c:ext xmlns:c16="http://schemas.microsoft.com/office/drawing/2014/chart" uri="{C3380CC4-5D6E-409C-BE32-E72D297353CC}">
              <c16:uniqueId val="{00000001-E902-451E-9918-DE3CF05E8DD9}"/>
            </c:ext>
          </c:extLst>
        </c:ser>
        <c:ser>
          <c:idx val="2"/>
          <c:order val="2"/>
          <c:tx>
            <c:strRef>
              <c:f>'[ktk.ktk1.fact_ktk_ktk1.latest (13).xlsx]Kouluterveyskyselyn aikasarjat '!$D$1</c:f>
              <c:strCache>
                <c:ptCount val="1"/>
                <c:pt idx="0">
                  <c:v>Ammatillinen oppilaitos</c:v>
                </c:pt>
              </c:strCache>
            </c:strRef>
          </c:tx>
          <c:spPr>
            <a:ln w="28575" cap="rnd">
              <a:solidFill>
                <a:schemeClr val="accent3"/>
              </a:solidFill>
              <a:round/>
            </a:ln>
            <a:effectLst/>
          </c:spPr>
          <c:marker>
            <c:symbol val="none"/>
          </c:marker>
          <c:cat>
            <c:strRef>
              <c:f>'[ktk.ktk1.fact_ktk_ktk1.latest (13).xlsx]Kouluterveyskyselyn aikasarjat '!$A$2:$A$7</c:f>
              <c:strCache>
                <c:ptCount val="6"/>
                <c:pt idx="0">
                  <c:v>2006-2007</c:v>
                </c:pt>
                <c:pt idx="1">
                  <c:v>2008-2009</c:v>
                </c:pt>
                <c:pt idx="2">
                  <c:v>2010-2011</c:v>
                </c:pt>
                <c:pt idx="3">
                  <c:v>2013</c:v>
                </c:pt>
                <c:pt idx="4">
                  <c:v>2017</c:v>
                </c:pt>
                <c:pt idx="5">
                  <c:v>2019</c:v>
                </c:pt>
              </c:strCache>
            </c:strRef>
          </c:cat>
          <c:val>
            <c:numRef>
              <c:f>'[ktk.ktk1.fact_ktk_ktk1.latest (13).xlsx]Kouluterveyskyselyn aikasarjat '!$D$2:$D$7</c:f>
              <c:numCache>
                <c:formatCode>#\ ##0.0</c:formatCode>
                <c:ptCount val="6"/>
                <c:pt idx="1">
                  <c:v>27.5</c:v>
                </c:pt>
                <c:pt idx="2">
                  <c:v>26.3</c:v>
                </c:pt>
                <c:pt idx="3">
                  <c:v>29.6</c:v>
                </c:pt>
                <c:pt idx="4">
                  <c:v>45</c:v>
                </c:pt>
                <c:pt idx="5">
                  <c:v>46.6</c:v>
                </c:pt>
              </c:numCache>
            </c:numRef>
          </c:val>
          <c:smooth val="0"/>
          <c:extLst>
            <c:ext xmlns:c16="http://schemas.microsoft.com/office/drawing/2014/chart" uri="{C3380CC4-5D6E-409C-BE32-E72D297353CC}">
              <c16:uniqueId val="{00000002-E902-451E-9918-DE3CF05E8DD9}"/>
            </c:ext>
          </c:extLst>
        </c:ser>
        <c:dLbls>
          <c:showLegendKey val="0"/>
          <c:showVal val="0"/>
          <c:showCatName val="0"/>
          <c:showSerName val="0"/>
          <c:showPercent val="0"/>
          <c:showBubbleSize val="0"/>
        </c:dLbls>
        <c:smooth val="0"/>
        <c:axId val="570664432"/>
        <c:axId val="570661808"/>
      </c:lineChart>
      <c:catAx>
        <c:axId val="570664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70661808"/>
        <c:crosses val="autoZero"/>
        <c:auto val="1"/>
        <c:lblAlgn val="ctr"/>
        <c:lblOffset val="100"/>
        <c:noMultiLvlLbl val="0"/>
      </c:catAx>
      <c:valAx>
        <c:axId val="57066180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706644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Hyvä keskusteluyhteys vanhempien kanssa, %, KOKO</a:t>
            </a:r>
            <a:r>
              <a:rPr lang="fi-FI" baseline="0"/>
              <a:t> MAA</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(12).xlsx]Kouluterveyskyselyn aikasarjat '!$B$1</c:f>
              <c:strCache>
                <c:ptCount val="1"/>
                <c:pt idx="0">
                  <c:v>Perusopetus 8. ja 9. lk</c:v>
                </c:pt>
              </c:strCache>
            </c:strRef>
          </c:tx>
          <c:spPr>
            <a:ln w="28575" cap="rnd">
              <a:solidFill>
                <a:schemeClr val="accent1"/>
              </a:solidFill>
              <a:round/>
            </a:ln>
            <a:effectLst/>
          </c:spPr>
          <c:marker>
            <c:symbol val="none"/>
          </c:marker>
          <c:cat>
            <c:strRef>
              <c:f>'[ktk.ktk1.fact_ktk_ktk1.latest (12).xlsx]Kouluterveyskyselyn aikasarjat '!$A$2:$A$8</c:f>
              <c:strCache>
                <c:ptCount val="7"/>
                <c:pt idx="0">
                  <c:v>2006-2007</c:v>
                </c:pt>
                <c:pt idx="1">
                  <c:v>2008-2009</c:v>
                </c:pt>
                <c:pt idx="2">
                  <c:v>2010-2011</c:v>
                </c:pt>
                <c:pt idx="3">
                  <c:v>2013</c:v>
                </c:pt>
                <c:pt idx="4">
                  <c:v>2015</c:v>
                </c:pt>
                <c:pt idx="5">
                  <c:v>2017</c:v>
                </c:pt>
                <c:pt idx="6">
                  <c:v>2019</c:v>
                </c:pt>
              </c:strCache>
            </c:strRef>
          </c:cat>
          <c:val>
            <c:numRef>
              <c:f>'[ktk.ktk1.fact_ktk_ktk1.latest (12).xlsx]Kouluterveyskyselyn aikasarjat '!$B$2:$B$8</c:f>
              <c:numCache>
                <c:formatCode>#\ ##0.0</c:formatCode>
                <c:ptCount val="7"/>
                <c:pt idx="0">
                  <c:v>19.600000000000001</c:v>
                </c:pt>
                <c:pt idx="1">
                  <c:v>20.5</c:v>
                </c:pt>
                <c:pt idx="2">
                  <c:v>22.9</c:v>
                </c:pt>
                <c:pt idx="3">
                  <c:v>26.2</c:v>
                </c:pt>
                <c:pt idx="4">
                  <c:v>35.200000000000003</c:v>
                </c:pt>
                <c:pt idx="5">
                  <c:v>39.5</c:v>
                </c:pt>
                <c:pt idx="6">
                  <c:v>46.6</c:v>
                </c:pt>
              </c:numCache>
            </c:numRef>
          </c:val>
          <c:smooth val="0"/>
          <c:extLst>
            <c:ext xmlns:c16="http://schemas.microsoft.com/office/drawing/2014/chart" uri="{C3380CC4-5D6E-409C-BE32-E72D297353CC}">
              <c16:uniqueId val="{00000000-1EAA-45F4-8673-681644D51FA6}"/>
            </c:ext>
          </c:extLst>
        </c:ser>
        <c:ser>
          <c:idx val="1"/>
          <c:order val="1"/>
          <c:tx>
            <c:strRef>
              <c:f>'[ktk.ktk1.fact_ktk_ktk1.latest (12).xlsx]Kouluterveyskyselyn aikasarjat '!$C$1</c:f>
              <c:strCache>
                <c:ptCount val="1"/>
                <c:pt idx="0">
                  <c:v>Lukio 1. ja 2. vuosi</c:v>
                </c:pt>
              </c:strCache>
            </c:strRef>
          </c:tx>
          <c:spPr>
            <a:ln w="28575" cap="rnd">
              <a:solidFill>
                <a:schemeClr val="accent2"/>
              </a:solidFill>
              <a:round/>
            </a:ln>
            <a:effectLst/>
          </c:spPr>
          <c:marker>
            <c:symbol val="none"/>
          </c:marker>
          <c:cat>
            <c:strRef>
              <c:f>'[ktk.ktk1.fact_ktk_ktk1.latest (12).xlsx]Kouluterveyskyselyn aikasarjat '!$A$2:$A$8</c:f>
              <c:strCache>
                <c:ptCount val="7"/>
                <c:pt idx="0">
                  <c:v>2006-2007</c:v>
                </c:pt>
                <c:pt idx="1">
                  <c:v>2008-2009</c:v>
                </c:pt>
                <c:pt idx="2">
                  <c:v>2010-2011</c:v>
                </c:pt>
                <c:pt idx="3">
                  <c:v>2013</c:v>
                </c:pt>
                <c:pt idx="4">
                  <c:v>2015</c:v>
                </c:pt>
                <c:pt idx="5">
                  <c:v>2017</c:v>
                </c:pt>
                <c:pt idx="6">
                  <c:v>2019</c:v>
                </c:pt>
              </c:strCache>
            </c:strRef>
          </c:cat>
          <c:val>
            <c:numRef>
              <c:f>'[ktk.ktk1.fact_ktk_ktk1.latest (12).xlsx]Kouluterveyskyselyn aikasarjat '!$C$2:$C$8</c:f>
              <c:numCache>
                <c:formatCode>#\ ##0.0</c:formatCode>
                <c:ptCount val="7"/>
                <c:pt idx="0">
                  <c:v>22.3</c:v>
                </c:pt>
                <c:pt idx="1">
                  <c:v>23</c:v>
                </c:pt>
                <c:pt idx="2">
                  <c:v>26.4</c:v>
                </c:pt>
                <c:pt idx="3">
                  <c:v>29.6</c:v>
                </c:pt>
                <c:pt idx="4">
                  <c:v>36</c:v>
                </c:pt>
                <c:pt idx="5">
                  <c:v>39.1</c:v>
                </c:pt>
                <c:pt idx="6">
                  <c:v>44.5</c:v>
                </c:pt>
              </c:numCache>
            </c:numRef>
          </c:val>
          <c:smooth val="0"/>
          <c:extLst>
            <c:ext xmlns:c16="http://schemas.microsoft.com/office/drawing/2014/chart" uri="{C3380CC4-5D6E-409C-BE32-E72D297353CC}">
              <c16:uniqueId val="{00000001-1EAA-45F4-8673-681644D51FA6}"/>
            </c:ext>
          </c:extLst>
        </c:ser>
        <c:ser>
          <c:idx val="2"/>
          <c:order val="2"/>
          <c:tx>
            <c:strRef>
              <c:f>'[ktk.ktk1.fact_ktk_ktk1.latest (12).xlsx]Kouluterveyskyselyn aikasarjat '!$D$1</c:f>
              <c:strCache>
                <c:ptCount val="1"/>
                <c:pt idx="0">
                  <c:v>Ammatillinen oppilaitos</c:v>
                </c:pt>
              </c:strCache>
            </c:strRef>
          </c:tx>
          <c:spPr>
            <a:ln w="28575" cap="rnd">
              <a:solidFill>
                <a:schemeClr val="accent3"/>
              </a:solidFill>
              <a:round/>
            </a:ln>
            <a:effectLst/>
          </c:spPr>
          <c:marker>
            <c:symbol val="none"/>
          </c:marker>
          <c:cat>
            <c:strRef>
              <c:f>'[ktk.ktk1.fact_ktk_ktk1.latest (12).xlsx]Kouluterveyskyselyn aikasarjat '!$A$2:$A$8</c:f>
              <c:strCache>
                <c:ptCount val="7"/>
                <c:pt idx="0">
                  <c:v>2006-2007</c:v>
                </c:pt>
                <c:pt idx="1">
                  <c:v>2008-2009</c:v>
                </c:pt>
                <c:pt idx="2">
                  <c:v>2010-2011</c:v>
                </c:pt>
                <c:pt idx="3">
                  <c:v>2013</c:v>
                </c:pt>
                <c:pt idx="4">
                  <c:v>2015</c:v>
                </c:pt>
                <c:pt idx="5">
                  <c:v>2017</c:v>
                </c:pt>
                <c:pt idx="6">
                  <c:v>2019</c:v>
                </c:pt>
              </c:strCache>
            </c:strRef>
          </c:cat>
          <c:val>
            <c:numRef>
              <c:f>'[ktk.ktk1.fact_ktk_ktk1.latest (12).xlsx]Kouluterveyskyselyn aikasarjat '!$D$2:$D$8</c:f>
              <c:numCache>
                <c:formatCode>#\ ##0.0</c:formatCode>
                <c:ptCount val="7"/>
                <c:pt idx="1">
                  <c:v>24.2</c:v>
                </c:pt>
                <c:pt idx="2">
                  <c:v>26.6</c:v>
                </c:pt>
                <c:pt idx="3">
                  <c:v>30.9</c:v>
                </c:pt>
                <c:pt idx="4">
                  <c:v>36.5</c:v>
                </c:pt>
                <c:pt idx="5">
                  <c:v>41.1</c:v>
                </c:pt>
                <c:pt idx="6">
                  <c:v>46.1</c:v>
                </c:pt>
              </c:numCache>
            </c:numRef>
          </c:val>
          <c:smooth val="0"/>
          <c:extLst>
            <c:ext xmlns:c16="http://schemas.microsoft.com/office/drawing/2014/chart" uri="{C3380CC4-5D6E-409C-BE32-E72D297353CC}">
              <c16:uniqueId val="{00000002-1EAA-45F4-8673-681644D51FA6}"/>
            </c:ext>
          </c:extLst>
        </c:ser>
        <c:dLbls>
          <c:showLegendKey val="0"/>
          <c:showVal val="0"/>
          <c:showCatName val="0"/>
          <c:showSerName val="0"/>
          <c:showPercent val="0"/>
          <c:showBubbleSize val="0"/>
        </c:dLbls>
        <c:smooth val="0"/>
        <c:axId val="584789104"/>
        <c:axId val="584790416"/>
      </c:lineChart>
      <c:catAx>
        <c:axId val="58478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84790416"/>
        <c:crosses val="autoZero"/>
        <c:auto val="1"/>
        <c:lblAlgn val="ctr"/>
        <c:lblOffset val="100"/>
        <c:noMultiLvlLbl val="0"/>
      </c:catAx>
      <c:valAx>
        <c:axId val="58479041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847891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Hyvä keskusteluyhteys vanhempien kanssa, %, 8. ja</a:t>
            </a:r>
            <a:r>
              <a:rPr lang="fi-FI" baseline="0"/>
              <a:t> 9.lk, v. 2019</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(3).xlsx]Kouluterveyskyselyn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'!$A$2:$A$8</c:f>
              <c:strCache>
                <c:ptCount val="7"/>
                <c:pt idx="0">
                  <c:v>Kuopio</c:v>
                </c:pt>
                <c:pt idx="1">
                  <c:v>Oulu</c:v>
                </c:pt>
                <c:pt idx="2">
                  <c:v>Tampere</c:v>
                </c:pt>
                <c:pt idx="3">
                  <c:v>Joensuu</c:v>
                </c:pt>
                <c:pt idx="4">
                  <c:v>Turku</c:v>
                </c:pt>
                <c:pt idx="5">
                  <c:v>Lahti</c:v>
                </c:pt>
                <c:pt idx="6">
                  <c:v>Jyväskylä</c:v>
                </c:pt>
              </c:strCache>
            </c:strRef>
          </c:cat>
          <c:val>
            <c:numRef>
              <c:f>'[ktk.ktk1.fact_ktk_ktk1.latest (3).xlsx]Kouluterveyskyselyn aikasarjat '!$B$2:$B$8</c:f>
              <c:numCache>
                <c:formatCode>#\ ##0.0</c:formatCode>
                <c:ptCount val="7"/>
                <c:pt idx="0">
                  <c:v>40.6</c:v>
                </c:pt>
                <c:pt idx="1">
                  <c:v>37.4</c:v>
                </c:pt>
                <c:pt idx="2">
                  <c:v>38.700000000000003</c:v>
                </c:pt>
                <c:pt idx="3">
                  <c:v>47</c:v>
                </c:pt>
                <c:pt idx="4">
                  <c:v>42.9</c:v>
                </c:pt>
                <c:pt idx="5">
                  <c:v>43.9</c:v>
                </c:pt>
                <c:pt idx="6">
                  <c:v>39</c:v>
                </c:pt>
              </c:numCache>
            </c:numRef>
          </c:val>
          <c:extLst>
            <c:ext xmlns:c16="http://schemas.microsoft.com/office/drawing/2014/chart" uri="{C3380CC4-5D6E-409C-BE32-E72D297353CC}">
              <c16:uniqueId val="{00000000-0A88-477D-B5D6-F3F8C008A7D4}"/>
            </c:ext>
          </c:extLst>
        </c:ser>
        <c:ser>
          <c:idx val="1"/>
          <c:order val="1"/>
          <c:tx>
            <c:strRef>
              <c:f>'[ktk.ktk1.fact_ktk_ktk1.latest (3).xlsx]Kouluterveyskyselyn aikasarjat '!$C$1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'!$A$2:$A$8</c:f>
              <c:strCache>
                <c:ptCount val="7"/>
                <c:pt idx="0">
                  <c:v>Kuopio</c:v>
                </c:pt>
                <c:pt idx="1">
                  <c:v>Oulu</c:v>
                </c:pt>
                <c:pt idx="2">
                  <c:v>Tampere</c:v>
                </c:pt>
                <c:pt idx="3">
                  <c:v>Joensuu</c:v>
                </c:pt>
                <c:pt idx="4">
                  <c:v>Turku</c:v>
                </c:pt>
                <c:pt idx="5">
                  <c:v>Lahti</c:v>
                </c:pt>
                <c:pt idx="6">
                  <c:v>Jyväskylä</c:v>
                </c:pt>
              </c:strCache>
            </c:strRef>
          </c:cat>
          <c:val>
            <c:numRef>
              <c:f>'[ktk.ktk1.fact_ktk_ktk1.latest (3).xlsx]Kouluterveyskyselyn aikasarjat '!$C$2:$C$8</c:f>
              <c:numCache>
                <c:formatCode>#\ ##0.0</c:formatCode>
                <c:ptCount val="7"/>
                <c:pt idx="0">
                  <c:v>45.9</c:v>
                </c:pt>
                <c:pt idx="1">
                  <c:v>46.2</c:v>
                </c:pt>
                <c:pt idx="2">
                  <c:v>47</c:v>
                </c:pt>
                <c:pt idx="3">
                  <c:v>47.5</c:v>
                </c:pt>
                <c:pt idx="4">
                  <c:v>48</c:v>
                </c:pt>
                <c:pt idx="5">
                  <c:v>50.4</c:v>
                </c:pt>
                <c:pt idx="6">
                  <c:v>52.2</c:v>
                </c:pt>
              </c:numCache>
            </c:numRef>
          </c:val>
          <c:extLst>
            <c:ext xmlns:c16="http://schemas.microsoft.com/office/drawing/2014/chart" uri="{C3380CC4-5D6E-409C-BE32-E72D297353CC}">
              <c16:uniqueId val="{00000001-0A88-477D-B5D6-F3F8C008A7D4}"/>
            </c:ext>
          </c:extLst>
        </c:ser>
        <c:dLbls>
          <c:dLblPos val="outEnd"/>
          <c:showLegendKey val="0"/>
          <c:showVal val="1"/>
          <c:showCatName val="0"/>
          <c:showSerName val="0"/>
          <c:showPercent val="0"/>
          <c:showBubbleSize val="0"/>
        </c:dLbls>
        <c:gapWidth val="219"/>
        <c:overlap val="-27"/>
        <c:axId val="614474144"/>
        <c:axId val="614472832"/>
      </c:barChart>
      <c:catAx>
        <c:axId val="614474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14472832"/>
        <c:crosses val="autoZero"/>
        <c:auto val="1"/>
        <c:lblAlgn val="ctr"/>
        <c:lblOffset val="100"/>
        <c:noMultiLvlLbl val="0"/>
      </c:catAx>
      <c:valAx>
        <c:axId val="61447283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14474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dirty="0"/>
              <a:t>Harrastaa jotakin vähintään kerran viikossa, %, 8. ja</a:t>
            </a:r>
            <a:r>
              <a:rPr lang="fi-FI" sz="1600" baseline="0" dirty="0"/>
              <a:t> 9.lk, 2019</a:t>
            </a:r>
            <a:endParaRPr lang="fi-FI"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'[ktk.ktk1.fact_ktk_ktk1.latest.xlsx]Kouluterveyskyselyn aikasarjat '!$B$1:$B$2</c:f>
              <c:strCache>
                <c:ptCount val="2"/>
                <c:pt idx="0">
                  <c:v>2019</c:v>
                </c:pt>
                <c:pt idx="1">
                  <c:v>Harrastaa jotakin vähintään kerran viikossa, %</c:v>
                </c:pt>
              </c:strCache>
            </c:strRef>
          </c:tx>
          <c:spPr>
            <a:solidFill>
              <a:schemeClr val="accent1"/>
            </a:solidFill>
            <a:ln>
              <a:noFill/>
            </a:ln>
            <a:effectLst/>
          </c:spPr>
          <c:invertIfNegative val="0"/>
          <c:dPt>
            <c:idx val="0"/>
            <c:invertIfNegative val="0"/>
            <c:bubble3D val="0"/>
            <c:spPr>
              <a:solidFill>
                <a:srgbClr val="E961A5"/>
              </a:solidFill>
              <a:ln>
                <a:noFill/>
              </a:ln>
              <a:effectLst/>
            </c:spPr>
            <c:extLst>
              <c:ext xmlns:c16="http://schemas.microsoft.com/office/drawing/2014/chart" uri="{C3380CC4-5D6E-409C-BE32-E72D297353CC}">
                <c16:uniqueId val="{00000001-1E26-4C07-A362-F952FE7F6A08}"/>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'!$A$3:$A$9</c:f>
              <c:strCache>
                <c:ptCount val="7"/>
                <c:pt idx="0">
                  <c:v>Kuopio</c:v>
                </c:pt>
                <c:pt idx="1">
                  <c:v>Turku</c:v>
                </c:pt>
                <c:pt idx="2">
                  <c:v>Jyväskylä</c:v>
                </c:pt>
                <c:pt idx="3">
                  <c:v>Lahti</c:v>
                </c:pt>
                <c:pt idx="4">
                  <c:v>Joensuu</c:v>
                </c:pt>
                <c:pt idx="5">
                  <c:v>Oulu</c:v>
                </c:pt>
                <c:pt idx="6">
                  <c:v>Tampere</c:v>
                </c:pt>
              </c:strCache>
            </c:strRef>
          </c:cat>
          <c:val>
            <c:numRef>
              <c:f>'[ktk.ktk1.fact_ktk_ktk1.latest.xlsx]Kouluterveyskyselyn aikasarjat '!$B$3:$B$9</c:f>
              <c:numCache>
                <c:formatCode>#\ ##0.0</c:formatCode>
                <c:ptCount val="7"/>
                <c:pt idx="0">
                  <c:v>95</c:v>
                </c:pt>
                <c:pt idx="1">
                  <c:v>95.7</c:v>
                </c:pt>
                <c:pt idx="2">
                  <c:v>95.8</c:v>
                </c:pt>
                <c:pt idx="3">
                  <c:v>95.8</c:v>
                </c:pt>
                <c:pt idx="4">
                  <c:v>96.7</c:v>
                </c:pt>
                <c:pt idx="5">
                  <c:v>97.2</c:v>
                </c:pt>
                <c:pt idx="6">
                  <c:v>97.2</c:v>
                </c:pt>
              </c:numCache>
            </c:numRef>
          </c:val>
          <c:extLst>
            <c:ext xmlns:c16="http://schemas.microsoft.com/office/drawing/2014/chart" uri="{C3380CC4-5D6E-409C-BE32-E72D297353CC}">
              <c16:uniqueId val="{00000000-1E26-4C07-A362-F952FE7F6A08}"/>
            </c:ext>
          </c:extLst>
        </c:ser>
        <c:dLbls>
          <c:dLblPos val="outEnd"/>
          <c:showLegendKey val="0"/>
          <c:showVal val="1"/>
          <c:showCatName val="0"/>
          <c:showSerName val="0"/>
          <c:showPercent val="0"/>
          <c:showBubbleSize val="0"/>
        </c:dLbls>
        <c:gapWidth val="219"/>
        <c:overlap val="-27"/>
        <c:axId val="584224672"/>
        <c:axId val="584224016"/>
      </c:barChart>
      <c:catAx>
        <c:axId val="584224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84224016"/>
        <c:crosses val="autoZero"/>
        <c:auto val="1"/>
        <c:lblAlgn val="ctr"/>
        <c:lblOffset val="100"/>
        <c:noMultiLvlLbl val="0"/>
      </c:catAx>
      <c:valAx>
        <c:axId val="58422401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84224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Harrastaa jotakin vähintään kerran viikossa, %, KUOPIO</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'!$A$3</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'!$B$1:$D$2</c:f>
              <c:strCache>
                <c:ptCount val="3"/>
                <c:pt idx="0">
                  <c:v>Perusopetus 8. ja 9. lk</c:v>
                </c:pt>
                <c:pt idx="1">
                  <c:v>Lukio 1. ja 2. vuosi</c:v>
                </c:pt>
                <c:pt idx="2">
                  <c:v>Ammatillinen oppilaitos</c:v>
                </c:pt>
              </c:strCache>
            </c:strRef>
          </c:cat>
          <c:val>
            <c:numRef>
              <c:f>'Kouluterveyskyselyn aikasarjat '!$B$3:$D$3</c:f>
              <c:numCache>
                <c:formatCode>#\ ##0.0</c:formatCode>
                <c:ptCount val="3"/>
                <c:pt idx="0">
                  <c:v>95</c:v>
                </c:pt>
                <c:pt idx="1">
                  <c:v>98.3</c:v>
                </c:pt>
                <c:pt idx="2">
                  <c:v>90.8</c:v>
                </c:pt>
              </c:numCache>
            </c:numRef>
          </c:val>
          <c:extLst>
            <c:ext xmlns:c16="http://schemas.microsoft.com/office/drawing/2014/chart" uri="{C3380CC4-5D6E-409C-BE32-E72D297353CC}">
              <c16:uniqueId val="{00000000-9D38-45A7-BE89-1C15F5FADA6F}"/>
            </c:ext>
          </c:extLst>
        </c:ser>
        <c:dLbls>
          <c:dLblPos val="outEnd"/>
          <c:showLegendKey val="0"/>
          <c:showVal val="1"/>
          <c:showCatName val="0"/>
          <c:showSerName val="0"/>
          <c:showPercent val="0"/>
          <c:showBubbleSize val="0"/>
        </c:dLbls>
        <c:gapWidth val="182"/>
        <c:axId val="542582824"/>
        <c:axId val="542584792"/>
      </c:barChart>
      <c:catAx>
        <c:axId val="542582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2584792"/>
        <c:crosses val="autoZero"/>
        <c:auto val="1"/>
        <c:lblAlgn val="ctr"/>
        <c:lblOffset val="100"/>
        <c:noMultiLvlLbl val="0"/>
      </c:catAx>
      <c:valAx>
        <c:axId val="54258479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2582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Kokee harrastuspaikkojen sijaitsevan liian kaukana, %, 8. ja 9.lk, v.2019</a:t>
            </a:r>
          </a:p>
        </c:rich>
      </c:tx>
      <c:layout>
        <c:manualLayout>
          <c:xMode val="edge"/>
          <c:yMode val="edge"/>
          <c:x val="0.23877777777777778"/>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Pt>
            <c:idx val="4"/>
            <c:invertIfNegative val="0"/>
            <c:bubble3D val="0"/>
            <c:spPr>
              <a:solidFill>
                <a:srgbClr val="C00000"/>
              </a:solidFill>
              <a:ln>
                <a:noFill/>
              </a:ln>
              <a:effectLst/>
            </c:spPr>
            <c:extLst>
              <c:ext xmlns:c16="http://schemas.microsoft.com/office/drawing/2014/chart" uri="{C3380CC4-5D6E-409C-BE32-E72D297353CC}">
                <c16:uniqueId val="{00000001-6F5A-4BD4-9AFF-C6656B969E4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'!$A$3:$A$9</c:f>
              <c:strCache>
                <c:ptCount val="7"/>
                <c:pt idx="0">
                  <c:v>Tampere</c:v>
                </c:pt>
                <c:pt idx="1">
                  <c:v>Turku</c:v>
                </c:pt>
                <c:pt idx="2">
                  <c:v>Jyväskylä</c:v>
                </c:pt>
                <c:pt idx="3">
                  <c:v>Lahti</c:v>
                </c:pt>
                <c:pt idx="4">
                  <c:v>Kuopio</c:v>
                </c:pt>
                <c:pt idx="5">
                  <c:v>Oulu</c:v>
                </c:pt>
                <c:pt idx="6">
                  <c:v>Joensuu</c:v>
                </c:pt>
              </c:strCache>
            </c:strRef>
          </c:cat>
          <c:val>
            <c:numRef>
              <c:f>'[ktk.ktk1.fact_ktk_ktk1.latest (1).xlsx]Kouluterveyskyselyn aikasarjat '!$B$3:$B$9</c:f>
              <c:numCache>
                <c:formatCode>#\ ##0.0</c:formatCode>
                <c:ptCount val="7"/>
                <c:pt idx="0">
                  <c:v>18.899999999999999</c:v>
                </c:pt>
                <c:pt idx="1">
                  <c:v>20.100000000000001</c:v>
                </c:pt>
                <c:pt idx="2">
                  <c:v>20.399999999999999</c:v>
                </c:pt>
                <c:pt idx="3">
                  <c:v>22.2</c:v>
                </c:pt>
                <c:pt idx="4">
                  <c:v>22.9</c:v>
                </c:pt>
                <c:pt idx="5">
                  <c:v>23.7</c:v>
                </c:pt>
                <c:pt idx="6">
                  <c:v>25.7</c:v>
                </c:pt>
              </c:numCache>
            </c:numRef>
          </c:val>
          <c:extLst>
            <c:ext xmlns:c16="http://schemas.microsoft.com/office/drawing/2014/chart" uri="{C3380CC4-5D6E-409C-BE32-E72D297353CC}">
              <c16:uniqueId val="{00000000-6F5A-4BD4-9AFF-C6656B969E41}"/>
            </c:ext>
          </c:extLst>
        </c:ser>
        <c:dLbls>
          <c:dLblPos val="outEnd"/>
          <c:showLegendKey val="0"/>
          <c:showVal val="1"/>
          <c:showCatName val="0"/>
          <c:showSerName val="0"/>
          <c:showPercent val="0"/>
          <c:showBubbleSize val="0"/>
        </c:dLbls>
        <c:gapWidth val="219"/>
        <c:overlap val="-27"/>
        <c:axId val="572722176"/>
        <c:axId val="572722504"/>
      </c:barChart>
      <c:catAx>
        <c:axId val="572722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572722504"/>
        <c:crosses val="autoZero"/>
        <c:auto val="1"/>
        <c:lblAlgn val="ctr"/>
        <c:lblOffset val="100"/>
        <c:noMultiLvlLbl val="0"/>
      </c:catAx>
      <c:valAx>
        <c:axId val="57272250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72722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Kokee harrastuspaikkojen sijaitsevan liian kaukana, %, v. 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'[ktk.ktk1.fact_ktk_ktk1.latest (3).xlsx]Kouluterveyskyselyn aikasarjat '!$A$2</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'!$B$1:$D$1</c:f>
              <c:strCache>
                <c:ptCount val="3"/>
                <c:pt idx="0">
                  <c:v>Perusopetus 8. ja 9. lk</c:v>
                </c:pt>
                <c:pt idx="1">
                  <c:v>Lukio 1. ja 2. vuosi</c:v>
                </c:pt>
                <c:pt idx="2">
                  <c:v>Ammatillinen oppilaitos</c:v>
                </c:pt>
              </c:strCache>
            </c:strRef>
          </c:cat>
          <c:val>
            <c:numRef>
              <c:f>'[ktk.ktk1.fact_ktk_ktk1.latest (3).xlsx]Kouluterveyskyselyn aikasarjat '!$B$2:$D$2</c:f>
              <c:numCache>
                <c:formatCode>#\ ##0.0</c:formatCode>
                <c:ptCount val="3"/>
                <c:pt idx="0">
                  <c:v>27</c:v>
                </c:pt>
                <c:pt idx="1">
                  <c:v>27.5</c:v>
                </c:pt>
                <c:pt idx="2">
                  <c:v>27.2</c:v>
                </c:pt>
              </c:numCache>
            </c:numRef>
          </c:val>
          <c:extLst>
            <c:ext xmlns:c16="http://schemas.microsoft.com/office/drawing/2014/chart" uri="{C3380CC4-5D6E-409C-BE32-E72D297353CC}">
              <c16:uniqueId val="{00000000-18D1-4F43-A84E-1DBDB3D55060}"/>
            </c:ext>
          </c:extLst>
        </c:ser>
        <c:ser>
          <c:idx val="1"/>
          <c:order val="1"/>
          <c:tx>
            <c:strRef>
              <c:f>'[ktk.ktk1.fact_ktk_ktk1.latest (3).xlsx]Kouluterveyskyselyn aikasarjat '!$A$3</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'!$B$1:$D$1</c:f>
              <c:strCache>
                <c:ptCount val="3"/>
                <c:pt idx="0">
                  <c:v>Perusopetus 8. ja 9. lk</c:v>
                </c:pt>
                <c:pt idx="1">
                  <c:v>Lukio 1. ja 2. vuosi</c:v>
                </c:pt>
                <c:pt idx="2">
                  <c:v>Ammatillinen oppilaitos</c:v>
                </c:pt>
              </c:strCache>
            </c:strRef>
          </c:cat>
          <c:val>
            <c:numRef>
              <c:f>'[ktk.ktk1.fact_ktk_ktk1.latest (3).xlsx]Kouluterveyskyselyn aikasarjat '!$B$3:$D$3</c:f>
              <c:numCache>
                <c:formatCode>#\ ##0.0</c:formatCode>
                <c:ptCount val="3"/>
                <c:pt idx="0">
                  <c:v>22.9</c:v>
                </c:pt>
                <c:pt idx="1">
                  <c:v>25.3</c:v>
                </c:pt>
                <c:pt idx="2">
                  <c:v>25.6</c:v>
                </c:pt>
              </c:numCache>
            </c:numRef>
          </c:val>
          <c:extLst>
            <c:ext xmlns:c16="http://schemas.microsoft.com/office/drawing/2014/chart" uri="{C3380CC4-5D6E-409C-BE32-E72D297353CC}">
              <c16:uniqueId val="{00000001-18D1-4F43-A84E-1DBDB3D55060}"/>
            </c:ext>
          </c:extLst>
        </c:ser>
        <c:dLbls>
          <c:dLblPos val="outEnd"/>
          <c:showLegendKey val="0"/>
          <c:showVal val="1"/>
          <c:showCatName val="0"/>
          <c:showSerName val="0"/>
          <c:showPercent val="0"/>
          <c:showBubbleSize val="0"/>
        </c:dLbls>
        <c:gapWidth val="182"/>
        <c:axId val="577214440"/>
        <c:axId val="577213456"/>
      </c:barChart>
      <c:catAx>
        <c:axId val="577214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77213456"/>
        <c:crosses val="autoZero"/>
        <c:auto val="1"/>
        <c:lblAlgn val="ctr"/>
        <c:lblOffset val="100"/>
        <c:noMultiLvlLbl val="0"/>
      </c:catAx>
      <c:valAx>
        <c:axId val="57721345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77214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Tietää asuinalueen harrastusmahdollisuuksista, %, 8. ja</a:t>
            </a:r>
            <a:r>
              <a:rPr lang="fi-FI" baseline="0"/>
              <a:t> 9.lk, v.2019</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Pt>
            <c:idx val="4"/>
            <c:invertIfNegative val="0"/>
            <c:bubble3D val="0"/>
            <c:spPr>
              <a:solidFill>
                <a:srgbClr val="C00000"/>
              </a:solidFill>
              <a:ln>
                <a:solidFill>
                  <a:srgbClr val="C00000"/>
                </a:solidFill>
              </a:ln>
              <a:effectLst/>
            </c:spPr>
            <c:extLst>
              <c:ext xmlns:c16="http://schemas.microsoft.com/office/drawing/2014/chart" uri="{C3380CC4-5D6E-409C-BE32-E72D297353CC}">
                <c16:uniqueId val="{00000001-5211-4EBF-BD23-54E0434C187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'!$A$3:$A$9</c:f>
              <c:strCache>
                <c:ptCount val="7"/>
                <c:pt idx="0">
                  <c:v>Turku</c:v>
                </c:pt>
                <c:pt idx="1">
                  <c:v>Lahti</c:v>
                </c:pt>
                <c:pt idx="2">
                  <c:v>Oulu</c:v>
                </c:pt>
                <c:pt idx="3">
                  <c:v>Jyväskylä</c:v>
                </c:pt>
                <c:pt idx="4">
                  <c:v>Kuopio</c:v>
                </c:pt>
                <c:pt idx="5">
                  <c:v>Joensuu</c:v>
                </c:pt>
                <c:pt idx="6">
                  <c:v>Tampere</c:v>
                </c:pt>
              </c:strCache>
            </c:strRef>
          </c:cat>
          <c:val>
            <c:numRef>
              <c:f>'[ktk.ktk1.fact_ktk_ktk1.latest (2).xlsx]Kouluterveyskyselyn aikasarjat '!$B$3:$B$9</c:f>
              <c:numCache>
                <c:formatCode>#\ ##0.0</c:formatCode>
                <c:ptCount val="7"/>
                <c:pt idx="0">
                  <c:v>51.4</c:v>
                </c:pt>
                <c:pt idx="1">
                  <c:v>53</c:v>
                </c:pt>
                <c:pt idx="2">
                  <c:v>54.7</c:v>
                </c:pt>
                <c:pt idx="3">
                  <c:v>55.7</c:v>
                </c:pt>
                <c:pt idx="4">
                  <c:v>56</c:v>
                </c:pt>
                <c:pt idx="5">
                  <c:v>56.5</c:v>
                </c:pt>
                <c:pt idx="6">
                  <c:v>58.2</c:v>
                </c:pt>
              </c:numCache>
            </c:numRef>
          </c:val>
          <c:extLst>
            <c:ext xmlns:c16="http://schemas.microsoft.com/office/drawing/2014/chart" uri="{C3380CC4-5D6E-409C-BE32-E72D297353CC}">
              <c16:uniqueId val="{00000002-5211-4EBF-BD23-54E0434C1874}"/>
            </c:ext>
          </c:extLst>
        </c:ser>
        <c:dLbls>
          <c:dLblPos val="outEnd"/>
          <c:showLegendKey val="0"/>
          <c:showVal val="1"/>
          <c:showCatName val="0"/>
          <c:showSerName val="0"/>
          <c:showPercent val="0"/>
          <c:showBubbleSize val="0"/>
        </c:dLbls>
        <c:gapWidth val="219"/>
        <c:overlap val="-27"/>
        <c:axId val="569256680"/>
        <c:axId val="569256024"/>
      </c:barChart>
      <c:catAx>
        <c:axId val="569256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69256024"/>
        <c:crosses val="autoZero"/>
        <c:auto val="1"/>
        <c:lblAlgn val="ctr"/>
        <c:lblOffset val="100"/>
        <c:noMultiLvlLbl val="0"/>
      </c:catAx>
      <c:valAx>
        <c:axId val="56925602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9256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Tietää asuinalueen harrastusmahdollisuuksista, %,</a:t>
            </a:r>
            <a:r>
              <a:rPr lang="fi-FI" baseline="0"/>
              <a:t> Kuopio</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'[ktk.ktk1.fact_ktk_ktk1.latest (2).xlsx]Kouluterveyskyselyn aikasarjat '!$A$2</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'!$B$1:$D$1</c:f>
              <c:strCache>
                <c:ptCount val="3"/>
                <c:pt idx="0">
                  <c:v>Perusopetus 8. ja 9. lk</c:v>
                </c:pt>
                <c:pt idx="1">
                  <c:v>Lukio 1. ja 2. vuosi</c:v>
                </c:pt>
                <c:pt idx="2">
                  <c:v>Ammatillinen oppilaitos</c:v>
                </c:pt>
              </c:strCache>
            </c:strRef>
          </c:cat>
          <c:val>
            <c:numRef>
              <c:f>'[ktk.ktk1.fact_ktk_ktk1.latest (2).xlsx]Kouluterveyskyselyn aikasarjat '!$B$2:$D$2</c:f>
              <c:numCache>
                <c:formatCode>#\ ##0.0</c:formatCode>
                <c:ptCount val="3"/>
                <c:pt idx="0">
                  <c:v>57.7</c:v>
                </c:pt>
                <c:pt idx="1">
                  <c:v>56.6</c:v>
                </c:pt>
                <c:pt idx="2">
                  <c:v>53.4</c:v>
                </c:pt>
              </c:numCache>
            </c:numRef>
          </c:val>
          <c:extLst>
            <c:ext xmlns:c16="http://schemas.microsoft.com/office/drawing/2014/chart" uri="{C3380CC4-5D6E-409C-BE32-E72D297353CC}">
              <c16:uniqueId val="{00000000-B44D-4D8D-9B3D-12F008D834C8}"/>
            </c:ext>
          </c:extLst>
        </c:ser>
        <c:ser>
          <c:idx val="1"/>
          <c:order val="1"/>
          <c:tx>
            <c:strRef>
              <c:f>'[ktk.ktk1.fact_ktk_ktk1.latest (2).xlsx]Kouluterveyskyselyn aikasarjat '!$A$3</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'!$B$1:$D$1</c:f>
              <c:strCache>
                <c:ptCount val="3"/>
                <c:pt idx="0">
                  <c:v>Perusopetus 8. ja 9. lk</c:v>
                </c:pt>
                <c:pt idx="1">
                  <c:v>Lukio 1. ja 2. vuosi</c:v>
                </c:pt>
                <c:pt idx="2">
                  <c:v>Ammatillinen oppilaitos</c:v>
                </c:pt>
              </c:strCache>
            </c:strRef>
          </c:cat>
          <c:val>
            <c:numRef>
              <c:f>'[ktk.ktk1.fact_ktk_ktk1.latest (2).xlsx]Kouluterveyskyselyn aikasarjat '!$B$3:$D$3</c:f>
              <c:numCache>
                <c:formatCode>#\ ##0.0</c:formatCode>
                <c:ptCount val="3"/>
                <c:pt idx="0">
                  <c:v>56</c:v>
                </c:pt>
                <c:pt idx="1">
                  <c:v>59.2</c:v>
                </c:pt>
                <c:pt idx="2">
                  <c:v>49</c:v>
                </c:pt>
              </c:numCache>
            </c:numRef>
          </c:val>
          <c:extLst>
            <c:ext xmlns:c16="http://schemas.microsoft.com/office/drawing/2014/chart" uri="{C3380CC4-5D6E-409C-BE32-E72D297353CC}">
              <c16:uniqueId val="{00000001-B44D-4D8D-9B3D-12F008D834C8}"/>
            </c:ext>
          </c:extLst>
        </c:ser>
        <c:dLbls>
          <c:showLegendKey val="0"/>
          <c:showVal val="0"/>
          <c:showCatName val="0"/>
          <c:showSerName val="0"/>
          <c:showPercent val="0"/>
          <c:showBubbleSize val="0"/>
        </c:dLbls>
        <c:gapWidth val="182"/>
        <c:axId val="563589152"/>
        <c:axId val="563591776"/>
      </c:barChart>
      <c:catAx>
        <c:axId val="563589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3591776"/>
        <c:crosses val="autoZero"/>
        <c:auto val="1"/>
        <c:lblAlgn val="ctr"/>
        <c:lblOffset val="100"/>
        <c:noMultiLvlLbl val="0"/>
      </c:catAx>
      <c:valAx>
        <c:axId val="56359177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3589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Liikkuu korkeintaan yhtenä päivänä viikossa vähintään tunnin päivässä, % KOKO</a:t>
            </a:r>
            <a:r>
              <a:rPr lang="fi-FI" baseline="0"/>
              <a:t> MAA</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(2).xlsx]Kouluterveyskyselyn aikasarjat '!$B$1</c:f>
              <c:strCache>
                <c:ptCount val="1"/>
                <c:pt idx="0">
                  <c:v>Perusopetus 8. ja 9. lk</c:v>
                </c:pt>
              </c:strCache>
            </c:strRef>
          </c:tx>
          <c:spPr>
            <a:ln w="28575" cap="rnd">
              <a:solidFill>
                <a:schemeClr val="accent1"/>
              </a:solidFill>
              <a:round/>
            </a:ln>
            <a:effectLst/>
          </c:spPr>
          <c:marker>
            <c:symbol val="none"/>
          </c:marker>
          <c:dLbls>
            <c:dLbl>
              <c:idx val="0"/>
              <c:layout>
                <c:manualLayout>
                  <c:x val="-5.411111111111111E-2"/>
                  <c:y val="6.25346310877806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D0-4BD7-8458-219E48D57DFF}"/>
                </c:ext>
              </c:extLst>
            </c:dLbl>
            <c:dLbl>
              <c:idx val="1"/>
              <c:layout>
                <c:manualLayout>
                  <c:x val="-3.1888888888888786E-2"/>
                  <c:y val="7.17938903470399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D0-4BD7-8458-219E48D57DF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'!$A$2:$A$3</c:f>
              <c:strCache>
                <c:ptCount val="2"/>
                <c:pt idx="0">
                  <c:v>2017</c:v>
                </c:pt>
                <c:pt idx="1">
                  <c:v>2019</c:v>
                </c:pt>
              </c:strCache>
            </c:strRef>
          </c:cat>
          <c:val>
            <c:numRef>
              <c:f>'[ktk.ktk1.fact_ktk_ktk1.latest (2).xlsx]Kouluterveyskyselyn aikasarjat '!$B$2:$B$3</c:f>
              <c:numCache>
                <c:formatCode>#\ ##0.0</c:formatCode>
                <c:ptCount val="2"/>
                <c:pt idx="0">
                  <c:v>12.1</c:v>
                </c:pt>
                <c:pt idx="1">
                  <c:v>10.6</c:v>
                </c:pt>
              </c:numCache>
            </c:numRef>
          </c:val>
          <c:smooth val="0"/>
          <c:extLst>
            <c:ext xmlns:c16="http://schemas.microsoft.com/office/drawing/2014/chart" uri="{C3380CC4-5D6E-409C-BE32-E72D297353CC}">
              <c16:uniqueId val="{00000002-DCD0-4BD7-8458-219E48D57DFF}"/>
            </c:ext>
          </c:extLst>
        </c:ser>
        <c:ser>
          <c:idx val="1"/>
          <c:order val="1"/>
          <c:tx>
            <c:strRef>
              <c:f>'[ktk.ktk1.fact_ktk_ktk1.latest (2).xlsx]Kouluterveyskyselyn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'!$A$2:$A$3</c:f>
              <c:strCache>
                <c:ptCount val="2"/>
                <c:pt idx="0">
                  <c:v>2017</c:v>
                </c:pt>
                <c:pt idx="1">
                  <c:v>2019</c:v>
                </c:pt>
              </c:strCache>
            </c:strRef>
          </c:cat>
          <c:val>
            <c:numRef>
              <c:f>'[ktk.ktk1.fact_ktk_ktk1.latest (2).xlsx]Kouluterveyskyselyn aikasarjat '!$C$2:$C$3</c:f>
              <c:numCache>
                <c:formatCode>#\ ##0.0</c:formatCode>
                <c:ptCount val="2"/>
                <c:pt idx="0">
                  <c:v>14.8</c:v>
                </c:pt>
                <c:pt idx="1">
                  <c:v>13.3</c:v>
                </c:pt>
              </c:numCache>
            </c:numRef>
          </c:val>
          <c:smooth val="0"/>
          <c:extLst>
            <c:ext xmlns:c16="http://schemas.microsoft.com/office/drawing/2014/chart" uri="{C3380CC4-5D6E-409C-BE32-E72D297353CC}">
              <c16:uniqueId val="{00000003-DCD0-4BD7-8458-219E48D57DFF}"/>
            </c:ext>
          </c:extLst>
        </c:ser>
        <c:ser>
          <c:idx val="2"/>
          <c:order val="2"/>
          <c:tx>
            <c:strRef>
              <c:f>'[ktk.ktk1.fact_ktk_ktk1.latest (2).xlsx]Kouluterveyskyselyn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'!$A$2:$A$3</c:f>
              <c:strCache>
                <c:ptCount val="2"/>
                <c:pt idx="0">
                  <c:v>2017</c:v>
                </c:pt>
                <c:pt idx="1">
                  <c:v>2019</c:v>
                </c:pt>
              </c:strCache>
            </c:strRef>
          </c:cat>
          <c:val>
            <c:numRef>
              <c:f>'[ktk.ktk1.fact_ktk_ktk1.latest (2).xlsx]Kouluterveyskyselyn aikasarjat '!$D$2:$D$3</c:f>
              <c:numCache>
                <c:formatCode>#\ ##0.0</c:formatCode>
                <c:ptCount val="2"/>
                <c:pt idx="0">
                  <c:v>21.8</c:v>
                </c:pt>
                <c:pt idx="1">
                  <c:v>21.2</c:v>
                </c:pt>
              </c:numCache>
            </c:numRef>
          </c:val>
          <c:smooth val="0"/>
          <c:extLst>
            <c:ext xmlns:c16="http://schemas.microsoft.com/office/drawing/2014/chart" uri="{C3380CC4-5D6E-409C-BE32-E72D297353CC}">
              <c16:uniqueId val="{00000004-DCD0-4BD7-8458-219E48D57DFF}"/>
            </c:ext>
          </c:extLst>
        </c:ser>
        <c:dLbls>
          <c:dLblPos val="t"/>
          <c:showLegendKey val="0"/>
          <c:showVal val="1"/>
          <c:showCatName val="0"/>
          <c:showSerName val="0"/>
          <c:showPercent val="0"/>
          <c:showBubbleSize val="0"/>
        </c:dLbls>
        <c:smooth val="0"/>
        <c:axId val="563907872"/>
        <c:axId val="563905904"/>
      </c:lineChart>
      <c:catAx>
        <c:axId val="563907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3905904"/>
        <c:crosses val="autoZero"/>
        <c:auto val="1"/>
        <c:lblAlgn val="ctr"/>
        <c:lblOffset val="100"/>
        <c:noMultiLvlLbl val="0"/>
      </c:catAx>
      <c:valAx>
        <c:axId val="56390590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3907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Kokee, että asuinalueella järjestetään kiinnostavaa vapaa-ajan toimintaa nuorille, %, 8. ja 9.lk, v.2019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Pt>
            <c:idx val="5"/>
            <c:invertIfNegative val="0"/>
            <c:bubble3D val="0"/>
            <c:spPr>
              <a:solidFill>
                <a:srgbClr val="C00000"/>
              </a:solidFill>
              <a:ln>
                <a:noFill/>
              </a:ln>
              <a:effectLst/>
            </c:spPr>
            <c:extLst>
              <c:ext xmlns:c16="http://schemas.microsoft.com/office/drawing/2014/chart" uri="{C3380CC4-5D6E-409C-BE32-E72D297353CC}">
                <c16:uniqueId val="{00000001-9392-4972-BDCB-1AFD123442F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'!$A$3:$A$9</c:f>
              <c:strCache>
                <c:ptCount val="7"/>
                <c:pt idx="0">
                  <c:v>Lahti</c:v>
                </c:pt>
                <c:pt idx="1">
                  <c:v>Joensuu</c:v>
                </c:pt>
                <c:pt idx="2">
                  <c:v>Turku</c:v>
                </c:pt>
                <c:pt idx="3">
                  <c:v>Jyväskylä</c:v>
                </c:pt>
                <c:pt idx="4">
                  <c:v>Oulu</c:v>
                </c:pt>
                <c:pt idx="5">
                  <c:v>Kuopio</c:v>
                </c:pt>
                <c:pt idx="6">
                  <c:v>Tampere</c:v>
                </c:pt>
              </c:strCache>
            </c:strRef>
          </c:cat>
          <c:val>
            <c:numRef>
              <c:f>'[ktk.ktk1.fact_ktk_ktk1.latest (1).xlsx]Kouluterveyskyselyn aikasarjat '!$B$3:$B$9</c:f>
              <c:numCache>
                <c:formatCode>#\ ##0.0</c:formatCode>
                <c:ptCount val="7"/>
                <c:pt idx="0">
                  <c:v>29.1</c:v>
                </c:pt>
                <c:pt idx="1">
                  <c:v>29.6</c:v>
                </c:pt>
                <c:pt idx="2">
                  <c:v>31</c:v>
                </c:pt>
                <c:pt idx="3">
                  <c:v>31.1</c:v>
                </c:pt>
                <c:pt idx="4">
                  <c:v>31.2</c:v>
                </c:pt>
                <c:pt idx="5">
                  <c:v>34.200000000000003</c:v>
                </c:pt>
                <c:pt idx="6">
                  <c:v>35.1</c:v>
                </c:pt>
              </c:numCache>
            </c:numRef>
          </c:val>
          <c:extLst>
            <c:ext xmlns:c16="http://schemas.microsoft.com/office/drawing/2014/chart" uri="{C3380CC4-5D6E-409C-BE32-E72D297353CC}">
              <c16:uniqueId val="{00000002-9392-4972-BDCB-1AFD123442F7}"/>
            </c:ext>
          </c:extLst>
        </c:ser>
        <c:dLbls>
          <c:dLblPos val="outEnd"/>
          <c:showLegendKey val="0"/>
          <c:showVal val="1"/>
          <c:showCatName val="0"/>
          <c:showSerName val="0"/>
          <c:showPercent val="0"/>
          <c:showBubbleSize val="0"/>
        </c:dLbls>
        <c:gapWidth val="219"/>
        <c:overlap val="-27"/>
        <c:axId val="556142984"/>
        <c:axId val="556140360"/>
      </c:barChart>
      <c:catAx>
        <c:axId val="556142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56140360"/>
        <c:crosses val="autoZero"/>
        <c:auto val="1"/>
        <c:lblAlgn val="ctr"/>
        <c:lblOffset val="100"/>
        <c:noMultiLvlLbl val="0"/>
      </c:catAx>
      <c:valAx>
        <c:axId val="55614036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6142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Kokee, että asuinalueella järjestetään kiinnostavaa vapaa-ajan toimintaa nuorille, %, Kuopio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'[ktk.ktk1.fact_ktk_ktk1.latest (2).xlsx]Kouluterveyskyselyn aikasarjat '!$A$2</c:f>
              <c:strCache>
                <c:ptCount val="1"/>
                <c:pt idx="0">
                  <c:v>2017</c:v>
                </c:pt>
              </c:strCache>
            </c:strRef>
          </c:tx>
          <c:spPr>
            <a:solidFill>
              <a:schemeClr val="accent1"/>
            </a:solidFill>
            <a:ln>
              <a:noFill/>
            </a:ln>
            <a:effectLst/>
          </c:spPr>
          <c:invertIfNegative val="0"/>
          <c:cat>
            <c:strRef>
              <c:f>'[ktk.ktk1.fact_ktk_ktk1.latest (2).xlsx]Kouluterveyskyselyn aikasarjat '!$B$1:$D$1</c:f>
              <c:strCache>
                <c:ptCount val="3"/>
                <c:pt idx="0">
                  <c:v>Perusopetus 8. ja 9. lk</c:v>
                </c:pt>
                <c:pt idx="1">
                  <c:v>Lukio 1. ja 2. vuosi</c:v>
                </c:pt>
                <c:pt idx="2">
                  <c:v>Ammatillinen oppilaitos</c:v>
                </c:pt>
              </c:strCache>
            </c:strRef>
          </c:cat>
          <c:val>
            <c:numRef>
              <c:f>'[ktk.ktk1.fact_ktk_ktk1.latest (2).xlsx]Kouluterveyskyselyn aikasarjat '!$B$2:$D$2</c:f>
              <c:numCache>
                <c:formatCode>#\ ##0.0</c:formatCode>
                <c:ptCount val="3"/>
                <c:pt idx="0">
                  <c:v>31.4</c:v>
                </c:pt>
                <c:pt idx="1">
                  <c:v>28.6</c:v>
                </c:pt>
                <c:pt idx="2">
                  <c:v>30.8</c:v>
                </c:pt>
              </c:numCache>
            </c:numRef>
          </c:val>
          <c:extLst>
            <c:ext xmlns:c16="http://schemas.microsoft.com/office/drawing/2014/chart" uri="{C3380CC4-5D6E-409C-BE32-E72D297353CC}">
              <c16:uniqueId val="{00000000-2E26-4A91-AEFB-0267EA84D9FE}"/>
            </c:ext>
          </c:extLst>
        </c:ser>
        <c:ser>
          <c:idx val="1"/>
          <c:order val="1"/>
          <c:tx>
            <c:strRef>
              <c:f>'[ktk.ktk1.fact_ktk_ktk1.latest (2).xlsx]Kouluterveyskyselyn aikasarjat '!$A$3</c:f>
              <c:strCache>
                <c:ptCount val="1"/>
                <c:pt idx="0">
                  <c:v>2019</c:v>
                </c:pt>
              </c:strCache>
            </c:strRef>
          </c:tx>
          <c:spPr>
            <a:solidFill>
              <a:schemeClr val="accent2"/>
            </a:solidFill>
            <a:ln>
              <a:noFill/>
            </a:ln>
            <a:effectLst/>
          </c:spPr>
          <c:invertIfNegative val="0"/>
          <c:cat>
            <c:strRef>
              <c:f>'[ktk.ktk1.fact_ktk_ktk1.latest (2).xlsx]Kouluterveyskyselyn aikasarjat '!$B$1:$D$1</c:f>
              <c:strCache>
                <c:ptCount val="3"/>
                <c:pt idx="0">
                  <c:v>Perusopetus 8. ja 9. lk</c:v>
                </c:pt>
                <c:pt idx="1">
                  <c:v>Lukio 1. ja 2. vuosi</c:v>
                </c:pt>
                <c:pt idx="2">
                  <c:v>Ammatillinen oppilaitos</c:v>
                </c:pt>
              </c:strCache>
            </c:strRef>
          </c:cat>
          <c:val>
            <c:numRef>
              <c:f>'[ktk.ktk1.fact_ktk_ktk1.latest (2).xlsx]Kouluterveyskyselyn aikasarjat '!$B$3:$D$3</c:f>
              <c:numCache>
                <c:formatCode>#\ ##0.0</c:formatCode>
                <c:ptCount val="3"/>
                <c:pt idx="0">
                  <c:v>34.200000000000003</c:v>
                </c:pt>
                <c:pt idx="1">
                  <c:v>32.4</c:v>
                </c:pt>
                <c:pt idx="2">
                  <c:v>26.8</c:v>
                </c:pt>
              </c:numCache>
            </c:numRef>
          </c:val>
          <c:extLst>
            <c:ext xmlns:c16="http://schemas.microsoft.com/office/drawing/2014/chart" uri="{C3380CC4-5D6E-409C-BE32-E72D297353CC}">
              <c16:uniqueId val="{00000001-2E26-4A91-AEFB-0267EA84D9FE}"/>
            </c:ext>
          </c:extLst>
        </c:ser>
        <c:dLbls>
          <c:showLegendKey val="0"/>
          <c:showVal val="0"/>
          <c:showCatName val="0"/>
          <c:showSerName val="0"/>
          <c:showPercent val="0"/>
          <c:showBubbleSize val="0"/>
        </c:dLbls>
        <c:gapWidth val="182"/>
        <c:axId val="566342552"/>
        <c:axId val="566341568"/>
      </c:barChart>
      <c:catAx>
        <c:axId val="566342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66341568"/>
        <c:crosses val="autoZero"/>
        <c:auto val="1"/>
        <c:lblAlgn val="ctr"/>
        <c:lblOffset val="100"/>
        <c:noMultiLvlLbl val="0"/>
      </c:catAx>
      <c:valAx>
        <c:axId val="56634156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6342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Kokee, että asuinalueella ei ole tarpeeksi oleskelutiloja nuorille, %, 8. ja 9.lk, v.2019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Pt>
            <c:idx val="5"/>
            <c:invertIfNegative val="0"/>
            <c:bubble3D val="0"/>
            <c:spPr>
              <a:solidFill>
                <a:srgbClr val="C00000"/>
              </a:solidFill>
              <a:ln>
                <a:noFill/>
              </a:ln>
              <a:effectLst/>
            </c:spPr>
            <c:extLst>
              <c:ext xmlns:c16="http://schemas.microsoft.com/office/drawing/2014/chart" uri="{C3380CC4-5D6E-409C-BE32-E72D297353CC}">
                <c16:uniqueId val="{00000001-4ECA-42B8-9FD4-AFDCF418405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'!$A$3:$A$9</c:f>
              <c:strCache>
                <c:ptCount val="7"/>
                <c:pt idx="0">
                  <c:v>Tampere</c:v>
                </c:pt>
                <c:pt idx="1">
                  <c:v>Turku</c:v>
                </c:pt>
                <c:pt idx="2">
                  <c:v>Joensuu</c:v>
                </c:pt>
                <c:pt idx="3">
                  <c:v>Lahti</c:v>
                </c:pt>
                <c:pt idx="4">
                  <c:v>Jyväskylä</c:v>
                </c:pt>
                <c:pt idx="5">
                  <c:v>Kuopio</c:v>
                </c:pt>
                <c:pt idx="6">
                  <c:v>Oulu</c:v>
                </c:pt>
              </c:strCache>
            </c:strRef>
          </c:cat>
          <c:val>
            <c:numRef>
              <c:f>'[ktk.ktk1.fact_ktk_ktk1.latest (2).xlsx]Kouluterveyskyselyn aikasarjat '!$B$3:$B$9</c:f>
              <c:numCache>
                <c:formatCode>#\ ##0.0</c:formatCode>
                <c:ptCount val="7"/>
                <c:pt idx="0">
                  <c:v>24.4</c:v>
                </c:pt>
                <c:pt idx="1">
                  <c:v>28.1</c:v>
                </c:pt>
                <c:pt idx="2">
                  <c:v>30.8</c:v>
                </c:pt>
                <c:pt idx="3">
                  <c:v>31.1</c:v>
                </c:pt>
                <c:pt idx="4">
                  <c:v>32.6</c:v>
                </c:pt>
                <c:pt idx="5">
                  <c:v>33.1</c:v>
                </c:pt>
                <c:pt idx="6">
                  <c:v>33.200000000000003</c:v>
                </c:pt>
              </c:numCache>
            </c:numRef>
          </c:val>
          <c:extLst>
            <c:ext xmlns:c16="http://schemas.microsoft.com/office/drawing/2014/chart" uri="{C3380CC4-5D6E-409C-BE32-E72D297353CC}">
              <c16:uniqueId val="{00000000-4ECA-42B8-9FD4-AFDCF4184053}"/>
            </c:ext>
          </c:extLst>
        </c:ser>
        <c:dLbls>
          <c:dLblPos val="outEnd"/>
          <c:showLegendKey val="0"/>
          <c:showVal val="1"/>
          <c:showCatName val="0"/>
          <c:showSerName val="0"/>
          <c:showPercent val="0"/>
          <c:showBubbleSize val="0"/>
        </c:dLbls>
        <c:gapWidth val="219"/>
        <c:overlap val="-27"/>
        <c:axId val="566847728"/>
        <c:axId val="571705472"/>
      </c:barChart>
      <c:catAx>
        <c:axId val="566847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71705472"/>
        <c:crosses val="autoZero"/>
        <c:auto val="1"/>
        <c:lblAlgn val="ctr"/>
        <c:lblOffset val="100"/>
        <c:noMultiLvlLbl val="0"/>
      </c:catAx>
      <c:valAx>
        <c:axId val="57170547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6847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Kokee, että asuinalueella ei ole tarpeeksi oleskelutiloja nuorille, %, Kuopio,</a:t>
            </a:r>
            <a:r>
              <a:rPr lang="fi-FI" baseline="0"/>
              <a:t> v.2019</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'[ktk.ktk1.fact_ktk_ktk1.latest (3).xlsx]Kouluterveyskyselyn aikasarjat '!$A$2</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'!$B$1:$D$1</c:f>
              <c:strCache>
                <c:ptCount val="3"/>
                <c:pt idx="0">
                  <c:v>Perusopetus 8. ja 9. lk</c:v>
                </c:pt>
                <c:pt idx="1">
                  <c:v>Lukio 1. ja 2. vuosi</c:v>
                </c:pt>
                <c:pt idx="2">
                  <c:v>Ammatillinen oppilaitos</c:v>
                </c:pt>
              </c:strCache>
            </c:strRef>
          </c:cat>
          <c:val>
            <c:numRef>
              <c:f>'[ktk.ktk1.fact_ktk_ktk1.latest (3).xlsx]Kouluterveyskyselyn aikasarjat '!$B$2:$D$2</c:f>
              <c:numCache>
                <c:formatCode>#\ ##0.0</c:formatCode>
                <c:ptCount val="3"/>
                <c:pt idx="0">
                  <c:v>34.6</c:v>
                </c:pt>
                <c:pt idx="1">
                  <c:v>34</c:v>
                </c:pt>
                <c:pt idx="2">
                  <c:v>39.4</c:v>
                </c:pt>
              </c:numCache>
            </c:numRef>
          </c:val>
          <c:extLst>
            <c:ext xmlns:c16="http://schemas.microsoft.com/office/drawing/2014/chart" uri="{C3380CC4-5D6E-409C-BE32-E72D297353CC}">
              <c16:uniqueId val="{00000000-CBCD-471E-87A7-28025002FB18}"/>
            </c:ext>
          </c:extLst>
        </c:ser>
        <c:ser>
          <c:idx val="1"/>
          <c:order val="1"/>
          <c:tx>
            <c:strRef>
              <c:f>'[ktk.ktk1.fact_ktk_ktk1.latest (3).xlsx]Kouluterveyskyselyn aikasarjat '!$A$3</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'!$B$1:$D$1</c:f>
              <c:strCache>
                <c:ptCount val="3"/>
                <c:pt idx="0">
                  <c:v>Perusopetus 8. ja 9. lk</c:v>
                </c:pt>
                <c:pt idx="1">
                  <c:v>Lukio 1. ja 2. vuosi</c:v>
                </c:pt>
                <c:pt idx="2">
                  <c:v>Ammatillinen oppilaitos</c:v>
                </c:pt>
              </c:strCache>
            </c:strRef>
          </c:cat>
          <c:val>
            <c:numRef>
              <c:f>'[ktk.ktk1.fact_ktk_ktk1.latest (3).xlsx]Kouluterveyskyselyn aikasarjat '!$B$3:$D$3</c:f>
              <c:numCache>
                <c:formatCode>#\ ##0.0</c:formatCode>
                <c:ptCount val="3"/>
                <c:pt idx="0">
                  <c:v>33.1</c:v>
                </c:pt>
                <c:pt idx="1">
                  <c:v>36.9</c:v>
                </c:pt>
                <c:pt idx="2">
                  <c:v>32.799999999999997</c:v>
                </c:pt>
              </c:numCache>
            </c:numRef>
          </c:val>
          <c:extLst>
            <c:ext xmlns:c16="http://schemas.microsoft.com/office/drawing/2014/chart" uri="{C3380CC4-5D6E-409C-BE32-E72D297353CC}">
              <c16:uniqueId val="{00000001-CBCD-471E-87A7-28025002FB18}"/>
            </c:ext>
          </c:extLst>
        </c:ser>
        <c:dLbls>
          <c:dLblPos val="outEnd"/>
          <c:showLegendKey val="0"/>
          <c:showVal val="1"/>
          <c:showCatName val="0"/>
          <c:showSerName val="0"/>
          <c:showPercent val="0"/>
          <c:showBubbleSize val="0"/>
        </c:dLbls>
        <c:gapWidth val="182"/>
        <c:axId val="565391032"/>
        <c:axId val="565385128"/>
      </c:barChart>
      <c:catAx>
        <c:axId val="565391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65385128"/>
        <c:crosses val="autoZero"/>
        <c:auto val="1"/>
        <c:lblAlgn val="ctr"/>
        <c:lblOffset val="100"/>
        <c:noMultiLvlLbl val="0"/>
      </c:catAx>
      <c:valAx>
        <c:axId val="56538512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5391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Kokee kiinnostavat harrastukset liian kalliiksi, %, 8. ja 9.lk,</a:t>
            </a:r>
            <a:r>
              <a:rPr lang="fi-FI" baseline="0"/>
              <a:t> 2019</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'[ktk.ktk1.fact_ktk_ktk1.latest.xlsx]Kouluterveyskyselyn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'!$A$2:$A$8</c:f>
              <c:strCache>
                <c:ptCount val="7"/>
                <c:pt idx="0">
                  <c:v>Tampere</c:v>
                </c:pt>
                <c:pt idx="1">
                  <c:v>Jyväskylä</c:v>
                </c:pt>
                <c:pt idx="2">
                  <c:v>Turku</c:v>
                </c:pt>
                <c:pt idx="3">
                  <c:v>Kuopio</c:v>
                </c:pt>
                <c:pt idx="4">
                  <c:v>Lahti</c:v>
                </c:pt>
                <c:pt idx="5">
                  <c:v>Oulu</c:v>
                </c:pt>
                <c:pt idx="6">
                  <c:v>Joensuu</c:v>
                </c:pt>
              </c:strCache>
            </c:strRef>
          </c:cat>
          <c:val>
            <c:numRef>
              <c:f>'[ktk.ktk1.fact_ktk_ktk1.latest.xlsx]Kouluterveyskyselyn aikasarjat '!$B$2:$B$8</c:f>
              <c:numCache>
                <c:formatCode>#\ ##0.0</c:formatCode>
                <c:ptCount val="7"/>
                <c:pt idx="0">
                  <c:v>23.8</c:v>
                </c:pt>
                <c:pt idx="1">
                  <c:v>24.6</c:v>
                </c:pt>
                <c:pt idx="2">
                  <c:v>20.7</c:v>
                </c:pt>
                <c:pt idx="3">
                  <c:v>25</c:v>
                </c:pt>
                <c:pt idx="4">
                  <c:v>22.3</c:v>
                </c:pt>
                <c:pt idx="5">
                  <c:v>22.5</c:v>
                </c:pt>
                <c:pt idx="6">
                  <c:v>24.3</c:v>
                </c:pt>
              </c:numCache>
            </c:numRef>
          </c:val>
          <c:extLst>
            <c:ext xmlns:c16="http://schemas.microsoft.com/office/drawing/2014/chart" uri="{C3380CC4-5D6E-409C-BE32-E72D297353CC}">
              <c16:uniqueId val="{00000000-6514-4EC5-BC7C-B23328507898}"/>
            </c:ext>
          </c:extLst>
        </c:ser>
        <c:ser>
          <c:idx val="1"/>
          <c:order val="1"/>
          <c:tx>
            <c:strRef>
              <c:f>'[ktk.ktk1.fact_ktk_ktk1.latest.xlsx]Kouluterveyskyselyn aikasarjat '!$C$1</c:f>
              <c:strCache>
                <c:ptCount val="1"/>
                <c:pt idx="0">
                  <c:v>2019</c:v>
                </c:pt>
              </c:strCache>
            </c:strRef>
          </c:tx>
          <c:spPr>
            <a:solidFill>
              <a:schemeClr val="accent2"/>
            </a:solidFill>
            <a:ln>
              <a:noFill/>
            </a:ln>
            <a:effectLst/>
          </c:spPr>
          <c:invertIfNegative val="0"/>
          <c:dLbls>
            <c:dLbl>
              <c:idx val="2"/>
              <c:layout>
                <c:manualLayout>
                  <c:x val="0"/>
                  <c:y val="-4.17140690178233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74-4CB5-808A-20AD31116CE9}"/>
                </c:ext>
              </c:extLst>
            </c:dLbl>
            <c:dLbl>
              <c:idx val="4"/>
              <c:layout>
                <c:manualLayout>
                  <c:x val="4.9975012493753126E-3"/>
                  <c:y val="-3.03375047402351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74-4CB5-808A-20AD31116CE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'!$A$2:$A$8</c:f>
              <c:strCache>
                <c:ptCount val="7"/>
                <c:pt idx="0">
                  <c:v>Tampere</c:v>
                </c:pt>
                <c:pt idx="1">
                  <c:v>Jyväskylä</c:v>
                </c:pt>
                <c:pt idx="2">
                  <c:v>Turku</c:v>
                </c:pt>
                <c:pt idx="3">
                  <c:v>Kuopio</c:v>
                </c:pt>
                <c:pt idx="4">
                  <c:v>Lahti</c:v>
                </c:pt>
                <c:pt idx="5">
                  <c:v>Oulu</c:v>
                </c:pt>
                <c:pt idx="6">
                  <c:v>Joensuu</c:v>
                </c:pt>
              </c:strCache>
            </c:strRef>
          </c:cat>
          <c:val>
            <c:numRef>
              <c:f>'[ktk.ktk1.fact_ktk_ktk1.latest.xlsx]Kouluterveyskyselyn aikasarjat '!$C$2:$C$8</c:f>
              <c:numCache>
                <c:formatCode>#\ ##0.0</c:formatCode>
                <c:ptCount val="7"/>
                <c:pt idx="0">
                  <c:v>19.600000000000001</c:v>
                </c:pt>
                <c:pt idx="1">
                  <c:v>21</c:v>
                </c:pt>
                <c:pt idx="2">
                  <c:v>21</c:v>
                </c:pt>
                <c:pt idx="3">
                  <c:v>22.2</c:v>
                </c:pt>
                <c:pt idx="4">
                  <c:v>22.4</c:v>
                </c:pt>
                <c:pt idx="5">
                  <c:v>22.8</c:v>
                </c:pt>
                <c:pt idx="6">
                  <c:v>25.6</c:v>
                </c:pt>
              </c:numCache>
            </c:numRef>
          </c:val>
          <c:extLst>
            <c:ext xmlns:c16="http://schemas.microsoft.com/office/drawing/2014/chart" uri="{C3380CC4-5D6E-409C-BE32-E72D297353CC}">
              <c16:uniqueId val="{00000001-6514-4EC5-BC7C-B23328507898}"/>
            </c:ext>
          </c:extLst>
        </c:ser>
        <c:dLbls>
          <c:dLblPos val="outEnd"/>
          <c:showLegendKey val="0"/>
          <c:showVal val="1"/>
          <c:showCatName val="0"/>
          <c:showSerName val="0"/>
          <c:showPercent val="0"/>
          <c:showBubbleSize val="0"/>
        </c:dLbls>
        <c:gapWidth val="219"/>
        <c:overlap val="-27"/>
        <c:axId val="541116888"/>
        <c:axId val="541108360"/>
      </c:barChart>
      <c:catAx>
        <c:axId val="541116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1108360"/>
        <c:crosses val="autoZero"/>
        <c:auto val="1"/>
        <c:lblAlgn val="ctr"/>
        <c:lblOffset val="100"/>
        <c:noMultiLvlLbl val="0"/>
      </c:catAx>
      <c:valAx>
        <c:axId val="54110836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1116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i-FI" sz="1800"/>
              <a:t>Kokee kiinnostavat harrastukset liian kalliiksi, %, KUOPIO</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(3).xlsx]Kouluterveyskyselyn aikasarjat '!$B$1</c:f>
              <c:strCache>
                <c:ptCount val="1"/>
                <c:pt idx="0">
                  <c:v>Perusopetus 8. ja 9. lk</c:v>
                </c:pt>
              </c:strCache>
            </c:strRef>
          </c:tx>
          <c:spPr>
            <a:ln w="28575" cap="rnd">
              <a:solidFill>
                <a:schemeClr val="accent1"/>
              </a:solidFill>
              <a:round/>
            </a:ln>
            <a:effectLst/>
          </c:spPr>
          <c:marker>
            <c:symbol val="none"/>
          </c:marker>
          <c:dLbls>
            <c:dLbl>
              <c:idx val="0"/>
              <c:layout>
                <c:manualLayout>
                  <c:x val="-4.4062644742936544E-2"/>
                  <c:y val="5.34376724463419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E3-4B7A-88E1-A6657B2FCC4F}"/>
                </c:ext>
              </c:extLst>
            </c:dLbl>
            <c:dLbl>
              <c:idx val="1"/>
              <c:layout>
                <c:manualLayout>
                  <c:x val="-2.2003821213524871E-2"/>
                  <c:y val="6.26590136795329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E3-4B7A-88E1-A6657B2FCC4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'!$A$2:$A$3</c:f>
              <c:strCache>
                <c:ptCount val="2"/>
                <c:pt idx="0">
                  <c:v>2017</c:v>
                </c:pt>
                <c:pt idx="1">
                  <c:v>2019</c:v>
                </c:pt>
              </c:strCache>
            </c:strRef>
          </c:cat>
          <c:val>
            <c:numRef>
              <c:f>'[ktk.ktk1.fact_ktk_ktk1.latest (3).xlsx]Kouluterveyskyselyn aikasarjat '!$B$2:$B$3</c:f>
              <c:numCache>
                <c:formatCode>#\ ##0.0</c:formatCode>
                <c:ptCount val="2"/>
                <c:pt idx="0">
                  <c:v>25</c:v>
                </c:pt>
                <c:pt idx="1">
                  <c:v>22.2</c:v>
                </c:pt>
              </c:numCache>
            </c:numRef>
          </c:val>
          <c:smooth val="0"/>
          <c:extLst>
            <c:ext xmlns:c16="http://schemas.microsoft.com/office/drawing/2014/chart" uri="{C3380CC4-5D6E-409C-BE32-E72D297353CC}">
              <c16:uniqueId val="{00000000-1C0D-400F-A95B-C48AAEF2D4A6}"/>
            </c:ext>
          </c:extLst>
        </c:ser>
        <c:ser>
          <c:idx val="1"/>
          <c:order val="1"/>
          <c:tx>
            <c:strRef>
              <c:f>'[ktk.ktk1.fact_ktk_ktk1.latest (3).xlsx]Kouluterveyskyselyn aikasarjat '!$C$1</c:f>
              <c:strCache>
                <c:ptCount val="1"/>
                <c:pt idx="0">
                  <c:v>Lukio 1. ja 2. vuosi</c:v>
                </c:pt>
              </c:strCache>
            </c:strRef>
          </c:tx>
          <c:spPr>
            <a:ln w="28575" cap="rnd">
              <a:solidFill>
                <a:schemeClr val="accent2"/>
              </a:solidFill>
              <a:round/>
            </a:ln>
            <a:effectLst/>
          </c:spPr>
          <c:marker>
            <c:symbol val="none"/>
          </c:marker>
          <c:dLbls>
            <c:dLbl>
              <c:idx val="0"/>
              <c:layout>
                <c:manualLayout>
                  <c:x val="-8.0827350625289479E-2"/>
                  <c:y val="-1.11117161859951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E3-4B7A-88E1-A6657B2FCC4F}"/>
                </c:ext>
              </c:extLst>
            </c:dLbl>
            <c:dLbl>
              <c:idx val="1"/>
              <c:layout>
                <c:manualLayout>
                  <c:x val="4.9569631002006204E-3"/>
                  <c:y val="-6.501045569399668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E3-4B7A-88E1-A6657B2FCC4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'!$A$2:$A$3</c:f>
              <c:strCache>
                <c:ptCount val="2"/>
                <c:pt idx="0">
                  <c:v>2017</c:v>
                </c:pt>
                <c:pt idx="1">
                  <c:v>2019</c:v>
                </c:pt>
              </c:strCache>
            </c:strRef>
          </c:cat>
          <c:val>
            <c:numRef>
              <c:f>'[ktk.ktk1.fact_ktk_ktk1.latest (3).xlsx]Kouluterveyskyselyn aikasarjat '!$C$2:$C$3</c:f>
              <c:numCache>
                <c:formatCode>#\ ##0.0</c:formatCode>
                <c:ptCount val="2"/>
                <c:pt idx="0">
                  <c:v>27</c:v>
                </c:pt>
                <c:pt idx="1">
                  <c:v>25.9</c:v>
                </c:pt>
              </c:numCache>
            </c:numRef>
          </c:val>
          <c:smooth val="0"/>
          <c:extLst>
            <c:ext xmlns:c16="http://schemas.microsoft.com/office/drawing/2014/chart" uri="{C3380CC4-5D6E-409C-BE32-E72D297353CC}">
              <c16:uniqueId val="{00000001-1C0D-400F-A95B-C48AAEF2D4A6}"/>
            </c:ext>
          </c:extLst>
        </c:ser>
        <c:ser>
          <c:idx val="2"/>
          <c:order val="2"/>
          <c:tx>
            <c:strRef>
              <c:f>'[ktk.ktk1.fact_ktk_ktk1.latest (3).xlsx]Kouluterveyskyselyn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'!$A$2:$A$3</c:f>
              <c:strCache>
                <c:ptCount val="2"/>
                <c:pt idx="0">
                  <c:v>2017</c:v>
                </c:pt>
                <c:pt idx="1">
                  <c:v>2019</c:v>
                </c:pt>
              </c:strCache>
            </c:strRef>
          </c:cat>
          <c:val>
            <c:numRef>
              <c:f>'[ktk.ktk1.fact_ktk_ktk1.latest (3).xlsx]Kouluterveyskyselyn aikasarjat '!$D$2:$D$3</c:f>
              <c:numCache>
                <c:formatCode>#\ ##0.0</c:formatCode>
                <c:ptCount val="2"/>
                <c:pt idx="0">
                  <c:v>29.4</c:v>
                </c:pt>
                <c:pt idx="1">
                  <c:v>30.7</c:v>
                </c:pt>
              </c:numCache>
            </c:numRef>
          </c:val>
          <c:smooth val="0"/>
          <c:extLst>
            <c:ext xmlns:c16="http://schemas.microsoft.com/office/drawing/2014/chart" uri="{C3380CC4-5D6E-409C-BE32-E72D297353CC}">
              <c16:uniqueId val="{00000002-1C0D-400F-A95B-C48AAEF2D4A6}"/>
            </c:ext>
          </c:extLst>
        </c:ser>
        <c:dLbls>
          <c:dLblPos val="t"/>
          <c:showLegendKey val="0"/>
          <c:showVal val="1"/>
          <c:showCatName val="0"/>
          <c:showSerName val="0"/>
          <c:showPercent val="0"/>
          <c:showBubbleSize val="0"/>
        </c:dLbls>
        <c:smooth val="0"/>
        <c:axId val="549386944"/>
        <c:axId val="549386288"/>
      </c:lineChart>
      <c:catAx>
        <c:axId val="549386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9386288"/>
        <c:crosses val="autoZero"/>
        <c:auto val="1"/>
        <c:lblAlgn val="ctr"/>
        <c:lblOffset val="100"/>
        <c:noMultiLvlLbl val="0"/>
      </c:catAx>
      <c:valAx>
        <c:axId val="54938628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9386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dirty="0"/>
              <a:t>Harrastaa taidetta tai kulttuuria ohjatusti vapaa-ajalla vähintään viikoittain, %, 8. ja 9.lk, 2019</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'[ktk.ktk1.fact_ktk_ktk1.latest.xlsx]Kouluterveyskyselyn aikasarjat '!$B$1:$B$2</c:f>
              <c:strCache>
                <c:ptCount val="2"/>
                <c:pt idx="0">
                  <c:v>2019</c:v>
                </c:pt>
                <c:pt idx="1">
                  <c:v>Harrastaa taidetta tai kulttuuria ohjatusti vapaa-ajalla vähintään viikoittain, %</c:v>
                </c:pt>
              </c:strCache>
            </c:strRef>
          </c:tx>
          <c:spPr>
            <a:solidFill>
              <a:schemeClr val="accent1"/>
            </a:solidFill>
            <a:ln>
              <a:noFill/>
            </a:ln>
            <a:effectLst/>
          </c:spPr>
          <c:invertIfNegative val="0"/>
          <c:dPt>
            <c:idx val="3"/>
            <c:invertIfNegative val="0"/>
            <c:bubble3D val="0"/>
            <c:spPr>
              <a:solidFill>
                <a:srgbClr val="E961A5"/>
              </a:solidFill>
              <a:ln>
                <a:noFill/>
              </a:ln>
              <a:effectLst/>
            </c:spPr>
            <c:extLst>
              <c:ext xmlns:c16="http://schemas.microsoft.com/office/drawing/2014/chart" uri="{C3380CC4-5D6E-409C-BE32-E72D297353CC}">
                <c16:uniqueId val="{00000001-5AB1-43D1-9D9C-9A96CA001BB4}"/>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'!$A$3:$A$9</c:f>
              <c:strCache>
                <c:ptCount val="7"/>
                <c:pt idx="0">
                  <c:v>Lahti</c:v>
                </c:pt>
                <c:pt idx="1">
                  <c:v>Jyväskylä</c:v>
                </c:pt>
                <c:pt idx="2">
                  <c:v>Joensuu</c:v>
                </c:pt>
                <c:pt idx="3">
                  <c:v>Kuopio</c:v>
                </c:pt>
                <c:pt idx="4">
                  <c:v>Oulu</c:v>
                </c:pt>
                <c:pt idx="5">
                  <c:v>Turku</c:v>
                </c:pt>
                <c:pt idx="6">
                  <c:v>Tampere</c:v>
                </c:pt>
              </c:strCache>
            </c:strRef>
          </c:cat>
          <c:val>
            <c:numRef>
              <c:f>'[ktk.ktk1.fact_ktk_ktk1.latest.xlsx]Kouluterveyskyselyn aikasarjat '!$B$3:$B$9</c:f>
              <c:numCache>
                <c:formatCode>#\ ##0.0</c:formatCode>
                <c:ptCount val="7"/>
                <c:pt idx="0">
                  <c:v>15.4</c:v>
                </c:pt>
                <c:pt idx="1">
                  <c:v>15.8</c:v>
                </c:pt>
                <c:pt idx="2">
                  <c:v>17.3</c:v>
                </c:pt>
                <c:pt idx="3">
                  <c:v>17.7</c:v>
                </c:pt>
                <c:pt idx="4">
                  <c:v>18.399999999999999</c:v>
                </c:pt>
                <c:pt idx="5">
                  <c:v>18.7</c:v>
                </c:pt>
                <c:pt idx="6">
                  <c:v>19.3</c:v>
                </c:pt>
              </c:numCache>
            </c:numRef>
          </c:val>
          <c:extLst>
            <c:ext xmlns:c16="http://schemas.microsoft.com/office/drawing/2014/chart" uri="{C3380CC4-5D6E-409C-BE32-E72D297353CC}">
              <c16:uniqueId val="{00000000-5AB1-43D1-9D9C-9A96CA001BB4}"/>
            </c:ext>
          </c:extLst>
        </c:ser>
        <c:dLbls>
          <c:dLblPos val="outEnd"/>
          <c:showLegendKey val="0"/>
          <c:showVal val="1"/>
          <c:showCatName val="0"/>
          <c:showSerName val="0"/>
          <c:showPercent val="0"/>
          <c:showBubbleSize val="0"/>
        </c:dLbls>
        <c:gapWidth val="219"/>
        <c:overlap val="-27"/>
        <c:axId val="531963952"/>
        <c:axId val="531970512"/>
      </c:barChart>
      <c:catAx>
        <c:axId val="53196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1970512"/>
        <c:crosses val="autoZero"/>
        <c:auto val="1"/>
        <c:lblAlgn val="ctr"/>
        <c:lblOffset val="100"/>
        <c:noMultiLvlLbl val="0"/>
      </c:catAx>
      <c:valAx>
        <c:axId val="53197051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1963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Harrastaa</a:t>
            </a:r>
            <a:r>
              <a:rPr lang="en-US" dirty="0"/>
              <a:t> </a:t>
            </a:r>
            <a:r>
              <a:rPr lang="en-US" dirty="0" err="1"/>
              <a:t>liikuntaa</a:t>
            </a:r>
            <a:r>
              <a:rPr lang="en-US" dirty="0"/>
              <a:t> </a:t>
            </a:r>
            <a:r>
              <a:rPr lang="en-US" dirty="0" err="1"/>
              <a:t>ohjatusti</a:t>
            </a:r>
            <a:r>
              <a:rPr lang="en-US" dirty="0"/>
              <a:t> </a:t>
            </a:r>
            <a:r>
              <a:rPr lang="en-US" dirty="0" err="1"/>
              <a:t>vapaa-ajalla</a:t>
            </a:r>
            <a:r>
              <a:rPr lang="en-US" dirty="0"/>
              <a:t> </a:t>
            </a:r>
            <a:r>
              <a:rPr lang="en-US" dirty="0" err="1"/>
              <a:t>vähintään</a:t>
            </a:r>
            <a:r>
              <a:rPr lang="en-US" dirty="0"/>
              <a:t> </a:t>
            </a:r>
            <a:r>
              <a:rPr lang="en-US" sz="1600" dirty="0" err="1"/>
              <a:t>viikoittain</a:t>
            </a:r>
            <a:r>
              <a:rPr lang="en-US" dirty="0"/>
              <a:t>, %, 8. ja</a:t>
            </a:r>
            <a:r>
              <a:rPr lang="en-US" baseline="0" dirty="0"/>
              <a:t> 9.lk, 2019</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'[ktk.ktk1.fact_ktk_ktk1.latest.xlsx]Kouluterveyskyselyn aikasarjat '!$B$1:$B$2</c:f>
              <c:strCache>
                <c:ptCount val="2"/>
                <c:pt idx="0">
                  <c:v>2019</c:v>
                </c:pt>
                <c:pt idx="1">
                  <c:v>Harrastaa liikuntaa ohjatusti vapaa-ajalla vähintään viikoittain, %</c:v>
                </c:pt>
              </c:strCache>
            </c:strRef>
          </c:tx>
          <c:spPr>
            <a:solidFill>
              <a:schemeClr val="accent1"/>
            </a:solidFill>
            <a:ln>
              <a:noFill/>
            </a:ln>
            <a:effectLst/>
          </c:spPr>
          <c:invertIfNegative val="0"/>
          <c:dPt>
            <c:idx val="1"/>
            <c:invertIfNegative val="0"/>
            <c:bubble3D val="0"/>
            <c:spPr>
              <a:solidFill>
                <a:srgbClr val="E961A5"/>
              </a:solidFill>
              <a:ln>
                <a:noFill/>
              </a:ln>
              <a:effectLst/>
            </c:spPr>
            <c:extLst>
              <c:ext xmlns:c16="http://schemas.microsoft.com/office/drawing/2014/chart" uri="{C3380CC4-5D6E-409C-BE32-E72D297353CC}">
                <c16:uniqueId val="{00000001-2943-47A8-B4AD-5AE2837E7096}"/>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'!$A$3:$A$9</c:f>
              <c:strCache>
                <c:ptCount val="7"/>
                <c:pt idx="0">
                  <c:v>Joensuu</c:v>
                </c:pt>
                <c:pt idx="1">
                  <c:v>Kuopio</c:v>
                </c:pt>
                <c:pt idx="2">
                  <c:v>Oulu</c:v>
                </c:pt>
                <c:pt idx="3">
                  <c:v>Jyväskylä</c:v>
                </c:pt>
                <c:pt idx="4">
                  <c:v>Lahti</c:v>
                </c:pt>
                <c:pt idx="5">
                  <c:v>Turku</c:v>
                </c:pt>
                <c:pt idx="6">
                  <c:v>Tampere</c:v>
                </c:pt>
              </c:strCache>
            </c:strRef>
          </c:cat>
          <c:val>
            <c:numRef>
              <c:f>'[ktk.ktk1.fact_ktk_ktk1.latest.xlsx]Kouluterveyskyselyn aikasarjat '!$B$3:$B$9</c:f>
              <c:numCache>
                <c:formatCode>#\ ##0.0</c:formatCode>
                <c:ptCount val="7"/>
                <c:pt idx="0">
                  <c:v>45.2</c:v>
                </c:pt>
                <c:pt idx="1">
                  <c:v>46.6</c:v>
                </c:pt>
                <c:pt idx="2">
                  <c:v>50.1</c:v>
                </c:pt>
                <c:pt idx="3">
                  <c:v>52.2</c:v>
                </c:pt>
                <c:pt idx="4">
                  <c:v>53.9</c:v>
                </c:pt>
                <c:pt idx="5">
                  <c:v>56.1</c:v>
                </c:pt>
                <c:pt idx="6">
                  <c:v>59.2</c:v>
                </c:pt>
              </c:numCache>
            </c:numRef>
          </c:val>
          <c:extLst>
            <c:ext xmlns:c16="http://schemas.microsoft.com/office/drawing/2014/chart" uri="{C3380CC4-5D6E-409C-BE32-E72D297353CC}">
              <c16:uniqueId val="{00000000-2943-47A8-B4AD-5AE2837E7096}"/>
            </c:ext>
          </c:extLst>
        </c:ser>
        <c:dLbls>
          <c:dLblPos val="outEnd"/>
          <c:showLegendKey val="0"/>
          <c:showVal val="1"/>
          <c:showCatName val="0"/>
          <c:showSerName val="0"/>
          <c:showPercent val="0"/>
          <c:showBubbleSize val="0"/>
        </c:dLbls>
        <c:gapWidth val="219"/>
        <c:overlap val="-27"/>
        <c:axId val="566410168"/>
        <c:axId val="566406232"/>
      </c:barChart>
      <c:catAx>
        <c:axId val="566410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6406232"/>
        <c:crosses val="autoZero"/>
        <c:auto val="1"/>
        <c:lblAlgn val="ctr"/>
        <c:lblOffset val="100"/>
        <c:noMultiLvlLbl val="0"/>
      </c:catAx>
      <c:valAx>
        <c:axId val="56640623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6410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Harrastaa</a:t>
            </a:r>
            <a:r>
              <a:rPr lang="en-US" dirty="0"/>
              <a:t> </a:t>
            </a:r>
            <a:r>
              <a:rPr lang="en-US" b="1" dirty="0" err="1"/>
              <a:t>taidetta</a:t>
            </a:r>
            <a:r>
              <a:rPr lang="en-US" b="1" dirty="0"/>
              <a:t> tai </a:t>
            </a:r>
            <a:r>
              <a:rPr lang="en-US" b="1" dirty="0" err="1"/>
              <a:t>kulttuuria</a:t>
            </a:r>
            <a:r>
              <a:rPr lang="en-US" b="1" dirty="0"/>
              <a:t> </a:t>
            </a:r>
            <a:r>
              <a:rPr lang="en-US" dirty="0" err="1"/>
              <a:t>ohjatusti</a:t>
            </a:r>
            <a:r>
              <a:rPr lang="en-US" dirty="0"/>
              <a:t> </a:t>
            </a:r>
            <a:r>
              <a:rPr lang="en-US" dirty="0" err="1"/>
              <a:t>vapaa-ajalla</a:t>
            </a:r>
            <a:r>
              <a:rPr lang="en-US" dirty="0"/>
              <a:t> </a:t>
            </a:r>
            <a:r>
              <a:rPr lang="en-US" dirty="0" err="1"/>
              <a:t>vähintään</a:t>
            </a:r>
            <a:r>
              <a:rPr lang="en-US" dirty="0"/>
              <a:t> </a:t>
            </a:r>
            <a:r>
              <a:rPr lang="en-US" dirty="0" err="1"/>
              <a:t>viikoittain</a:t>
            </a:r>
            <a:r>
              <a:rPr lang="en-US" dirty="0"/>
              <a:t>, %, Kuopio, v. 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'[ktk.ktk1.fact_ktk_ktk1.latest (6).xlsx]Kouluterveyskyselyn aikasarjat '!$A$2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(6).xlsx]Kouluterveyskyselyn aikasarjat '!$B$1:$D$1</c:f>
              <c:strCache>
                <c:ptCount val="3"/>
                <c:pt idx="0">
                  <c:v>Perusopetus 8. ja 9. lk</c:v>
                </c:pt>
                <c:pt idx="1">
                  <c:v>Lukio 1. ja 2. vuosi</c:v>
                </c:pt>
                <c:pt idx="2">
                  <c:v>Ammatillinen oppilaitos</c:v>
                </c:pt>
              </c:strCache>
            </c:strRef>
          </c:cat>
          <c:val>
            <c:numRef>
              <c:f>'[ktk.ktk1.fact_ktk_ktk1.latest (6).xlsx]Kouluterveyskyselyn aikasarjat '!$B$2:$D$2</c:f>
              <c:numCache>
                <c:formatCode>#\ ##0.0</c:formatCode>
                <c:ptCount val="3"/>
                <c:pt idx="0">
                  <c:v>17.7</c:v>
                </c:pt>
                <c:pt idx="1">
                  <c:v>15.2</c:v>
                </c:pt>
                <c:pt idx="2">
                  <c:v>6</c:v>
                </c:pt>
              </c:numCache>
            </c:numRef>
          </c:val>
          <c:extLst>
            <c:ext xmlns:c16="http://schemas.microsoft.com/office/drawing/2014/chart" uri="{C3380CC4-5D6E-409C-BE32-E72D297353CC}">
              <c16:uniqueId val="{00000000-60F3-42B0-9AD2-02F125099ADD}"/>
            </c:ext>
          </c:extLst>
        </c:ser>
        <c:dLbls>
          <c:dLblPos val="outEnd"/>
          <c:showLegendKey val="0"/>
          <c:showVal val="1"/>
          <c:showCatName val="0"/>
          <c:showSerName val="0"/>
          <c:showPercent val="0"/>
          <c:showBubbleSize val="0"/>
        </c:dLbls>
        <c:gapWidth val="182"/>
        <c:axId val="544009816"/>
        <c:axId val="544007520"/>
      </c:barChart>
      <c:catAx>
        <c:axId val="544009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44007520"/>
        <c:crosses val="autoZero"/>
        <c:auto val="1"/>
        <c:lblAlgn val="ctr"/>
        <c:lblOffset val="100"/>
        <c:noMultiLvlLbl val="0"/>
      </c:catAx>
      <c:valAx>
        <c:axId val="54400752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4009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Harrastaa </a:t>
            </a:r>
            <a:r>
              <a:rPr lang="fi-FI" b="1" dirty="0"/>
              <a:t>liikuntaa</a:t>
            </a:r>
            <a:r>
              <a:rPr lang="fi-FI" dirty="0"/>
              <a:t> ohjatusti vapaa-ajalla vähintään viikoittain, %, Kuopio, v.2019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'[ktk.ktk1.fact_ktk_ktk1.latest.xlsx]Kouluterveyskyselyn aikasarjat '!$A$2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'!$B$1:$D$1</c:f>
              <c:strCache>
                <c:ptCount val="3"/>
                <c:pt idx="0">
                  <c:v>Perusopetus 8. ja 9. lk</c:v>
                </c:pt>
                <c:pt idx="1">
                  <c:v>Lukio 1. ja 2. vuosi</c:v>
                </c:pt>
                <c:pt idx="2">
                  <c:v>Ammatillinen oppilaitos</c:v>
                </c:pt>
              </c:strCache>
            </c:strRef>
          </c:cat>
          <c:val>
            <c:numRef>
              <c:f>'[ktk.ktk1.fact_ktk_ktk1.latest.xlsx]Kouluterveyskyselyn aikasarjat '!$B$2:$D$2</c:f>
              <c:numCache>
                <c:formatCode>#\ ##0.0</c:formatCode>
                <c:ptCount val="3"/>
                <c:pt idx="0">
                  <c:v>46.6</c:v>
                </c:pt>
                <c:pt idx="1">
                  <c:v>39.9</c:v>
                </c:pt>
                <c:pt idx="2">
                  <c:v>24.1</c:v>
                </c:pt>
              </c:numCache>
            </c:numRef>
          </c:val>
          <c:extLst>
            <c:ext xmlns:c16="http://schemas.microsoft.com/office/drawing/2014/chart" uri="{C3380CC4-5D6E-409C-BE32-E72D297353CC}">
              <c16:uniqueId val="{00000000-681D-4035-8A18-93FC07A2A388}"/>
            </c:ext>
          </c:extLst>
        </c:ser>
        <c:dLbls>
          <c:dLblPos val="outEnd"/>
          <c:showLegendKey val="0"/>
          <c:showVal val="1"/>
          <c:showCatName val="0"/>
          <c:showSerName val="0"/>
          <c:showPercent val="0"/>
          <c:showBubbleSize val="0"/>
        </c:dLbls>
        <c:gapWidth val="182"/>
        <c:axId val="578844488"/>
        <c:axId val="578845144"/>
      </c:barChart>
      <c:catAx>
        <c:axId val="578844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78845144"/>
        <c:crosses val="autoZero"/>
        <c:auto val="1"/>
        <c:lblAlgn val="ctr"/>
        <c:lblOffset val="100"/>
        <c:noMultiLvlLbl val="0"/>
      </c:catAx>
      <c:valAx>
        <c:axId val="57884514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78844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Liikkuu korkeintaan yhtenä päivänä viikossa vähintään tunnin päivässä, % POJAT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(2).xlsx]Kouluterveyskyselyn aikasarjat '!$B$1</c:f>
              <c:strCache>
                <c:ptCount val="1"/>
                <c:pt idx="0">
                  <c:v>Perusopetus 8. ja 9. lk</c:v>
                </c:pt>
              </c:strCache>
            </c:strRef>
          </c:tx>
          <c:spPr>
            <a:ln w="28575" cap="rnd">
              <a:solidFill>
                <a:schemeClr val="accent1"/>
              </a:solidFill>
              <a:round/>
            </a:ln>
            <a:effectLst/>
          </c:spPr>
          <c:marker>
            <c:symbol val="none"/>
          </c:marker>
          <c:dLbls>
            <c:dLbl>
              <c:idx val="1"/>
              <c:layout>
                <c:manualLayout>
                  <c:x val="-4.8555555555555553E-2"/>
                  <c:y val="6.25346310877806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70-440F-974D-386284ECC44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'!$A$2:$A$3</c:f>
              <c:strCache>
                <c:ptCount val="2"/>
                <c:pt idx="0">
                  <c:v>2017</c:v>
                </c:pt>
                <c:pt idx="1">
                  <c:v>2019</c:v>
                </c:pt>
              </c:strCache>
            </c:strRef>
          </c:cat>
          <c:val>
            <c:numRef>
              <c:f>'[ktk.ktk1.fact_ktk_ktk1.latest (2).xlsx]Kouluterveyskyselyn aikasarjat '!$B$2:$B$3</c:f>
              <c:numCache>
                <c:formatCode>#\ ##0.0</c:formatCode>
                <c:ptCount val="2"/>
                <c:pt idx="0">
                  <c:v>13.3</c:v>
                </c:pt>
                <c:pt idx="1">
                  <c:v>11.8</c:v>
                </c:pt>
              </c:numCache>
            </c:numRef>
          </c:val>
          <c:smooth val="0"/>
          <c:extLst>
            <c:ext xmlns:c16="http://schemas.microsoft.com/office/drawing/2014/chart" uri="{C3380CC4-5D6E-409C-BE32-E72D297353CC}">
              <c16:uniqueId val="{00000001-4970-440F-974D-386284ECC44C}"/>
            </c:ext>
          </c:extLst>
        </c:ser>
        <c:ser>
          <c:idx val="1"/>
          <c:order val="1"/>
          <c:tx>
            <c:strRef>
              <c:f>'[ktk.ktk1.fact_ktk_ktk1.latest (2).xlsx]Kouluterveyskyselyn aikasarjat '!$C$1</c:f>
              <c:strCache>
                <c:ptCount val="1"/>
                <c:pt idx="0">
                  <c:v>Lukio 1. ja 2. vuosi</c:v>
                </c:pt>
              </c:strCache>
            </c:strRef>
          </c:tx>
          <c:spPr>
            <a:ln w="28575" cap="rnd">
              <a:solidFill>
                <a:schemeClr val="accent2"/>
              </a:solidFill>
              <a:round/>
            </a:ln>
            <a:effectLst/>
          </c:spPr>
          <c:marker>
            <c:symbol val="none"/>
          </c:marker>
          <c:dLbls>
            <c:dLbl>
              <c:idx val="1"/>
              <c:layout>
                <c:manualLayout>
                  <c:x val="-4.8555555555555553E-2"/>
                  <c:y val="-0.1087616652085156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70-440F-974D-386284ECC44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'!$A$2:$A$3</c:f>
              <c:strCache>
                <c:ptCount val="2"/>
                <c:pt idx="0">
                  <c:v>2017</c:v>
                </c:pt>
                <c:pt idx="1">
                  <c:v>2019</c:v>
                </c:pt>
              </c:strCache>
            </c:strRef>
          </c:cat>
          <c:val>
            <c:numRef>
              <c:f>'[ktk.ktk1.fact_ktk_ktk1.latest (2).xlsx]Kouluterveyskyselyn aikasarjat '!$C$2:$C$3</c:f>
              <c:numCache>
                <c:formatCode>#\ ##0.0</c:formatCode>
                <c:ptCount val="2"/>
                <c:pt idx="0">
                  <c:v>22.3</c:v>
                </c:pt>
                <c:pt idx="1">
                  <c:v>12.1</c:v>
                </c:pt>
              </c:numCache>
            </c:numRef>
          </c:val>
          <c:smooth val="0"/>
          <c:extLst>
            <c:ext xmlns:c16="http://schemas.microsoft.com/office/drawing/2014/chart" uri="{C3380CC4-5D6E-409C-BE32-E72D297353CC}">
              <c16:uniqueId val="{00000003-4970-440F-974D-386284ECC44C}"/>
            </c:ext>
          </c:extLst>
        </c:ser>
        <c:ser>
          <c:idx val="2"/>
          <c:order val="2"/>
          <c:tx>
            <c:strRef>
              <c:f>'[ktk.ktk1.fact_ktk_ktk1.latest (2).xlsx]Kouluterveyskyselyn aikasarjat '!$D$1</c:f>
              <c:strCache>
                <c:ptCount val="1"/>
                <c:pt idx="0">
                  <c:v>Ammatillinen oppilaitos</c:v>
                </c:pt>
              </c:strCache>
            </c:strRef>
          </c:tx>
          <c:spPr>
            <a:ln w="28575" cap="rnd">
              <a:solidFill>
                <a:schemeClr val="accent3"/>
              </a:solidFill>
              <a:round/>
            </a:ln>
            <a:effectLst/>
          </c:spPr>
          <c:marker>
            <c:symbol val="none"/>
          </c:marker>
          <c:dLbls>
            <c:dLbl>
              <c:idx val="0"/>
              <c:layout>
                <c:manualLayout>
                  <c:x val="-8.7934052019092004E-2"/>
                  <c:y val="1.1135736745518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70-440F-974D-386284ECC44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'!$A$2:$A$3</c:f>
              <c:strCache>
                <c:ptCount val="2"/>
                <c:pt idx="0">
                  <c:v>2017</c:v>
                </c:pt>
                <c:pt idx="1">
                  <c:v>2019</c:v>
                </c:pt>
              </c:strCache>
            </c:strRef>
          </c:cat>
          <c:val>
            <c:numRef>
              <c:f>'[ktk.ktk1.fact_ktk_ktk1.latest (2).xlsx]Kouluterveyskyselyn aikasarjat '!$D$2:$D$3</c:f>
              <c:numCache>
                <c:formatCode>#\ ##0.0</c:formatCode>
                <c:ptCount val="2"/>
                <c:pt idx="0">
                  <c:v>22.1</c:v>
                </c:pt>
                <c:pt idx="1">
                  <c:v>21.4</c:v>
                </c:pt>
              </c:numCache>
            </c:numRef>
          </c:val>
          <c:smooth val="0"/>
          <c:extLst>
            <c:ext xmlns:c16="http://schemas.microsoft.com/office/drawing/2014/chart" uri="{C3380CC4-5D6E-409C-BE32-E72D297353CC}">
              <c16:uniqueId val="{00000004-4970-440F-974D-386284ECC44C}"/>
            </c:ext>
          </c:extLst>
        </c:ser>
        <c:dLbls>
          <c:dLblPos val="t"/>
          <c:showLegendKey val="0"/>
          <c:showVal val="1"/>
          <c:showCatName val="0"/>
          <c:showSerName val="0"/>
          <c:showPercent val="0"/>
          <c:showBubbleSize val="0"/>
        </c:dLbls>
        <c:smooth val="0"/>
        <c:axId val="545686736"/>
        <c:axId val="545683128"/>
      </c:lineChart>
      <c:catAx>
        <c:axId val="54568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5683128"/>
        <c:crosses val="autoZero"/>
        <c:auto val="1"/>
        <c:lblAlgn val="ctr"/>
        <c:lblOffset val="100"/>
        <c:noMultiLvlLbl val="0"/>
      </c:catAx>
      <c:valAx>
        <c:axId val="54568312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5686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Harrastaa taidetta tai kulttuuria omatoimisesti vapaa-ajalla vähintään viikoittain, %, 8. ja 9.lk, v.2019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(4).xlsx]Kouluterveyskyselyn aikasarjat '!$B$1:$B$2</c:f>
              <c:strCache>
                <c:ptCount val="2"/>
                <c:pt idx="0">
                  <c:v>2019</c:v>
                </c:pt>
                <c:pt idx="1">
                  <c:v>Harrastaa taidetta tai kulttuuria omatoimisesti vapaa-ajalla vähintään viikoittain, %</c:v>
                </c:pt>
              </c:strCache>
            </c:strRef>
          </c:tx>
          <c:spPr>
            <a:solidFill>
              <a:schemeClr val="accent1"/>
            </a:solidFill>
            <a:ln>
              <a:noFill/>
            </a:ln>
            <a:effectLst/>
          </c:spPr>
          <c:invertIfNegative val="0"/>
          <c:dPt>
            <c:idx val="4"/>
            <c:invertIfNegative val="0"/>
            <c:bubble3D val="0"/>
            <c:spPr>
              <a:solidFill>
                <a:srgbClr val="E961A5"/>
              </a:solidFill>
              <a:ln>
                <a:noFill/>
              </a:ln>
              <a:effectLst/>
            </c:spPr>
            <c:extLst>
              <c:ext xmlns:c16="http://schemas.microsoft.com/office/drawing/2014/chart" uri="{C3380CC4-5D6E-409C-BE32-E72D297353CC}">
                <c16:uniqueId val="{00000000-D771-451F-AF7E-05F079A5551D}"/>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(4).xlsx]Kouluterveyskyselyn aikasarjat '!$A$3:$A$9</c:f>
              <c:strCache>
                <c:ptCount val="7"/>
                <c:pt idx="0">
                  <c:v>Joensuu</c:v>
                </c:pt>
                <c:pt idx="1">
                  <c:v>Jyväskylä</c:v>
                </c:pt>
                <c:pt idx="2">
                  <c:v>Lahti</c:v>
                </c:pt>
                <c:pt idx="3">
                  <c:v>Turku</c:v>
                </c:pt>
                <c:pt idx="4">
                  <c:v>Kuopio</c:v>
                </c:pt>
                <c:pt idx="5">
                  <c:v>Oulu</c:v>
                </c:pt>
                <c:pt idx="6">
                  <c:v>Tampere</c:v>
                </c:pt>
              </c:strCache>
            </c:strRef>
          </c:cat>
          <c:val>
            <c:numRef>
              <c:f>'[ktk.ktk1.fact_ktk_ktk1.latest (4).xlsx]Kouluterveyskyselyn aikasarjat '!$B$3:$B$9</c:f>
              <c:numCache>
                <c:formatCode>#\ ##0.0</c:formatCode>
                <c:ptCount val="7"/>
                <c:pt idx="0">
                  <c:v>26.6</c:v>
                </c:pt>
                <c:pt idx="1">
                  <c:v>28.1</c:v>
                </c:pt>
                <c:pt idx="2">
                  <c:v>28.2</c:v>
                </c:pt>
                <c:pt idx="3">
                  <c:v>28.3</c:v>
                </c:pt>
                <c:pt idx="4">
                  <c:v>28.5</c:v>
                </c:pt>
                <c:pt idx="5">
                  <c:v>29.4</c:v>
                </c:pt>
                <c:pt idx="6">
                  <c:v>29.5</c:v>
                </c:pt>
              </c:numCache>
            </c:numRef>
          </c:val>
          <c:extLst>
            <c:ext xmlns:c16="http://schemas.microsoft.com/office/drawing/2014/chart" uri="{C3380CC4-5D6E-409C-BE32-E72D297353CC}">
              <c16:uniqueId val="{00000000-0A76-41B0-96CD-404E71C0449C}"/>
            </c:ext>
          </c:extLst>
        </c:ser>
        <c:dLbls>
          <c:dLblPos val="outEnd"/>
          <c:showLegendKey val="0"/>
          <c:showVal val="1"/>
          <c:showCatName val="0"/>
          <c:showSerName val="0"/>
          <c:showPercent val="0"/>
          <c:showBubbleSize val="0"/>
        </c:dLbls>
        <c:gapWidth val="219"/>
        <c:overlap val="-27"/>
        <c:axId val="527467016"/>
        <c:axId val="527464720"/>
      </c:barChart>
      <c:catAx>
        <c:axId val="527467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527464720"/>
        <c:crosses val="autoZero"/>
        <c:auto val="1"/>
        <c:lblAlgn val="ctr"/>
        <c:lblOffset val="100"/>
        <c:noMultiLvlLbl val="0"/>
      </c:catAx>
      <c:valAx>
        <c:axId val="52746472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7467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Harrastaa taidetta tai kulttuuria omatoimisesti vapaa-ajalla vähintään viikoittain, %, v. 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'[ktk.ktk1.fact_ktk_ktk1.latest (5).xlsx]Kouluterveyskyselyn aikasarjat '!$A$2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(5).xlsx]Kouluterveyskyselyn aikasarjat '!$B$1:$D$1</c:f>
              <c:strCache>
                <c:ptCount val="3"/>
                <c:pt idx="0">
                  <c:v>Perusopetus 8. ja 9. lk</c:v>
                </c:pt>
                <c:pt idx="1">
                  <c:v>Lukio 1. ja 2. vuosi</c:v>
                </c:pt>
                <c:pt idx="2">
                  <c:v>Ammatillinen oppilaitos</c:v>
                </c:pt>
              </c:strCache>
            </c:strRef>
          </c:cat>
          <c:val>
            <c:numRef>
              <c:f>'[ktk.ktk1.fact_ktk_ktk1.latest (5).xlsx]Kouluterveyskyselyn aikasarjat '!$B$2:$D$2</c:f>
              <c:numCache>
                <c:formatCode>#\ ##0.0</c:formatCode>
                <c:ptCount val="3"/>
                <c:pt idx="0">
                  <c:v>28.5</c:v>
                </c:pt>
                <c:pt idx="1">
                  <c:v>33.6</c:v>
                </c:pt>
                <c:pt idx="2">
                  <c:v>16.3</c:v>
                </c:pt>
              </c:numCache>
            </c:numRef>
          </c:val>
          <c:extLst>
            <c:ext xmlns:c16="http://schemas.microsoft.com/office/drawing/2014/chart" uri="{C3380CC4-5D6E-409C-BE32-E72D297353CC}">
              <c16:uniqueId val="{00000000-19C4-493C-A538-C6954ED70066}"/>
            </c:ext>
          </c:extLst>
        </c:ser>
        <c:dLbls>
          <c:dLblPos val="outEnd"/>
          <c:showLegendKey val="0"/>
          <c:showVal val="1"/>
          <c:showCatName val="0"/>
          <c:showSerName val="0"/>
          <c:showPercent val="0"/>
          <c:showBubbleSize val="0"/>
        </c:dLbls>
        <c:gapWidth val="182"/>
        <c:axId val="539642112"/>
        <c:axId val="539641456"/>
      </c:barChart>
      <c:catAx>
        <c:axId val="539642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9641456"/>
        <c:crosses val="autoZero"/>
        <c:auto val="1"/>
        <c:lblAlgn val="ctr"/>
        <c:lblOffset val="100"/>
        <c:noMultiLvlLbl val="0"/>
      </c:catAx>
      <c:valAx>
        <c:axId val="53964145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9642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Harrastaa liikuntaa omatoimisesti vapaa-ajalla vähintään viikoittain, %, Kuopio,</a:t>
            </a:r>
            <a:r>
              <a:rPr lang="fi-FI" baseline="0"/>
              <a:t> v. 2019</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'[ktk.ktk1.fact_ktk_ktk1.latest.xlsx]Kouluterveyskyselyn aikasarjat '!$A$2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'!$B$1:$D$1</c:f>
              <c:strCache>
                <c:ptCount val="3"/>
                <c:pt idx="0">
                  <c:v>Perusopetus 8. ja 9. lk</c:v>
                </c:pt>
                <c:pt idx="1">
                  <c:v>Lukio 1. ja 2. vuosi</c:v>
                </c:pt>
                <c:pt idx="2">
                  <c:v>Ammatillinen oppilaitos</c:v>
                </c:pt>
              </c:strCache>
            </c:strRef>
          </c:cat>
          <c:val>
            <c:numRef>
              <c:f>'[ktk.ktk1.fact_ktk_ktk1.latest.xlsx]Kouluterveyskyselyn aikasarjat '!$B$2:$D$2</c:f>
              <c:numCache>
                <c:formatCode>#\ ##0.0</c:formatCode>
                <c:ptCount val="3"/>
                <c:pt idx="0">
                  <c:v>72.3</c:v>
                </c:pt>
                <c:pt idx="1">
                  <c:v>83</c:v>
                </c:pt>
                <c:pt idx="2">
                  <c:v>67.7</c:v>
                </c:pt>
              </c:numCache>
            </c:numRef>
          </c:val>
          <c:extLst>
            <c:ext xmlns:c16="http://schemas.microsoft.com/office/drawing/2014/chart" uri="{C3380CC4-5D6E-409C-BE32-E72D297353CC}">
              <c16:uniqueId val="{00000000-E2CA-4EAE-811E-2F8F0ED655F6}"/>
            </c:ext>
          </c:extLst>
        </c:ser>
        <c:dLbls>
          <c:dLblPos val="outEnd"/>
          <c:showLegendKey val="0"/>
          <c:showVal val="1"/>
          <c:showCatName val="0"/>
          <c:showSerName val="0"/>
          <c:showPercent val="0"/>
          <c:showBubbleSize val="0"/>
        </c:dLbls>
        <c:gapWidth val="182"/>
        <c:axId val="575493808"/>
        <c:axId val="575494136"/>
      </c:barChart>
      <c:catAx>
        <c:axId val="575493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75494136"/>
        <c:crosses val="autoZero"/>
        <c:auto val="1"/>
        <c:lblAlgn val="ctr"/>
        <c:lblOffset val="100"/>
        <c:noMultiLvlLbl val="0"/>
      </c:catAx>
      <c:valAx>
        <c:axId val="57549413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75493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i-FI" sz="1800" b="0" i="0" u="none" strike="noStrike" baseline="0"/>
              <a:t>Harrastaa liikuntaa omatoimisesti vapaa-ajalla vähintään viikoittain, %, 8. ja 9.lk, v.2019</a:t>
            </a:r>
            <a:endParaRPr lang="en-US" sz="1800" b="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(1).xlsx]Kouluterveyskyselyn aikasarjat '!$B$1</c:f>
              <c:strCache>
                <c:ptCount val="1"/>
                <c:pt idx="0">
                  <c:v>2019</c:v>
                </c:pt>
              </c:strCache>
            </c:strRef>
          </c:tx>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31BD-443D-8AD2-FEB5B53BA71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'!$A$2:$A$8</c:f>
              <c:strCache>
                <c:ptCount val="7"/>
                <c:pt idx="0">
                  <c:v>Turku</c:v>
                </c:pt>
                <c:pt idx="1">
                  <c:v>Kuopio</c:v>
                </c:pt>
                <c:pt idx="2">
                  <c:v>Lahti</c:v>
                </c:pt>
                <c:pt idx="3">
                  <c:v>Tampere</c:v>
                </c:pt>
                <c:pt idx="4">
                  <c:v>Jyväskylä</c:v>
                </c:pt>
                <c:pt idx="5">
                  <c:v>Oulu</c:v>
                </c:pt>
                <c:pt idx="6">
                  <c:v>Joensuu</c:v>
                </c:pt>
              </c:strCache>
            </c:strRef>
          </c:cat>
          <c:val>
            <c:numRef>
              <c:f>'[ktk.ktk1.fact_ktk_ktk1.latest (1).xlsx]Kouluterveyskyselyn aikasarjat '!$B$2:$B$8</c:f>
              <c:numCache>
                <c:formatCode>#\ ##0.0</c:formatCode>
                <c:ptCount val="7"/>
                <c:pt idx="0">
                  <c:v>69.900000000000006</c:v>
                </c:pt>
                <c:pt idx="1">
                  <c:v>72.3</c:v>
                </c:pt>
                <c:pt idx="2">
                  <c:v>73.099999999999994</c:v>
                </c:pt>
                <c:pt idx="3">
                  <c:v>73.599999999999994</c:v>
                </c:pt>
                <c:pt idx="4">
                  <c:v>77.900000000000006</c:v>
                </c:pt>
                <c:pt idx="5">
                  <c:v>78.3</c:v>
                </c:pt>
                <c:pt idx="6">
                  <c:v>78.8</c:v>
                </c:pt>
              </c:numCache>
            </c:numRef>
          </c:val>
          <c:extLst>
            <c:ext xmlns:c16="http://schemas.microsoft.com/office/drawing/2014/chart" uri="{C3380CC4-5D6E-409C-BE32-E72D297353CC}">
              <c16:uniqueId val="{00000000-31BD-443D-8AD2-FEB5B53BA71B}"/>
            </c:ext>
          </c:extLst>
        </c:ser>
        <c:dLbls>
          <c:dLblPos val="outEnd"/>
          <c:showLegendKey val="0"/>
          <c:showVal val="1"/>
          <c:showCatName val="0"/>
          <c:showSerName val="0"/>
          <c:showPercent val="0"/>
          <c:showBubbleSize val="0"/>
        </c:dLbls>
        <c:gapWidth val="219"/>
        <c:overlap val="-27"/>
        <c:axId val="584157184"/>
        <c:axId val="584155872"/>
      </c:barChart>
      <c:catAx>
        <c:axId val="58415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84155872"/>
        <c:crosses val="autoZero"/>
        <c:auto val="1"/>
        <c:lblAlgn val="ctr"/>
        <c:lblOffset val="100"/>
        <c:noMultiLvlLbl val="0"/>
      </c:catAx>
      <c:valAx>
        <c:axId val="58415587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84157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dirty="0"/>
              <a:t>Harrastaa liikuntaa tai urheilee vähintään kuukausittain, %, Kuopio, v.2019</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'[ktk.ktk1.fact_ktk_ktk1.latest (1).xlsx]Kouluterveyskyselyn aikasarjat '!$A$2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'!$B$1:$D$1</c:f>
              <c:strCache>
                <c:ptCount val="3"/>
                <c:pt idx="0">
                  <c:v>Perusopetus 8. ja 9. lk</c:v>
                </c:pt>
                <c:pt idx="1">
                  <c:v>Lukio 1. ja 2. vuosi</c:v>
                </c:pt>
                <c:pt idx="2">
                  <c:v>Ammatillinen oppilaitos</c:v>
                </c:pt>
              </c:strCache>
            </c:strRef>
          </c:cat>
          <c:val>
            <c:numRef>
              <c:f>'[ktk.ktk1.fact_ktk_ktk1.latest (1).xlsx]Kouluterveyskyselyn aikasarjat '!$B$2:$D$2</c:f>
              <c:numCache>
                <c:formatCode>#\ ##0.0</c:formatCode>
                <c:ptCount val="3"/>
                <c:pt idx="0">
                  <c:v>86.4</c:v>
                </c:pt>
                <c:pt idx="1">
                  <c:v>92.7</c:v>
                </c:pt>
                <c:pt idx="2">
                  <c:v>77.400000000000006</c:v>
                </c:pt>
              </c:numCache>
            </c:numRef>
          </c:val>
          <c:extLst>
            <c:ext xmlns:c16="http://schemas.microsoft.com/office/drawing/2014/chart" uri="{C3380CC4-5D6E-409C-BE32-E72D297353CC}">
              <c16:uniqueId val="{00000000-62B5-4DF1-B924-019F09DA12CE}"/>
            </c:ext>
          </c:extLst>
        </c:ser>
        <c:dLbls>
          <c:dLblPos val="outEnd"/>
          <c:showLegendKey val="0"/>
          <c:showVal val="1"/>
          <c:showCatName val="0"/>
          <c:showSerName val="0"/>
          <c:showPercent val="0"/>
          <c:showBubbleSize val="0"/>
        </c:dLbls>
        <c:gapWidth val="182"/>
        <c:axId val="565525576"/>
        <c:axId val="565523936"/>
      </c:barChart>
      <c:catAx>
        <c:axId val="565525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65523936"/>
        <c:crosses val="autoZero"/>
        <c:auto val="1"/>
        <c:lblAlgn val="ctr"/>
        <c:lblOffset val="100"/>
        <c:noMultiLvlLbl val="0"/>
      </c:catAx>
      <c:valAx>
        <c:axId val="56552393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5525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i-FI" sz="1800" b="0" i="0" u="none" strike="noStrike" baseline="0">
                <a:effectLst/>
              </a:rPr>
              <a:t>Harrastaa liikuntaa tai urheilee vähintään kuukausittain, %, 8. ja 9.lk, v.2019</a:t>
            </a:r>
            <a:endParaRPr lang="fi-FI"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'[ktk.ktk1.fact_ktk_ktk1.latest.xlsx]Kouluterveyskyselyn aikasarjat '!$B$1</c:f>
              <c:strCache>
                <c:ptCount val="1"/>
                <c:pt idx="0">
                  <c:v>2019</c:v>
                </c:pt>
              </c:strCache>
            </c:strRef>
          </c:tx>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CBFC-4F9B-A210-9D6A23E26C8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'!$A$2:$A$8</c:f>
              <c:strCache>
                <c:ptCount val="7"/>
                <c:pt idx="0">
                  <c:v>Turku</c:v>
                </c:pt>
                <c:pt idx="1">
                  <c:v>Kuopio</c:v>
                </c:pt>
                <c:pt idx="2">
                  <c:v>Lahti</c:v>
                </c:pt>
                <c:pt idx="3">
                  <c:v>Tampere</c:v>
                </c:pt>
                <c:pt idx="4">
                  <c:v>Jyväskylä</c:v>
                </c:pt>
                <c:pt idx="5">
                  <c:v>Joensuu</c:v>
                </c:pt>
                <c:pt idx="6">
                  <c:v>Oulu</c:v>
                </c:pt>
              </c:strCache>
            </c:strRef>
          </c:cat>
          <c:val>
            <c:numRef>
              <c:f>'[ktk.ktk1.fact_ktk_ktk1.latest.xlsx]Kouluterveyskyselyn aikasarjat '!$B$2:$B$8</c:f>
              <c:numCache>
                <c:formatCode>#\ ##0.0</c:formatCode>
                <c:ptCount val="7"/>
                <c:pt idx="0">
                  <c:v>85.7</c:v>
                </c:pt>
                <c:pt idx="1">
                  <c:v>86.4</c:v>
                </c:pt>
                <c:pt idx="2">
                  <c:v>86.5</c:v>
                </c:pt>
                <c:pt idx="3">
                  <c:v>87.9</c:v>
                </c:pt>
                <c:pt idx="4">
                  <c:v>88.8</c:v>
                </c:pt>
                <c:pt idx="5">
                  <c:v>89</c:v>
                </c:pt>
                <c:pt idx="6">
                  <c:v>89.6</c:v>
                </c:pt>
              </c:numCache>
            </c:numRef>
          </c:val>
          <c:extLst>
            <c:ext xmlns:c16="http://schemas.microsoft.com/office/drawing/2014/chart" uri="{C3380CC4-5D6E-409C-BE32-E72D297353CC}">
              <c16:uniqueId val="{00000002-CBFC-4F9B-A210-9D6A23E26C87}"/>
            </c:ext>
          </c:extLst>
        </c:ser>
        <c:dLbls>
          <c:dLblPos val="outEnd"/>
          <c:showLegendKey val="0"/>
          <c:showVal val="1"/>
          <c:showCatName val="0"/>
          <c:showSerName val="0"/>
          <c:showPercent val="0"/>
          <c:showBubbleSize val="0"/>
        </c:dLbls>
        <c:gapWidth val="219"/>
        <c:overlap val="-27"/>
        <c:axId val="557673520"/>
        <c:axId val="557550736"/>
      </c:barChart>
      <c:catAx>
        <c:axId val="55767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57550736"/>
        <c:crosses val="autoZero"/>
        <c:auto val="1"/>
        <c:lblAlgn val="ctr"/>
        <c:lblOffset val="100"/>
        <c:noMultiLvlLbl val="0"/>
      </c:catAx>
      <c:valAx>
        <c:axId val="55755073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7673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Harrastaa musiikkia vähintään kuukausittain, %, 8. ja 9.lk,</a:t>
            </a:r>
            <a:r>
              <a:rPr lang="en-US" baseline="0"/>
              <a:t> v.2019</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'[ktk.ktk1.fact_ktk_ktk1.latest.xlsx]Kouluterveyskyselyn aikasarjat '!$B$1:$B$2</c:f>
              <c:strCache>
                <c:ptCount val="2"/>
                <c:pt idx="0">
                  <c:v>2019</c:v>
                </c:pt>
                <c:pt idx="1">
                  <c:v>Harrastaa musiikkia vähintään kuukausittain, %</c:v>
                </c:pt>
              </c:strCache>
            </c:strRef>
          </c:tx>
          <c:spPr>
            <a:solidFill>
              <a:schemeClr val="accent4"/>
            </a:solidFill>
            <a:ln>
              <a:noFill/>
            </a:ln>
            <a:effectLst/>
          </c:spPr>
          <c:invertIfNegative val="0"/>
          <c:dPt>
            <c:idx val="2"/>
            <c:invertIfNegative val="0"/>
            <c:bubble3D val="0"/>
            <c:spPr>
              <a:solidFill>
                <a:srgbClr val="C00000"/>
              </a:solidFill>
              <a:ln>
                <a:noFill/>
              </a:ln>
              <a:effectLst/>
            </c:spPr>
            <c:extLst>
              <c:ext xmlns:c16="http://schemas.microsoft.com/office/drawing/2014/chart" uri="{C3380CC4-5D6E-409C-BE32-E72D297353CC}">
                <c16:uniqueId val="{00000000-1508-427E-89CE-C9E9E6A2FD8B}"/>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'!$A$3:$A$9</c:f>
              <c:strCache>
                <c:ptCount val="7"/>
                <c:pt idx="0">
                  <c:v>Joensuu</c:v>
                </c:pt>
                <c:pt idx="1">
                  <c:v>Jyväskylä</c:v>
                </c:pt>
                <c:pt idx="2">
                  <c:v>Kuopio</c:v>
                </c:pt>
                <c:pt idx="3">
                  <c:v>Lahti</c:v>
                </c:pt>
                <c:pt idx="4">
                  <c:v>Oulu</c:v>
                </c:pt>
                <c:pt idx="5">
                  <c:v>Tampere</c:v>
                </c:pt>
                <c:pt idx="6">
                  <c:v>Turku</c:v>
                </c:pt>
              </c:strCache>
            </c:strRef>
          </c:cat>
          <c:val>
            <c:numRef>
              <c:f>'[ktk.ktk1.fact_ktk_ktk1.latest.xlsx]Kouluterveyskyselyn aikasarjat '!$B$3:$B$9</c:f>
              <c:numCache>
                <c:formatCode>#\ ##0.0</c:formatCode>
                <c:ptCount val="7"/>
                <c:pt idx="0">
                  <c:v>32.700000000000003</c:v>
                </c:pt>
                <c:pt idx="1">
                  <c:v>34.4</c:v>
                </c:pt>
                <c:pt idx="2">
                  <c:v>34.9</c:v>
                </c:pt>
                <c:pt idx="3">
                  <c:v>34.700000000000003</c:v>
                </c:pt>
                <c:pt idx="4">
                  <c:v>38.200000000000003</c:v>
                </c:pt>
                <c:pt idx="5">
                  <c:v>34.5</c:v>
                </c:pt>
                <c:pt idx="6">
                  <c:v>35.1</c:v>
                </c:pt>
              </c:numCache>
            </c:numRef>
          </c:val>
          <c:extLst>
            <c:ext xmlns:c16="http://schemas.microsoft.com/office/drawing/2014/chart" uri="{C3380CC4-5D6E-409C-BE32-E72D297353CC}">
              <c16:uniqueId val="{00000000-D497-4830-842F-6AA42ED52059}"/>
            </c:ext>
          </c:extLst>
        </c:ser>
        <c:dLbls>
          <c:dLblPos val="outEnd"/>
          <c:showLegendKey val="0"/>
          <c:showVal val="1"/>
          <c:showCatName val="0"/>
          <c:showSerName val="0"/>
          <c:showPercent val="0"/>
          <c:showBubbleSize val="0"/>
        </c:dLbls>
        <c:gapWidth val="219"/>
        <c:overlap val="-27"/>
        <c:axId val="548291256"/>
        <c:axId val="548293552"/>
      </c:barChart>
      <c:catAx>
        <c:axId val="548291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548293552"/>
        <c:crosses val="autoZero"/>
        <c:auto val="1"/>
        <c:lblAlgn val="ctr"/>
        <c:lblOffset val="100"/>
        <c:noMultiLvlLbl val="0"/>
      </c:catAx>
      <c:valAx>
        <c:axId val="54829355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8291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Harrastaa musiikkia vähintään kuukausittain, %, 8. ja 9.lk, v.</a:t>
            </a:r>
            <a:r>
              <a:rPr lang="en-US" baseline="0"/>
              <a:t> </a:t>
            </a:r>
            <a:r>
              <a:rPr lang="en-US"/>
              <a:t>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'[ktk.ktk1.fact_ktk_ktk1.latest (3).xlsx]Kouluterveyskyselyn aikasarjat '!$A$2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'!$B$1:$D$1</c:f>
              <c:strCache>
                <c:ptCount val="3"/>
                <c:pt idx="0">
                  <c:v>Perusopetus 8. ja 9. lk</c:v>
                </c:pt>
                <c:pt idx="1">
                  <c:v>Lukio 1. ja 2. vuosi</c:v>
                </c:pt>
                <c:pt idx="2">
                  <c:v>Ammatillinen oppilaitos</c:v>
                </c:pt>
              </c:strCache>
            </c:strRef>
          </c:cat>
          <c:val>
            <c:numRef>
              <c:f>'[ktk.ktk1.fact_ktk_ktk1.latest (3).xlsx]Kouluterveyskyselyn aikasarjat '!$B$2:$D$2</c:f>
              <c:numCache>
                <c:formatCode>#\ ##0.0</c:formatCode>
                <c:ptCount val="3"/>
                <c:pt idx="0">
                  <c:v>34.9</c:v>
                </c:pt>
                <c:pt idx="1">
                  <c:v>37.5</c:v>
                </c:pt>
                <c:pt idx="2">
                  <c:v>29.3</c:v>
                </c:pt>
              </c:numCache>
            </c:numRef>
          </c:val>
          <c:extLst>
            <c:ext xmlns:c16="http://schemas.microsoft.com/office/drawing/2014/chart" uri="{C3380CC4-5D6E-409C-BE32-E72D297353CC}">
              <c16:uniqueId val="{00000000-324B-4472-8377-7B640CE277B0}"/>
            </c:ext>
          </c:extLst>
        </c:ser>
        <c:dLbls>
          <c:dLblPos val="outEnd"/>
          <c:showLegendKey val="0"/>
          <c:showVal val="1"/>
          <c:showCatName val="0"/>
          <c:showSerName val="0"/>
          <c:showPercent val="0"/>
          <c:showBubbleSize val="0"/>
        </c:dLbls>
        <c:gapWidth val="182"/>
        <c:axId val="550218880"/>
        <c:axId val="550214288"/>
      </c:barChart>
      <c:catAx>
        <c:axId val="550218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0214288"/>
        <c:crosses val="autoZero"/>
        <c:auto val="1"/>
        <c:lblAlgn val="ctr"/>
        <c:lblOffset val="100"/>
        <c:noMultiLvlLbl val="0"/>
      </c:catAx>
      <c:valAx>
        <c:axId val="55021428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0218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Harrastaa näyttelemistä, sirkusta tai tanssia vähintään kuukausittain, %, 8. ja</a:t>
            </a:r>
            <a:r>
              <a:rPr lang="fi-FI" baseline="0"/>
              <a:t> 9.lk, v.2019</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'[ktk.ktk1.fact_ktk_ktk1.latest.xlsx]Kouluterveyskyselyn aikasarjat '!$B$1:$B$2</c:f>
              <c:strCache>
                <c:ptCount val="2"/>
                <c:pt idx="0">
                  <c:v>2019</c:v>
                </c:pt>
                <c:pt idx="1">
                  <c:v>Harrastaa näyttelemistä, sirkusta tai tanssia vähintään kuukausittain, %</c:v>
                </c:pt>
              </c:strCache>
            </c:strRef>
          </c:tx>
          <c:spPr>
            <a:solidFill>
              <a:schemeClr val="accent4"/>
            </a:solidFill>
            <a:ln>
              <a:noFill/>
            </a:ln>
            <a:effectLst/>
          </c:spPr>
          <c:invertIfNegative val="0"/>
          <c:dPt>
            <c:idx val="4"/>
            <c:invertIfNegative val="0"/>
            <c:bubble3D val="0"/>
            <c:spPr>
              <a:solidFill>
                <a:srgbClr val="C00000"/>
              </a:solidFill>
              <a:ln>
                <a:noFill/>
              </a:ln>
              <a:effectLst/>
            </c:spPr>
            <c:extLst>
              <c:ext xmlns:c16="http://schemas.microsoft.com/office/drawing/2014/chart" uri="{C3380CC4-5D6E-409C-BE32-E72D297353CC}">
                <c16:uniqueId val="{00000000-8DEE-43EB-BF57-E6E9AF0DF3B7}"/>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'!$A$3:$A$9</c:f>
              <c:strCache>
                <c:ptCount val="7"/>
                <c:pt idx="0">
                  <c:v>Jyväskylä</c:v>
                </c:pt>
                <c:pt idx="1">
                  <c:v>Joensuu</c:v>
                </c:pt>
                <c:pt idx="2">
                  <c:v>Lahti</c:v>
                </c:pt>
                <c:pt idx="3">
                  <c:v>Oulu</c:v>
                </c:pt>
                <c:pt idx="4">
                  <c:v>Kuopio</c:v>
                </c:pt>
                <c:pt idx="5">
                  <c:v>Tampere</c:v>
                </c:pt>
                <c:pt idx="6">
                  <c:v>Turku</c:v>
                </c:pt>
              </c:strCache>
            </c:strRef>
          </c:cat>
          <c:val>
            <c:numRef>
              <c:f>'[ktk.ktk1.fact_ktk_ktk1.latest.xlsx]Kouluterveyskyselyn aikasarjat '!$B$3:$B$9</c:f>
              <c:numCache>
                <c:formatCode>#\ ##0.0</c:formatCode>
                <c:ptCount val="7"/>
                <c:pt idx="0">
                  <c:v>14.6</c:v>
                </c:pt>
                <c:pt idx="1">
                  <c:v>15.2</c:v>
                </c:pt>
                <c:pt idx="2">
                  <c:v>15.5</c:v>
                </c:pt>
                <c:pt idx="3">
                  <c:v>15.6</c:v>
                </c:pt>
                <c:pt idx="4">
                  <c:v>15.7</c:v>
                </c:pt>
                <c:pt idx="5">
                  <c:v>18.100000000000001</c:v>
                </c:pt>
                <c:pt idx="6">
                  <c:v>18.100000000000001</c:v>
                </c:pt>
              </c:numCache>
            </c:numRef>
          </c:val>
          <c:extLst>
            <c:ext xmlns:c16="http://schemas.microsoft.com/office/drawing/2014/chart" uri="{C3380CC4-5D6E-409C-BE32-E72D297353CC}">
              <c16:uniqueId val="{00000000-F656-4E03-880E-3A7D6A8020E1}"/>
            </c:ext>
          </c:extLst>
        </c:ser>
        <c:dLbls>
          <c:dLblPos val="outEnd"/>
          <c:showLegendKey val="0"/>
          <c:showVal val="1"/>
          <c:showCatName val="0"/>
          <c:showSerName val="0"/>
          <c:showPercent val="0"/>
          <c:showBubbleSize val="0"/>
        </c:dLbls>
        <c:gapWidth val="219"/>
        <c:overlap val="-27"/>
        <c:axId val="546316288"/>
        <c:axId val="546321536"/>
      </c:barChart>
      <c:catAx>
        <c:axId val="54631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546321536"/>
        <c:crosses val="autoZero"/>
        <c:auto val="1"/>
        <c:lblAlgn val="ctr"/>
        <c:lblOffset val="100"/>
        <c:noMultiLvlLbl val="0"/>
      </c:catAx>
      <c:valAx>
        <c:axId val="54632153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6316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Harrastaa näyttelemistä, sirkusta tai tanssia vähintään kuukausittain, %, 8.</a:t>
            </a:r>
            <a:r>
              <a:rPr lang="en-US" baseline="0"/>
              <a:t> ja 9.lk, v. </a:t>
            </a:r>
            <a:r>
              <a:rPr lang="en-US"/>
              <a:t>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'[ktk.ktk1.fact_ktk_ktk1.latest (2).xlsx]Kouluterveyskyselyn aikasarjat '!$A$2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'!$B$1:$D$1</c:f>
              <c:strCache>
                <c:ptCount val="3"/>
                <c:pt idx="0">
                  <c:v>Perusopetus 8. ja 9. lk</c:v>
                </c:pt>
                <c:pt idx="1">
                  <c:v>Lukio 1. ja 2. vuosi</c:v>
                </c:pt>
                <c:pt idx="2">
                  <c:v>Ammatillinen oppilaitos</c:v>
                </c:pt>
              </c:strCache>
            </c:strRef>
          </c:cat>
          <c:val>
            <c:numRef>
              <c:f>'[ktk.ktk1.fact_ktk_ktk1.latest (2).xlsx]Kouluterveyskyselyn aikasarjat '!$B$2:$D$2</c:f>
              <c:numCache>
                <c:formatCode>#\ ##0.0</c:formatCode>
                <c:ptCount val="3"/>
                <c:pt idx="0">
                  <c:v>15.7</c:v>
                </c:pt>
                <c:pt idx="1">
                  <c:v>10.5</c:v>
                </c:pt>
                <c:pt idx="2">
                  <c:v>9.6999999999999993</c:v>
                </c:pt>
              </c:numCache>
            </c:numRef>
          </c:val>
          <c:extLst>
            <c:ext xmlns:c16="http://schemas.microsoft.com/office/drawing/2014/chart" uri="{C3380CC4-5D6E-409C-BE32-E72D297353CC}">
              <c16:uniqueId val="{00000000-2CCD-4F8D-B254-6BE35E7C9F75}"/>
            </c:ext>
          </c:extLst>
        </c:ser>
        <c:dLbls>
          <c:dLblPos val="outEnd"/>
          <c:showLegendKey val="0"/>
          <c:showVal val="1"/>
          <c:showCatName val="0"/>
          <c:showSerName val="0"/>
          <c:showPercent val="0"/>
          <c:showBubbleSize val="0"/>
        </c:dLbls>
        <c:gapWidth val="182"/>
        <c:axId val="388226744"/>
        <c:axId val="388225432"/>
      </c:barChart>
      <c:catAx>
        <c:axId val="388226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88225432"/>
        <c:crosses val="autoZero"/>
        <c:auto val="1"/>
        <c:lblAlgn val="ctr"/>
        <c:lblOffset val="100"/>
        <c:noMultiLvlLbl val="0"/>
      </c:catAx>
      <c:valAx>
        <c:axId val="38822543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88226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Liikkuu korkeintaan yhtenä päivänä viikossa vähintään tunnin päivässä, % TYTÖT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(2).xlsx]Kouluterveyskyselyn aikasarjat '!$B$1</c:f>
              <c:strCache>
                <c:ptCount val="1"/>
                <c:pt idx="0">
                  <c:v>Perusopetus 8. ja 9. lk</c:v>
                </c:pt>
              </c:strCache>
            </c:strRef>
          </c:tx>
          <c:spPr>
            <a:ln w="28575" cap="rnd">
              <a:solidFill>
                <a:schemeClr val="accent1"/>
              </a:solidFill>
              <a:round/>
            </a:ln>
            <a:effectLst/>
          </c:spPr>
          <c:marker>
            <c:symbol val="none"/>
          </c:marker>
          <c:dLbls>
            <c:dLbl>
              <c:idx val="1"/>
              <c:layout>
                <c:manualLayout>
                  <c:x val="-6.8888888888887874E-3"/>
                  <c:y val="-4.85764800233304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45-4026-8A44-56E934AE2ED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'!$A$2:$A$3</c:f>
              <c:strCache>
                <c:ptCount val="2"/>
                <c:pt idx="0">
                  <c:v>2017</c:v>
                </c:pt>
                <c:pt idx="1">
                  <c:v>2019</c:v>
                </c:pt>
              </c:strCache>
            </c:strRef>
          </c:cat>
          <c:val>
            <c:numRef>
              <c:f>'[ktk.ktk1.fact_ktk_ktk1.latest (2).xlsx]Kouluterveyskyselyn aikasarjat '!$B$2:$B$3</c:f>
              <c:numCache>
                <c:formatCode>#\ ##0.0</c:formatCode>
                <c:ptCount val="2"/>
                <c:pt idx="0">
                  <c:v>12</c:v>
                </c:pt>
                <c:pt idx="1">
                  <c:v>12.2</c:v>
                </c:pt>
              </c:numCache>
            </c:numRef>
          </c:val>
          <c:smooth val="0"/>
          <c:extLst>
            <c:ext xmlns:c16="http://schemas.microsoft.com/office/drawing/2014/chart" uri="{C3380CC4-5D6E-409C-BE32-E72D297353CC}">
              <c16:uniqueId val="{00000001-F345-4026-8A44-56E934AE2ED4}"/>
            </c:ext>
          </c:extLst>
        </c:ser>
        <c:ser>
          <c:idx val="1"/>
          <c:order val="1"/>
          <c:tx>
            <c:strRef>
              <c:f>'[ktk.ktk1.fact_ktk_ktk1.latest (2).xlsx]Kouluterveyskyselyn aikasarjat '!$C$1</c:f>
              <c:strCache>
                <c:ptCount val="1"/>
                <c:pt idx="0">
                  <c:v>Lukio 1. ja 2. vuosi</c:v>
                </c:pt>
              </c:strCache>
            </c:strRef>
          </c:tx>
          <c:spPr>
            <a:ln w="28575" cap="rnd">
              <a:solidFill>
                <a:schemeClr val="accent2"/>
              </a:solidFill>
              <a:round/>
            </a:ln>
            <a:effectLst/>
          </c:spPr>
          <c:marker>
            <c:symbol val="none"/>
          </c:marker>
          <c:dLbls>
            <c:dLbl>
              <c:idx val="1"/>
              <c:layout>
                <c:manualLayout>
                  <c:x val="-5.6888888888888892E-2"/>
                  <c:y val="9.49420384951880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45-4026-8A44-56E934AE2ED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'!$A$2:$A$3</c:f>
              <c:strCache>
                <c:ptCount val="2"/>
                <c:pt idx="0">
                  <c:v>2017</c:v>
                </c:pt>
                <c:pt idx="1">
                  <c:v>2019</c:v>
                </c:pt>
              </c:strCache>
            </c:strRef>
          </c:cat>
          <c:val>
            <c:numRef>
              <c:f>'[ktk.ktk1.fact_ktk_ktk1.latest (2).xlsx]Kouluterveyskyselyn aikasarjat '!$C$2:$C$3</c:f>
              <c:numCache>
                <c:formatCode>#\ ##0.0</c:formatCode>
                <c:ptCount val="2"/>
                <c:pt idx="0">
                  <c:v>17.5</c:v>
                </c:pt>
                <c:pt idx="1">
                  <c:v>11.4</c:v>
                </c:pt>
              </c:numCache>
            </c:numRef>
          </c:val>
          <c:smooth val="0"/>
          <c:extLst>
            <c:ext xmlns:c16="http://schemas.microsoft.com/office/drawing/2014/chart" uri="{C3380CC4-5D6E-409C-BE32-E72D297353CC}">
              <c16:uniqueId val="{00000003-F345-4026-8A44-56E934AE2ED4}"/>
            </c:ext>
          </c:extLst>
        </c:ser>
        <c:ser>
          <c:idx val="2"/>
          <c:order val="2"/>
          <c:tx>
            <c:strRef>
              <c:f>'[ktk.ktk1.fact_ktk_ktk1.latest (2).xlsx]Kouluterveyskyselyn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'!$A$2:$A$3</c:f>
              <c:strCache>
                <c:ptCount val="2"/>
                <c:pt idx="0">
                  <c:v>2017</c:v>
                </c:pt>
                <c:pt idx="1">
                  <c:v>2019</c:v>
                </c:pt>
              </c:strCache>
            </c:strRef>
          </c:cat>
          <c:val>
            <c:numRef>
              <c:f>'[ktk.ktk1.fact_ktk_ktk1.latest (2).xlsx]Kouluterveyskyselyn aikasarjat '!$D$2:$D$3</c:f>
              <c:numCache>
                <c:formatCode>#\ ##0.0</c:formatCode>
                <c:ptCount val="2"/>
                <c:pt idx="0">
                  <c:v>25.7</c:v>
                </c:pt>
                <c:pt idx="1">
                  <c:v>18.5</c:v>
                </c:pt>
              </c:numCache>
            </c:numRef>
          </c:val>
          <c:smooth val="0"/>
          <c:extLst>
            <c:ext xmlns:c16="http://schemas.microsoft.com/office/drawing/2014/chart" uri="{C3380CC4-5D6E-409C-BE32-E72D297353CC}">
              <c16:uniqueId val="{00000004-F345-4026-8A44-56E934AE2ED4}"/>
            </c:ext>
          </c:extLst>
        </c:ser>
        <c:dLbls>
          <c:dLblPos val="t"/>
          <c:showLegendKey val="0"/>
          <c:showVal val="1"/>
          <c:showCatName val="0"/>
          <c:showSerName val="0"/>
          <c:showPercent val="0"/>
          <c:showBubbleSize val="0"/>
        </c:dLbls>
        <c:smooth val="0"/>
        <c:axId val="549009800"/>
        <c:axId val="548249192"/>
      </c:lineChart>
      <c:catAx>
        <c:axId val="549009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8249192"/>
        <c:crosses val="autoZero"/>
        <c:auto val="1"/>
        <c:lblAlgn val="ctr"/>
        <c:lblOffset val="100"/>
        <c:noMultiLvlLbl val="0"/>
      </c:catAx>
      <c:valAx>
        <c:axId val="54824919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9009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Harrastaa kuvataidetta tai valokuvaamista vähintään kuukausittain, %, 8. ja</a:t>
            </a:r>
            <a:r>
              <a:rPr lang="en-US" baseline="0"/>
              <a:t> 9.lk, v.2019</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(1).xlsx]Kouluterveyskyselyn aikasarjat '!$B$1:$B$2</c:f>
              <c:strCache>
                <c:ptCount val="2"/>
                <c:pt idx="0">
                  <c:v>2019</c:v>
                </c:pt>
                <c:pt idx="1">
                  <c:v>Harrastaa kuvataidetta tai valokuvaamista vähintään kuukausittain, %</c:v>
                </c:pt>
              </c:strCache>
            </c:strRef>
          </c:tx>
          <c:spPr>
            <a:solidFill>
              <a:schemeClr val="accent4"/>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0-9478-43B5-8D85-02136C1FBEEE}"/>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'!$A$3:$A$9</c:f>
              <c:strCache>
                <c:ptCount val="7"/>
                <c:pt idx="0">
                  <c:v>Joensuu</c:v>
                </c:pt>
                <c:pt idx="1">
                  <c:v>Kuopio</c:v>
                </c:pt>
                <c:pt idx="2">
                  <c:v>Lahti</c:v>
                </c:pt>
                <c:pt idx="3">
                  <c:v>Jyväskylä</c:v>
                </c:pt>
                <c:pt idx="4">
                  <c:v>Turku</c:v>
                </c:pt>
                <c:pt idx="5">
                  <c:v>Tampere</c:v>
                </c:pt>
                <c:pt idx="6">
                  <c:v>Oulu</c:v>
                </c:pt>
              </c:strCache>
            </c:strRef>
          </c:cat>
          <c:val>
            <c:numRef>
              <c:f>'[ktk.ktk1.fact_ktk_ktk1.latest (1).xlsx]Kouluterveyskyselyn aikasarjat '!$B$3:$B$9</c:f>
              <c:numCache>
                <c:formatCode>#\ ##0.0</c:formatCode>
                <c:ptCount val="7"/>
                <c:pt idx="0">
                  <c:v>30.6</c:v>
                </c:pt>
                <c:pt idx="1">
                  <c:v>30.8</c:v>
                </c:pt>
                <c:pt idx="2">
                  <c:v>32.4</c:v>
                </c:pt>
                <c:pt idx="3">
                  <c:v>32.6</c:v>
                </c:pt>
                <c:pt idx="4">
                  <c:v>33.9</c:v>
                </c:pt>
                <c:pt idx="5">
                  <c:v>34.200000000000003</c:v>
                </c:pt>
                <c:pt idx="6">
                  <c:v>34.9</c:v>
                </c:pt>
              </c:numCache>
            </c:numRef>
          </c:val>
          <c:extLst>
            <c:ext xmlns:c16="http://schemas.microsoft.com/office/drawing/2014/chart" uri="{C3380CC4-5D6E-409C-BE32-E72D297353CC}">
              <c16:uniqueId val="{00000000-3232-4887-80DB-A0D3941A08B6}"/>
            </c:ext>
          </c:extLst>
        </c:ser>
        <c:dLbls>
          <c:dLblPos val="outEnd"/>
          <c:showLegendKey val="0"/>
          <c:showVal val="1"/>
          <c:showCatName val="0"/>
          <c:showSerName val="0"/>
          <c:showPercent val="0"/>
          <c:showBubbleSize val="0"/>
        </c:dLbls>
        <c:gapWidth val="219"/>
        <c:overlap val="-27"/>
        <c:axId val="543409728"/>
        <c:axId val="543408744"/>
      </c:barChart>
      <c:catAx>
        <c:axId val="54340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543408744"/>
        <c:crosses val="autoZero"/>
        <c:auto val="1"/>
        <c:lblAlgn val="ctr"/>
        <c:lblOffset val="100"/>
        <c:noMultiLvlLbl val="0"/>
      </c:catAx>
      <c:valAx>
        <c:axId val="54340874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3409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Harrastaa kuvataidetta tai valokuvaamista vähintään kuukausittain, %, 8. ja 9.lk, v. 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'[ktk.ktk1.fact_ktk_ktk1.latest (4).xlsx]Kouluterveyskyselyn aikasarjat '!$A$2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(4).xlsx]Kouluterveyskyselyn aikasarjat '!$B$1:$D$1</c:f>
              <c:strCache>
                <c:ptCount val="3"/>
                <c:pt idx="0">
                  <c:v>Perusopetus 8. ja 9. lk</c:v>
                </c:pt>
                <c:pt idx="1">
                  <c:v>Lukio 1. ja 2. vuosi</c:v>
                </c:pt>
                <c:pt idx="2">
                  <c:v>Ammatillinen oppilaitos</c:v>
                </c:pt>
              </c:strCache>
            </c:strRef>
          </c:cat>
          <c:val>
            <c:numRef>
              <c:f>'[ktk.ktk1.fact_ktk_ktk1.latest (4).xlsx]Kouluterveyskyselyn aikasarjat '!$B$2:$D$2</c:f>
              <c:numCache>
                <c:formatCode>#\ ##0.0</c:formatCode>
                <c:ptCount val="3"/>
                <c:pt idx="0">
                  <c:v>30.8</c:v>
                </c:pt>
                <c:pt idx="1">
                  <c:v>25.5</c:v>
                </c:pt>
                <c:pt idx="2">
                  <c:v>19.5</c:v>
                </c:pt>
              </c:numCache>
            </c:numRef>
          </c:val>
          <c:extLst>
            <c:ext xmlns:c16="http://schemas.microsoft.com/office/drawing/2014/chart" uri="{C3380CC4-5D6E-409C-BE32-E72D297353CC}">
              <c16:uniqueId val="{00000000-10C0-4AA2-A766-0EE279CC9B64}"/>
            </c:ext>
          </c:extLst>
        </c:ser>
        <c:dLbls>
          <c:dLblPos val="outEnd"/>
          <c:showLegendKey val="0"/>
          <c:showVal val="1"/>
          <c:showCatName val="0"/>
          <c:showSerName val="0"/>
          <c:showPercent val="0"/>
          <c:showBubbleSize val="0"/>
        </c:dLbls>
        <c:gapWidth val="182"/>
        <c:axId val="532916824"/>
        <c:axId val="532913544"/>
      </c:barChart>
      <c:catAx>
        <c:axId val="532916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2913544"/>
        <c:crosses val="autoZero"/>
        <c:auto val="1"/>
        <c:lblAlgn val="ctr"/>
        <c:lblOffset val="100"/>
        <c:noMultiLvlLbl val="0"/>
      </c:catAx>
      <c:valAx>
        <c:axId val="53291354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2916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Lukee kirjoja omaksi ilokseen vähintään kuukausittain, %, 8. ja</a:t>
            </a:r>
            <a:r>
              <a:rPr lang="fi-FI" baseline="0"/>
              <a:t> 9.lk</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(1).xlsx]Kouluterveyskyselyn aikasarjat '!$B$1</c:f>
              <c:strCache>
                <c:ptCount val="1"/>
                <c:pt idx="0">
                  <c:v>2017</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'!$A$2:$A$8</c:f>
              <c:strCache>
                <c:ptCount val="7"/>
                <c:pt idx="0">
                  <c:v>Kuopio</c:v>
                </c:pt>
                <c:pt idx="1">
                  <c:v>Lahti</c:v>
                </c:pt>
                <c:pt idx="2">
                  <c:v>Joensuu</c:v>
                </c:pt>
                <c:pt idx="3">
                  <c:v>Oulu</c:v>
                </c:pt>
                <c:pt idx="4">
                  <c:v>Jyväskylä</c:v>
                </c:pt>
                <c:pt idx="5">
                  <c:v>Turku</c:v>
                </c:pt>
                <c:pt idx="6">
                  <c:v>Tampere</c:v>
                </c:pt>
              </c:strCache>
            </c:strRef>
          </c:cat>
          <c:val>
            <c:numRef>
              <c:f>'[ktk.ktk1.fact_ktk_ktk1.latest (1).xlsx]Kouluterveyskyselyn aikasarjat '!$B$2:$B$8</c:f>
              <c:numCache>
                <c:formatCode>#\ ##0.0</c:formatCode>
                <c:ptCount val="7"/>
                <c:pt idx="0">
                  <c:v>30.1</c:v>
                </c:pt>
                <c:pt idx="1">
                  <c:v>30.8</c:v>
                </c:pt>
                <c:pt idx="2">
                  <c:v>30.2</c:v>
                </c:pt>
                <c:pt idx="3">
                  <c:v>31.9</c:v>
                </c:pt>
                <c:pt idx="4">
                  <c:v>32.5</c:v>
                </c:pt>
                <c:pt idx="5">
                  <c:v>33.5</c:v>
                </c:pt>
                <c:pt idx="6">
                  <c:v>35</c:v>
                </c:pt>
              </c:numCache>
            </c:numRef>
          </c:val>
          <c:extLst>
            <c:ext xmlns:c16="http://schemas.microsoft.com/office/drawing/2014/chart" uri="{C3380CC4-5D6E-409C-BE32-E72D297353CC}">
              <c16:uniqueId val="{00000000-7AB1-4EE0-BA95-4FF0D89A1ECA}"/>
            </c:ext>
          </c:extLst>
        </c:ser>
        <c:ser>
          <c:idx val="1"/>
          <c:order val="1"/>
          <c:tx>
            <c:strRef>
              <c:f>'[ktk.ktk1.fact_ktk_ktk1.latest (1).xlsx]Kouluterveyskyselyn aikasarjat '!$C$1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'!$A$2:$A$8</c:f>
              <c:strCache>
                <c:ptCount val="7"/>
                <c:pt idx="0">
                  <c:v>Kuopio</c:v>
                </c:pt>
                <c:pt idx="1">
                  <c:v>Lahti</c:v>
                </c:pt>
                <c:pt idx="2">
                  <c:v>Joensuu</c:v>
                </c:pt>
                <c:pt idx="3">
                  <c:v>Oulu</c:v>
                </c:pt>
                <c:pt idx="4">
                  <c:v>Jyväskylä</c:v>
                </c:pt>
                <c:pt idx="5">
                  <c:v>Turku</c:v>
                </c:pt>
                <c:pt idx="6">
                  <c:v>Tampere</c:v>
                </c:pt>
              </c:strCache>
            </c:strRef>
          </c:cat>
          <c:val>
            <c:numRef>
              <c:f>'[ktk.ktk1.fact_ktk_ktk1.latest (1).xlsx]Kouluterveyskyselyn aikasarjat '!$C$2:$C$8</c:f>
              <c:numCache>
                <c:formatCode>#\ ##0.0</c:formatCode>
                <c:ptCount val="7"/>
                <c:pt idx="0">
                  <c:v>25.7</c:v>
                </c:pt>
                <c:pt idx="1">
                  <c:v>25.9</c:v>
                </c:pt>
                <c:pt idx="2">
                  <c:v>27</c:v>
                </c:pt>
                <c:pt idx="3">
                  <c:v>28.5</c:v>
                </c:pt>
                <c:pt idx="4">
                  <c:v>28.6</c:v>
                </c:pt>
                <c:pt idx="5">
                  <c:v>29.8</c:v>
                </c:pt>
                <c:pt idx="6">
                  <c:v>30.4</c:v>
                </c:pt>
              </c:numCache>
            </c:numRef>
          </c:val>
          <c:extLst>
            <c:ext xmlns:c16="http://schemas.microsoft.com/office/drawing/2014/chart" uri="{C3380CC4-5D6E-409C-BE32-E72D297353CC}">
              <c16:uniqueId val="{00000001-7AB1-4EE0-BA95-4FF0D89A1ECA}"/>
            </c:ext>
          </c:extLst>
        </c:ser>
        <c:dLbls>
          <c:dLblPos val="outEnd"/>
          <c:showLegendKey val="0"/>
          <c:showVal val="1"/>
          <c:showCatName val="0"/>
          <c:showSerName val="0"/>
          <c:showPercent val="0"/>
          <c:showBubbleSize val="0"/>
        </c:dLbls>
        <c:gapWidth val="219"/>
        <c:overlap val="-27"/>
        <c:axId val="548694080"/>
        <c:axId val="548694408"/>
      </c:barChart>
      <c:catAx>
        <c:axId val="54869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548694408"/>
        <c:crosses val="autoZero"/>
        <c:auto val="1"/>
        <c:lblAlgn val="ctr"/>
        <c:lblOffset val="100"/>
        <c:noMultiLvlLbl val="0"/>
      </c:catAx>
      <c:valAx>
        <c:axId val="54869440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8694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Lukee kirjoja omaksi ilokseen vähintään kuukausittain, %, 8. ja 9. lk, v.2019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(3).xlsx]Kouluterveyskyselyn aikasarjat '!$A$2</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'!$B$1:$D$1</c:f>
              <c:strCache>
                <c:ptCount val="3"/>
                <c:pt idx="0">
                  <c:v>Perusopetus 8. ja 9. lk</c:v>
                </c:pt>
                <c:pt idx="1">
                  <c:v>Lukio 1. ja 2. vuosi</c:v>
                </c:pt>
                <c:pt idx="2">
                  <c:v>Ammatillinen oppilaitos</c:v>
                </c:pt>
              </c:strCache>
            </c:strRef>
          </c:cat>
          <c:val>
            <c:numRef>
              <c:f>'[ktk.ktk1.fact_ktk_ktk1.latest (3).xlsx]Kouluterveyskyselyn aikasarjat '!$B$2:$D$2</c:f>
              <c:numCache>
                <c:formatCode>#\ ##0.0</c:formatCode>
                <c:ptCount val="3"/>
                <c:pt idx="0">
                  <c:v>30.1</c:v>
                </c:pt>
                <c:pt idx="1">
                  <c:v>39</c:v>
                </c:pt>
                <c:pt idx="2">
                  <c:v>20.100000000000001</c:v>
                </c:pt>
              </c:numCache>
            </c:numRef>
          </c:val>
          <c:extLst>
            <c:ext xmlns:c16="http://schemas.microsoft.com/office/drawing/2014/chart" uri="{C3380CC4-5D6E-409C-BE32-E72D297353CC}">
              <c16:uniqueId val="{00000000-AE16-47C2-A3F0-8A73488A3AC2}"/>
            </c:ext>
          </c:extLst>
        </c:ser>
        <c:ser>
          <c:idx val="1"/>
          <c:order val="1"/>
          <c:tx>
            <c:strRef>
              <c:f>'[ktk.ktk1.fact_ktk_ktk1.latest (3).xlsx]Kouluterveyskyselyn aikasarjat '!$A$3</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'!$B$1:$D$1</c:f>
              <c:strCache>
                <c:ptCount val="3"/>
                <c:pt idx="0">
                  <c:v>Perusopetus 8. ja 9. lk</c:v>
                </c:pt>
                <c:pt idx="1">
                  <c:v>Lukio 1. ja 2. vuosi</c:v>
                </c:pt>
                <c:pt idx="2">
                  <c:v>Ammatillinen oppilaitos</c:v>
                </c:pt>
              </c:strCache>
            </c:strRef>
          </c:cat>
          <c:val>
            <c:numRef>
              <c:f>'[ktk.ktk1.fact_ktk_ktk1.latest (3).xlsx]Kouluterveyskyselyn aikasarjat '!$B$3:$D$3</c:f>
              <c:numCache>
                <c:formatCode>#\ ##0.0</c:formatCode>
                <c:ptCount val="3"/>
                <c:pt idx="0">
                  <c:v>25.7</c:v>
                </c:pt>
                <c:pt idx="1">
                  <c:v>28.2</c:v>
                </c:pt>
                <c:pt idx="2">
                  <c:v>14.7</c:v>
                </c:pt>
              </c:numCache>
            </c:numRef>
          </c:val>
          <c:extLst>
            <c:ext xmlns:c16="http://schemas.microsoft.com/office/drawing/2014/chart" uri="{C3380CC4-5D6E-409C-BE32-E72D297353CC}">
              <c16:uniqueId val="{00000001-AE16-47C2-A3F0-8A73488A3AC2}"/>
            </c:ext>
          </c:extLst>
        </c:ser>
        <c:dLbls>
          <c:dLblPos val="outEnd"/>
          <c:showLegendKey val="0"/>
          <c:showVal val="1"/>
          <c:showCatName val="0"/>
          <c:showSerName val="0"/>
          <c:showPercent val="0"/>
          <c:showBubbleSize val="0"/>
        </c:dLbls>
        <c:gapWidth val="219"/>
        <c:overlap val="-27"/>
        <c:axId val="232787416"/>
        <c:axId val="232786104"/>
      </c:barChart>
      <c:catAx>
        <c:axId val="232787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32786104"/>
        <c:crosses val="autoZero"/>
        <c:auto val="1"/>
        <c:lblAlgn val="ctr"/>
        <c:lblOffset val="100"/>
        <c:noMultiLvlLbl val="0"/>
      </c:catAx>
      <c:valAx>
        <c:axId val="23278610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32787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Harrastaa kirjoittamista vähintään kuukausittain, %, 8. ja 9.lk, v.2019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(2).xlsx]Kouluterveyskyselyn aikasarjat '!$B$1:$B$2</c:f>
              <c:strCache>
                <c:ptCount val="2"/>
                <c:pt idx="0">
                  <c:v>2019</c:v>
                </c:pt>
                <c:pt idx="1">
                  <c:v>Harrastaa kirjoittamista vähintään kuukausittain, %</c:v>
                </c:pt>
              </c:strCache>
            </c:strRef>
          </c:tx>
          <c:spPr>
            <a:solidFill>
              <a:schemeClr val="accent4"/>
            </a:solidFill>
            <a:ln>
              <a:noFill/>
            </a:ln>
            <a:effectLst/>
          </c:spPr>
          <c:invertIfNegative val="0"/>
          <c:dPt>
            <c:idx val="2"/>
            <c:invertIfNegative val="0"/>
            <c:bubble3D val="0"/>
            <c:spPr>
              <a:solidFill>
                <a:srgbClr val="C00000"/>
              </a:solidFill>
              <a:ln>
                <a:noFill/>
              </a:ln>
              <a:effectLst/>
            </c:spPr>
            <c:extLst>
              <c:ext xmlns:c16="http://schemas.microsoft.com/office/drawing/2014/chart" uri="{C3380CC4-5D6E-409C-BE32-E72D297353CC}">
                <c16:uniqueId val="{00000000-14E6-495B-9F4A-3FBCDB3571C2}"/>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'!$A$3:$A$9</c:f>
              <c:strCache>
                <c:ptCount val="7"/>
                <c:pt idx="0">
                  <c:v>Joensuu</c:v>
                </c:pt>
                <c:pt idx="1">
                  <c:v>Lahti</c:v>
                </c:pt>
                <c:pt idx="2">
                  <c:v>Kuopio</c:v>
                </c:pt>
                <c:pt idx="3">
                  <c:v>Oulu</c:v>
                </c:pt>
                <c:pt idx="4">
                  <c:v>Turku</c:v>
                </c:pt>
                <c:pt idx="5">
                  <c:v>Jyväskylä</c:v>
                </c:pt>
                <c:pt idx="6">
                  <c:v>Tampere</c:v>
                </c:pt>
              </c:strCache>
            </c:strRef>
          </c:cat>
          <c:val>
            <c:numRef>
              <c:f>'[ktk.ktk1.fact_ktk_ktk1.latest (2).xlsx]Kouluterveyskyselyn aikasarjat '!$B$3:$B$9</c:f>
              <c:numCache>
                <c:formatCode>#\ ##0.0</c:formatCode>
                <c:ptCount val="7"/>
                <c:pt idx="0">
                  <c:v>10.6</c:v>
                </c:pt>
                <c:pt idx="1">
                  <c:v>10.9</c:v>
                </c:pt>
                <c:pt idx="2">
                  <c:v>11</c:v>
                </c:pt>
                <c:pt idx="3">
                  <c:v>11</c:v>
                </c:pt>
                <c:pt idx="4">
                  <c:v>12.6</c:v>
                </c:pt>
                <c:pt idx="5">
                  <c:v>12.7</c:v>
                </c:pt>
                <c:pt idx="6">
                  <c:v>13.2</c:v>
                </c:pt>
              </c:numCache>
            </c:numRef>
          </c:val>
          <c:extLst>
            <c:ext xmlns:c16="http://schemas.microsoft.com/office/drawing/2014/chart" uri="{C3380CC4-5D6E-409C-BE32-E72D297353CC}">
              <c16:uniqueId val="{00000000-485D-4C0A-AC80-F654F0E65A6F}"/>
            </c:ext>
          </c:extLst>
        </c:ser>
        <c:dLbls>
          <c:dLblPos val="outEnd"/>
          <c:showLegendKey val="0"/>
          <c:showVal val="1"/>
          <c:showCatName val="0"/>
          <c:showSerName val="0"/>
          <c:showPercent val="0"/>
          <c:showBubbleSize val="0"/>
        </c:dLbls>
        <c:gapWidth val="219"/>
        <c:overlap val="-27"/>
        <c:axId val="547159536"/>
        <c:axId val="547155928"/>
      </c:barChart>
      <c:catAx>
        <c:axId val="54715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547155928"/>
        <c:crosses val="autoZero"/>
        <c:auto val="1"/>
        <c:lblAlgn val="ctr"/>
        <c:lblOffset val="100"/>
        <c:noMultiLvlLbl val="0"/>
      </c:catAx>
      <c:valAx>
        <c:axId val="54715592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7159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Harrastaa kirjoittamista vähintään kuukausittain, %, 8. ja</a:t>
            </a:r>
            <a:r>
              <a:rPr lang="en-US" baseline="0"/>
              <a:t> 9.lk, v. 2019</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'[ktk.ktk1.fact_ktk_ktk1.latest (5).xlsx]Kouluterveyskyselyn aikasarjat '!$A$2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(5).xlsx]Kouluterveyskyselyn aikasarjat '!$B$1:$D$1</c:f>
              <c:strCache>
                <c:ptCount val="3"/>
                <c:pt idx="0">
                  <c:v>Perusopetus 8. ja 9. lk</c:v>
                </c:pt>
                <c:pt idx="1">
                  <c:v>Lukio 1. ja 2. vuosi</c:v>
                </c:pt>
                <c:pt idx="2">
                  <c:v>Ammatillinen oppilaitos</c:v>
                </c:pt>
              </c:strCache>
            </c:strRef>
          </c:cat>
          <c:val>
            <c:numRef>
              <c:f>'[ktk.ktk1.fact_ktk_ktk1.latest (5).xlsx]Kouluterveyskyselyn aikasarjat '!$B$2:$D$2</c:f>
              <c:numCache>
                <c:formatCode>#\ ##0.0</c:formatCode>
                <c:ptCount val="3"/>
                <c:pt idx="0">
                  <c:v>11</c:v>
                </c:pt>
                <c:pt idx="1">
                  <c:v>8.8000000000000007</c:v>
                </c:pt>
                <c:pt idx="2">
                  <c:v>8.3000000000000007</c:v>
                </c:pt>
              </c:numCache>
            </c:numRef>
          </c:val>
          <c:extLst>
            <c:ext xmlns:c16="http://schemas.microsoft.com/office/drawing/2014/chart" uri="{C3380CC4-5D6E-409C-BE32-E72D297353CC}">
              <c16:uniqueId val="{00000000-3F19-4C94-AA4E-2103F06074CD}"/>
            </c:ext>
          </c:extLst>
        </c:ser>
        <c:dLbls>
          <c:dLblPos val="outEnd"/>
          <c:showLegendKey val="0"/>
          <c:showVal val="1"/>
          <c:showCatName val="0"/>
          <c:showSerName val="0"/>
          <c:showPercent val="0"/>
          <c:showBubbleSize val="0"/>
        </c:dLbls>
        <c:gapWidth val="182"/>
        <c:axId val="545602200"/>
        <c:axId val="545600232"/>
      </c:barChart>
      <c:catAx>
        <c:axId val="545602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545600232"/>
        <c:crosses val="autoZero"/>
        <c:auto val="1"/>
        <c:lblAlgn val="ctr"/>
        <c:lblOffset val="100"/>
        <c:noMultiLvlLbl val="0"/>
      </c:catAx>
      <c:valAx>
        <c:axId val="54560023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5602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 elokuvissa, teatterissa, konsertissa tai näytelyissä vähintään kuukausittain, %, 8. ja 9.lk,</a:t>
            </a:r>
            <a:r>
              <a:rPr lang="fi-FI" baseline="0"/>
              <a:t> v.2019</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'[ktk.ktk1.fact_ktk_ktk1.latest.xlsx]Kouluterveyskyselyn aikasarjat '!$B$1:$B$2</c:f>
              <c:strCache>
                <c:ptCount val="2"/>
                <c:pt idx="0">
                  <c:v>2019</c:v>
                </c:pt>
                <c:pt idx="1">
                  <c:v>Käy elokuvissa, teatterissa, konsertissa tai näytelyissä vähintään kuukausittain, %</c:v>
                </c:pt>
              </c:strCache>
            </c:strRef>
          </c:tx>
          <c:spPr>
            <a:solidFill>
              <a:schemeClr val="accent4"/>
            </a:solidFill>
            <a:ln>
              <a:noFill/>
            </a:ln>
            <a:effectLst/>
          </c:spPr>
          <c:invertIfNegative val="0"/>
          <c:dPt>
            <c:idx val="3"/>
            <c:invertIfNegative val="0"/>
            <c:bubble3D val="0"/>
            <c:spPr>
              <a:solidFill>
                <a:srgbClr val="C00000"/>
              </a:solidFill>
              <a:ln>
                <a:noFill/>
              </a:ln>
              <a:effectLst/>
            </c:spPr>
            <c:extLst>
              <c:ext xmlns:c16="http://schemas.microsoft.com/office/drawing/2014/chart" uri="{C3380CC4-5D6E-409C-BE32-E72D297353CC}">
                <c16:uniqueId val="{00000000-498E-4F83-AA75-F68168CCF58F}"/>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'!$A$3:$A$9</c:f>
              <c:strCache>
                <c:ptCount val="7"/>
                <c:pt idx="0">
                  <c:v>Jyväskylä</c:v>
                </c:pt>
                <c:pt idx="1">
                  <c:v>Joensuu</c:v>
                </c:pt>
                <c:pt idx="2">
                  <c:v>Oulu</c:v>
                </c:pt>
                <c:pt idx="3">
                  <c:v>Kuopio</c:v>
                </c:pt>
                <c:pt idx="4">
                  <c:v>Turku</c:v>
                </c:pt>
                <c:pt idx="5">
                  <c:v>Lahti</c:v>
                </c:pt>
                <c:pt idx="6">
                  <c:v>Tampere</c:v>
                </c:pt>
              </c:strCache>
            </c:strRef>
          </c:cat>
          <c:val>
            <c:numRef>
              <c:f>'[ktk.ktk1.fact_ktk_ktk1.latest.xlsx]Kouluterveyskyselyn aikasarjat '!$B$3:$B$9</c:f>
              <c:numCache>
                <c:formatCode>#\ ##0.0</c:formatCode>
                <c:ptCount val="7"/>
                <c:pt idx="0">
                  <c:v>24</c:v>
                </c:pt>
                <c:pt idx="1">
                  <c:v>27.3</c:v>
                </c:pt>
                <c:pt idx="2">
                  <c:v>28.3</c:v>
                </c:pt>
                <c:pt idx="3">
                  <c:v>30</c:v>
                </c:pt>
                <c:pt idx="4">
                  <c:v>32.700000000000003</c:v>
                </c:pt>
                <c:pt idx="5">
                  <c:v>34.4</c:v>
                </c:pt>
                <c:pt idx="6">
                  <c:v>36.200000000000003</c:v>
                </c:pt>
              </c:numCache>
            </c:numRef>
          </c:val>
          <c:extLst>
            <c:ext xmlns:c16="http://schemas.microsoft.com/office/drawing/2014/chart" uri="{C3380CC4-5D6E-409C-BE32-E72D297353CC}">
              <c16:uniqueId val="{00000000-F4EB-4E3E-AB7F-D9E594824AD9}"/>
            </c:ext>
          </c:extLst>
        </c:ser>
        <c:dLbls>
          <c:dLblPos val="outEnd"/>
          <c:showLegendKey val="0"/>
          <c:showVal val="1"/>
          <c:showCatName val="0"/>
          <c:showSerName val="0"/>
          <c:showPercent val="0"/>
          <c:showBubbleSize val="0"/>
        </c:dLbls>
        <c:gapWidth val="219"/>
        <c:overlap val="-27"/>
        <c:axId val="489141568"/>
        <c:axId val="489142552"/>
      </c:barChart>
      <c:catAx>
        <c:axId val="48914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89142552"/>
        <c:crosses val="autoZero"/>
        <c:auto val="1"/>
        <c:lblAlgn val="ctr"/>
        <c:lblOffset val="100"/>
        <c:noMultiLvlLbl val="0"/>
      </c:catAx>
      <c:valAx>
        <c:axId val="48914255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89141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Käy elokuvissa, teatterissa, konsertissa tai </a:t>
            </a:r>
            <a:r>
              <a:rPr lang="fi-FI" dirty="0" err="1"/>
              <a:t>näytelyissä</a:t>
            </a:r>
            <a:r>
              <a:rPr lang="fi-FI" dirty="0"/>
              <a:t> vähintään kuukausittain, %</a:t>
            </a:r>
            <a:r>
              <a:rPr lang="fi-FI" baseline="0" dirty="0"/>
              <a:t>, v.2019</a:t>
            </a:r>
            <a:endParaRPr lang="fi-FI"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'[ktk.ktk1.fact_ktk_ktk1.latest (5).xlsx]Kouluterveyskyselyn aikasarjat '!$A$2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(5).xlsx]Kouluterveyskyselyn aikasarjat '!$B$1:$D$1</c:f>
              <c:strCache>
                <c:ptCount val="3"/>
                <c:pt idx="0">
                  <c:v>Perusopetus 8. ja 9. lk</c:v>
                </c:pt>
                <c:pt idx="1">
                  <c:v>Lukio 1. ja 2. vuosi</c:v>
                </c:pt>
                <c:pt idx="2">
                  <c:v>Ammatillinen oppilaitos</c:v>
                </c:pt>
              </c:strCache>
            </c:strRef>
          </c:cat>
          <c:val>
            <c:numRef>
              <c:f>'[ktk.ktk1.fact_ktk_ktk1.latest (5).xlsx]Kouluterveyskyselyn aikasarjat '!$B$2:$D$2</c:f>
              <c:numCache>
                <c:formatCode>#\ ##0.0</c:formatCode>
                <c:ptCount val="3"/>
                <c:pt idx="0">
                  <c:v>30</c:v>
                </c:pt>
                <c:pt idx="1">
                  <c:v>34.799999999999997</c:v>
                </c:pt>
                <c:pt idx="2">
                  <c:v>26.8</c:v>
                </c:pt>
              </c:numCache>
            </c:numRef>
          </c:val>
          <c:extLst>
            <c:ext xmlns:c16="http://schemas.microsoft.com/office/drawing/2014/chart" uri="{C3380CC4-5D6E-409C-BE32-E72D297353CC}">
              <c16:uniqueId val="{00000000-8E16-44E1-AA32-5CC9196BC388}"/>
            </c:ext>
          </c:extLst>
        </c:ser>
        <c:dLbls>
          <c:dLblPos val="outEnd"/>
          <c:showLegendKey val="0"/>
          <c:showVal val="1"/>
          <c:showCatName val="0"/>
          <c:showSerName val="0"/>
          <c:showPercent val="0"/>
          <c:showBubbleSize val="0"/>
        </c:dLbls>
        <c:gapWidth val="182"/>
        <c:axId val="584231248"/>
        <c:axId val="584232232"/>
      </c:barChart>
      <c:catAx>
        <c:axId val="584231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84232232"/>
        <c:crosses val="autoZero"/>
        <c:auto val="1"/>
        <c:lblAlgn val="ctr"/>
        <c:lblOffset val="100"/>
        <c:noMultiLvlLbl val="0"/>
      </c:catAx>
      <c:valAx>
        <c:axId val="58423223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84231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Harrastaa käsitöitä, rakentaa tai korjaa laitteita vähintään kuukausittain, %, 8. ja 9.lk, v.2019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(2).xlsx]Kouluterveyskyselyn aikasarjat '!$B$1:$B$2</c:f>
              <c:strCache>
                <c:ptCount val="2"/>
                <c:pt idx="0">
                  <c:v>2019</c:v>
                </c:pt>
                <c:pt idx="1">
                  <c:v>Harrastaa käsitöitä, rakentaa tai korjaa laitteita vähintään kuukausittain, %</c:v>
                </c:pt>
              </c:strCache>
            </c:strRef>
          </c:tx>
          <c:spPr>
            <a:solidFill>
              <a:schemeClr val="accent4"/>
            </a:solidFill>
            <a:ln>
              <a:noFill/>
            </a:ln>
            <a:effectLst/>
          </c:spPr>
          <c:invertIfNegative val="0"/>
          <c:dPt>
            <c:idx val="5"/>
            <c:invertIfNegative val="0"/>
            <c:bubble3D val="0"/>
            <c:spPr>
              <a:solidFill>
                <a:srgbClr val="C00000"/>
              </a:solidFill>
              <a:ln>
                <a:noFill/>
              </a:ln>
              <a:effectLst/>
            </c:spPr>
            <c:extLst>
              <c:ext xmlns:c16="http://schemas.microsoft.com/office/drawing/2014/chart" uri="{C3380CC4-5D6E-409C-BE32-E72D297353CC}">
                <c16:uniqueId val="{00000000-82F7-4FE8-A8B2-57E3B896D5CB}"/>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'!$A$3:$A$9</c:f>
              <c:strCache>
                <c:ptCount val="7"/>
                <c:pt idx="0">
                  <c:v>Lahti</c:v>
                </c:pt>
                <c:pt idx="1">
                  <c:v>Tampere</c:v>
                </c:pt>
                <c:pt idx="2">
                  <c:v>Turku</c:v>
                </c:pt>
                <c:pt idx="3">
                  <c:v>Joensuu</c:v>
                </c:pt>
                <c:pt idx="4">
                  <c:v>Jyväskylä</c:v>
                </c:pt>
                <c:pt idx="5">
                  <c:v>Kuopio</c:v>
                </c:pt>
                <c:pt idx="6">
                  <c:v>Oulu</c:v>
                </c:pt>
              </c:strCache>
            </c:strRef>
          </c:cat>
          <c:val>
            <c:numRef>
              <c:f>'[ktk.ktk1.fact_ktk_ktk1.latest (2).xlsx]Kouluterveyskyselyn aikasarjat '!$B$3:$B$9</c:f>
              <c:numCache>
                <c:formatCode>#\ ##0.0</c:formatCode>
                <c:ptCount val="7"/>
                <c:pt idx="0">
                  <c:v>15.6</c:v>
                </c:pt>
                <c:pt idx="1">
                  <c:v>15.8</c:v>
                </c:pt>
                <c:pt idx="2">
                  <c:v>16.3</c:v>
                </c:pt>
                <c:pt idx="3">
                  <c:v>18.899999999999999</c:v>
                </c:pt>
                <c:pt idx="4">
                  <c:v>19.7</c:v>
                </c:pt>
                <c:pt idx="5">
                  <c:v>20.2</c:v>
                </c:pt>
                <c:pt idx="6">
                  <c:v>21.4</c:v>
                </c:pt>
              </c:numCache>
            </c:numRef>
          </c:val>
          <c:extLst>
            <c:ext xmlns:c16="http://schemas.microsoft.com/office/drawing/2014/chart" uri="{C3380CC4-5D6E-409C-BE32-E72D297353CC}">
              <c16:uniqueId val="{00000000-83EF-4E1E-8666-CFC907C8DE59}"/>
            </c:ext>
          </c:extLst>
        </c:ser>
        <c:dLbls>
          <c:dLblPos val="outEnd"/>
          <c:showLegendKey val="0"/>
          <c:showVal val="1"/>
          <c:showCatName val="0"/>
          <c:showSerName val="0"/>
          <c:showPercent val="0"/>
          <c:showBubbleSize val="0"/>
        </c:dLbls>
        <c:gapWidth val="219"/>
        <c:overlap val="-27"/>
        <c:axId val="561155744"/>
        <c:axId val="561153120"/>
      </c:barChart>
      <c:catAx>
        <c:axId val="56115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561153120"/>
        <c:crosses val="autoZero"/>
        <c:auto val="1"/>
        <c:lblAlgn val="ctr"/>
        <c:lblOffset val="100"/>
        <c:noMultiLvlLbl val="0"/>
      </c:catAx>
      <c:valAx>
        <c:axId val="56115312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1155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Harrastaa käsitöitä, rakentaa tai korjaa laitteita vähintään kuukausittain, %,</a:t>
            </a:r>
            <a:r>
              <a:rPr lang="fi-FI" baseline="0"/>
              <a:t> v. 2019</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'[ktk.ktk1.fact_ktk_ktk1.latest (4).xlsx]Kouluterveyskyselyn aikasarjat '!$A$2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(4).xlsx]Kouluterveyskyselyn aikasarjat '!$B$1:$D$1</c:f>
              <c:strCache>
                <c:ptCount val="3"/>
                <c:pt idx="0">
                  <c:v>Perusopetus 8. ja 9. lk</c:v>
                </c:pt>
                <c:pt idx="1">
                  <c:v>Lukio 1. ja 2. vuosi</c:v>
                </c:pt>
                <c:pt idx="2">
                  <c:v>Ammatillinen oppilaitos</c:v>
                </c:pt>
              </c:strCache>
            </c:strRef>
          </c:cat>
          <c:val>
            <c:numRef>
              <c:f>'[ktk.ktk1.fact_ktk_ktk1.latest (4).xlsx]Kouluterveyskyselyn aikasarjat '!$B$2:$D$2</c:f>
              <c:numCache>
                <c:formatCode>#\ ##0.0</c:formatCode>
                <c:ptCount val="3"/>
                <c:pt idx="0">
                  <c:v>20.2</c:v>
                </c:pt>
                <c:pt idx="1">
                  <c:v>12.9</c:v>
                </c:pt>
                <c:pt idx="2">
                  <c:v>18.899999999999999</c:v>
                </c:pt>
              </c:numCache>
            </c:numRef>
          </c:val>
          <c:extLst>
            <c:ext xmlns:c16="http://schemas.microsoft.com/office/drawing/2014/chart" uri="{C3380CC4-5D6E-409C-BE32-E72D297353CC}">
              <c16:uniqueId val="{00000000-A7C5-45AC-AD58-7FAD5F30A043}"/>
            </c:ext>
          </c:extLst>
        </c:ser>
        <c:dLbls>
          <c:dLblPos val="outEnd"/>
          <c:showLegendKey val="0"/>
          <c:showVal val="1"/>
          <c:showCatName val="0"/>
          <c:showSerName val="0"/>
          <c:showPercent val="0"/>
          <c:showBubbleSize val="0"/>
        </c:dLbls>
        <c:gapWidth val="182"/>
        <c:axId val="562045528"/>
        <c:axId val="562048808"/>
      </c:barChart>
      <c:catAx>
        <c:axId val="562045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2048808"/>
        <c:crosses val="autoZero"/>
        <c:auto val="1"/>
        <c:lblAlgn val="ctr"/>
        <c:lblOffset val="100"/>
        <c:noMultiLvlLbl val="0"/>
      </c:catAx>
      <c:valAx>
        <c:axId val="56204880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2045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Ylipainoisuus,</a:t>
            </a:r>
            <a:r>
              <a:rPr lang="fi-FI" baseline="0"/>
              <a:t> 8. ja 9.lk</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'[ktk.ktk1.fact_ktk_ktk1.latest.xlsx]Kouluterveyskyselyn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'!$A$2:$A$8</c:f>
              <c:strCache>
                <c:ptCount val="7"/>
                <c:pt idx="0">
                  <c:v>Joensuu</c:v>
                </c:pt>
                <c:pt idx="1">
                  <c:v>Jyväskylä</c:v>
                </c:pt>
                <c:pt idx="2">
                  <c:v>Kuopio</c:v>
                </c:pt>
                <c:pt idx="3">
                  <c:v>Lahti</c:v>
                </c:pt>
                <c:pt idx="4">
                  <c:v>Oulu</c:v>
                </c:pt>
                <c:pt idx="5">
                  <c:v>Tampere</c:v>
                </c:pt>
                <c:pt idx="6">
                  <c:v>Turku</c:v>
                </c:pt>
              </c:strCache>
            </c:strRef>
          </c:cat>
          <c:val>
            <c:numRef>
              <c:f>'[ktk.ktk1.fact_ktk_ktk1.latest.xlsx]Kouluterveyskyselyn aikasarjat '!$B$2:$B$8</c:f>
              <c:numCache>
                <c:formatCode>#\ ##0.0</c:formatCode>
                <c:ptCount val="7"/>
                <c:pt idx="0">
                  <c:v>15.1</c:v>
                </c:pt>
                <c:pt idx="1">
                  <c:v>16.5</c:v>
                </c:pt>
                <c:pt idx="2">
                  <c:v>15.2</c:v>
                </c:pt>
                <c:pt idx="3">
                  <c:v>13.2</c:v>
                </c:pt>
                <c:pt idx="4">
                  <c:v>13.6</c:v>
                </c:pt>
                <c:pt idx="5">
                  <c:v>13.7</c:v>
                </c:pt>
                <c:pt idx="6">
                  <c:v>14.2</c:v>
                </c:pt>
              </c:numCache>
            </c:numRef>
          </c:val>
          <c:extLst>
            <c:ext xmlns:c16="http://schemas.microsoft.com/office/drawing/2014/chart" uri="{C3380CC4-5D6E-409C-BE32-E72D297353CC}">
              <c16:uniqueId val="{00000000-0491-42F4-B92E-1C2583D2B0C0}"/>
            </c:ext>
          </c:extLst>
        </c:ser>
        <c:ser>
          <c:idx val="1"/>
          <c:order val="1"/>
          <c:tx>
            <c:strRef>
              <c:f>'[ktk.ktk1.fact_ktk_ktk1.latest.xlsx]Kouluterveyskyselyn aikasarjat '!$C$1</c:f>
              <c:strCache>
                <c:ptCount val="1"/>
                <c:pt idx="0">
                  <c:v>2019</c:v>
                </c:pt>
              </c:strCache>
            </c:strRef>
          </c:tx>
          <c:spPr>
            <a:solidFill>
              <a:schemeClr val="accent2"/>
            </a:solidFill>
            <a:ln>
              <a:noFill/>
            </a:ln>
            <a:effectLst/>
          </c:spPr>
          <c:invertIfNegative val="0"/>
          <c:dLbls>
            <c:dLbl>
              <c:idx val="0"/>
              <c:tx>
                <c:rich>
                  <a:bodyPr/>
                  <a:lstStyle/>
                  <a:p>
                    <a:fld id="{54801664-5D44-4A70-A28F-F8EB5A4D9DE4}" type="VALUE">
                      <a:rPr lang="en-US" b="1">
                        <a:solidFill>
                          <a:srgbClr val="FF0000"/>
                        </a:solidFill>
                      </a:rPr>
                      <a:pPr/>
                      <a:t>[ARVO]</a:t>
                    </a:fld>
                    <a:endParaRPr lang="fi-FI"/>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491-42F4-B92E-1C2583D2B0C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'!$A$2:$A$8</c:f>
              <c:strCache>
                <c:ptCount val="7"/>
                <c:pt idx="0">
                  <c:v>Joensuu</c:v>
                </c:pt>
                <c:pt idx="1">
                  <c:v>Jyväskylä</c:v>
                </c:pt>
                <c:pt idx="2">
                  <c:v>Kuopio</c:v>
                </c:pt>
                <c:pt idx="3">
                  <c:v>Lahti</c:v>
                </c:pt>
                <c:pt idx="4">
                  <c:v>Oulu</c:v>
                </c:pt>
                <c:pt idx="5">
                  <c:v>Tampere</c:v>
                </c:pt>
                <c:pt idx="6">
                  <c:v>Turku</c:v>
                </c:pt>
              </c:strCache>
            </c:strRef>
          </c:cat>
          <c:val>
            <c:numRef>
              <c:f>'[ktk.ktk1.fact_ktk_ktk1.latest.xlsx]Kouluterveyskyselyn aikasarjat '!$C$2:$C$8</c:f>
              <c:numCache>
                <c:formatCode>#\ ##0.0</c:formatCode>
                <c:ptCount val="7"/>
                <c:pt idx="0">
                  <c:v>17.5</c:v>
                </c:pt>
                <c:pt idx="1">
                  <c:v>14.8</c:v>
                </c:pt>
                <c:pt idx="2">
                  <c:v>15.3</c:v>
                </c:pt>
                <c:pt idx="3">
                  <c:v>15.1</c:v>
                </c:pt>
                <c:pt idx="4">
                  <c:v>14.9</c:v>
                </c:pt>
                <c:pt idx="5">
                  <c:v>16.3</c:v>
                </c:pt>
                <c:pt idx="6">
                  <c:v>16.8</c:v>
                </c:pt>
              </c:numCache>
            </c:numRef>
          </c:val>
          <c:extLst>
            <c:ext xmlns:c16="http://schemas.microsoft.com/office/drawing/2014/chart" uri="{C3380CC4-5D6E-409C-BE32-E72D297353CC}">
              <c16:uniqueId val="{00000001-0491-42F4-B92E-1C2583D2B0C0}"/>
            </c:ext>
          </c:extLst>
        </c:ser>
        <c:dLbls>
          <c:dLblPos val="outEnd"/>
          <c:showLegendKey val="0"/>
          <c:showVal val="1"/>
          <c:showCatName val="0"/>
          <c:showSerName val="0"/>
          <c:showPercent val="0"/>
          <c:showBubbleSize val="0"/>
        </c:dLbls>
        <c:gapWidth val="219"/>
        <c:overlap val="-27"/>
        <c:axId val="595541744"/>
        <c:axId val="595541088"/>
      </c:barChart>
      <c:catAx>
        <c:axId val="59554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595541088"/>
        <c:crosses val="autoZero"/>
        <c:auto val="1"/>
        <c:lblAlgn val="ctr"/>
        <c:lblOffset val="100"/>
        <c:noMultiLvlLbl val="0"/>
      </c:catAx>
      <c:valAx>
        <c:axId val="59554108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95541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err="1"/>
              <a:t>Tekee</a:t>
            </a:r>
            <a:r>
              <a:rPr lang="en-US" sz="1600" dirty="0"/>
              <a:t> </a:t>
            </a:r>
            <a:r>
              <a:rPr lang="en-US" sz="1600" dirty="0" err="1"/>
              <a:t>animaatioita</a:t>
            </a:r>
            <a:r>
              <a:rPr lang="en-US" sz="1600" dirty="0"/>
              <a:t>, </a:t>
            </a:r>
            <a:r>
              <a:rPr lang="en-US" sz="1600" dirty="0" err="1"/>
              <a:t>videoita</a:t>
            </a:r>
            <a:r>
              <a:rPr lang="en-US" sz="1600" dirty="0"/>
              <a:t> tai </a:t>
            </a:r>
            <a:r>
              <a:rPr lang="en-US" sz="1600" dirty="0" err="1"/>
              <a:t>elokuvia</a:t>
            </a:r>
            <a:r>
              <a:rPr lang="en-US" sz="1600" dirty="0"/>
              <a:t> </a:t>
            </a:r>
            <a:r>
              <a:rPr lang="en-US" sz="1600" dirty="0" err="1"/>
              <a:t>vähintään</a:t>
            </a:r>
            <a:r>
              <a:rPr lang="en-US" sz="1600" dirty="0"/>
              <a:t> </a:t>
            </a:r>
            <a:r>
              <a:rPr lang="en-US" sz="1600" dirty="0" err="1"/>
              <a:t>kuukausittain</a:t>
            </a:r>
            <a:r>
              <a:rPr lang="en-US" sz="1600" dirty="0"/>
              <a:t>, %, 8. ja 9.lk,</a:t>
            </a:r>
            <a:r>
              <a:rPr lang="en-US" sz="1600" baseline="0" dirty="0"/>
              <a:t> v. 2019</a:t>
            </a:r>
            <a:endParaRPr lang="en-US" sz="1600" dirty="0"/>
          </a:p>
        </c:rich>
      </c:tx>
      <c:layout>
        <c:manualLayout>
          <c:xMode val="edge"/>
          <c:yMode val="edge"/>
          <c:x val="0.11523600174978128"/>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(3).xlsx]Kouluterveyskyselyn aikasarjat '!$B$1:$B$2</c:f>
              <c:strCache>
                <c:ptCount val="2"/>
                <c:pt idx="0">
                  <c:v>2019</c:v>
                </c:pt>
                <c:pt idx="1">
                  <c:v>Tekee animaatioita, videoita tai elokuvia vähintään kuukausittain, %</c:v>
                </c:pt>
              </c:strCache>
            </c:strRef>
          </c:tx>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0-2D16-4CE2-94C8-3EABD9FB7413}"/>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'!$A$3:$A$9</c:f>
              <c:strCache>
                <c:ptCount val="7"/>
                <c:pt idx="0">
                  <c:v>Oulu</c:v>
                </c:pt>
                <c:pt idx="1">
                  <c:v>Kuopio</c:v>
                </c:pt>
                <c:pt idx="2">
                  <c:v>Turku</c:v>
                </c:pt>
                <c:pt idx="3">
                  <c:v>Lahti</c:v>
                </c:pt>
                <c:pt idx="4">
                  <c:v>Joensuu</c:v>
                </c:pt>
                <c:pt idx="5">
                  <c:v>Jyväskylä</c:v>
                </c:pt>
                <c:pt idx="6">
                  <c:v>Tampere</c:v>
                </c:pt>
              </c:strCache>
            </c:strRef>
          </c:cat>
          <c:val>
            <c:numRef>
              <c:f>'[ktk.ktk1.fact_ktk_ktk1.latest (3).xlsx]Kouluterveyskyselyn aikasarjat '!$B$3:$B$9</c:f>
              <c:numCache>
                <c:formatCode>#\ ##0.0</c:formatCode>
                <c:ptCount val="7"/>
                <c:pt idx="0">
                  <c:v>8.8000000000000007</c:v>
                </c:pt>
                <c:pt idx="1">
                  <c:v>9.5</c:v>
                </c:pt>
                <c:pt idx="2">
                  <c:v>9.6</c:v>
                </c:pt>
                <c:pt idx="3">
                  <c:v>9.6999999999999993</c:v>
                </c:pt>
                <c:pt idx="4">
                  <c:v>10.3</c:v>
                </c:pt>
                <c:pt idx="5">
                  <c:v>10.9</c:v>
                </c:pt>
                <c:pt idx="6">
                  <c:v>11.2</c:v>
                </c:pt>
              </c:numCache>
            </c:numRef>
          </c:val>
          <c:extLst>
            <c:ext xmlns:c16="http://schemas.microsoft.com/office/drawing/2014/chart" uri="{C3380CC4-5D6E-409C-BE32-E72D297353CC}">
              <c16:uniqueId val="{00000000-473D-4C90-9A65-6CADB6B010DA}"/>
            </c:ext>
          </c:extLst>
        </c:ser>
        <c:dLbls>
          <c:dLblPos val="outEnd"/>
          <c:showLegendKey val="0"/>
          <c:showVal val="1"/>
          <c:showCatName val="0"/>
          <c:showSerName val="0"/>
          <c:showPercent val="0"/>
          <c:showBubbleSize val="0"/>
        </c:dLbls>
        <c:gapWidth val="219"/>
        <c:overlap val="-27"/>
        <c:axId val="551667744"/>
        <c:axId val="551667088"/>
      </c:barChart>
      <c:catAx>
        <c:axId val="55166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551667088"/>
        <c:crosses val="autoZero"/>
        <c:auto val="1"/>
        <c:lblAlgn val="ctr"/>
        <c:lblOffset val="100"/>
        <c:noMultiLvlLbl val="0"/>
      </c:catAx>
      <c:valAx>
        <c:axId val="55166708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1667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Tekee animaatioita, videoita tai elokuvia vähintään kuukausittain, %, v. 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'[ktk.ktk1.fact_ktk_ktk1.latest (4).xlsx]Kouluterveyskyselyn aikasarjat '!$A$2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(4).xlsx]Kouluterveyskyselyn aikasarjat '!$B$1:$D$1</c:f>
              <c:strCache>
                <c:ptCount val="3"/>
                <c:pt idx="0">
                  <c:v>Perusopetus 8. ja 9. lk</c:v>
                </c:pt>
                <c:pt idx="1">
                  <c:v>Lukio 1. ja 2. vuosi</c:v>
                </c:pt>
                <c:pt idx="2">
                  <c:v>Ammatillinen oppilaitos</c:v>
                </c:pt>
              </c:strCache>
            </c:strRef>
          </c:cat>
          <c:val>
            <c:numRef>
              <c:f>'[ktk.ktk1.fact_ktk_ktk1.latest (4).xlsx]Kouluterveyskyselyn aikasarjat '!$B$2:$D$2</c:f>
              <c:numCache>
                <c:formatCode>#\ ##0.0</c:formatCode>
                <c:ptCount val="3"/>
                <c:pt idx="0">
                  <c:v>9.5</c:v>
                </c:pt>
                <c:pt idx="1">
                  <c:v>3.8</c:v>
                </c:pt>
                <c:pt idx="2">
                  <c:v>6.9</c:v>
                </c:pt>
              </c:numCache>
            </c:numRef>
          </c:val>
          <c:extLst>
            <c:ext xmlns:c16="http://schemas.microsoft.com/office/drawing/2014/chart" uri="{C3380CC4-5D6E-409C-BE32-E72D297353CC}">
              <c16:uniqueId val="{00000000-A7E9-44D3-8DB2-D98E0C47FE36}"/>
            </c:ext>
          </c:extLst>
        </c:ser>
        <c:dLbls>
          <c:dLblPos val="outEnd"/>
          <c:showLegendKey val="0"/>
          <c:showVal val="1"/>
          <c:showCatName val="0"/>
          <c:showSerName val="0"/>
          <c:showPercent val="0"/>
          <c:showBubbleSize val="0"/>
        </c:dLbls>
        <c:gapWidth val="182"/>
        <c:axId val="567940048"/>
        <c:axId val="567939392"/>
      </c:barChart>
      <c:catAx>
        <c:axId val="567940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567939392"/>
        <c:crosses val="autoZero"/>
        <c:auto val="1"/>
        <c:lblAlgn val="ctr"/>
        <c:lblOffset val="100"/>
        <c:noMultiLvlLbl val="0"/>
      </c:catAx>
      <c:valAx>
        <c:axId val="56793939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7940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dirty="0"/>
              <a:t>Julkaisee mediasisältöä vähintään kuukausittain, %, 8. ja 9.lk,</a:t>
            </a:r>
            <a:r>
              <a:rPr lang="fi-FI" sz="1600" baseline="0" dirty="0"/>
              <a:t> v.2019</a:t>
            </a:r>
            <a:endParaRPr lang="fi-FI"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(2).xlsx]Kouluterveyskyselyn aikasarjat '!$B$1:$B$2</c:f>
              <c:strCache>
                <c:ptCount val="2"/>
                <c:pt idx="0">
                  <c:v>2019</c:v>
                </c:pt>
                <c:pt idx="1">
                  <c:v>Julkaisee mediasisältöä vähintään kuukausittain, %</c:v>
                </c:pt>
              </c:strCache>
            </c:strRef>
          </c:tx>
          <c:spPr>
            <a:solidFill>
              <a:schemeClr val="accent1"/>
            </a:solidFill>
            <a:ln>
              <a:noFill/>
            </a:ln>
            <a:effectLst/>
          </c:spPr>
          <c:invertIfNegative val="0"/>
          <c:dPt>
            <c:idx val="3"/>
            <c:invertIfNegative val="0"/>
            <c:bubble3D val="0"/>
            <c:spPr>
              <a:solidFill>
                <a:srgbClr val="C00000"/>
              </a:solidFill>
              <a:ln>
                <a:noFill/>
              </a:ln>
              <a:effectLst/>
            </c:spPr>
            <c:extLst>
              <c:ext xmlns:c16="http://schemas.microsoft.com/office/drawing/2014/chart" uri="{C3380CC4-5D6E-409C-BE32-E72D297353CC}">
                <c16:uniqueId val="{00000000-324E-4C5F-8A5B-D9A92D77A5F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'!$A$3:$A$9</c:f>
              <c:strCache>
                <c:ptCount val="7"/>
                <c:pt idx="0">
                  <c:v>Oulu</c:v>
                </c:pt>
                <c:pt idx="1">
                  <c:v>Tampere</c:v>
                </c:pt>
                <c:pt idx="2">
                  <c:v>Lahti</c:v>
                </c:pt>
                <c:pt idx="3">
                  <c:v>Kuopio</c:v>
                </c:pt>
                <c:pt idx="4">
                  <c:v>Joensuu</c:v>
                </c:pt>
                <c:pt idx="5">
                  <c:v>Jyväskylä</c:v>
                </c:pt>
                <c:pt idx="6">
                  <c:v>Turku</c:v>
                </c:pt>
              </c:strCache>
            </c:strRef>
          </c:cat>
          <c:val>
            <c:numRef>
              <c:f>'[ktk.ktk1.fact_ktk_ktk1.latest (2).xlsx]Kouluterveyskyselyn aikasarjat '!$B$3:$B$9</c:f>
              <c:numCache>
                <c:formatCode>#\ ##0.0</c:formatCode>
                <c:ptCount val="7"/>
                <c:pt idx="0">
                  <c:v>8.9</c:v>
                </c:pt>
                <c:pt idx="1">
                  <c:v>10.6</c:v>
                </c:pt>
                <c:pt idx="2">
                  <c:v>10.8</c:v>
                </c:pt>
                <c:pt idx="3">
                  <c:v>11</c:v>
                </c:pt>
                <c:pt idx="4">
                  <c:v>11.3</c:v>
                </c:pt>
                <c:pt idx="5">
                  <c:v>11.5</c:v>
                </c:pt>
                <c:pt idx="6">
                  <c:v>11.6</c:v>
                </c:pt>
              </c:numCache>
            </c:numRef>
          </c:val>
          <c:extLst>
            <c:ext xmlns:c16="http://schemas.microsoft.com/office/drawing/2014/chart" uri="{C3380CC4-5D6E-409C-BE32-E72D297353CC}">
              <c16:uniqueId val="{00000000-9C0D-49FA-B33F-2CD8C6D11B72}"/>
            </c:ext>
          </c:extLst>
        </c:ser>
        <c:dLbls>
          <c:dLblPos val="outEnd"/>
          <c:showLegendKey val="0"/>
          <c:showVal val="1"/>
          <c:showCatName val="0"/>
          <c:showSerName val="0"/>
          <c:showPercent val="0"/>
          <c:showBubbleSize val="0"/>
        </c:dLbls>
        <c:gapWidth val="219"/>
        <c:overlap val="-27"/>
        <c:axId val="558957496"/>
        <c:axId val="558961760"/>
      </c:barChart>
      <c:catAx>
        <c:axId val="558957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58961760"/>
        <c:crosses val="autoZero"/>
        <c:auto val="1"/>
        <c:lblAlgn val="ctr"/>
        <c:lblOffset val="100"/>
        <c:noMultiLvlLbl val="0"/>
      </c:catAx>
      <c:valAx>
        <c:axId val="55896176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8957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a:t>Julkaisee mediasisältöä vähintään kuukausittain, %, v. 2019</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'[ktk.ktk1.fact_ktk_ktk1.latest (6).xlsx]Kouluterveyskyselyn aikasarjat '!$A$2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(6).xlsx]Kouluterveyskyselyn aikasarjat '!$B$1:$D$1</c:f>
              <c:strCache>
                <c:ptCount val="3"/>
                <c:pt idx="0">
                  <c:v>Perusopetus 8. ja 9. lk</c:v>
                </c:pt>
                <c:pt idx="1">
                  <c:v>Lukio 1. ja 2. vuosi</c:v>
                </c:pt>
                <c:pt idx="2">
                  <c:v>Ammatillinen oppilaitos</c:v>
                </c:pt>
              </c:strCache>
            </c:strRef>
          </c:cat>
          <c:val>
            <c:numRef>
              <c:f>'[ktk.ktk1.fact_ktk_ktk1.latest (6).xlsx]Kouluterveyskyselyn aikasarjat '!$B$2:$D$2</c:f>
              <c:numCache>
                <c:formatCode>#\ ##0.0</c:formatCode>
                <c:ptCount val="3"/>
                <c:pt idx="0">
                  <c:v>11</c:v>
                </c:pt>
                <c:pt idx="1">
                  <c:v>6</c:v>
                </c:pt>
                <c:pt idx="2">
                  <c:v>8.6</c:v>
                </c:pt>
              </c:numCache>
            </c:numRef>
          </c:val>
          <c:extLst>
            <c:ext xmlns:c16="http://schemas.microsoft.com/office/drawing/2014/chart" uri="{C3380CC4-5D6E-409C-BE32-E72D297353CC}">
              <c16:uniqueId val="{00000000-62C7-4EAF-9334-85A50694F652}"/>
            </c:ext>
          </c:extLst>
        </c:ser>
        <c:dLbls>
          <c:dLblPos val="outEnd"/>
          <c:showLegendKey val="0"/>
          <c:showVal val="1"/>
          <c:showCatName val="0"/>
          <c:showSerName val="0"/>
          <c:showPercent val="0"/>
          <c:showBubbleSize val="0"/>
        </c:dLbls>
        <c:gapWidth val="182"/>
        <c:axId val="519297568"/>
        <c:axId val="519293960"/>
      </c:barChart>
      <c:catAx>
        <c:axId val="519297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9293960"/>
        <c:crosses val="autoZero"/>
        <c:auto val="1"/>
        <c:lblAlgn val="ctr"/>
        <c:lblOffset val="100"/>
        <c:noMultiLvlLbl val="0"/>
      </c:catAx>
      <c:valAx>
        <c:axId val="51929396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9297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Osallistuu yhdistyksen tai järjestön toimintaan tai vapaaehtoistoimintaan </a:t>
            </a:r>
            <a:r>
              <a:rPr lang="fi-FI" sz="1600" dirty="0"/>
              <a:t>vähintään</a:t>
            </a:r>
            <a:r>
              <a:rPr lang="fi-FI" dirty="0"/>
              <a:t> kuukausittain, %, 8. ja 9.lk, v.2019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(1).xlsx]Kouluterveyskyselyn aikasarjat '!$B$1:$B$2</c:f>
              <c:strCache>
                <c:ptCount val="2"/>
                <c:pt idx="0">
                  <c:v>2019</c:v>
                </c:pt>
                <c:pt idx="1">
                  <c:v>Osallistuu yhdistyksen tai järjestön toimintaan tai vapaaehtoistoimintaan vähintään kuukausittain, %</c:v>
                </c:pt>
              </c:strCache>
            </c:strRef>
          </c:tx>
          <c:spPr>
            <a:solidFill>
              <a:schemeClr val="accent1"/>
            </a:solidFill>
            <a:ln>
              <a:noFill/>
            </a:ln>
            <a:effectLst/>
          </c:spPr>
          <c:invertIfNegative val="0"/>
          <c:dPt>
            <c:idx val="2"/>
            <c:invertIfNegative val="0"/>
            <c:bubble3D val="0"/>
            <c:spPr>
              <a:solidFill>
                <a:srgbClr val="C00000"/>
              </a:solidFill>
              <a:ln>
                <a:noFill/>
              </a:ln>
              <a:effectLst/>
            </c:spPr>
            <c:extLst>
              <c:ext xmlns:c16="http://schemas.microsoft.com/office/drawing/2014/chart" uri="{C3380CC4-5D6E-409C-BE32-E72D297353CC}">
                <c16:uniqueId val="{00000000-E2B2-4CF1-97C0-E527809635E1}"/>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'!$A$3:$A$9</c:f>
              <c:strCache>
                <c:ptCount val="7"/>
                <c:pt idx="0">
                  <c:v>Joensuu</c:v>
                </c:pt>
                <c:pt idx="1">
                  <c:v>Lahti</c:v>
                </c:pt>
                <c:pt idx="2">
                  <c:v>Kuopio</c:v>
                </c:pt>
                <c:pt idx="3">
                  <c:v>Jyväskylä</c:v>
                </c:pt>
                <c:pt idx="4">
                  <c:v>Oulu</c:v>
                </c:pt>
                <c:pt idx="5">
                  <c:v>Tampere</c:v>
                </c:pt>
                <c:pt idx="6">
                  <c:v>Turku</c:v>
                </c:pt>
              </c:strCache>
            </c:strRef>
          </c:cat>
          <c:val>
            <c:numRef>
              <c:f>'[ktk.ktk1.fact_ktk_ktk1.latest (1).xlsx]Kouluterveyskyselyn aikasarjat '!$B$3:$B$9</c:f>
              <c:numCache>
                <c:formatCode>#\ ##0.0</c:formatCode>
                <c:ptCount val="7"/>
                <c:pt idx="0">
                  <c:v>16.100000000000001</c:v>
                </c:pt>
                <c:pt idx="1">
                  <c:v>17.399999999999999</c:v>
                </c:pt>
                <c:pt idx="2">
                  <c:v>17.600000000000001</c:v>
                </c:pt>
                <c:pt idx="3">
                  <c:v>19.399999999999999</c:v>
                </c:pt>
                <c:pt idx="4">
                  <c:v>19.600000000000001</c:v>
                </c:pt>
                <c:pt idx="5">
                  <c:v>19.899999999999999</c:v>
                </c:pt>
                <c:pt idx="6">
                  <c:v>20.8</c:v>
                </c:pt>
              </c:numCache>
            </c:numRef>
          </c:val>
          <c:extLst>
            <c:ext xmlns:c16="http://schemas.microsoft.com/office/drawing/2014/chart" uri="{C3380CC4-5D6E-409C-BE32-E72D297353CC}">
              <c16:uniqueId val="{00000000-61FB-46CF-B74B-E1FE49B2F786}"/>
            </c:ext>
          </c:extLst>
        </c:ser>
        <c:dLbls>
          <c:dLblPos val="outEnd"/>
          <c:showLegendKey val="0"/>
          <c:showVal val="1"/>
          <c:showCatName val="0"/>
          <c:showSerName val="0"/>
          <c:showPercent val="0"/>
          <c:showBubbleSize val="0"/>
        </c:dLbls>
        <c:gapWidth val="219"/>
        <c:overlap val="-27"/>
        <c:axId val="666108680"/>
        <c:axId val="666109008"/>
      </c:barChart>
      <c:catAx>
        <c:axId val="666108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666109008"/>
        <c:crosses val="autoZero"/>
        <c:auto val="1"/>
        <c:lblAlgn val="ctr"/>
        <c:lblOffset val="100"/>
        <c:noMultiLvlLbl val="0"/>
      </c:catAx>
      <c:valAx>
        <c:axId val="66610900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66108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Osallistuu yhdistyksen tai järjestön toimintaan tai vapaaehtoistoimintaan vähintään kuukausittain, %, v. 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'[ktk.ktk1.fact_ktk_ktk1.latest (5).xlsx]Kouluterveyskyselyn aikasarjat '!$A$2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(5).xlsx]Kouluterveyskyselyn aikasarjat '!$B$1:$D$1</c:f>
              <c:strCache>
                <c:ptCount val="3"/>
                <c:pt idx="0">
                  <c:v>Perusopetus 8. ja 9. lk</c:v>
                </c:pt>
                <c:pt idx="1">
                  <c:v>Lukio 1. ja 2. vuosi</c:v>
                </c:pt>
                <c:pt idx="2">
                  <c:v>Ammatillinen oppilaitos</c:v>
                </c:pt>
              </c:strCache>
            </c:strRef>
          </c:cat>
          <c:val>
            <c:numRef>
              <c:f>'[ktk.ktk1.fact_ktk_ktk1.latest (5).xlsx]Kouluterveyskyselyn aikasarjat '!$B$2:$D$2</c:f>
              <c:numCache>
                <c:formatCode>#\ ##0.0</c:formatCode>
                <c:ptCount val="3"/>
                <c:pt idx="0">
                  <c:v>17.600000000000001</c:v>
                </c:pt>
                <c:pt idx="1">
                  <c:v>20.5</c:v>
                </c:pt>
                <c:pt idx="2">
                  <c:v>13.4</c:v>
                </c:pt>
              </c:numCache>
            </c:numRef>
          </c:val>
          <c:extLst>
            <c:ext xmlns:c16="http://schemas.microsoft.com/office/drawing/2014/chart" uri="{C3380CC4-5D6E-409C-BE32-E72D297353CC}">
              <c16:uniqueId val="{00000000-DCFE-49F8-A64B-D83B953E88E2}"/>
            </c:ext>
          </c:extLst>
        </c:ser>
        <c:dLbls>
          <c:dLblPos val="outEnd"/>
          <c:showLegendKey val="0"/>
          <c:showVal val="1"/>
          <c:showCatName val="0"/>
          <c:showSerName val="0"/>
          <c:showPercent val="0"/>
          <c:showBubbleSize val="0"/>
        </c:dLbls>
        <c:gapWidth val="182"/>
        <c:axId val="521663248"/>
        <c:axId val="521661936"/>
      </c:barChart>
      <c:catAx>
        <c:axId val="521663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21661936"/>
        <c:crosses val="autoZero"/>
        <c:auto val="1"/>
        <c:lblAlgn val="ctr"/>
        <c:lblOffset val="100"/>
        <c:noMultiLvlLbl val="0"/>
      </c:catAx>
      <c:valAx>
        <c:axId val="52166193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1663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a:t>Hampaiden harjaus harvemmin kuin kahdesti päivässä, %, 8. ja</a:t>
            </a:r>
            <a:r>
              <a:rPr lang="fi-FI" sz="1600" baseline="0"/>
              <a:t> 9.lk</a:t>
            </a:r>
            <a:endParaRPr lang="fi-FI"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(1).xlsx]Kouluterveyskyselyn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'!$A$2:$A$8</c:f>
              <c:strCache>
                <c:ptCount val="7"/>
                <c:pt idx="0">
                  <c:v>Jyväskylä</c:v>
                </c:pt>
                <c:pt idx="1">
                  <c:v>Turku</c:v>
                </c:pt>
                <c:pt idx="2">
                  <c:v>Tampere</c:v>
                </c:pt>
                <c:pt idx="3">
                  <c:v>Kuopio</c:v>
                </c:pt>
                <c:pt idx="4">
                  <c:v>Oulu</c:v>
                </c:pt>
                <c:pt idx="5">
                  <c:v>Joensuu</c:v>
                </c:pt>
                <c:pt idx="6">
                  <c:v>Lahti</c:v>
                </c:pt>
              </c:strCache>
            </c:strRef>
          </c:cat>
          <c:val>
            <c:numRef>
              <c:f>'[ktk.ktk1.fact_ktk_ktk1.latest (1).xlsx]Kouluterveyskyselyn aikasarjat '!$B$2:$B$8</c:f>
              <c:numCache>
                <c:formatCode>#\ ##0.0</c:formatCode>
                <c:ptCount val="7"/>
                <c:pt idx="0">
                  <c:v>39.4</c:v>
                </c:pt>
                <c:pt idx="1">
                  <c:v>36.200000000000003</c:v>
                </c:pt>
                <c:pt idx="2">
                  <c:v>39.5</c:v>
                </c:pt>
                <c:pt idx="3">
                  <c:v>39.200000000000003</c:v>
                </c:pt>
                <c:pt idx="4">
                  <c:v>38.9</c:v>
                </c:pt>
                <c:pt idx="5">
                  <c:v>41.5</c:v>
                </c:pt>
                <c:pt idx="6">
                  <c:v>39.5</c:v>
                </c:pt>
              </c:numCache>
            </c:numRef>
          </c:val>
          <c:extLst>
            <c:ext xmlns:c16="http://schemas.microsoft.com/office/drawing/2014/chart" uri="{C3380CC4-5D6E-409C-BE32-E72D297353CC}">
              <c16:uniqueId val="{00000000-9ACD-4BE6-99B7-6FA30A567410}"/>
            </c:ext>
          </c:extLst>
        </c:ser>
        <c:ser>
          <c:idx val="1"/>
          <c:order val="1"/>
          <c:tx>
            <c:strRef>
              <c:f>'[ktk.ktk1.fact_ktk_ktk1.latest (1).xlsx]Kouluterveyskyselyn aikasarjat '!$C$1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'!$A$2:$A$8</c:f>
              <c:strCache>
                <c:ptCount val="7"/>
                <c:pt idx="0">
                  <c:v>Jyväskylä</c:v>
                </c:pt>
                <c:pt idx="1">
                  <c:v>Turku</c:v>
                </c:pt>
                <c:pt idx="2">
                  <c:v>Tampere</c:v>
                </c:pt>
                <c:pt idx="3">
                  <c:v>Kuopio</c:v>
                </c:pt>
                <c:pt idx="4">
                  <c:v>Oulu</c:v>
                </c:pt>
                <c:pt idx="5">
                  <c:v>Joensuu</c:v>
                </c:pt>
                <c:pt idx="6">
                  <c:v>Lahti</c:v>
                </c:pt>
              </c:strCache>
            </c:strRef>
          </c:cat>
          <c:val>
            <c:numRef>
              <c:f>'[ktk.ktk1.fact_ktk_ktk1.latest (1).xlsx]Kouluterveyskyselyn aikasarjat '!$C$2:$C$8</c:f>
              <c:numCache>
                <c:formatCode>#\ ##0.0</c:formatCode>
                <c:ptCount val="7"/>
                <c:pt idx="0">
                  <c:v>34.5</c:v>
                </c:pt>
                <c:pt idx="1">
                  <c:v>35.299999999999997</c:v>
                </c:pt>
                <c:pt idx="2">
                  <c:v>37.200000000000003</c:v>
                </c:pt>
                <c:pt idx="3">
                  <c:v>37.799999999999997</c:v>
                </c:pt>
                <c:pt idx="4">
                  <c:v>38</c:v>
                </c:pt>
                <c:pt idx="5">
                  <c:v>38.4</c:v>
                </c:pt>
                <c:pt idx="6">
                  <c:v>38.4</c:v>
                </c:pt>
              </c:numCache>
            </c:numRef>
          </c:val>
          <c:extLst>
            <c:ext xmlns:c16="http://schemas.microsoft.com/office/drawing/2014/chart" uri="{C3380CC4-5D6E-409C-BE32-E72D297353CC}">
              <c16:uniqueId val="{00000001-9ACD-4BE6-99B7-6FA30A567410}"/>
            </c:ext>
          </c:extLst>
        </c:ser>
        <c:dLbls>
          <c:dLblPos val="outEnd"/>
          <c:showLegendKey val="0"/>
          <c:showVal val="1"/>
          <c:showCatName val="0"/>
          <c:showSerName val="0"/>
          <c:showPercent val="0"/>
          <c:showBubbleSize val="0"/>
        </c:dLbls>
        <c:gapWidth val="219"/>
        <c:overlap val="-27"/>
        <c:axId val="649521496"/>
        <c:axId val="649523464"/>
      </c:barChart>
      <c:catAx>
        <c:axId val="649521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649523464"/>
        <c:crosses val="autoZero"/>
        <c:auto val="1"/>
        <c:lblAlgn val="ctr"/>
        <c:lblOffset val="100"/>
        <c:noMultiLvlLbl val="0"/>
      </c:catAx>
      <c:valAx>
        <c:axId val="64952346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49521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i-FI" sz="1800"/>
              <a:t>Hampaiden harjaus harvemmin kuin kahdesti päivässä, %, KUOPIO</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(4).xlsx]Kouluterveyskyselyn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(4).xlsx]Kouluterveyskyselyn aikasarjat '!$A$2:$A$5</c:f>
              <c:strCache>
                <c:ptCount val="4"/>
                <c:pt idx="0">
                  <c:v>2010-2011</c:v>
                </c:pt>
                <c:pt idx="1">
                  <c:v>2013</c:v>
                </c:pt>
                <c:pt idx="2">
                  <c:v>2017</c:v>
                </c:pt>
                <c:pt idx="3">
                  <c:v>2019</c:v>
                </c:pt>
              </c:strCache>
            </c:strRef>
          </c:cat>
          <c:val>
            <c:numRef>
              <c:f>'[ktk.ktk1.fact_ktk_ktk1.latest (4).xlsx]Kouluterveyskyselyn aikasarjat '!$B$2:$B$5</c:f>
              <c:numCache>
                <c:formatCode>#\ ##0.0</c:formatCode>
                <c:ptCount val="4"/>
                <c:pt idx="0">
                  <c:v>47.4</c:v>
                </c:pt>
                <c:pt idx="1">
                  <c:v>45.2</c:v>
                </c:pt>
                <c:pt idx="2">
                  <c:v>39.200000000000003</c:v>
                </c:pt>
                <c:pt idx="3">
                  <c:v>37.799999999999997</c:v>
                </c:pt>
              </c:numCache>
            </c:numRef>
          </c:val>
          <c:smooth val="0"/>
          <c:extLst>
            <c:ext xmlns:c16="http://schemas.microsoft.com/office/drawing/2014/chart" uri="{C3380CC4-5D6E-409C-BE32-E72D297353CC}">
              <c16:uniqueId val="{00000000-14B4-4D46-87C6-F98609BCBA3C}"/>
            </c:ext>
          </c:extLst>
        </c:ser>
        <c:ser>
          <c:idx val="1"/>
          <c:order val="1"/>
          <c:tx>
            <c:strRef>
              <c:f>'[ktk.ktk1.fact_ktk_ktk1.latest (4).xlsx]Kouluterveyskyselyn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(4).xlsx]Kouluterveyskyselyn aikasarjat '!$A$2:$A$5</c:f>
              <c:strCache>
                <c:ptCount val="4"/>
                <c:pt idx="0">
                  <c:v>2010-2011</c:v>
                </c:pt>
                <c:pt idx="1">
                  <c:v>2013</c:v>
                </c:pt>
                <c:pt idx="2">
                  <c:v>2017</c:v>
                </c:pt>
                <c:pt idx="3">
                  <c:v>2019</c:v>
                </c:pt>
              </c:strCache>
            </c:strRef>
          </c:cat>
          <c:val>
            <c:numRef>
              <c:f>'[ktk.ktk1.fact_ktk_ktk1.latest (4).xlsx]Kouluterveyskyselyn aikasarjat '!$C$2:$C$5</c:f>
              <c:numCache>
                <c:formatCode>#\ ##0.0</c:formatCode>
                <c:ptCount val="4"/>
                <c:pt idx="0">
                  <c:v>37.799999999999997</c:v>
                </c:pt>
                <c:pt idx="1">
                  <c:v>32.200000000000003</c:v>
                </c:pt>
                <c:pt idx="2">
                  <c:v>26.7</c:v>
                </c:pt>
                <c:pt idx="3">
                  <c:v>29.4</c:v>
                </c:pt>
              </c:numCache>
            </c:numRef>
          </c:val>
          <c:smooth val="0"/>
          <c:extLst>
            <c:ext xmlns:c16="http://schemas.microsoft.com/office/drawing/2014/chart" uri="{C3380CC4-5D6E-409C-BE32-E72D297353CC}">
              <c16:uniqueId val="{00000001-14B4-4D46-87C6-F98609BCBA3C}"/>
            </c:ext>
          </c:extLst>
        </c:ser>
        <c:ser>
          <c:idx val="2"/>
          <c:order val="2"/>
          <c:tx>
            <c:strRef>
              <c:f>'[ktk.ktk1.fact_ktk_ktk1.latest (4).xlsx]Kouluterveyskyselyn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(4).xlsx]Kouluterveyskyselyn aikasarjat '!$A$2:$A$5</c:f>
              <c:strCache>
                <c:ptCount val="4"/>
                <c:pt idx="0">
                  <c:v>2010-2011</c:v>
                </c:pt>
                <c:pt idx="1">
                  <c:v>2013</c:v>
                </c:pt>
                <c:pt idx="2">
                  <c:v>2017</c:v>
                </c:pt>
                <c:pt idx="3">
                  <c:v>2019</c:v>
                </c:pt>
              </c:strCache>
            </c:strRef>
          </c:cat>
          <c:val>
            <c:numRef>
              <c:f>'[ktk.ktk1.fact_ktk_ktk1.latest (4).xlsx]Kouluterveyskyselyn aikasarjat '!$D$2:$D$5</c:f>
              <c:numCache>
                <c:formatCode>#\ ##0.0</c:formatCode>
                <c:ptCount val="4"/>
                <c:pt idx="0">
                  <c:v>56.5</c:v>
                </c:pt>
                <c:pt idx="1">
                  <c:v>57.2</c:v>
                </c:pt>
                <c:pt idx="2">
                  <c:v>53</c:v>
                </c:pt>
                <c:pt idx="3">
                  <c:v>48.7</c:v>
                </c:pt>
              </c:numCache>
            </c:numRef>
          </c:val>
          <c:smooth val="0"/>
          <c:extLst>
            <c:ext xmlns:c16="http://schemas.microsoft.com/office/drawing/2014/chart" uri="{C3380CC4-5D6E-409C-BE32-E72D297353CC}">
              <c16:uniqueId val="{00000002-14B4-4D46-87C6-F98609BCBA3C}"/>
            </c:ext>
          </c:extLst>
        </c:ser>
        <c:dLbls>
          <c:dLblPos val="t"/>
          <c:showLegendKey val="0"/>
          <c:showVal val="1"/>
          <c:showCatName val="0"/>
          <c:showSerName val="0"/>
          <c:showPercent val="0"/>
          <c:showBubbleSize val="0"/>
        </c:dLbls>
        <c:smooth val="0"/>
        <c:axId val="538245680"/>
        <c:axId val="538247320"/>
      </c:lineChart>
      <c:catAx>
        <c:axId val="538245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8247320"/>
        <c:crosses val="autoZero"/>
        <c:auto val="1"/>
        <c:lblAlgn val="ctr"/>
        <c:lblOffset val="100"/>
        <c:noMultiLvlLbl val="0"/>
      </c:catAx>
      <c:valAx>
        <c:axId val="53824732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8245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i-FI" sz="1800" dirty="0"/>
              <a:t>Avun ja tuen saaminen,</a:t>
            </a:r>
            <a:r>
              <a:rPr lang="fi-FI" sz="1800" baseline="0" dirty="0"/>
              <a:t> %, v.2019, KUOPIO</a:t>
            </a:r>
            <a:endParaRPr lang="fi-FI"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48618308586554626"/>
          <c:y val="0.13479460298676538"/>
          <c:w val="0.49678063527627114"/>
          <c:h val="0.69462978977338807"/>
        </c:manualLayout>
      </c:layout>
      <c:barChart>
        <c:barDir val="bar"/>
        <c:grouping val="clustered"/>
        <c:varyColors val="0"/>
        <c:ser>
          <c:idx val="0"/>
          <c:order val="0"/>
          <c:tx>
            <c:strRef>
              <c:f>'[ktk.ktk1.fact_ktk_ktk1.latest (2).xlsx]Kouluterveyskyselyn aikasarjat '!$C$1:$C$2</c:f>
              <c:strCache>
                <c:ptCount val="2"/>
                <c:pt idx="0">
                  <c:v>Perusopetus 8. ja 9.lk</c:v>
                </c:pt>
                <c:pt idx="1">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'!$A$3:$B$7</c:f>
              <c:strCache>
                <c:ptCount val="5"/>
                <c:pt idx="0">
                  <c:v>Ei ole saanut tukea ja apua hyvinvointiin kouluterveydenhoitajalta lukuvuoden aikana, vaikka olisi tarvinnut, %</c:v>
                </c:pt>
                <c:pt idx="1">
                  <c:v>Ei ole saanut tukea ja apua hyvinvointiin koululääkäriltä lukuvuoden aikana, vaikka olisi tarvinnut, %</c:v>
                </c:pt>
                <c:pt idx="2">
                  <c:v>Ei ole saanut tukea ja apua hyvinvointiin koulupsykologilta lukuvuoden aikana, vaikka olisi tarvinnut, %</c:v>
                </c:pt>
                <c:pt idx="3">
                  <c:v>Ei ole saanut tukea ja apua hyvinvointiin koulukuraattorilta lukuvuoden aikana, vaikka olisi tarvinnut, %</c:v>
                </c:pt>
                <c:pt idx="4">
                  <c:v>Ei ole saanut tukea ja apua hyvinvointiin opettajalta lukuvuoden aikana, vaikka olisi tarvinnut, %</c:v>
                </c:pt>
              </c:strCache>
              <c:extLst/>
            </c:strRef>
          </c:cat>
          <c:val>
            <c:numRef>
              <c:f>'[ktk.ktk1.fact_ktk_ktk1.latest (2).xlsx]Kouluterveyskyselyn aikasarjat '!$C$3:$C$7</c:f>
              <c:numCache>
                <c:formatCode>#\ ##0.0</c:formatCode>
                <c:ptCount val="5"/>
                <c:pt idx="0">
                  <c:v>10.3</c:v>
                </c:pt>
                <c:pt idx="1">
                  <c:v>16.399999999999999</c:v>
                </c:pt>
                <c:pt idx="2">
                  <c:v>29.2</c:v>
                </c:pt>
                <c:pt idx="3">
                  <c:v>26.6</c:v>
                </c:pt>
                <c:pt idx="4">
                  <c:v>20</c:v>
                </c:pt>
              </c:numCache>
            </c:numRef>
          </c:val>
          <c:extLst>
            <c:ext xmlns:c16="http://schemas.microsoft.com/office/drawing/2014/chart" uri="{C3380CC4-5D6E-409C-BE32-E72D297353CC}">
              <c16:uniqueId val="{00000000-1A1D-4791-9AB3-607B0A514B98}"/>
            </c:ext>
          </c:extLst>
        </c:ser>
        <c:ser>
          <c:idx val="1"/>
          <c:order val="1"/>
          <c:tx>
            <c:strRef>
              <c:f>'[ktk.ktk1.fact_ktk_ktk1.latest (2).xlsx]Kouluterveyskyselyn aikasarjat '!$D$1:$D$2</c:f>
              <c:strCache>
                <c:ptCount val="2"/>
                <c:pt idx="0">
                  <c:v>Lukio</c:v>
                </c:pt>
                <c:pt idx="1">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'!$A$3:$B$7</c:f>
              <c:strCache>
                <c:ptCount val="5"/>
                <c:pt idx="0">
                  <c:v>Ei ole saanut tukea ja apua hyvinvointiin kouluterveydenhoitajalta lukuvuoden aikana, vaikka olisi tarvinnut, %</c:v>
                </c:pt>
                <c:pt idx="1">
                  <c:v>Ei ole saanut tukea ja apua hyvinvointiin koululääkäriltä lukuvuoden aikana, vaikka olisi tarvinnut, %</c:v>
                </c:pt>
                <c:pt idx="2">
                  <c:v>Ei ole saanut tukea ja apua hyvinvointiin koulupsykologilta lukuvuoden aikana, vaikka olisi tarvinnut, %</c:v>
                </c:pt>
                <c:pt idx="3">
                  <c:v>Ei ole saanut tukea ja apua hyvinvointiin koulukuraattorilta lukuvuoden aikana, vaikka olisi tarvinnut, %</c:v>
                </c:pt>
                <c:pt idx="4">
                  <c:v>Ei ole saanut tukea ja apua hyvinvointiin opettajalta lukuvuoden aikana, vaikka olisi tarvinnut, %</c:v>
                </c:pt>
              </c:strCache>
              <c:extLst/>
            </c:strRef>
          </c:cat>
          <c:val>
            <c:numRef>
              <c:f>'[ktk.ktk1.fact_ktk_ktk1.latest (2).xlsx]Kouluterveyskyselyn aikasarjat '!$D$3:$D$7</c:f>
              <c:numCache>
                <c:formatCode>#\ ##0.0</c:formatCode>
                <c:ptCount val="5"/>
                <c:pt idx="0">
                  <c:v>5.8</c:v>
                </c:pt>
                <c:pt idx="1">
                  <c:v>12.4</c:v>
                </c:pt>
                <c:pt idx="2">
                  <c:v>33.299999999999997</c:v>
                </c:pt>
                <c:pt idx="3">
                  <c:v>20.3</c:v>
                </c:pt>
                <c:pt idx="4">
                  <c:v>12.5</c:v>
                </c:pt>
              </c:numCache>
            </c:numRef>
          </c:val>
          <c:extLst>
            <c:ext xmlns:c16="http://schemas.microsoft.com/office/drawing/2014/chart" uri="{C3380CC4-5D6E-409C-BE32-E72D297353CC}">
              <c16:uniqueId val="{00000001-1A1D-4791-9AB3-607B0A514B98}"/>
            </c:ext>
          </c:extLst>
        </c:ser>
        <c:ser>
          <c:idx val="2"/>
          <c:order val="2"/>
          <c:tx>
            <c:strRef>
              <c:f>'[ktk.ktk1.fact_ktk_ktk1.latest (2).xlsx]Kouluterveyskyselyn aikasarjat '!$E$1:$E$2</c:f>
              <c:strCache>
                <c:ptCount val="2"/>
                <c:pt idx="0">
                  <c:v>Ammattillinen</c:v>
                </c:pt>
                <c:pt idx="1">
                  <c:v>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'!$A$3:$B$7</c:f>
              <c:strCache>
                <c:ptCount val="5"/>
                <c:pt idx="0">
                  <c:v>Ei ole saanut tukea ja apua hyvinvointiin kouluterveydenhoitajalta lukuvuoden aikana, vaikka olisi tarvinnut, %</c:v>
                </c:pt>
                <c:pt idx="1">
                  <c:v>Ei ole saanut tukea ja apua hyvinvointiin koululääkäriltä lukuvuoden aikana, vaikka olisi tarvinnut, %</c:v>
                </c:pt>
                <c:pt idx="2">
                  <c:v>Ei ole saanut tukea ja apua hyvinvointiin koulupsykologilta lukuvuoden aikana, vaikka olisi tarvinnut, %</c:v>
                </c:pt>
                <c:pt idx="3">
                  <c:v>Ei ole saanut tukea ja apua hyvinvointiin koulukuraattorilta lukuvuoden aikana, vaikka olisi tarvinnut, %</c:v>
                </c:pt>
                <c:pt idx="4">
                  <c:v>Ei ole saanut tukea ja apua hyvinvointiin opettajalta lukuvuoden aikana, vaikka olisi tarvinnut, %</c:v>
                </c:pt>
              </c:strCache>
              <c:extLst/>
            </c:strRef>
          </c:cat>
          <c:val>
            <c:numRef>
              <c:f>'[ktk.ktk1.fact_ktk_ktk1.latest (2).xlsx]Kouluterveyskyselyn aikasarjat '!$E$3:$E$7</c:f>
              <c:numCache>
                <c:formatCode>#\ ##0.0</c:formatCode>
                <c:ptCount val="5"/>
                <c:pt idx="0">
                  <c:v>9.6</c:v>
                </c:pt>
                <c:pt idx="1">
                  <c:v>14.6</c:v>
                </c:pt>
                <c:pt idx="2">
                  <c:v>23.8</c:v>
                </c:pt>
                <c:pt idx="3">
                  <c:v>19.7</c:v>
                </c:pt>
                <c:pt idx="4">
                  <c:v>16.7</c:v>
                </c:pt>
              </c:numCache>
            </c:numRef>
          </c:val>
          <c:extLst>
            <c:ext xmlns:c16="http://schemas.microsoft.com/office/drawing/2014/chart" uri="{C3380CC4-5D6E-409C-BE32-E72D297353CC}">
              <c16:uniqueId val="{00000002-1A1D-4791-9AB3-607B0A514B98}"/>
            </c:ext>
          </c:extLst>
        </c:ser>
        <c:dLbls>
          <c:dLblPos val="outEnd"/>
          <c:showLegendKey val="0"/>
          <c:showVal val="1"/>
          <c:showCatName val="0"/>
          <c:showSerName val="0"/>
          <c:showPercent val="0"/>
          <c:showBubbleSize val="0"/>
        </c:dLbls>
        <c:gapWidth val="182"/>
        <c:axId val="256048664"/>
        <c:axId val="256047352"/>
      </c:barChart>
      <c:catAx>
        <c:axId val="256048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256047352"/>
        <c:crosses val="autoZero"/>
        <c:auto val="1"/>
        <c:lblAlgn val="ctr"/>
        <c:lblOffset val="100"/>
        <c:noMultiLvlLbl val="0"/>
      </c:catAx>
      <c:valAx>
        <c:axId val="25604735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56048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Ylipainoisuus</a:t>
            </a:r>
            <a:r>
              <a:rPr lang="fi-FI" baseline="0"/>
              <a:t> %, Kuopio</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'!$A$2:$A$7</c:f>
              <c:strCache>
                <c:ptCount val="6"/>
                <c:pt idx="0">
                  <c:v>2006-2007</c:v>
                </c:pt>
                <c:pt idx="1">
                  <c:v>2008-2009</c:v>
                </c:pt>
                <c:pt idx="2">
                  <c:v>2010-2011</c:v>
                </c:pt>
                <c:pt idx="3">
                  <c:v>2013</c:v>
                </c:pt>
                <c:pt idx="4">
                  <c:v>2017</c:v>
                </c:pt>
                <c:pt idx="5">
                  <c:v>2019</c:v>
                </c:pt>
              </c:strCache>
            </c:strRef>
          </c:cat>
          <c:val>
            <c:numRef>
              <c:f>'[ktk.ktk1.fact_ktk_ktk1.latest.xlsx]Kouluterveyskyselyn aikasarjat '!$B$2:$B$7</c:f>
              <c:numCache>
                <c:formatCode>#\ ##0.0</c:formatCode>
                <c:ptCount val="6"/>
                <c:pt idx="0">
                  <c:v>15.6</c:v>
                </c:pt>
                <c:pt idx="1">
                  <c:v>13.6</c:v>
                </c:pt>
                <c:pt idx="2">
                  <c:v>14.4</c:v>
                </c:pt>
                <c:pt idx="3">
                  <c:v>14.5</c:v>
                </c:pt>
                <c:pt idx="4">
                  <c:v>15.2</c:v>
                </c:pt>
                <c:pt idx="5">
                  <c:v>15.3</c:v>
                </c:pt>
              </c:numCache>
            </c:numRef>
          </c:val>
          <c:smooth val="0"/>
          <c:extLst>
            <c:ext xmlns:c16="http://schemas.microsoft.com/office/drawing/2014/chart" uri="{C3380CC4-5D6E-409C-BE32-E72D297353CC}">
              <c16:uniqueId val="{00000000-F5FC-4D87-BEB7-4C4131710F2F}"/>
            </c:ext>
          </c:extLst>
        </c:ser>
        <c:ser>
          <c:idx val="1"/>
          <c:order val="1"/>
          <c:tx>
            <c:strRef>
              <c:f>'[ktk.ktk1.fact_ktk_ktk1.latest.xlsx]Kouluterveyskyselyn aikasarjat '!$C$1</c:f>
              <c:strCache>
                <c:ptCount val="1"/>
                <c:pt idx="0">
                  <c:v>Lukio 1. ja 2. vuosi</c:v>
                </c:pt>
              </c:strCache>
            </c:strRef>
          </c:tx>
          <c:spPr>
            <a:ln w="28575" cap="rnd">
              <a:solidFill>
                <a:schemeClr val="accent2"/>
              </a:solidFill>
              <a:round/>
            </a:ln>
            <a:effectLst/>
          </c:spPr>
          <c:marker>
            <c:symbol val="none"/>
          </c:marker>
          <c:dLbls>
            <c:dLbl>
              <c:idx val="0"/>
              <c:layout>
                <c:manualLayout>
                  <c:x val="-4.050355002946978E-2"/>
                  <c:y val="3.81827243134255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FC-4D87-BEB7-4C4131710F2F}"/>
                </c:ext>
              </c:extLst>
            </c:dLbl>
            <c:dLbl>
              <c:idx val="1"/>
              <c:layout>
                <c:manualLayout>
                  <c:x val="-4.8895169510713571E-2"/>
                  <c:y val="3.41666524364907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FC-4D87-BEB7-4C4131710F2F}"/>
                </c:ext>
              </c:extLst>
            </c:dLbl>
            <c:dLbl>
              <c:idx val="2"/>
              <c:layout>
                <c:manualLayout>
                  <c:x val="-4.3300756523217694E-2"/>
                  <c:y val="4.21987961903604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FC-4D87-BEB7-4C4131710F2F}"/>
                </c:ext>
              </c:extLst>
            </c:dLbl>
            <c:dLbl>
              <c:idx val="3"/>
              <c:layout>
                <c:manualLayout>
                  <c:x val="-4.8895169510713522E-2"/>
                  <c:y val="4.62148680672954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FC-4D87-BEB7-4C4131710F2F}"/>
                </c:ext>
              </c:extLst>
            </c:dLbl>
            <c:dLbl>
              <c:idx val="4"/>
              <c:layout>
                <c:manualLayout>
                  <c:x val="-3.7706343535721769E-2"/>
                  <c:y val="3.81827243134255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FC-4D87-BEB7-4C4131710F2F}"/>
                </c:ext>
              </c:extLst>
            </c:dLbl>
            <c:dLbl>
              <c:idx val="5"/>
              <c:layout>
                <c:manualLayout>
                  <c:x val="-5.1692376004461534E-2"/>
                  <c:y val="4.62148680672954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5FC-4D87-BEB7-4C4131710F2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'!$A$2:$A$7</c:f>
              <c:strCache>
                <c:ptCount val="6"/>
                <c:pt idx="0">
                  <c:v>2006-2007</c:v>
                </c:pt>
                <c:pt idx="1">
                  <c:v>2008-2009</c:v>
                </c:pt>
                <c:pt idx="2">
                  <c:v>2010-2011</c:v>
                </c:pt>
                <c:pt idx="3">
                  <c:v>2013</c:v>
                </c:pt>
                <c:pt idx="4">
                  <c:v>2017</c:v>
                </c:pt>
                <c:pt idx="5">
                  <c:v>2019</c:v>
                </c:pt>
              </c:strCache>
            </c:strRef>
          </c:cat>
          <c:val>
            <c:numRef>
              <c:f>'[ktk.ktk1.fact_ktk_ktk1.latest.xlsx]Kouluterveyskyselyn aikasarjat '!$C$2:$C$7</c:f>
              <c:numCache>
                <c:formatCode>#\ ##0.0</c:formatCode>
                <c:ptCount val="6"/>
                <c:pt idx="0">
                  <c:v>12.9</c:v>
                </c:pt>
                <c:pt idx="1">
                  <c:v>11.9</c:v>
                </c:pt>
                <c:pt idx="2">
                  <c:v>13</c:v>
                </c:pt>
                <c:pt idx="3">
                  <c:v>11.5</c:v>
                </c:pt>
                <c:pt idx="4">
                  <c:v>12.9</c:v>
                </c:pt>
                <c:pt idx="5">
                  <c:v>12.5</c:v>
                </c:pt>
              </c:numCache>
            </c:numRef>
          </c:val>
          <c:smooth val="0"/>
          <c:extLst>
            <c:ext xmlns:c16="http://schemas.microsoft.com/office/drawing/2014/chart" uri="{C3380CC4-5D6E-409C-BE32-E72D297353CC}">
              <c16:uniqueId val="{00000007-F5FC-4D87-BEB7-4C4131710F2F}"/>
            </c:ext>
          </c:extLst>
        </c:ser>
        <c:ser>
          <c:idx val="2"/>
          <c:order val="2"/>
          <c:tx>
            <c:strRef>
              <c:f>'[ktk.ktk1.fact_ktk_ktk1.latest.xlsx]Kouluterveyskyselyn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'!$A$2:$A$7</c:f>
              <c:strCache>
                <c:ptCount val="6"/>
                <c:pt idx="0">
                  <c:v>2006-2007</c:v>
                </c:pt>
                <c:pt idx="1">
                  <c:v>2008-2009</c:v>
                </c:pt>
                <c:pt idx="2">
                  <c:v>2010-2011</c:v>
                </c:pt>
                <c:pt idx="3">
                  <c:v>2013</c:v>
                </c:pt>
                <c:pt idx="4">
                  <c:v>2017</c:v>
                </c:pt>
                <c:pt idx="5">
                  <c:v>2019</c:v>
                </c:pt>
              </c:strCache>
            </c:strRef>
          </c:cat>
          <c:val>
            <c:numRef>
              <c:f>'[ktk.ktk1.fact_ktk_ktk1.latest.xlsx]Kouluterveyskyselyn aikasarjat '!$D$2:$D$7</c:f>
              <c:numCache>
                <c:formatCode>#\ ##0.0</c:formatCode>
                <c:ptCount val="6"/>
                <c:pt idx="1">
                  <c:v>22.1</c:v>
                </c:pt>
                <c:pt idx="2">
                  <c:v>20.8</c:v>
                </c:pt>
                <c:pt idx="3">
                  <c:v>19.899999999999999</c:v>
                </c:pt>
                <c:pt idx="4">
                  <c:v>20.6</c:v>
                </c:pt>
                <c:pt idx="5">
                  <c:v>27.5</c:v>
                </c:pt>
              </c:numCache>
            </c:numRef>
          </c:val>
          <c:smooth val="0"/>
          <c:extLst>
            <c:ext xmlns:c16="http://schemas.microsoft.com/office/drawing/2014/chart" uri="{C3380CC4-5D6E-409C-BE32-E72D297353CC}">
              <c16:uniqueId val="{00000008-F5FC-4D87-BEB7-4C4131710F2F}"/>
            </c:ext>
          </c:extLst>
        </c:ser>
        <c:dLbls>
          <c:dLblPos val="t"/>
          <c:showLegendKey val="0"/>
          <c:showVal val="1"/>
          <c:showCatName val="0"/>
          <c:showSerName val="0"/>
          <c:showPercent val="0"/>
          <c:showBubbleSize val="0"/>
        </c:dLbls>
        <c:smooth val="0"/>
        <c:axId val="553585368"/>
        <c:axId val="553585696"/>
      </c:lineChart>
      <c:catAx>
        <c:axId val="553585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3585696"/>
        <c:crosses val="autoZero"/>
        <c:auto val="1"/>
        <c:lblAlgn val="ctr"/>
        <c:lblOffset val="100"/>
        <c:noMultiLvlLbl val="0"/>
      </c:catAx>
      <c:valAx>
        <c:axId val="55358569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3585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'[ktk.ktk1.fact_ktk_ktk1.latest (7).xlsx]Kouluterveyskyselyn aikasarjat '!$A$3</c:f>
              <c:strCache>
                <c:ptCount val="1"/>
                <c:pt idx="0">
                  <c:v>Harrastaa hengästyttävää liikuntaa vapaa-ajalla korkeintaan 1 h viikossa, %</c:v>
                </c:pt>
              </c:strCache>
            </c:strRef>
          </c:tx>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6-2686-45BF-BA85-E1B206EB2665}"/>
              </c:ext>
            </c:extLst>
          </c:dPt>
          <c:dPt>
            <c:idx val="1"/>
            <c:invertIfNegative val="0"/>
            <c:bubble3D val="0"/>
            <c:spPr>
              <a:solidFill>
                <a:srgbClr val="00B050"/>
              </a:solidFill>
              <a:ln>
                <a:noFill/>
              </a:ln>
              <a:effectLst/>
            </c:spPr>
            <c:extLst>
              <c:ext xmlns:c16="http://schemas.microsoft.com/office/drawing/2014/chart" uri="{C3380CC4-5D6E-409C-BE32-E72D297353CC}">
                <c16:uniqueId val="{00000005-2686-45BF-BA85-E1B206EB2665}"/>
              </c:ext>
            </c:extLst>
          </c:dPt>
          <c:dPt>
            <c:idx val="2"/>
            <c:invertIfNegative val="0"/>
            <c:bubble3D val="0"/>
            <c:spPr>
              <a:solidFill>
                <a:srgbClr val="00B050"/>
              </a:solidFill>
              <a:ln>
                <a:noFill/>
              </a:ln>
              <a:effectLst/>
            </c:spPr>
            <c:extLst>
              <c:ext xmlns:c16="http://schemas.microsoft.com/office/drawing/2014/chart" uri="{C3380CC4-5D6E-409C-BE32-E72D297353CC}">
                <c16:uniqueId val="{00000004-2686-45BF-BA85-E1B206EB2665}"/>
              </c:ext>
            </c:extLst>
          </c:dPt>
          <c:dPt>
            <c:idx val="6"/>
            <c:invertIfNegative val="0"/>
            <c:bubble3D val="0"/>
            <c:spPr>
              <a:solidFill>
                <a:srgbClr val="FFC000"/>
              </a:solidFill>
              <a:ln>
                <a:noFill/>
              </a:ln>
              <a:effectLst/>
            </c:spPr>
            <c:extLst>
              <c:ext xmlns:c16="http://schemas.microsoft.com/office/drawing/2014/chart" uri="{C3380CC4-5D6E-409C-BE32-E72D297353CC}">
                <c16:uniqueId val="{00000003-2686-45BF-BA85-E1B206EB2665}"/>
              </c:ext>
            </c:extLst>
          </c:dPt>
          <c:dPt>
            <c:idx val="7"/>
            <c:invertIfNegative val="0"/>
            <c:bubble3D val="0"/>
            <c:spPr>
              <a:solidFill>
                <a:srgbClr val="FFC000"/>
              </a:solidFill>
              <a:ln>
                <a:noFill/>
              </a:ln>
              <a:effectLst/>
            </c:spPr>
            <c:extLst>
              <c:ext xmlns:c16="http://schemas.microsoft.com/office/drawing/2014/chart" uri="{C3380CC4-5D6E-409C-BE32-E72D297353CC}">
                <c16:uniqueId val="{00000002-2686-45BF-BA85-E1B206EB2665}"/>
              </c:ext>
            </c:extLst>
          </c:dPt>
          <c:dPt>
            <c:idx val="8"/>
            <c:invertIfNegative val="0"/>
            <c:bubble3D val="0"/>
            <c:spPr>
              <a:solidFill>
                <a:srgbClr val="FFC000"/>
              </a:solidFill>
              <a:ln>
                <a:noFill/>
              </a:ln>
              <a:effectLst/>
            </c:spPr>
            <c:extLst>
              <c:ext xmlns:c16="http://schemas.microsoft.com/office/drawing/2014/chart" uri="{C3380CC4-5D6E-409C-BE32-E72D297353CC}">
                <c16:uniqueId val="{00000001-2686-45BF-BA85-E1B206EB2665}"/>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'[ktk.ktk1.fact_ktk_ktk1.latest (7).xlsx]Kouluterveyskyselyn aikasarjat '!$B$1:$J$2</c:f>
              <c:multiLvlStrCache>
                <c:ptCount val="9"/>
                <c:lvl>
                  <c:pt idx="0">
                    <c:v>2013</c:v>
                  </c:pt>
                  <c:pt idx="1">
                    <c:v>2017</c:v>
                  </c:pt>
                  <c:pt idx="2">
                    <c:v>2019</c:v>
                  </c:pt>
                  <c:pt idx="3">
                    <c:v>2013</c:v>
                  </c:pt>
                  <c:pt idx="4">
                    <c:v>2017</c:v>
                  </c:pt>
                  <c:pt idx="5">
                    <c:v>2019</c:v>
                  </c:pt>
                  <c:pt idx="6">
                    <c:v>2013</c:v>
                  </c:pt>
                  <c:pt idx="7">
                    <c:v>2017</c:v>
                  </c:pt>
                  <c:pt idx="8">
                    <c:v>2019</c:v>
                  </c:pt>
                </c:lvl>
                <c:lvl>
                  <c:pt idx="0">
                    <c:v>Perusopetus 8. ja 9. lk</c:v>
                  </c:pt>
                  <c:pt idx="3">
                    <c:v>Lukio 1. ja 2. vuosi</c:v>
                  </c:pt>
                  <c:pt idx="6">
                    <c:v>Ammatillinen oppilaitos</c:v>
                  </c:pt>
                </c:lvl>
              </c:multiLvlStrCache>
            </c:multiLvlStrRef>
          </c:cat>
          <c:val>
            <c:numRef>
              <c:f>'[ktk.ktk1.fact_ktk_ktk1.latest (7).xlsx]Kouluterveyskyselyn aikasarjat '!$B$3:$J$3</c:f>
              <c:numCache>
                <c:formatCode>#\ ##0.0</c:formatCode>
                <c:ptCount val="9"/>
                <c:pt idx="0">
                  <c:v>32.200000000000003</c:v>
                </c:pt>
                <c:pt idx="1">
                  <c:v>21.9</c:v>
                </c:pt>
                <c:pt idx="2">
                  <c:v>29.1</c:v>
                </c:pt>
                <c:pt idx="3">
                  <c:v>28.4</c:v>
                </c:pt>
                <c:pt idx="4">
                  <c:v>24.6</c:v>
                </c:pt>
                <c:pt idx="5">
                  <c:v>21.8</c:v>
                </c:pt>
                <c:pt idx="6">
                  <c:v>44.6</c:v>
                </c:pt>
                <c:pt idx="7">
                  <c:v>39.4</c:v>
                </c:pt>
                <c:pt idx="8">
                  <c:v>40</c:v>
                </c:pt>
              </c:numCache>
            </c:numRef>
          </c:val>
          <c:extLst>
            <c:ext xmlns:c16="http://schemas.microsoft.com/office/drawing/2014/chart" uri="{C3380CC4-5D6E-409C-BE32-E72D297353CC}">
              <c16:uniqueId val="{00000000-2686-45BF-BA85-E1B206EB2665}"/>
            </c:ext>
          </c:extLst>
        </c:ser>
        <c:dLbls>
          <c:dLblPos val="outEnd"/>
          <c:showLegendKey val="0"/>
          <c:showVal val="1"/>
          <c:showCatName val="0"/>
          <c:showSerName val="0"/>
          <c:showPercent val="0"/>
          <c:showBubbleSize val="0"/>
        </c:dLbls>
        <c:gapWidth val="182"/>
        <c:axId val="525761824"/>
        <c:axId val="525756904"/>
      </c:barChart>
      <c:catAx>
        <c:axId val="525761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525756904"/>
        <c:crosses val="autoZero"/>
        <c:auto val="1"/>
        <c:lblAlgn val="ctr"/>
        <c:lblOffset val="100"/>
        <c:noMultiLvlLbl val="0"/>
      </c:catAx>
      <c:valAx>
        <c:axId val="525756904"/>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5761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Ylipainoisuus</a:t>
            </a:r>
            <a:r>
              <a:rPr lang="en-US" dirty="0"/>
              <a:t>, %, Kuopio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'[ktk.ktk1.fact_ktk_ktk1.latest (7).xlsx]Kouluterveyskyselyn aikasarjat '!$A$6</c:f>
              <c:strCache>
                <c:ptCount val="1"/>
                <c:pt idx="0">
                  <c:v>Ylipainoisuus, %</c:v>
                </c:pt>
              </c:strCache>
            </c:strRef>
          </c:tx>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6-6CEA-44F4-B125-357133B65403}"/>
              </c:ext>
            </c:extLst>
          </c:dPt>
          <c:dPt>
            <c:idx val="1"/>
            <c:invertIfNegative val="0"/>
            <c:bubble3D val="0"/>
            <c:spPr>
              <a:solidFill>
                <a:srgbClr val="00B050"/>
              </a:solidFill>
              <a:ln>
                <a:noFill/>
              </a:ln>
              <a:effectLst/>
            </c:spPr>
            <c:extLst>
              <c:ext xmlns:c16="http://schemas.microsoft.com/office/drawing/2014/chart" uri="{C3380CC4-5D6E-409C-BE32-E72D297353CC}">
                <c16:uniqueId val="{00000005-6CEA-44F4-B125-357133B65403}"/>
              </c:ext>
            </c:extLst>
          </c:dPt>
          <c:dPt>
            <c:idx val="2"/>
            <c:invertIfNegative val="0"/>
            <c:bubble3D val="0"/>
            <c:spPr>
              <a:solidFill>
                <a:srgbClr val="00B050"/>
              </a:solidFill>
              <a:ln>
                <a:noFill/>
              </a:ln>
              <a:effectLst/>
            </c:spPr>
            <c:extLst>
              <c:ext xmlns:c16="http://schemas.microsoft.com/office/drawing/2014/chart" uri="{C3380CC4-5D6E-409C-BE32-E72D297353CC}">
                <c16:uniqueId val="{00000004-6CEA-44F4-B125-357133B65403}"/>
              </c:ext>
            </c:extLst>
          </c:dPt>
          <c:dPt>
            <c:idx val="6"/>
            <c:invertIfNegative val="0"/>
            <c:bubble3D val="0"/>
            <c:spPr>
              <a:solidFill>
                <a:srgbClr val="FFC000"/>
              </a:solidFill>
              <a:ln>
                <a:noFill/>
              </a:ln>
              <a:effectLst/>
            </c:spPr>
            <c:extLst>
              <c:ext xmlns:c16="http://schemas.microsoft.com/office/drawing/2014/chart" uri="{C3380CC4-5D6E-409C-BE32-E72D297353CC}">
                <c16:uniqueId val="{00000003-6CEA-44F4-B125-357133B65403}"/>
              </c:ext>
            </c:extLst>
          </c:dPt>
          <c:dPt>
            <c:idx val="7"/>
            <c:invertIfNegative val="0"/>
            <c:bubble3D val="0"/>
            <c:spPr>
              <a:solidFill>
                <a:srgbClr val="FFC000"/>
              </a:solidFill>
              <a:ln>
                <a:noFill/>
              </a:ln>
              <a:effectLst/>
            </c:spPr>
            <c:extLst>
              <c:ext xmlns:c16="http://schemas.microsoft.com/office/drawing/2014/chart" uri="{C3380CC4-5D6E-409C-BE32-E72D297353CC}">
                <c16:uniqueId val="{00000002-6CEA-44F4-B125-357133B65403}"/>
              </c:ext>
            </c:extLst>
          </c:dPt>
          <c:dPt>
            <c:idx val="8"/>
            <c:invertIfNegative val="0"/>
            <c:bubble3D val="0"/>
            <c:spPr>
              <a:solidFill>
                <a:srgbClr val="FFC000"/>
              </a:solidFill>
              <a:ln>
                <a:noFill/>
              </a:ln>
              <a:effectLst/>
            </c:spPr>
            <c:extLst>
              <c:ext xmlns:c16="http://schemas.microsoft.com/office/drawing/2014/chart" uri="{C3380CC4-5D6E-409C-BE32-E72D297353CC}">
                <c16:uniqueId val="{00000001-6CEA-44F4-B125-357133B65403}"/>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'[ktk.ktk1.fact_ktk_ktk1.latest (7).xlsx]Kouluterveyskyselyn aikasarjat '!$B$1:$J$2</c:f>
              <c:multiLvlStrCache>
                <c:ptCount val="9"/>
                <c:lvl>
                  <c:pt idx="0">
                    <c:v>2013</c:v>
                  </c:pt>
                  <c:pt idx="1">
                    <c:v>2017</c:v>
                  </c:pt>
                  <c:pt idx="2">
                    <c:v>2019</c:v>
                  </c:pt>
                  <c:pt idx="3">
                    <c:v>2013</c:v>
                  </c:pt>
                  <c:pt idx="4">
                    <c:v>2017</c:v>
                  </c:pt>
                  <c:pt idx="5">
                    <c:v>2019</c:v>
                  </c:pt>
                  <c:pt idx="6">
                    <c:v>2013</c:v>
                  </c:pt>
                  <c:pt idx="7">
                    <c:v>2017</c:v>
                  </c:pt>
                  <c:pt idx="8">
                    <c:v>2019</c:v>
                  </c:pt>
                </c:lvl>
                <c:lvl>
                  <c:pt idx="0">
                    <c:v>Perusopetus 8. ja 9. lk</c:v>
                  </c:pt>
                  <c:pt idx="3">
                    <c:v>Lukio 1. ja 2. vuosi</c:v>
                  </c:pt>
                  <c:pt idx="6">
                    <c:v>Ammatillinen oppilaitos</c:v>
                  </c:pt>
                </c:lvl>
              </c:multiLvlStrCache>
            </c:multiLvlStrRef>
          </c:cat>
          <c:val>
            <c:numRef>
              <c:f>'[ktk.ktk1.fact_ktk_ktk1.latest (7).xlsx]Kouluterveyskyselyn aikasarjat '!$B$6:$J$6</c:f>
              <c:numCache>
                <c:formatCode>#\ ##0.0</c:formatCode>
                <c:ptCount val="9"/>
                <c:pt idx="0">
                  <c:v>14.5</c:v>
                </c:pt>
                <c:pt idx="1">
                  <c:v>15.2</c:v>
                </c:pt>
                <c:pt idx="2">
                  <c:v>15.3</c:v>
                </c:pt>
                <c:pt idx="3">
                  <c:v>11.5</c:v>
                </c:pt>
                <c:pt idx="4">
                  <c:v>12.9</c:v>
                </c:pt>
                <c:pt idx="5">
                  <c:v>12.5</c:v>
                </c:pt>
                <c:pt idx="6">
                  <c:v>19.899999999999999</c:v>
                </c:pt>
                <c:pt idx="7">
                  <c:v>20.6</c:v>
                </c:pt>
                <c:pt idx="8">
                  <c:v>27.5</c:v>
                </c:pt>
              </c:numCache>
            </c:numRef>
          </c:val>
          <c:extLst>
            <c:ext xmlns:c16="http://schemas.microsoft.com/office/drawing/2014/chart" uri="{C3380CC4-5D6E-409C-BE32-E72D297353CC}">
              <c16:uniqueId val="{00000000-6CEA-44F4-B125-357133B65403}"/>
            </c:ext>
          </c:extLst>
        </c:ser>
        <c:dLbls>
          <c:dLblPos val="outEnd"/>
          <c:showLegendKey val="0"/>
          <c:showVal val="1"/>
          <c:showCatName val="0"/>
          <c:showSerName val="0"/>
          <c:showPercent val="0"/>
          <c:showBubbleSize val="0"/>
        </c:dLbls>
        <c:gapWidth val="182"/>
        <c:axId val="660361472"/>
        <c:axId val="660360160"/>
      </c:barChart>
      <c:catAx>
        <c:axId val="660361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660360160"/>
        <c:crosses val="autoZero"/>
        <c:auto val="1"/>
        <c:lblAlgn val="ctr"/>
        <c:lblOffset val="100"/>
        <c:noMultiLvlLbl val="0"/>
      </c:catAx>
      <c:valAx>
        <c:axId val="660360160"/>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60361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Ylipainoisuus, %,</a:t>
            </a:r>
            <a:r>
              <a:rPr lang="fi-FI" baseline="0"/>
              <a:t> Kuopio</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'Kouluterveyskyselyn aikasarjat '!$A$9</c:f>
              <c:strCache>
                <c:ptCount val="1"/>
                <c:pt idx="0">
                  <c:v>pojat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'Kouluterveyskyselyn aikasarjat '!$B$1:$J$2</c:f>
              <c:multiLvlStrCache>
                <c:ptCount val="9"/>
                <c:lvl>
                  <c:pt idx="0">
                    <c:v>2013</c:v>
                  </c:pt>
                  <c:pt idx="1">
                    <c:v>2017</c:v>
                  </c:pt>
                  <c:pt idx="2">
                    <c:v>2019</c:v>
                  </c:pt>
                  <c:pt idx="3">
                    <c:v>2013</c:v>
                  </c:pt>
                  <c:pt idx="4">
                    <c:v>2017</c:v>
                  </c:pt>
                  <c:pt idx="5">
                    <c:v>2019</c:v>
                  </c:pt>
                  <c:pt idx="6">
                    <c:v>2013</c:v>
                  </c:pt>
                  <c:pt idx="7">
                    <c:v>2017</c:v>
                  </c:pt>
                  <c:pt idx="8">
                    <c:v>2019</c:v>
                  </c:pt>
                </c:lvl>
                <c:lvl>
                  <c:pt idx="0">
                    <c:v>Perusopetus 8. ja 9. lk</c:v>
                  </c:pt>
                  <c:pt idx="3">
                    <c:v>Lukio 1. ja 2. vuosi</c:v>
                  </c:pt>
                  <c:pt idx="6">
                    <c:v>Ammatillinen oppilaitos</c:v>
                  </c:pt>
                </c:lvl>
              </c:multiLvlStrCache>
            </c:multiLvlStrRef>
          </c:cat>
          <c:val>
            <c:numRef>
              <c:f>'Kouluterveyskyselyn aikasarjat '!$B$9:$J$9</c:f>
              <c:numCache>
                <c:formatCode>#\ ##0.0</c:formatCode>
                <c:ptCount val="9"/>
                <c:pt idx="0">
                  <c:v>17.600000000000001</c:v>
                </c:pt>
                <c:pt idx="1">
                  <c:v>18.3</c:v>
                </c:pt>
                <c:pt idx="2">
                  <c:v>16.7</c:v>
                </c:pt>
                <c:pt idx="3">
                  <c:v>13.9</c:v>
                </c:pt>
                <c:pt idx="4">
                  <c:v>15.2</c:v>
                </c:pt>
                <c:pt idx="5">
                  <c:v>15.1</c:v>
                </c:pt>
                <c:pt idx="6">
                  <c:v>26.4</c:v>
                </c:pt>
                <c:pt idx="7">
                  <c:v>23</c:v>
                </c:pt>
                <c:pt idx="8">
                  <c:v>26.6</c:v>
                </c:pt>
              </c:numCache>
            </c:numRef>
          </c:val>
          <c:extLst>
            <c:ext xmlns:c16="http://schemas.microsoft.com/office/drawing/2014/chart" uri="{C3380CC4-5D6E-409C-BE32-E72D297353CC}">
              <c16:uniqueId val="{00000000-D7D3-4E68-A330-DF0306646044}"/>
            </c:ext>
          </c:extLst>
        </c:ser>
        <c:ser>
          <c:idx val="1"/>
          <c:order val="1"/>
          <c:tx>
            <c:strRef>
              <c:f>'Kouluterveyskyselyn aikasarjat '!$A$10</c:f>
              <c:strCache>
                <c:ptCount val="1"/>
                <c:pt idx="0">
                  <c:v>tytöt</c:v>
                </c:pt>
              </c:strCache>
            </c:strRef>
          </c:tx>
          <c:spPr>
            <a:solidFill>
              <a:schemeClr val="accent2"/>
            </a:solidFill>
            <a:ln>
              <a:noFill/>
            </a:ln>
            <a:effectLst/>
          </c:spPr>
          <c:invertIfNegative val="0"/>
          <c:dLbls>
            <c:dLbl>
              <c:idx val="8"/>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FF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1-D7D3-4E68-A330-DF030664604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'Kouluterveyskyselyn aikasarjat '!$B$1:$J$2</c:f>
              <c:multiLvlStrCache>
                <c:ptCount val="9"/>
                <c:lvl>
                  <c:pt idx="0">
                    <c:v>2013</c:v>
                  </c:pt>
                  <c:pt idx="1">
                    <c:v>2017</c:v>
                  </c:pt>
                  <c:pt idx="2">
                    <c:v>2019</c:v>
                  </c:pt>
                  <c:pt idx="3">
                    <c:v>2013</c:v>
                  </c:pt>
                  <c:pt idx="4">
                    <c:v>2017</c:v>
                  </c:pt>
                  <c:pt idx="5">
                    <c:v>2019</c:v>
                  </c:pt>
                  <c:pt idx="6">
                    <c:v>2013</c:v>
                  </c:pt>
                  <c:pt idx="7">
                    <c:v>2017</c:v>
                  </c:pt>
                  <c:pt idx="8">
                    <c:v>2019</c:v>
                  </c:pt>
                </c:lvl>
                <c:lvl>
                  <c:pt idx="0">
                    <c:v>Perusopetus 8. ja 9. lk</c:v>
                  </c:pt>
                  <c:pt idx="3">
                    <c:v>Lukio 1. ja 2. vuosi</c:v>
                  </c:pt>
                  <c:pt idx="6">
                    <c:v>Ammatillinen oppilaitos</c:v>
                  </c:pt>
                </c:lvl>
              </c:multiLvlStrCache>
            </c:multiLvlStrRef>
          </c:cat>
          <c:val>
            <c:numRef>
              <c:f>'Kouluterveyskyselyn aikasarjat '!$B$10:$J$10</c:f>
              <c:numCache>
                <c:formatCode>#\ ##0.0</c:formatCode>
                <c:ptCount val="9"/>
                <c:pt idx="0">
                  <c:v>11.4</c:v>
                </c:pt>
                <c:pt idx="1">
                  <c:v>12.3</c:v>
                </c:pt>
                <c:pt idx="2">
                  <c:v>13.9</c:v>
                </c:pt>
                <c:pt idx="3">
                  <c:v>10</c:v>
                </c:pt>
                <c:pt idx="4">
                  <c:v>11.6</c:v>
                </c:pt>
                <c:pt idx="5">
                  <c:v>10.6</c:v>
                </c:pt>
                <c:pt idx="6">
                  <c:v>11.7</c:v>
                </c:pt>
                <c:pt idx="7">
                  <c:v>17</c:v>
                </c:pt>
                <c:pt idx="8">
                  <c:v>28.3</c:v>
                </c:pt>
              </c:numCache>
            </c:numRef>
          </c:val>
          <c:extLst>
            <c:ext xmlns:c16="http://schemas.microsoft.com/office/drawing/2014/chart" uri="{C3380CC4-5D6E-409C-BE32-E72D297353CC}">
              <c16:uniqueId val="{00000002-D7D3-4E68-A330-DF0306646044}"/>
            </c:ext>
          </c:extLst>
        </c:ser>
        <c:dLbls>
          <c:dLblPos val="outEnd"/>
          <c:showLegendKey val="0"/>
          <c:showVal val="1"/>
          <c:showCatName val="0"/>
          <c:showSerName val="0"/>
          <c:showPercent val="0"/>
          <c:showBubbleSize val="0"/>
        </c:dLbls>
        <c:gapWidth val="219"/>
        <c:overlap val="-27"/>
        <c:axId val="751278360"/>
        <c:axId val="539168136"/>
      </c:barChart>
      <c:catAx>
        <c:axId val="751278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39168136"/>
        <c:crosses val="autoZero"/>
        <c:auto val="1"/>
        <c:lblAlgn val="ctr"/>
        <c:lblOffset val="100"/>
        <c:noMultiLvlLbl val="0"/>
      </c:catAx>
      <c:valAx>
        <c:axId val="53916813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51278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baseline="0">
                <a:effectLst/>
              </a:rPr>
              <a:t>Ei syö aamupalaa joka arkiaamu, </a:t>
            </a:r>
            <a:r>
              <a:rPr lang="fi-FI" sz="1400" b="1" i="0" u="none" strike="noStrike" baseline="0">
                <a:effectLst/>
              </a:rPr>
              <a:t>%</a:t>
            </a:r>
            <a:r>
              <a:rPr lang="fi-FI" sz="1400" b="0" i="0" u="none" strike="noStrike" baseline="0"/>
              <a:t> , 8. ja 9. lk</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(8).xlsx]Kouluterveyskyselyn aikasarjat '!$B$1</c:f>
              <c:strCache>
                <c:ptCount val="1"/>
                <c:pt idx="0">
                  <c:v>2017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(8).xlsx]Kouluterveyskyselyn aikasarjat '!$A$2:$A$8</c:f>
              <c:strCache>
                <c:ptCount val="7"/>
                <c:pt idx="0">
                  <c:v>Joensuu</c:v>
                </c:pt>
                <c:pt idx="1">
                  <c:v>Jyväskylä</c:v>
                </c:pt>
                <c:pt idx="2">
                  <c:v>Kuopio</c:v>
                </c:pt>
                <c:pt idx="3">
                  <c:v>Lahti</c:v>
                </c:pt>
                <c:pt idx="4">
                  <c:v>Oulu</c:v>
                </c:pt>
                <c:pt idx="5">
                  <c:v>Tampere</c:v>
                </c:pt>
                <c:pt idx="6">
                  <c:v>Turku</c:v>
                </c:pt>
              </c:strCache>
            </c:strRef>
          </c:cat>
          <c:val>
            <c:numRef>
              <c:f>'[ktk.ktk1.fact_ktk_ktk1.latest (8).xlsx]Kouluterveyskyselyn aikasarjat '!$B$2:$B$8</c:f>
              <c:numCache>
                <c:formatCode>#\ ##0.0</c:formatCode>
                <c:ptCount val="7"/>
                <c:pt idx="0">
                  <c:v>37.299999999999997</c:v>
                </c:pt>
                <c:pt idx="1">
                  <c:v>35.6</c:v>
                </c:pt>
                <c:pt idx="2">
                  <c:v>35.1</c:v>
                </c:pt>
                <c:pt idx="3">
                  <c:v>37.1</c:v>
                </c:pt>
                <c:pt idx="4">
                  <c:v>35.9</c:v>
                </c:pt>
                <c:pt idx="5">
                  <c:v>34.799999999999997</c:v>
                </c:pt>
                <c:pt idx="6">
                  <c:v>41.6</c:v>
                </c:pt>
              </c:numCache>
            </c:numRef>
          </c:val>
          <c:extLst>
            <c:ext xmlns:c16="http://schemas.microsoft.com/office/drawing/2014/chart" uri="{C3380CC4-5D6E-409C-BE32-E72D297353CC}">
              <c16:uniqueId val="{00000000-67F4-4F53-BD5C-D4FF0117FB2D}"/>
            </c:ext>
          </c:extLst>
        </c:ser>
        <c:ser>
          <c:idx val="1"/>
          <c:order val="1"/>
          <c:tx>
            <c:strRef>
              <c:f>'[ktk.ktk1.fact_ktk_ktk1.latest (8).xlsx]Kouluterveyskyselyn aikasarjat '!$C$1</c:f>
              <c:strCache>
                <c:ptCount val="1"/>
                <c:pt idx="0">
                  <c:v>2019</c:v>
                </c:pt>
              </c:strCache>
            </c:strRef>
          </c:tx>
          <c:spPr>
            <a:solidFill>
              <a:schemeClr val="accent4"/>
            </a:solidFill>
            <a:ln>
              <a:no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2-67F4-4F53-BD5C-D4FF0117FB2D}"/>
                </c:ext>
              </c:extLst>
            </c:dLbl>
            <c:dLbl>
              <c:idx val="5"/>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3-67F4-4F53-BD5C-D4FF0117FB2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(8).xlsx]Kouluterveyskyselyn aikasarjat '!$A$2:$A$8</c:f>
              <c:strCache>
                <c:ptCount val="7"/>
                <c:pt idx="0">
                  <c:v>Joensuu</c:v>
                </c:pt>
                <c:pt idx="1">
                  <c:v>Jyväskylä</c:v>
                </c:pt>
                <c:pt idx="2">
                  <c:v>Kuopio</c:v>
                </c:pt>
                <c:pt idx="3">
                  <c:v>Lahti</c:v>
                </c:pt>
                <c:pt idx="4">
                  <c:v>Oulu</c:v>
                </c:pt>
                <c:pt idx="5">
                  <c:v>Tampere</c:v>
                </c:pt>
                <c:pt idx="6">
                  <c:v>Turku</c:v>
                </c:pt>
              </c:strCache>
            </c:strRef>
          </c:cat>
          <c:val>
            <c:numRef>
              <c:f>'[ktk.ktk1.fact_ktk_ktk1.latest (8).xlsx]Kouluterveyskyselyn aikasarjat '!$C$2:$C$8</c:f>
              <c:numCache>
                <c:formatCode>#\ ##0.0</c:formatCode>
                <c:ptCount val="7"/>
                <c:pt idx="0">
                  <c:v>38.700000000000003</c:v>
                </c:pt>
                <c:pt idx="1">
                  <c:v>37.799999999999997</c:v>
                </c:pt>
                <c:pt idx="2">
                  <c:v>41.7</c:v>
                </c:pt>
                <c:pt idx="3">
                  <c:v>39.799999999999997</c:v>
                </c:pt>
                <c:pt idx="4">
                  <c:v>38.1</c:v>
                </c:pt>
                <c:pt idx="5">
                  <c:v>37.5</c:v>
                </c:pt>
                <c:pt idx="6">
                  <c:v>42.3</c:v>
                </c:pt>
              </c:numCache>
            </c:numRef>
          </c:val>
          <c:extLst>
            <c:ext xmlns:c16="http://schemas.microsoft.com/office/drawing/2014/chart" uri="{C3380CC4-5D6E-409C-BE32-E72D297353CC}">
              <c16:uniqueId val="{00000001-67F4-4F53-BD5C-D4FF0117FB2D}"/>
            </c:ext>
          </c:extLst>
        </c:ser>
        <c:dLbls>
          <c:dLblPos val="outEnd"/>
          <c:showLegendKey val="0"/>
          <c:showVal val="1"/>
          <c:showCatName val="0"/>
          <c:showSerName val="0"/>
          <c:showPercent val="0"/>
          <c:showBubbleSize val="0"/>
        </c:dLbls>
        <c:gapWidth val="219"/>
        <c:overlap val="-27"/>
        <c:axId val="566682568"/>
        <c:axId val="566683224"/>
      </c:barChart>
      <c:catAx>
        <c:axId val="566682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566683224"/>
        <c:crosses val="autoZero"/>
        <c:auto val="1"/>
        <c:lblAlgn val="ctr"/>
        <c:lblOffset val="100"/>
        <c:noMultiLvlLbl val="0"/>
      </c:catAx>
      <c:valAx>
        <c:axId val="56668322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6682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baseline="0">
                <a:effectLst/>
              </a:rPr>
              <a:t>Ei syö aamupalaa joka arkiaamu, %</a:t>
            </a:r>
            <a:r>
              <a:rPr lang="fi-FI" sz="1400" b="0" i="0" u="none" strike="noStrike" baseline="0"/>
              <a:t> , 4 ja 5. lk</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'[ktk.ktk4.fact_ktk_ktk4.latest (3).xlsx]Kouluterveyskyselyn tulokset 20'!$B$1</c:f>
              <c:strCache>
                <c:ptCount val="1"/>
                <c:pt idx="0">
                  <c:v>2017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'[ktk.ktk4.fact_ktk_ktk4.latest (3).xlsx]Kouluterveyskyselyn tulokset 20'!$A$2:$A$8</c:f>
              <c:strCache>
                <c:ptCount val="7"/>
                <c:pt idx="0">
                  <c:v>Joensuu</c:v>
                </c:pt>
                <c:pt idx="1">
                  <c:v>Jyväskylä</c:v>
                </c:pt>
                <c:pt idx="2">
                  <c:v>Kuopio</c:v>
                </c:pt>
                <c:pt idx="3">
                  <c:v>Lahti</c:v>
                </c:pt>
                <c:pt idx="4">
                  <c:v>Oulu</c:v>
                </c:pt>
                <c:pt idx="5">
                  <c:v>Tampere</c:v>
                </c:pt>
                <c:pt idx="6">
                  <c:v>Turku</c:v>
                </c:pt>
              </c:strCache>
            </c:strRef>
          </c:cat>
          <c:val>
            <c:numRef>
              <c:f>'[ktk.ktk4.fact_ktk_ktk4.latest (3).xlsx]Kouluterveyskyselyn tulokset 20'!$B$2:$B$8</c:f>
              <c:numCache>
                <c:formatCode>#\ ##0.0</c:formatCode>
                <c:ptCount val="7"/>
                <c:pt idx="0">
                  <c:v>23.5</c:v>
                </c:pt>
                <c:pt idx="1">
                  <c:v>18.5</c:v>
                </c:pt>
                <c:pt idx="2">
                  <c:v>20.399999999999999</c:v>
                </c:pt>
                <c:pt idx="3">
                  <c:v>26.4</c:v>
                </c:pt>
                <c:pt idx="4">
                  <c:v>19</c:v>
                </c:pt>
                <c:pt idx="5">
                  <c:v>19.899999999999999</c:v>
                </c:pt>
                <c:pt idx="6">
                  <c:v>25.4</c:v>
                </c:pt>
              </c:numCache>
            </c:numRef>
          </c:val>
          <c:extLst>
            <c:ext xmlns:c16="http://schemas.microsoft.com/office/drawing/2014/chart" uri="{C3380CC4-5D6E-409C-BE32-E72D297353CC}">
              <c16:uniqueId val="{00000000-8605-47BF-981E-2A8633576768}"/>
            </c:ext>
          </c:extLst>
        </c:ser>
        <c:ser>
          <c:idx val="1"/>
          <c:order val="1"/>
          <c:tx>
            <c:strRef>
              <c:f>'[ktk.ktk4.fact_ktk_ktk4.latest (3).xlsx]Kouluterveyskyselyn tulokset 20'!$C$1</c:f>
              <c:strCache>
                <c:ptCount val="1"/>
                <c:pt idx="0">
                  <c:v>2019</c:v>
                </c:pt>
              </c:strCache>
            </c:strRef>
          </c:tx>
          <c:spPr>
            <a:solidFill>
              <a:schemeClr val="accent4"/>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2-8605-47BF-981E-2A86335767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'[ktk.ktk4.fact_ktk_ktk4.latest (3).xlsx]Kouluterveyskyselyn tulokset 20'!$A$2:$A$8</c:f>
              <c:strCache>
                <c:ptCount val="7"/>
                <c:pt idx="0">
                  <c:v>Joensuu</c:v>
                </c:pt>
                <c:pt idx="1">
                  <c:v>Jyväskylä</c:v>
                </c:pt>
                <c:pt idx="2">
                  <c:v>Kuopio</c:v>
                </c:pt>
                <c:pt idx="3">
                  <c:v>Lahti</c:v>
                </c:pt>
                <c:pt idx="4">
                  <c:v>Oulu</c:v>
                </c:pt>
                <c:pt idx="5">
                  <c:v>Tampere</c:v>
                </c:pt>
                <c:pt idx="6">
                  <c:v>Turku</c:v>
                </c:pt>
              </c:strCache>
            </c:strRef>
          </c:cat>
          <c:val>
            <c:numRef>
              <c:f>'[ktk.ktk4.fact_ktk_ktk4.latest (3).xlsx]Kouluterveyskyselyn tulokset 20'!$C$2:$C$8</c:f>
              <c:numCache>
                <c:formatCode>#\ ##0.0</c:formatCode>
                <c:ptCount val="7"/>
                <c:pt idx="0">
                  <c:v>27.6</c:v>
                </c:pt>
                <c:pt idx="1">
                  <c:v>22.9</c:v>
                </c:pt>
                <c:pt idx="2">
                  <c:v>23.8</c:v>
                </c:pt>
                <c:pt idx="3">
                  <c:v>28</c:v>
                </c:pt>
                <c:pt idx="4">
                  <c:v>22.3</c:v>
                </c:pt>
                <c:pt idx="5">
                  <c:v>22.5</c:v>
                </c:pt>
                <c:pt idx="6">
                  <c:v>25.9</c:v>
                </c:pt>
              </c:numCache>
            </c:numRef>
          </c:val>
          <c:extLst>
            <c:ext xmlns:c16="http://schemas.microsoft.com/office/drawing/2014/chart" uri="{C3380CC4-5D6E-409C-BE32-E72D297353CC}">
              <c16:uniqueId val="{00000001-8605-47BF-981E-2A8633576768}"/>
            </c:ext>
          </c:extLst>
        </c:ser>
        <c:dLbls>
          <c:dLblPos val="outEnd"/>
          <c:showLegendKey val="0"/>
          <c:showVal val="1"/>
          <c:showCatName val="0"/>
          <c:showSerName val="0"/>
          <c:showPercent val="0"/>
          <c:showBubbleSize val="0"/>
        </c:dLbls>
        <c:gapWidth val="219"/>
        <c:overlap val="-27"/>
        <c:axId val="531221216"/>
        <c:axId val="531221872"/>
      </c:barChart>
      <c:catAx>
        <c:axId val="53122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1221872"/>
        <c:crosses val="autoZero"/>
        <c:auto val="1"/>
        <c:lblAlgn val="ctr"/>
        <c:lblOffset val="100"/>
        <c:noMultiLvlLbl val="0"/>
      </c:catAx>
      <c:valAx>
        <c:axId val="53122187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1221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baseline="0">
                <a:effectLst/>
              </a:rPr>
              <a:t>Ei syö koululounasta päivittäin, %</a:t>
            </a:r>
            <a:r>
              <a:rPr lang="fi-FI" sz="1400" b="0" i="0" u="none" strike="noStrike" baseline="0"/>
              <a:t> , 8. ja 9.lk</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(4).xlsx]Kouluterveyskyselyn aikasarjat '!$B$1</c:f>
              <c:strCache>
                <c:ptCount val="1"/>
                <c:pt idx="0">
                  <c:v>2017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(4).xlsx]Kouluterveyskyselyn aikasarjat '!$A$2:$A$8</c:f>
              <c:strCache>
                <c:ptCount val="7"/>
                <c:pt idx="0">
                  <c:v>Joensuu</c:v>
                </c:pt>
                <c:pt idx="1">
                  <c:v>Jyväskylä</c:v>
                </c:pt>
                <c:pt idx="2">
                  <c:v>Kuopio</c:v>
                </c:pt>
                <c:pt idx="3">
                  <c:v>Lahti</c:v>
                </c:pt>
                <c:pt idx="4">
                  <c:v>Oulu</c:v>
                </c:pt>
                <c:pt idx="5">
                  <c:v>Tampere</c:v>
                </c:pt>
                <c:pt idx="6">
                  <c:v>Turku</c:v>
                </c:pt>
              </c:strCache>
            </c:strRef>
          </c:cat>
          <c:val>
            <c:numRef>
              <c:f>'[ktk.ktk1.fact_ktk_ktk1.latest (4).xlsx]Kouluterveyskyselyn aikasarjat '!$B$2:$B$8</c:f>
              <c:numCache>
                <c:formatCode>#\ ##0.0</c:formatCode>
                <c:ptCount val="7"/>
                <c:pt idx="0">
                  <c:v>26.9</c:v>
                </c:pt>
                <c:pt idx="1">
                  <c:v>20.2</c:v>
                </c:pt>
                <c:pt idx="2">
                  <c:v>27.7</c:v>
                </c:pt>
                <c:pt idx="3">
                  <c:v>26.9</c:v>
                </c:pt>
                <c:pt idx="4">
                  <c:v>28.6</c:v>
                </c:pt>
                <c:pt idx="5">
                  <c:v>29.3</c:v>
                </c:pt>
                <c:pt idx="6">
                  <c:v>28.3</c:v>
                </c:pt>
              </c:numCache>
            </c:numRef>
          </c:val>
          <c:extLst>
            <c:ext xmlns:c16="http://schemas.microsoft.com/office/drawing/2014/chart" uri="{C3380CC4-5D6E-409C-BE32-E72D297353CC}">
              <c16:uniqueId val="{00000000-4F04-4E7C-B298-9200EE134079}"/>
            </c:ext>
          </c:extLst>
        </c:ser>
        <c:ser>
          <c:idx val="1"/>
          <c:order val="1"/>
          <c:tx>
            <c:strRef>
              <c:f>'[ktk.ktk1.fact_ktk_ktk1.latest (4).xlsx]Kouluterveyskyselyn aikasarjat '!$C$1</c:f>
              <c:strCache>
                <c:ptCount val="1"/>
                <c:pt idx="0">
                  <c:v>2019</c:v>
                </c:pt>
              </c:strCache>
            </c:strRef>
          </c:tx>
          <c:spPr>
            <a:solidFill>
              <a:schemeClr val="accent4"/>
            </a:solidFill>
            <a:ln>
              <a:noFill/>
            </a:ln>
            <a:effectLst/>
          </c:spPr>
          <c:invertIfNegative val="0"/>
          <c:dPt>
            <c:idx val="2"/>
            <c:invertIfNegative val="0"/>
            <c:bubble3D val="0"/>
            <c:spPr>
              <a:solidFill>
                <a:srgbClr val="E961A5"/>
              </a:solidFill>
              <a:ln>
                <a:noFill/>
              </a:ln>
              <a:effectLst/>
            </c:spPr>
            <c:extLst>
              <c:ext xmlns:c16="http://schemas.microsoft.com/office/drawing/2014/chart" uri="{C3380CC4-5D6E-409C-BE32-E72D297353CC}">
                <c16:uniqueId val="{00000000-09C0-471D-AB76-F545A1D528A1}"/>
              </c:ext>
            </c:extLst>
          </c:dPt>
          <c:dLbls>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3-4F04-4E7C-B298-9200EE134079}"/>
                </c:ext>
              </c:extLst>
            </c:dLbl>
            <c:dLbl>
              <c:idx val="6"/>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2-4F04-4E7C-B298-9200EE1340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(4).xlsx]Kouluterveyskyselyn aikasarjat '!$A$2:$A$8</c:f>
              <c:strCache>
                <c:ptCount val="7"/>
                <c:pt idx="0">
                  <c:v>Joensuu</c:v>
                </c:pt>
                <c:pt idx="1">
                  <c:v>Jyväskylä</c:v>
                </c:pt>
                <c:pt idx="2">
                  <c:v>Kuopio</c:v>
                </c:pt>
                <c:pt idx="3">
                  <c:v>Lahti</c:v>
                </c:pt>
                <c:pt idx="4">
                  <c:v>Oulu</c:v>
                </c:pt>
                <c:pt idx="5">
                  <c:v>Tampere</c:v>
                </c:pt>
                <c:pt idx="6">
                  <c:v>Turku</c:v>
                </c:pt>
              </c:strCache>
            </c:strRef>
          </c:cat>
          <c:val>
            <c:numRef>
              <c:f>'[ktk.ktk1.fact_ktk_ktk1.latest (4).xlsx]Kouluterveyskyselyn aikasarjat '!$C$2:$C$8</c:f>
              <c:numCache>
                <c:formatCode>#\ ##0.0</c:formatCode>
                <c:ptCount val="7"/>
                <c:pt idx="0">
                  <c:v>33.6</c:v>
                </c:pt>
                <c:pt idx="1">
                  <c:v>25.7</c:v>
                </c:pt>
                <c:pt idx="2">
                  <c:v>37.5</c:v>
                </c:pt>
                <c:pt idx="3">
                  <c:v>34.9</c:v>
                </c:pt>
                <c:pt idx="4">
                  <c:v>33.4</c:v>
                </c:pt>
                <c:pt idx="5">
                  <c:v>36.799999999999997</c:v>
                </c:pt>
                <c:pt idx="6">
                  <c:v>38.5</c:v>
                </c:pt>
              </c:numCache>
            </c:numRef>
          </c:val>
          <c:extLst>
            <c:ext xmlns:c16="http://schemas.microsoft.com/office/drawing/2014/chart" uri="{C3380CC4-5D6E-409C-BE32-E72D297353CC}">
              <c16:uniqueId val="{00000001-4F04-4E7C-B298-9200EE134079}"/>
            </c:ext>
          </c:extLst>
        </c:ser>
        <c:dLbls>
          <c:dLblPos val="outEnd"/>
          <c:showLegendKey val="0"/>
          <c:showVal val="1"/>
          <c:showCatName val="0"/>
          <c:showSerName val="0"/>
          <c:showPercent val="0"/>
          <c:showBubbleSize val="0"/>
        </c:dLbls>
        <c:gapWidth val="219"/>
        <c:overlap val="-27"/>
        <c:axId val="518528504"/>
        <c:axId val="518530144"/>
      </c:barChart>
      <c:catAx>
        <c:axId val="518528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518530144"/>
        <c:crosses val="autoZero"/>
        <c:auto val="1"/>
        <c:lblAlgn val="ctr"/>
        <c:lblOffset val="100"/>
        <c:noMultiLvlLbl val="0"/>
      </c:catAx>
      <c:valAx>
        <c:axId val="51853014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8528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Ei syö koululounasta päivittäin,</a:t>
            </a:r>
            <a:r>
              <a:rPr lang="fi-FI" baseline="0"/>
              <a:t> % Kuopio</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(1).xlsx]Kouluterveyskyselyn aikasarjat '!$B$1</c:f>
              <c:strCache>
                <c:ptCount val="1"/>
                <c:pt idx="0">
                  <c:v>Perusopetus 8. ja 9. lk</c:v>
                </c:pt>
              </c:strCache>
            </c:strRef>
          </c:tx>
          <c:spPr>
            <a:ln w="28575" cap="rnd">
              <a:solidFill>
                <a:schemeClr val="accent1"/>
              </a:solidFill>
              <a:round/>
            </a:ln>
            <a:effectLst/>
          </c:spPr>
          <c:marker>
            <c:symbol val="none"/>
          </c:marker>
          <c:dLbls>
            <c:dLbl>
              <c:idx val="1"/>
              <c:layout>
                <c:manualLayout>
                  <c:x val="-4.4932891221010213E-2"/>
                  <c:y val="-3.35922283405872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AF7-4789-AC98-3EFD1C6F9A4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'!$A$2:$A$5</c:f>
              <c:strCache>
                <c:ptCount val="4"/>
                <c:pt idx="0">
                  <c:v>2010-2011</c:v>
                </c:pt>
                <c:pt idx="1">
                  <c:v>2013</c:v>
                </c:pt>
                <c:pt idx="2">
                  <c:v>2017</c:v>
                </c:pt>
                <c:pt idx="3">
                  <c:v>2019</c:v>
                </c:pt>
              </c:strCache>
            </c:strRef>
          </c:cat>
          <c:val>
            <c:numRef>
              <c:f>'[ktk.ktk1.fact_ktk_ktk1.latest (1).xlsx]Kouluterveyskyselyn aikasarjat '!$B$2:$B$5</c:f>
              <c:numCache>
                <c:formatCode>#\ ##0.0</c:formatCode>
                <c:ptCount val="4"/>
                <c:pt idx="0">
                  <c:v>28.4</c:v>
                </c:pt>
                <c:pt idx="1">
                  <c:v>29.3</c:v>
                </c:pt>
                <c:pt idx="2">
                  <c:v>27.7</c:v>
                </c:pt>
                <c:pt idx="3">
                  <c:v>37.5</c:v>
                </c:pt>
              </c:numCache>
            </c:numRef>
          </c:val>
          <c:smooth val="0"/>
          <c:extLst>
            <c:ext xmlns:c16="http://schemas.microsoft.com/office/drawing/2014/chart" uri="{C3380CC4-5D6E-409C-BE32-E72D297353CC}">
              <c16:uniqueId val="{00000000-2AF7-4789-AC98-3EFD1C6F9A4A}"/>
            </c:ext>
          </c:extLst>
        </c:ser>
        <c:ser>
          <c:idx val="1"/>
          <c:order val="1"/>
          <c:tx>
            <c:strRef>
              <c:f>'[ktk.ktk1.fact_ktk_ktk1.latest (1).xlsx]Kouluterveyskyselyn aikasarjat '!$C$1</c:f>
              <c:strCache>
                <c:ptCount val="1"/>
                <c:pt idx="0">
                  <c:v>Lukio 1. ja 2. vuosi</c:v>
                </c:pt>
              </c:strCache>
            </c:strRef>
          </c:tx>
          <c:spPr>
            <a:ln w="28575" cap="rnd">
              <a:solidFill>
                <a:schemeClr val="accent2"/>
              </a:solidFill>
              <a:round/>
            </a:ln>
            <a:effectLst/>
          </c:spPr>
          <c:marker>
            <c:symbol val="none"/>
          </c:marker>
          <c:dLbls>
            <c:dLbl>
              <c:idx val="2"/>
              <c:layout>
                <c:manualLayout>
                  <c:x val="-4.958914937862785E-2"/>
                  <c:y val="-3.35922283405872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AF7-4789-AC98-3EFD1C6F9A4A}"/>
                </c:ext>
              </c:extLst>
            </c:dLbl>
            <c:dLbl>
              <c:idx val="3"/>
              <c:layout>
                <c:manualLayout>
                  <c:x val="-3.5620374905775104E-2"/>
                  <c:y val="5.76263374012669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AF7-4789-AC98-3EFD1C6F9A4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'!$A$2:$A$5</c:f>
              <c:strCache>
                <c:ptCount val="4"/>
                <c:pt idx="0">
                  <c:v>2010-2011</c:v>
                </c:pt>
                <c:pt idx="1">
                  <c:v>2013</c:v>
                </c:pt>
                <c:pt idx="2">
                  <c:v>2017</c:v>
                </c:pt>
                <c:pt idx="3">
                  <c:v>2019</c:v>
                </c:pt>
              </c:strCache>
            </c:strRef>
          </c:cat>
          <c:val>
            <c:numRef>
              <c:f>'[ktk.ktk1.fact_ktk_ktk1.latest (1).xlsx]Kouluterveyskyselyn aikasarjat '!$C$2:$C$5</c:f>
              <c:numCache>
                <c:formatCode>#\ ##0.0</c:formatCode>
                <c:ptCount val="4"/>
                <c:pt idx="0">
                  <c:v>22.9</c:v>
                </c:pt>
                <c:pt idx="1">
                  <c:v>21.9</c:v>
                </c:pt>
                <c:pt idx="2">
                  <c:v>24.8</c:v>
                </c:pt>
                <c:pt idx="3">
                  <c:v>27</c:v>
                </c:pt>
              </c:numCache>
            </c:numRef>
          </c:val>
          <c:smooth val="0"/>
          <c:extLst>
            <c:ext xmlns:c16="http://schemas.microsoft.com/office/drawing/2014/chart" uri="{C3380CC4-5D6E-409C-BE32-E72D297353CC}">
              <c16:uniqueId val="{00000001-2AF7-4789-AC98-3EFD1C6F9A4A}"/>
            </c:ext>
          </c:extLst>
        </c:ser>
        <c:ser>
          <c:idx val="2"/>
          <c:order val="2"/>
          <c:tx>
            <c:strRef>
              <c:f>'[ktk.ktk1.fact_ktk_ktk1.latest (1).xlsx]Kouluterveyskyselyn aikasarjat '!$D$1</c:f>
              <c:strCache>
                <c:ptCount val="1"/>
                <c:pt idx="0">
                  <c:v>Ammatillinen oppilaitos</c:v>
                </c:pt>
              </c:strCache>
            </c:strRef>
          </c:tx>
          <c:spPr>
            <a:ln w="28575" cap="rnd">
              <a:solidFill>
                <a:schemeClr val="accent3"/>
              </a:solidFill>
              <a:round/>
            </a:ln>
            <a:effectLst/>
          </c:spPr>
          <c:marker>
            <c:symbol val="none"/>
          </c:marker>
          <c:dLbls>
            <c:dLbl>
              <c:idx val="2"/>
              <c:layout>
                <c:manualLayout>
                  <c:x val="-3.7948503984583749E-2"/>
                  <c:y val="7.74564603886266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F7-4789-AC98-3EFD1C6F9A4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'!$A$2:$A$5</c:f>
              <c:strCache>
                <c:ptCount val="4"/>
                <c:pt idx="0">
                  <c:v>2010-2011</c:v>
                </c:pt>
                <c:pt idx="1">
                  <c:v>2013</c:v>
                </c:pt>
                <c:pt idx="2">
                  <c:v>2017</c:v>
                </c:pt>
                <c:pt idx="3">
                  <c:v>2019</c:v>
                </c:pt>
              </c:strCache>
            </c:strRef>
          </c:cat>
          <c:val>
            <c:numRef>
              <c:f>'[ktk.ktk1.fact_ktk_ktk1.latest (1).xlsx]Kouluterveyskyselyn aikasarjat '!$D$2:$D$5</c:f>
              <c:numCache>
                <c:formatCode>#\ ##0.0</c:formatCode>
                <c:ptCount val="4"/>
                <c:pt idx="0">
                  <c:v>30.4</c:v>
                </c:pt>
                <c:pt idx="1">
                  <c:v>33.1</c:v>
                </c:pt>
                <c:pt idx="2">
                  <c:v>23.1</c:v>
                </c:pt>
                <c:pt idx="3">
                  <c:v>30.7</c:v>
                </c:pt>
              </c:numCache>
            </c:numRef>
          </c:val>
          <c:smooth val="0"/>
          <c:extLst>
            <c:ext xmlns:c16="http://schemas.microsoft.com/office/drawing/2014/chart" uri="{C3380CC4-5D6E-409C-BE32-E72D297353CC}">
              <c16:uniqueId val="{00000002-2AF7-4789-AC98-3EFD1C6F9A4A}"/>
            </c:ext>
          </c:extLst>
        </c:ser>
        <c:dLbls>
          <c:dLblPos val="t"/>
          <c:showLegendKey val="0"/>
          <c:showVal val="1"/>
          <c:showCatName val="0"/>
          <c:showSerName val="0"/>
          <c:showPercent val="0"/>
          <c:showBubbleSize val="0"/>
        </c:dLbls>
        <c:smooth val="0"/>
        <c:axId val="506779384"/>
        <c:axId val="506784632"/>
      </c:lineChart>
      <c:catAx>
        <c:axId val="506779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06784632"/>
        <c:crosses val="autoZero"/>
        <c:auto val="1"/>
        <c:lblAlgn val="ctr"/>
        <c:lblOffset val="100"/>
        <c:noMultiLvlLbl val="0"/>
      </c:catAx>
      <c:valAx>
        <c:axId val="50678463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06779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800" b="0" i="0" baseline="0" dirty="0">
                <a:effectLst/>
              </a:rPr>
              <a:t>Ei syö koululounasta päivittäin, % POJAT Kuopio</a:t>
            </a:r>
            <a:endParaRPr lang="fi-FI"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(2).xlsx]Kouluterveyskyselyn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'!$A$2:$A$5</c:f>
              <c:strCache>
                <c:ptCount val="4"/>
                <c:pt idx="0">
                  <c:v>2010-2011</c:v>
                </c:pt>
                <c:pt idx="1">
                  <c:v>2013</c:v>
                </c:pt>
                <c:pt idx="2">
                  <c:v>2017</c:v>
                </c:pt>
                <c:pt idx="3">
                  <c:v>2019</c:v>
                </c:pt>
              </c:strCache>
            </c:strRef>
          </c:cat>
          <c:val>
            <c:numRef>
              <c:f>'[ktk.ktk1.fact_ktk_ktk1.latest (2).xlsx]Kouluterveyskyselyn aikasarjat '!$B$2:$B$5</c:f>
              <c:numCache>
                <c:formatCode>#\ ##0.0</c:formatCode>
                <c:ptCount val="4"/>
                <c:pt idx="0">
                  <c:v>24.9</c:v>
                </c:pt>
                <c:pt idx="1">
                  <c:v>27.1</c:v>
                </c:pt>
                <c:pt idx="2">
                  <c:v>28.6</c:v>
                </c:pt>
                <c:pt idx="3">
                  <c:v>36.6</c:v>
                </c:pt>
              </c:numCache>
            </c:numRef>
          </c:val>
          <c:smooth val="0"/>
          <c:extLst>
            <c:ext xmlns:c16="http://schemas.microsoft.com/office/drawing/2014/chart" uri="{C3380CC4-5D6E-409C-BE32-E72D297353CC}">
              <c16:uniqueId val="{00000000-0493-4835-9010-C7D43554470A}"/>
            </c:ext>
          </c:extLst>
        </c:ser>
        <c:ser>
          <c:idx val="1"/>
          <c:order val="1"/>
          <c:tx>
            <c:strRef>
              <c:f>'[ktk.ktk1.fact_ktk_ktk1.latest (2).xlsx]Kouluterveyskyselyn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'!$A$2:$A$5</c:f>
              <c:strCache>
                <c:ptCount val="4"/>
                <c:pt idx="0">
                  <c:v>2010-2011</c:v>
                </c:pt>
                <c:pt idx="1">
                  <c:v>2013</c:v>
                </c:pt>
                <c:pt idx="2">
                  <c:v>2017</c:v>
                </c:pt>
                <c:pt idx="3">
                  <c:v>2019</c:v>
                </c:pt>
              </c:strCache>
            </c:strRef>
          </c:cat>
          <c:val>
            <c:numRef>
              <c:f>'[ktk.ktk1.fact_ktk_ktk1.latest (2).xlsx]Kouluterveyskyselyn aikasarjat '!$C$2:$C$5</c:f>
              <c:numCache>
                <c:formatCode>#\ ##0.0</c:formatCode>
                <c:ptCount val="4"/>
                <c:pt idx="0">
                  <c:v>21.7</c:v>
                </c:pt>
                <c:pt idx="1">
                  <c:v>17.600000000000001</c:v>
                </c:pt>
                <c:pt idx="2">
                  <c:v>26.8</c:v>
                </c:pt>
                <c:pt idx="3">
                  <c:v>22.9</c:v>
                </c:pt>
              </c:numCache>
            </c:numRef>
          </c:val>
          <c:smooth val="0"/>
          <c:extLst>
            <c:ext xmlns:c16="http://schemas.microsoft.com/office/drawing/2014/chart" uri="{C3380CC4-5D6E-409C-BE32-E72D297353CC}">
              <c16:uniqueId val="{00000001-0493-4835-9010-C7D43554470A}"/>
            </c:ext>
          </c:extLst>
        </c:ser>
        <c:ser>
          <c:idx val="2"/>
          <c:order val="2"/>
          <c:tx>
            <c:strRef>
              <c:f>'[ktk.ktk1.fact_ktk_ktk1.latest (2).xlsx]Kouluterveyskyselyn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'!$A$2:$A$5</c:f>
              <c:strCache>
                <c:ptCount val="4"/>
                <c:pt idx="0">
                  <c:v>2010-2011</c:v>
                </c:pt>
                <c:pt idx="1">
                  <c:v>2013</c:v>
                </c:pt>
                <c:pt idx="2">
                  <c:v>2017</c:v>
                </c:pt>
                <c:pt idx="3">
                  <c:v>2019</c:v>
                </c:pt>
              </c:strCache>
            </c:strRef>
          </c:cat>
          <c:val>
            <c:numRef>
              <c:f>'[ktk.ktk1.fact_ktk_ktk1.latest (2).xlsx]Kouluterveyskyselyn aikasarjat '!$D$2:$D$5</c:f>
              <c:numCache>
                <c:formatCode>#\ ##0.0</c:formatCode>
                <c:ptCount val="4"/>
                <c:pt idx="0">
                  <c:v>31.4</c:v>
                </c:pt>
                <c:pt idx="1">
                  <c:v>32.700000000000003</c:v>
                </c:pt>
                <c:pt idx="2">
                  <c:v>20.399999999999999</c:v>
                </c:pt>
                <c:pt idx="3">
                  <c:v>28.8</c:v>
                </c:pt>
              </c:numCache>
            </c:numRef>
          </c:val>
          <c:smooth val="0"/>
          <c:extLst>
            <c:ext xmlns:c16="http://schemas.microsoft.com/office/drawing/2014/chart" uri="{C3380CC4-5D6E-409C-BE32-E72D297353CC}">
              <c16:uniqueId val="{00000002-0493-4835-9010-C7D43554470A}"/>
            </c:ext>
          </c:extLst>
        </c:ser>
        <c:dLbls>
          <c:showLegendKey val="0"/>
          <c:showVal val="1"/>
          <c:showCatName val="0"/>
          <c:showSerName val="0"/>
          <c:showPercent val="0"/>
          <c:showBubbleSize val="0"/>
        </c:dLbls>
        <c:smooth val="0"/>
        <c:axId val="662866000"/>
        <c:axId val="662865344"/>
      </c:lineChart>
      <c:catAx>
        <c:axId val="66286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62865344"/>
        <c:crosses val="autoZero"/>
        <c:auto val="1"/>
        <c:lblAlgn val="ctr"/>
        <c:lblOffset val="100"/>
        <c:noMultiLvlLbl val="0"/>
      </c:catAx>
      <c:valAx>
        <c:axId val="662865344"/>
        <c:scaling>
          <c:orientation val="minMax"/>
        </c:scaling>
        <c:delete val="1"/>
        <c:axPos val="l"/>
        <c:numFmt formatCode="#\ ##0.0" sourceLinked="1"/>
        <c:majorTickMark val="none"/>
        <c:minorTickMark val="none"/>
        <c:tickLblPos val="nextTo"/>
        <c:crossAx val="6628660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800" dirty="0"/>
              <a:t>Ei syö koululounasta</a:t>
            </a:r>
            <a:r>
              <a:rPr lang="fi-FI" sz="1800" baseline="0" dirty="0"/>
              <a:t> päivittäin, %, TYTÖT Kuopio</a:t>
            </a:r>
            <a:endParaRPr lang="fi-FI" sz="1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3.7724605354014916E-2"/>
          <c:y val="0.24627504589030719"/>
          <c:w val="0.93615836017012866"/>
          <c:h val="0.67958121665811855"/>
        </c:manualLayout>
      </c:layout>
      <c:lineChart>
        <c:grouping val="standard"/>
        <c:varyColors val="0"/>
        <c:ser>
          <c:idx val="0"/>
          <c:order val="0"/>
          <c:tx>
            <c:strRef>
              <c:f>'[ktk.ktk1.fact_ktk_ktk1.latest (2).xlsx]Kouluterveyskyselyn aikasarjat '!$B$1</c:f>
              <c:strCache>
                <c:ptCount val="1"/>
                <c:pt idx="0">
                  <c:v>Perusopetus 8. ja 9. lk</c:v>
                </c:pt>
              </c:strCache>
            </c:strRef>
          </c:tx>
          <c:spPr>
            <a:ln w="28575" cap="rnd">
              <a:solidFill>
                <a:schemeClr val="accent1"/>
              </a:solidFill>
              <a:round/>
            </a:ln>
            <a:effectLst/>
          </c:spPr>
          <c:marker>
            <c:symbol val="none"/>
          </c:marker>
          <c:dLbls>
            <c:dLbl>
              <c:idx val="1"/>
              <c:layout>
                <c:manualLayout>
                  <c:x val="-2.3215141756316872E-2"/>
                  <c:y val="4.15491621464231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599-4FCC-9758-EB3FC084A238}"/>
                </c:ext>
              </c:extLst>
            </c:dLbl>
            <c:dLbl>
              <c:idx val="2"/>
              <c:layout>
                <c:manualLayout>
                  <c:x val="-4.3528390793094132E-2"/>
                  <c:y val="1.5980446979393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99-4FCC-9758-EB3FC084A2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'!$A$2:$A$5</c:f>
              <c:strCache>
                <c:ptCount val="4"/>
                <c:pt idx="0">
                  <c:v>2010-2011</c:v>
                </c:pt>
                <c:pt idx="1">
                  <c:v>2013</c:v>
                </c:pt>
                <c:pt idx="2">
                  <c:v>2017</c:v>
                </c:pt>
                <c:pt idx="3">
                  <c:v>2019</c:v>
                </c:pt>
              </c:strCache>
            </c:strRef>
          </c:cat>
          <c:val>
            <c:numRef>
              <c:f>'[ktk.ktk1.fact_ktk_ktk1.latest (2).xlsx]Kouluterveyskyselyn aikasarjat '!$B$2:$B$5</c:f>
              <c:numCache>
                <c:formatCode>#\ ##0.0</c:formatCode>
                <c:ptCount val="4"/>
                <c:pt idx="0">
                  <c:v>31.7</c:v>
                </c:pt>
                <c:pt idx="1">
                  <c:v>31.6</c:v>
                </c:pt>
                <c:pt idx="2">
                  <c:v>26.7</c:v>
                </c:pt>
                <c:pt idx="3">
                  <c:v>38.200000000000003</c:v>
                </c:pt>
              </c:numCache>
            </c:numRef>
          </c:val>
          <c:smooth val="0"/>
          <c:extLst>
            <c:ext xmlns:c16="http://schemas.microsoft.com/office/drawing/2014/chart" uri="{C3380CC4-5D6E-409C-BE32-E72D297353CC}">
              <c16:uniqueId val="{00000000-D599-4FCC-9758-EB3FC084A238}"/>
            </c:ext>
          </c:extLst>
        </c:ser>
        <c:ser>
          <c:idx val="1"/>
          <c:order val="1"/>
          <c:tx>
            <c:strRef>
              <c:f>'[ktk.ktk1.fact_ktk_ktk1.latest (2).xlsx]Kouluterveyskyselyn aikasarjat '!$C$1</c:f>
              <c:strCache>
                <c:ptCount val="1"/>
                <c:pt idx="0">
                  <c:v>Lukio 1. ja 2. vuosi</c:v>
                </c:pt>
              </c:strCache>
            </c:strRef>
          </c:tx>
          <c:spPr>
            <a:ln w="28575" cap="rnd">
              <a:solidFill>
                <a:schemeClr val="accent2"/>
              </a:solidFill>
              <a:round/>
            </a:ln>
            <a:effectLst/>
          </c:spPr>
          <c:marker>
            <c:symbol val="none"/>
          </c:marker>
          <c:dLbls>
            <c:dLbl>
              <c:idx val="2"/>
              <c:layout>
                <c:manualLayout>
                  <c:x val="-5.803785439079218E-3"/>
                  <c:y val="4.79413409381805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99-4FCC-9758-EB3FC084A2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'!$A$2:$A$5</c:f>
              <c:strCache>
                <c:ptCount val="4"/>
                <c:pt idx="0">
                  <c:v>2010-2011</c:v>
                </c:pt>
                <c:pt idx="1">
                  <c:v>2013</c:v>
                </c:pt>
                <c:pt idx="2">
                  <c:v>2017</c:v>
                </c:pt>
                <c:pt idx="3">
                  <c:v>2019</c:v>
                </c:pt>
              </c:strCache>
            </c:strRef>
          </c:cat>
          <c:val>
            <c:numRef>
              <c:f>'[ktk.ktk1.fact_ktk_ktk1.latest (2).xlsx]Kouluterveyskyselyn aikasarjat '!$C$2:$C$5</c:f>
              <c:numCache>
                <c:formatCode>#\ ##0.0</c:formatCode>
                <c:ptCount val="4"/>
                <c:pt idx="0">
                  <c:v>23.6</c:v>
                </c:pt>
                <c:pt idx="1">
                  <c:v>24.7</c:v>
                </c:pt>
                <c:pt idx="2">
                  <c:v>23.8</c:v>
                </c:pt>
                <c:pt idx="3">
                  <c:v>29.8</c:v>
                </c:pt>
              </c:numCache>
            </c:numRef>
          </c:val>
          <c:smooth val="0"/>
          <c:extLst>
            <c:ext xmlns:c16="http://schemas.microsoft.com/office/drawing/2014/chart" uri="{C3380CC4-5D6E-409C-BE32-E72D297353CC}">
              <c16:uniqueId val="{00000001-D599-4FCC-9758-EB3FC084A238}"/>
            </c:ext>
          </c:extLst>
        </c:ser>
        <c:ser>
          <c:idx val="2"/>
          <c:order val="2"/>
          <c:tx>
            <c:strRef>
              <c:f>'[ktk.ktk1.fact_ktk_ktk1.latest (2).xlsx]Kouluterveyskyselyn aikasarjat '!$D$1</c:f>
              <c:strCache>
                <c:ptCount val="1"/>
                <c:pt idx="0">
                  <c:v>Ammatillinen oppilaitos</c:v>
                </c:pt>
              </c:strCache>
            </c:strRef>
          </c:tx>
          <c:spPr>
            <a:ln w="28575" cap="rnd">
              <a:solidFill>
                <a:schemeClr val="accent3"/>
              </a:solidFill>
              <a:round/>
            </a:ln>
            <a:effectLst/>
          </c:spPr>
          <c:marker>
            <c:symbol val="none"/>
          </c:marker>
          <c:dLbls>
            <c:dLbl>
              <c:idx val="2"/>
              <c:layout>
                <c:manualLayout>
                  <c:x val="-6.9645425268950623E-2"/>
                  <c:y val="-4.47452515423018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99-4FCC-9758-EB3FC084A2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'!$A$2:$A$5</c:f>
              <c:strCache>
                <c:ptCount val="4"/>
                <c:pt idx="0">
                  <c:v>2010-2011</c:v>
                </c:pt>
                <c:pt idx="1">
                  <c:v>2013</c:v>
                </c:pt>
                <c:pt idx="2">
                  <c:v>2017</c:v>
                </c:pt>
                <c:pt idx="3">
                  <c:v>2019</c:v>
                </c:pt>
              </c:strCache>
            </c:strRef>
          </c:cat>
          <c:val>
            <c:numRef>
              <c:f>'[ktk.ktk1.fact_ktk_ktk1.latest (2).xlsx]Kouluterveyskyselyn aikasarjat '!$D$2:$D$5</c:f>
              <c:numCache>
                <c:formatCode>#\ ##0.0</c:formatCode>
                <c:ptCount val="4"/>
                <c:pt idx="0">
                  <c:v>29.2</c:v>
                </c:pt>
                <c:pt idx="1">
                  <c:v>33.6</c:v>
                </c:pt>
                <c:pt idx="2">
                  <c:v>27.1</c:v>
                </c:pt>
                <c:pt idx="3">
                  <c:v>32.5</c:v>
                </c:pt>
              </c:numCache>
            </c:numRef>
          </c:val>
          <c:smooth val="0"/>
          <c:extLst>
            <c:ext xmlns:c16="http://schemas.microsoft.com/office/drawing/2014/chart" uri="{C3380CC4-5D6E-409C-BE32-E72D297353CC}">
              <c16:uniqueId val="{00000002-D599-4FCC-9758-EB3FC084A238}"/>
            </c:ext>
          </c:extLst>
        </c:ser>
        <c:dLbls>
          <c:showLegendKey val="0"/>
          <c:showVal val="1"/>
          <c:showCatName val="0"/>
          <c:showSerName val="0"/>
          <c:showPercent val="0"/>
          <c:showBubbleSize val="0"/>
        </c:dLbls>
        <c:smooth val="0"/>
        <c:axId val="550876528"/>
        <c:axId val="550880136"/>
      </c:lineChart>
      <c:catAx>
        <c:axId val="55087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0880136"/>
        <c:crosses val="autoZero"/>
        <c:auto val="1"/>
        <c:lblAlgn val="ctr"/>
        <c:lblOffset val="100"/>
        <c:noMultiLvlLbl val="0"/>
      </c:catAx>
      <c:valAx>
        <c:axId val="550880136"/>
        <c:scaling>
          <c:orientation val="minMax"/>
        </c:scaling>
        <c:delete val="1"/>
        <c:axPos val="l"/>
        <c:numFmt formatCode="#\ ##0.0" sourceLinked="1"/>
        <c:majorTickMark val="none"/>
        <c:minorTickMark val="none"/>
        <c:tickLblPos val="nextTo"/>
        <c:crossAx val="5508765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baseline="0" dirty="0">
                <a:effectLst/>
              </a:rPr>
              <a:t>Koulukiusattuna vähintään kerran viikossa, %</a:t>
            </a:r>
            <a:r>
              <a:rPr lang="fi-FI" sz="1400" b="0" i="0" u="none" strike="noStrike" baseline="0" dirty="0"/>
              <a:t> , 8. ja 9.lk</a:t>
            </a:r>
            <a:endParaRPr lang="fi-FI"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(6).xlsx]Kouluterveyskyselyn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(6).xlsx]Kouluterveyskyselyn aikasarjat '!$A$2:$A$8</c:f>
              <c:strCache>
                <c:ptCount val="7"/>
                <c:pt idx="0">
                  <c:v>Joensuu</c:v>
                </c:pt>
                <c:pt idx="1">
                  <c:v>Jyväskylä</c:v>
                </c:pt>
                <c:pt idx="2">
                  <c:v>Kuopio</c:v>
                </c:pt>
                <c:pt idx="3">
                  <c:v>Lahti</c:v>
                </c:pt>
                <c:pt idx="4">
                  <c:v>Oulu</c:v>
                </c:pt>
                <c:pt idx="5">
                  <c:v>Tampere</c:v>
                </c:pt>
                <c:pt idx="6">
                  <c:v>Turku</c:v>
                </c:pt>
              </c:strCache>
            </c:strRef>
          </c:cat>
          <c:val>
            <c:numRef>
              <c:f>'[ktk.ktk1.fact_ktk_ktk1.latest (6).xlsx]Kouluterveyskyselyn aikasarjat '!$B$2:$B$8</c:f>
              <c:numCache>
                <c:formatCode>#\ ##0.0</c:formatCode>
                <c:ptCount val="7"/>
                <c:pt idx="0">
                  <c:v>5.9</c:v>
                </c:pt>
                <c:pt idx="1">
                  <c:v>5</c:v>
                </c:pt>
                <c:pt idx="2">
                  <c:v>4.9000000000000004</c:v>
                </c:pt>
                <c:pt idx="3">
                  <c:v>5.4</c:v>
                </c:pt>
                <c:pt idx="4">
                  <c:v>4.3</c:v>
                </c:pt>
                <c:pt idx="5">
                  <c:v>5.9</c:v>
                </c:pt>
                <c:pt idx="6">
                  <c:v>6.3</c:v>
                </c:pt>
              </c:numCache>
            </c:numRef>
          </c:val>
          <c:extLst>
            <c:ext xmlns:c16="http://schemas.microsoft.com/office/drawing/2014/chart" uri="{C3380CC4-5D6E-409C-BE32-E72D297353CC}">
              <c16:uniqueId val="{00000000-0C1C-44D7-9A1B-3D98CB9F3F87}"/>
            </c:ext>
          </c:extLst>
        </c:ser>
        <c:ser>
          <c:idx val="1"/>
          <c:order val="1"/>
          <c:tx>
            <c:strRef>
              <c:f>'[ktk.ktk1.fact_ktk_ktk1.latest (6).xlsx]Kouluterveyskyselyn aikasarjat '!$C$1</c:f>
              <c:strCache>
                <c:ptCount val="1"/>
                <c:pt idx="0">
                  <c:v>2019</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2-0C1C-44D7-9A1B-3D98CB9F3F87}"/>
                </c:ext>
              </c:extLst>
            </c:dLbl>
            <c:dLbl>
              <c:idx val="4"/>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3-0C1C-44D7-9A1B-3D98CB9F3F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(6).xlsx]Kouluterveyskyselyn aikasarjat '!$A$2:$A$8</c:f>
              <c:strCache>
                <c:ptCount val="7"/>
                <c:pt idx="0">
                  <c:v>Joensuu</c:v>
                </c:pt>
                <c:pt idx="1">
                  <c:v>Jyväskylä</c:v>
                </c:pt>
                <c:pt idx="2">
                  <c:v>Kuopio</c:v>
                </c:pt>
                <c:pt idx="3">
                  <c:v>Lahti</c:v>
                </c:pt>
                <c:pt idx="4">
                  <c:v>Oulu</c:v>
                </c:pt>
                <c:pt idx="5">
                  <c:v>Tampere</c:v>
                </c:pt>
                <c:pt idx="6">
                  <c:v>Turku</c:v>
                </c:pt>
              </c:strCache>
            </c:strRef>
          </c:cat>
          <c:val>
            <c:numRef>
              <c:f>'[ktk.ktk1.fact_ktk_ktk1.latest (6).xlsx]Kouluterveyskyselyn aikasarjat '!$C$2:$C$8</c:f>
              <c:numCache>
                <c:formatCode>#\ ##0.0</c:formatCode>
                <c:ptCount val="7"/>
                <c:pt idx="0">
                  <c:v>6.8</c:v>
                </c:pt>
                <c:pt idx="1">
                  <c:v>4.5999999999999996</c:v>
                </c:pt>
                <c:pt idx="2">
                  <c:v>6</c:v>
                </c:pt>
                <c:pt idx="3">
                  <c:v>4.7</c:v>
                </c:pt>
                <c:pt idx="4">
                  <c:v>4.4000000000000004</c:v>
                </c:pt>
                <c:pt idx="5">
                  <c:v>4.5</c:v>
                </c:pt>
                <c:pt idx="6">
                  <c:v>6.5</c:v>
                </c:pt>
              </c:numCache>
            </c:numRef>
          </c:val>
          <c:extLst>
            <c:ext xmlns:c16="http://schemas.microsoft.com/office/drawing/2014/chart" uri="{C3380CC4-5D6E-409C-BE32-E72D297353CC}">
              <c16:uniqueId val="{00000001-0C1C-44D7-9A1B-3D98CB9F3F87}"/>
            </c:ext>
          </c:extLst>
        </c:ser>
        <c:dLbls>
          <c:dLblPos val="outEnd"/>
          <c:showLegendKey val="0"/>
          <c:showVal val="1"/>
          <c:showCatName val="0"/>
          <c:showSerName val="0"/>
          <c:showPercent val="0"/>
          <c:showBubbleSize val="0"/>
        </c:dLbls>
        <c:gapWidth val="219"/>
        <c:overlap val="-27"/>
        <c:axId val="539438248"/>
        <c:axId val="539436936"/>
      </c:barChart>
      <c:catAx>
        <c:axId val="539438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539436936"/>
        <c:crosses val="autoZero"/>
        <c:auto val="1"/>
        <c:lblAlgn val="ctr"/>
        <c:lblOffset val="100"/>
        <c:noMultiLvlLbl val="0"/>
      </c:catAx>
      <c:valAx>
        <c:axId val="53943693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9438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baseline="0">
                <a:effectLst/>
              </a:rPr>
              <a:t>Koulukiusattuna vähintään kerran viikossa, %</a:t>
            </a:r>
            <a:r>
              <a:rPr lang="fi-FI" sz="1400" b="0" i="0" u="none" strike="noStrike" baseline="0"/>
              <a:t> , 4. ja 5.lk</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'[ktk.ktk4.fact_ktk_ktk4.latest (1).xlsx]Kouluterveyskyselyn tulokset 20'!$B$1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'[ktk.ktk4.fact_ktk_ktk4.latest (1).xlsx]Kouluterveyskyselyn tulokset 20'!$A$2:$A$8</c:f>
              <c:strCache>
                <c:ptCount val="7"/>
                <c:pt idx="0">
                  <c:v>Joensuu</c:v>
                </c:pt>
                <c:pt idx="1">
                  <c:v>Jyväskylä</c:v>
                </c:pt>
                <c:pt idx="2">
                  <c:v>Kuopio</c:v>
                </c:pt>
                <c:pt idx="3">
                  <c:v>Lahti</c:v>
                </c:pt>
                <c:pt idx="4">
                  <c:v>Oulu</c:v>
                </c:pt>
                <c:pt idx="5">
                  <c:v>Tampere</c:v>
                </c:pt>
                <c:pt idx="6">
                  <c:v>Turku</c:v>
                </c:pt>
              </c:strCache>
            </c:strRef>
          </c:cat>
          <c:val>
            <c:numRef>
              <c:f>'[ktk.ktk4.fact_ktk_ktk4.latest (1).xlsx]Kouluterveyskyselyn tulokset 20'!$B$2:$B$8</c:f>
              <c:numCache>
                <c:formatCode>#\ ##0.0</c:formatCode>
                <c:ptCount val="7"/>
                <c:pt idx="0">
                  <c:v>6.3</c:v>
                </c:pt>
                <c:pt idx="1">
                  <c:v>7.1</c:v>
                </c:pt>
                <c:pt idx="2">
                  <c:v>5.9</c:v>
                </c:pt>
                <c:pt idx="3">
                  <c:v>6.7</c:v>
                </c:pt>
                <c:pt idx="4">
                  <c:v>6.3</c:v>
                </c:pt>
                <c:pt idx="5">
                  <c:v>8.8000000000000007</c:v>
                </c:pt>
                <c:pt idx="6">
                  <c:v>7.9</c:v>
                </c:pt>
              </c:numCache>
            </c:numRef>
          </c:val>
          <c:extLst>
            <c:ext xmlns:c16="http://schemas.microsoft.com/office/drawing/2014/chart" uri="{C3380CC4-5D6E-409C-BE32-E72D297353CC}">
              <c16:uniqueId val="{00000000-A261-48D8-B774-3D8A807A72FB}"/>
            </c:ext>
          </c:extLst>
        </c:ser>
        <c:ser>
          <c:idx val="1"/>
          <c:order val="1"/>
          <c:tx>
            <c:strRef>
              <c:f>'[ktk.ktk4.fact_ktk_ktk4.latest (1).xlsx]Kouluterveyskyselyn tulokset 20'!$C$1</c:f>
              <c:strCache>
                <c:ptCount val="1"/>
                <c:pt idx="0">
                  <c:v>2019</c:v>
                </c:pt>
              </c:strCache>
            </c:strRef>
          </c:tx>
          <c:spPr>
            <a:solidFill>
              <a:schemeClr val="accent2"/>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00B05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3-A261-48D8-B774-3D8A807A72FB}"/>
                </c:ext>
              </c:extLst>
            </c:dLbl>
            <c:dLbl>
              <c:idx val="5"/>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FF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2-A261-48D8-B774-3D8A807A72F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'[ktk.ktk4.fact_ktk_ktk4.latest (1).xlsx]Kouluterveyskyselyn tulokset 20'!$A$2:$A$8</c:f>
              <c:strCache>
                <c:ptCount val="7"/>
                <c:pt idx="0">
                  <c:v>Joensuu</c:v>
                </c:pt>
                <c:pt idx="1">
                  <c:v>Jyväskylä</c:v>
                </c:pt>
                <c:pt idx="2">
                  <c:v>Kuopio</c:v>
                </c:pt>
                <c:pt idx="3">
                  <c:v>Lahti</c:v>
                </c:pt>
                <c:pt idx="4">
                  <c:v>Oulu</c:v>
                </c:pt>
                <c:pt idx="5">
                  <c:v>Tampere</c:v>
                </c:pt>
                <c:pt idx="6">
                  <c:v>Turku</c:v>
                </c:pt>
              </c:strCache>
            </c:strRef>
          </c:cat>
          <c:val>
            <c:numRef>
              <c:f>'[ktk.ktk4.fact_ktk_ktk4.latest (1).xlsx]Kouluterveyskyselyn tulokset 20'!$C$2:$C$8</c:f>
              <c:numCache>
                <c:formatCode>#\ ##0.0</c:formatCode>
                <c:ptCount val="7"/>
                <c:pt idx="0">
                  <c:v>6.5</c:v>
                </c:pt>
                <c:pt idx="1">
                  <c:v>6.5</c:v>
                </c:pt>
                <c:pt idx="2">
                  <c:v>6.6</c:v>
                </c:pt>
                <c:pt idx="3">
                  <c:v>7.4</c:v>
                </c:pt>
                <c:pt idx="4">
                  <c:v>5.9</c:v>
                </c:pt>
                <c:pt idx="5">
                  <c:v>8</c:v>
                </c:pt>
                <c:pt idx="6">
                  <c:v>6.8</c:v>
                </c:pt>
              </c:numCache>
            </c:numRef>
          </c:val>
          <c:extLst>
            <c:ext xmlns:c16="http://schemas.microsoft.com/office/drawing/2014/chart" uri="{C3380CC4-5D6E-409C-BE32-E72D297353CC}">
              <c16:uniqueId val="{00000001-A261-48D8-B774-3D8A807A72FB}"/>
            </c:ext>
          </c:extLst>
        </c:ser>
        <c:dLbls>
          <c:dLblPos val="outEnd"/>
          <c:showLegendKey val="0"/>
          <c:showVal val="1"/>
          <c:showCatName val="0"/>
          <c:showSerName val="0"/>
          <c:showPercent val="0"/>
          <c:showBubbleSize val="0"/>
        </c:dLbls>
        <c:gapWidth val="219"/>
        <c:overlap val="-27"/>
        <c:axId val="533644536"/>
        <c:axId val="533643552"/>
      </c:barChart>
      <c:catAx>
        <c:axId val="533644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533643552"/>
        <c:crosses val="autoZero"/>
        <c:auto val="1"/>
        <c:lblAlgn val="ctr"/>
        <c:lblOffset val="100"/>
        <c:noMultiLvlLbl val="0"/>
      </c:catAx>
      <c:valAx>
        <c:axId val="53364355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3644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Harrastaa hengästyttävää liikuntaa vapaa-ajalla korkeintaan 1 h viikossa, % KUOPIO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'!$A$2:$A$7</c:f>
              <c:strCache>
                <c:ptCount val="6"/>
                <c:pt idx="0">
                  <c:v>2006-2007</c:v>
                </c:pt>
                <c:pt idx="1">
                  <c:v>2008-2009</c:v>
                </c:pt>
                <c:pt idx="2">
                  <c:v>2010-2011</c:v>
                </c:pt>
                <c:pt idx="3">
                  <c:v>2013</c:v>
                </c:pt>
                <c:pt idx="4">
                  <c:v>2017</c:v>
                </c:pt>
                <c:pt idx="5">
                  <c:v>2019</c:v>
                </c:pt>
              </c:strCache>
            </c:strRef>
          </c:cat>
          <c:val>
            <c:numRef>
              <c:f>'[ktk.ktk1.fact_ktk_ktk1.latest.xlsx]Kouluterveyskyselyn aikasarjat '!$B$2:$B$7</c:f>
              <c:numCache>
                <c:formatCode>#\ ##0.0</c:formatCode>
                <c:ptCount val="6"/>
                <c:pt idx="0">
                  <c:v>36.4</c:v>
                </c:pt>
                <c:pt idx="1">
                  <c:v>35.4</c:v>
                </c:pt>
                <c:pt idx="2">
                  <c:v>31.6</c:v>
                </c:pt>
                <c:pt idx="3">
                  <c:v>32.200000000000003</c:v>
                </c:pt>
                <c:pt idx="4">
                  <c:v>21.9</c:v>
                </c:pt>
                <c:pt idx="5">
                  <c:v>29.1</c:v>
                </c:pt>
              </c:numCache>
            </c:numRef>
          </c:val>
          <c:smooth val="0"/>
          <c:extLst>
            <c:ext xmlns:c16="http://schemas.microsoft.com/office/drawing/2014/chart" uri="{C3380CC4-5D6E-409C-BE32-E72D297353CC}">
              <c16:uniqueId val="{00000000-817A-4EFB-93AE-8F7D1DB0834F}"/>
            </c:ext>
          </c:extLst>
        </c:ser>
        <c:ser>
          <c:idx val="1"/>
          <c:order val="1"/>
          <c:tx>
            <c:strRef>
              <c:f>'[ktk.ktk1.fact_ktk_ktk1.latest.xlsx]Kouluterveyskyselyn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'!$A$2:$A$7</c:f>
              <c:strCache>
                <c:ptCount val="6"/>
                <c:pt idx="0">
                  <c:v>2006-2007</c:v>
                </c:pt>
                <c:pt idx="1">
                  <c:v>2008-2009</c:v>
                </c:pt>
                <c:pt idx="2">
                  <c:v>2010-2011</c:v>
                </c:pt>
                <c:pt idx="3">
                  <c:v>2013</c:v>
                </c:pt>
                <c:pt idx="4">
                  <c:v>2017</c:v>
                </c:pt>
                <c:pt idx="5">
                  <c:v>2019</c:v>
                </c:pt>
              </c:strCache>
            </c:strRef>
          </c:cat>
          <c:val>
            <c:numRef>
              <c:f>'[ktk.ktk1.fact_ktk_ktk1.latest.xlsx]Kouluterveyskyselyn aikasarjat '!$C$2:$C$7</c:f>
              <c:numCache>
                <c:formatCode>#\ ##0.0</c:formatCode>
                <c:ptCount val="6"/>
                <c:pt idx="0">
                  <c:v>31.7</c:v>
                </c:pt>
                <c:pt idx="1">
                  <c:v>31.3</c:v>
                </c:pt>
                <c:pt idx="2">
                  <c:v>30.4</c:v>
                </c:pt>
                <c:pt idx="3">
                  <c:v>28.4</c:v>
                </c:pt>
                <c:pt idx="4">
                  <c:v>24.6</c:v>
                </c:pt>
                <c:pt idx="5">
                  <c:v>21.8</c:v>
                </c:pt>
              </c:numCache>
            </c:numRef>
          </c:val>
          <c:smooth val="0"/>
          <c:extLst>
            <c:ext xmlns:c16="http://schemas.microsoft.com/office/drawing/2014/chart" uri="{C3380CC4-5D6E-409C-BE32-E72D297353CC}">
              <c16:uniqueId val="{00000001-817A-4EFB-93AE-8F7D1DB0834F}"/>
            </c:ext>
          </c:extLst>
        </c:ser>
        <c:ser>
          <c:idx val="2"/>
          <c:order val="2"/>
          <c:tx>
            <c:strRef>
              <c:f>'[ktk.ktk1.fact_ktk_ktk1.latest.xlsx]Kouluterveyskyselyn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'!$A$2:$A$7</c:f>
              <c:strCache>
                <c:ptCount val="6"/>
                <c:pt idx="0">
                  <c:v>2006-2007</c:v>
                </c:pt>
                <c:pt idx="1">
                  <c:v>2008-2009</c:v>
                </c:pt>
                <c:pt idx="2">
                  <c:v>2010-2011</c:v>
                </c:pt>
                <c:pt idx="3">
                  <c:v>2013</c:v>
                </c:pt>
                <c:pt idx="4">
                  <c:v>2017</c:v>
                </c:pt>
                <c:pt idx="5">
                  <c:v>2019</c:v>
                </c:pt>
              </c:strCache>
            </c:strRef>
          </c:cat>
          <c:val>
            <c:numRef>
              <c:f>'[ktk.ktk1.fact_ktk_ktk1.latest.xlsx]Kouluterveyskyselyn aikasarjat '!$D$2:$D$7</c:f>
              <c:numCache>
                <c:formatCode>#\ ##0.0</c:formatCode>
                <c:ptCount val="6"/>
                <c:pt idx="1">
                  <c:v>45.4</c:v>
                </c:pt>
                <c:pt idx="2">
                  <c:v>41.4</c:v>
                </c:pt>
                <c:pt idx="3">
                  <c:v>44.6</c:v>
                </c:pt>
                <c:pt idx="4">
                  <c:v>39.4</c:v>
                </c:pt>
                <c:pt idx="5">
                  <c:v>40</c:v>
                </c:pt>
              </c:numCache>
            </c:numRef>
          </c:val>
          <c:smooth val="0"/>
          <c:extLst>
            <c:ext xmlns:c16="http://schemas.microsoft.com/office/drawing/2014/chart" uri="{C3380CC4-5D6E-409C-BE32-E72D297353CC}">
              <c16:uniqueId val="{00000002-817A-4EFB-93AE-8F7D1DB0834F}"/>
            </c:ext>
          </c:extLst>
        </c:ser>
        <c:dLbls>
          <c:dLblPos val="t"/>
          <c:showLegendKey val="0"/>
          <c:showVal val="1"/>
          <c:showCatName val="0"/>
          <c:showSerName val="0"/>
          <c:showPercent val="0"/>
          <c:showBubbleSize val="0"/>
        </c:dLbls>
        <c:smooth val="0"/>
        <c:axId val="610987384"/>
        <c:axId val="610986400"/>
      </c:lineChart>
      <c:catAx>
        <c:axId val="610987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10986400"/>
        <c:crosses val="autoZero"/>
        <c:auto val="1"/>
        <c:lblAlgn val="ctr"/>
        <c:lblOffset val="100"/>
        <c:noMultiLvlLbl val="0"/>
      </c:catAx>
      <c:valAx>
        <c:axId val="61098640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10987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b="1" dirty="0">
                <a:solidFill>
                  <a:srgbClr val="FF0000"/>
                </a:solidFill>
              </a:rPr>
              <a:t>KUOPIO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(2).xlsx]Kouluterveyskyselyn aikasarjat '!$B$1:$B$2</c:f>
              <c:strCache>
                <c:ptCount val="2"/>
                <c:pt idx="0">
                  <c:v>Perusopetus 8. ja 9. lk</c:v>
                </c:pt>
                <c:pt idx="1">
                  <c:v>Koulukiusattuna vähintään kerran viikossa, %</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'!$A$3:$A$8</c:f>
              <c:strCache>
                <c:ptCount val="6"/>
                <c:pt idx="0">
                  <c:v>2006-2007</c:v>
                </c:pt>
                <c:pt idx="1">
                  <c:v>2008-2009</c:v>
                </c:pt>
                <c:pt idx="2">
                  <c:v>2010-2011</c:v>
                </c:pt>
                <c:pt idx="3">
                  <c:v>2013</c:v>
                </c:pt>
                <c:pt idx="4">
                  <c:v>2017</c:v>
                </c:pt>
                <c:pt idx="5">
                  <c:v>2019</c:v>
                </c:pt>
              </c:strCache>
            </c:strRef>
          </c:cat>
          <c:val>
            <c:numRef>
              <c:f>'[ktk.ktk1.fact_ktk_ktk1.latest (2).xlsx]Kouluterveyskyselyn aikasarjat '!$B$3:$B$8</c:f>
              <c:numCache>
                <c:formatCode>#\ ##0.0</c:formatCode>
                <c:ptCount val="6"/>
                <c:pt idx="0">
                  <c:v>7.3</c:v>
                </c:pt>
                <c:pt idx="1">
                  <c:v>6.5</c:v>
                </c:pt>
                <c:pt idx="2">
                  <c:v>6.7</c:v>
                </c:pt>
                <c:pt idx="3">
                  <c:v>7.1</c:v>
                </c:pt>
                <c:pt idx="4">
                  <c:v>4.9000000000000004</c:v>
                </c:pt>
                <c:pt idx="5">
                  <c:v>6</c:v>
                </c:pt>
              </c:numCache>
            </c:numRef>
          </c:val>
          <c:smooth val="0"/>
          <c:extLst>
            <c:ext xmlns:c16="http://schemas.microsoft.com/office/drawing/2014/chart" uri="{C3380CC4-5D6E-409C-BE32-E72D297353CC}">
              <c16:uniqueId val="{00000000-C6F9-4318-959A-8832E29877BB}"/>
            </c:ext>
          </c:extLst>
        </c:ser>
        <c:ser>
          <c:idx val="1"/>
          <c:order val="1"/>
          <c:tx>
            <c:strRef>
              <c:f>'[ktk.ktk1.fact_ktk_ktk1.latest (2).xlsx]Kouluterveyskyselyn aikasarjat '!$C$1:$C$2</c:f>
              <c:strCache>
                <c:ptCount val="2"/>
                <c:pt idx="0">
                  <c:v>Lukio 1. ja 2. vuosi</c:v>
                </c:pt>
                <c:pt idx="1">
                  <c:v>Koulukiusattuna vähintään kerran viikossa, %</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'!$A$3:$A$8</c:f>
              <c:strCache>
                <c:ptCount val="6"/>
                <c:pt idx="0">
                  <c:v>2006-2007</c:v>
                </c:pt>
                <c:pt idx="1">
                  <c:v>2008-2009</c:v>
                </c:pt>
                <c:pt idx="2">
                  <c:v>2010-2011</c:v>
                </c:pt>
                <c:pt idx="3">
                  <c:v>2013</c:v>
                </c:pt>
                <c:pt idx="4">
                  <c:v>2017</c:v>
                </c:pt>
                <c:pt idx="5">
                  <c:v>2019</c:v>
                </c:pt>
              </c:strCache>
            </c:strRef>
          </c:cat>
          <c:val>
            <c:numRef>
              <c:f>'[ktk.ktk1.fact_ktk_ktk1.latest (2).xlsx]Kouluterveyskyselyn aikasarjat '!$C$3:$C$8</c:f>
              <c:numCache>
                <c:formatCode>#\ ##0.0</c:formatCode>
                <c:ptCount val="6"/>
                <c:pt idx="0">
                  <c:v>0.7</c:v>
                </c:pt>
                <c:pt idx="1">
                  <c:v>1.7</c:v>
                </c:pt>
                <c:pt idx="2">
                  <c:v>0.6</c:v>
                </c:pt>
                <c:pt idx="3">
                  <c:v>1</c:v>
                </c:pt>
                <c:pt idx="4">
                  <c:v>0.6</c:v>
                </c:pt>
                <c:pt idx="5">
                  <c:v>0.3</c:v>
                </c:pt>
              </c:numCache>
            </c:numRef>
          </c:val>
          <c:smooth val="0"/>
          <c:extLst>
            <c:ext xmlns:c16="http://schemas.microsoft.com/office/drawing/2014/chart" uri="{C3380CC4-5D6E-409C-BE32-E72D297353CC}">
              <c16:uniqueId val="{00000001-C6F9-4318-959A-8832E29877BB}"/>
            </c:ext>
          </c:extLst>
        </c:ser>
        <c:ser>
          <c:idx val="2"/>
          <c:order val="2"/>
          <c:tx>
            <c:strRef>
              <c:f>'[ktk.ktk1.fact_ktk_ktk1.latest (2).xlsx]Kouluterveyskyselyn aikasarjat '!$D$1:$D$2</c:f>
              <c:strCache>
                <c:ptCount val="2"/>
                <c:pt idx="0">
                  <c:v>Ammatillinen oppilaitos</c:v>
                </c:pt>
                <c:pt idx="1">
                  <c:v>Koulukiusattuna vähintään kerran viikossa, %</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'!$A$3:$A$8</c:f>
              <c:strCache>
                <c:ptCount val="6"/>
                <c:pt idx="0">
                  <c:v>2006-2007</c:v>
                </c:pt>
                <c:pt idx="1">
                  <c:v>2008-2009</c:v>
                </c:pt>
                <c:pt idx="2">
                  <c:v>2010-2011</c:v>
                </c:pt>
                <c:pt idx="3">
                  <c:v>2013</c:v>
                </c:pt>
                <c:pt idx="4">
                  <c:v>2017</c:v>
                </c:pt>
                <c:pt idx="5">
                  <c:v>2019</c:v>
                </c:pt>
              </c:strCache>
            </c:strRef>
          </c:cat>
          <c:val>
            <c:numRef>
              <c:f>'[ktk.ktk1.fact_ktk_ktk1.latest (2).xlsx]Kouluterveyskyselyn aikasarjat '!$D$3:$D$8</c:f>
              <c:numCache>
                <c:formatCode>#\ ##0.0</c:formatCode>
                <c:ptCount val="6"/>
                <c:pt idx="1">
                  <c:v>3.7</c:v>
                </c:pt>
                <c:pt idx="2">
                  <c:v>2.8</c:v>
                </c:pt>
                <c:pt idx="3">
                  <c:v>1.8</c:v>
                </c:pt>
                <c:pt idx="4">
                  <c:v>1.7</c:v>
                </c:pt>
                <c:pt idx="5">
                  <c:v>4.2</c:v>
                </c:pt>
              </c:numCache>
            </c:numRef>
          </c:val>
          <c:smooth val="0"/>
          <c:extLst>
            <c:ext xmlns:c16="http://schemas.microsoft.com/office/drawing/2014/chart" uri="{C3380CC4-5D6E-409C-BE32-E72D297353CC}">
              <c16:uniqueId val="{00000002-C6F9-4318-959A-8832E29877BB}"/>
            </c:ext>
          </c:extLst>
        </c:ser>
        <c:dLbls>
          <c:dLblPos val="t"/>
          <c:showLegendKey val="0"/>
          <c:showVal val="1"/>
          <c:showCatName val="0"/>
          <c:showSerName val="0"/>
          <c:showPercent val="0"/>
          <c:showBubbleSize val="0"/>
        </c:dLbls>
        <c:smooth val="0"/>
        <c:axId val="486600184"/>
        <c:axId val="486606744"/>
      </c:lineChart>
      <c:catAx>
        <c:axId val="486600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486606744"/>
        <c:crosses val="autoZero"/>
        <c:auto val="1"/>
        <c:lblAlgn val="ctr"/>
        <c:lblOffset val="100"/>
        <c:noMultiLvlLbl val="0"/>
      </c:catAx>
      <c:valAx>
        <c:axId val="48660674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866001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i-FI" b="1" dirty="0">
                <a:solidFill>
                  <a:srgbClr val="FF0000"/>
                </a:solidFill>
              </a:rPr>
              <a:t>KOKO</a:t>
            </a:r>
            <a:r>
              <a:rPr lang="fi-FI" b="1" baseline="0" dirty="0">
                <a:solidFill>
                  <a:srgbClr val="FF0000"/>
                </a:solidFill>
              </a:rPr>
              <a:t> MAA</a:t>
            </a:r>
            <a:endParaRPr lang="fi-FI" b="1" dirty="0">
              <a:solidFill>
                <a:srgbClr val="FF0000"/>
              </a:solidFill>
            </a:endParaRPr>
          </a:p>
        </c:rich>
      </c:tx>
      <c:layout>
        <c:manualLayout>
          <c:xMode val="edge"/>
          <c:yMode val="edge"/>
          <c:x val="0.38905660377358497"/>
          <c:y val="1.122413064357795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(4).xlsx]Kouluterveyskyselyn aikasarjat '!$B$1:$B$2</c:f>
              <c:strCache>
                <c:ptCount val="2"/>
                <c:pt idx="0">
                  <c:v>Perusopetus 8. ja 9. lk</c:v>
                </c:pt>
                <c:pt idx="1">
                  <c:v>Koulukiusattuna vähintään kerran viikossa, %</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(4).xlsx]Kouluterveyskyselyn aikasarjat '!$A$3:$A$9</c:f>
              <c:strCache>
                <c:ptCount val="7"/>
                <c:pt idx="0">
                  <c:v>2006-2007</c:v>
                </c:pt>
                <c:pt idx="1">
                  <c:v>2008-2009</c:v>
                </c:pt>
                <c:pt idx="2">
                  <c:v>2010-2011</c:v>
                </c:pt>
                <c:pt idx="3">
                  <c:v>2013</c:v>
                </c:pt>
                <c:pt idx="4">
                  <c:v>2015</c:v>
                </c:pt>
                <c:pt idx="5">
                  <c:v>2017</c:v>
                </c:pt>
                <c:pt idx="6">
                  <c:v>2019</c:v>
                </c:pt>
              </c:strCache>
            </c:strRef>
          </c:cat>
          <c:val>
            <c:numRef>
              <c:f>'[ktk.ktk1.fact_ktk_ktk1.latest (4).xlsx]Kouluterveyskyselyn aikasarjat '!$B$3:$B$9</c:f>
              <c:numCache>
                <c:formatCode>#\ ##0.0</c:formatCode>
                <c:ptCount val="7"/>
                <c:pt idx="0">
                  <c:v>7.7</c:v>
                </c:pt>
                <c:pt idx="1">
                  <c:v>8.4</c:v>
                </c:pt>
                <c:pt idx="2">
                  <c:v>7.7</c:v>
                </c:pt>
                <c:pt idx="3">
                  <c:v>7</c:v>
                </c:pt>
                <c:pt idx="4">
                  <c:v>6.2</c:v>
                </c:pt>
                <c:pt idx="5">
                  <c:v>5.8</c:v>
                </c:pt>
                <c:pt idx="6">
                  <c:v>5.5</c:v>
                </c:pt>
              </c:numCache>
            </c:numRef>
          </c:val>
          <c:smooth val="0"/>
          <c:extLst>
            <c:ext xmlns:c16="http://schemas.microsoft.com/office/drawing/2014/chart" uri="{C3380CC4-5D6E-409C-BE32-E72D297353CC}">
              <c16:uniqueId val="{00000000-F811-4260-801D-6B0CD51D6473}"/>
            </c:ext>
          </c:extLst>
        </c:ser>
        <c:ser>
          <c:idx val="1"/>
          <c:order val="1"/>
          <c:tx>
            <c:strRef>
              <c:f>'[ktk.ktk1.fact_ktk_ktk1.latest (4).xlsx]Kouluterveyskyselyn aikasarjat '!$C$1:$C$2</c:f>
              <c:strCache>
                <c:ptCount val="2"/>
                <c:pt idx="0">
                  <c:v>Lukio 1. ja 2. vuosi</c:v>
                </c:pt>
                <c:pt idx="1">
                  <c:v>Koulukiusattuna vähintään kerran viikossa, %</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(4).xlsx]Kouluterveyskyselyn aikasarjat '!$A$3:$A$9</c:f>
              <c:strCache>
                <c:ptCount val="7"/>
                <c:pt idx="0">
                  <c:v>2006-2007</c:v>
                </c:pt>
                <c:pt idx="1">
                  <c:v>2008-2009</c:v>
                </c:pt>
                <c:pt idx="2">
                  <c:v>2010-2011</c:v>
                </c:pt>
                <c:pt idx="3">
                  <c:v>2013</c:v>
                </c:pt>
                <c:pt idx="4">
                  <c:v>2015</c:v>
                </c:pt>
                <c:pt idx="5">
                  <c:v>2017</c:v>
                </c:pt>
                <c:pt idx="6">
                  <c:v>2019</c:v>
                </c:pt>
              </c:strCache>
            </c:strRef>
          </c:cat>
          <c:val>
            <c:numRef>
              <c:f>'[ktk.ktk1.fact_ktk_ktk1.latest (4).xlsx]Kouluterveyskyselyn aikasarjat '!$C$3:$C$9</c:f>
              <c:numCache>
                <c:formatCode>#\ ##0.0</c:formatCode>
                <c:ptCount val="7"/>
                <c:pt idx="0">
                  <c:v>1.5</c:v>
                </c:pt>
                <c:pt idx="1">
                  <c:v>1.4</c:v>
                </c:pt>
                <c:pt idx="2">
                  <c:v>1.4</c:v>
                </c:pt>
                <c:pt idx="3">
                  <c:v>1.2</c:v>
                </c:pt>
                <c:pt idx="4">
                  <c:v>1.3</c:v>
                </c:pt>
                <c:pt idx="5">
                  <c:v>1.1000000000000001</c:v>
                </c:pt>
                <c:pt idx="6">
                  <c:v>1.1000000000000001</c:v>
                </c:pt>
              </c:numCache>
            </c:numRef>
          </c:val>
          <c:smooth val="0"/>
          <c:extLst>
            <c:ext xmlns:c16="http://schemas.microsoft.com/office/drawing/2014/chart" uri="{C3380CC4-5D6E-409C-BE32-E72D297353CC}">
              <c16:uniqueId val="{00000001-F811-4260-801D-6B0CD51D6473}"/>
            </c:ext>
          </c:extLst>
        </c:ser>
        <c:ser>
          <c:idx val="2"/>
          <c:order val="2"/>
          <c:tx>
            <c:strRef>
              <c:f>'[ktk.ktk1.fact_ktk_ktk1.latest (4).xlsx]Kouluterveyskyselyn aikasarjat '!$D$1:$D$2</c:f>
              <c:strCache>
                <c:ptCount val="2"/>
                <c:pt idx="0">
                  <c:v>Ammatillinen oppilaitos</c:v>
                </c:pt>
                <c:pt idx="1">
                  <c:v>Koulukiusattuna vähintään kerran viikossa, %</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(4).xlsx]Kouluterveyskyselyn aikasarjat '!$A$3:$A$9</c:f>
              <c:strCache>
                <c:ptCount val="7"/>
                <c:pt idx="0">
                  <c:v>2006-2007</c:v>
                </c:pt>
                <c:pt idx="1">
                  <c:v>2008-2009</c:v>
                </c:pt>
                <c:pt idx="2">
                  <c:v>2010-2011</c:v>
                </c:pt>
                <c:pt idx="3">
                  <c:v>2013</c:v>
                </c:pt>
                <c:pt idx="4">
                  <c:v>2015</c:v>
                </c:pt>
                <c:pt idx="5">
                  <c:v>2017</c:v>
                </c:pt>
                <c:pt idx="6">
                  <c:v>2019</c:v>
                </c:pt>
              </c:strCache>
            </c:strRef>
          </c:cat>
          <c:val>
            <c:numRef>
              <c:f>'[ktk.ktk1.fact_ktk_ktk1.latest (4).xlsx]Kouluterveyskyselyn aikasarjat '!$D$3:$D$9</c:f>
              <c:numCache>
                <c:formatCode>#\ ##0.0</c:formatCode>
                <c:ptCount val="7"/>
                <c:pt idx="1">
                  <c:v>5</c:v>
                </c:pt>
                <c:pt idx="2">
                  <c:v>4.7</c:v>
                </c:pt>
                <c:pt idx="3">
                  <c:v>4.5</c:v>
                </c:pt>
                <c:pt idx="4">
                  <c:v>4.3</c:v>
                </c:pt>
                <c:pt idx="5">
                  <c:v>3.4</c:v>
                </c:pt>
                <c:pt idx="6">
                  <c:v>3.6</c:v>
                </c:pt>
              </c:numCache>
            </c:numRef>
          </c:val>
          <c:smooth val="0"/>
          <c:extLst>
            <c:ext xmlns:c16="http://schemas.microsoft.com/office/drawing/2014/chart" uri="{C3380CC4-5D6E-409C-BE32-E72D297353CC}">
              <c16:uniqueId val="{00000002-F811-4260-801D-6B0CD51D6473}"/>
            </c:ext>
          </c:extLst>
        </c:ser>
        <c:dLbls>
          <c:dLblPos val="t"/>
          <c:showLegendKey val="0"/>
          <c:showVal val="1"/>
          <c:showCatName val="0"/>
          <c:showSerName val="0"/>
          <c:showPercent val="0"/>
          <c:showBubbleSize val="0"/>
        </c:dLbls>
        <c:smooth val="0"/>
        <c:axId val="516976848"/>
        <c:axId val="516974880"/>
      </c:lineChart>
      <c:catAx>
        <c:axId val="51697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16974880"/>
        <c:crosses val="autoZero"/>
        <c:auto val="1"/>
        <c:lblAlgn val="ctr"/>
        <c:lblOffset val="100"/>
        <c:noMultiLvlLbl val="0"/>
      </c:catAx>
      <c:valAx>
        <c:axId val="51697488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69768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b="1" dirty="0"/>
              <a:t>POJAT,</a:t>
            </a:r>
            <a:r>
              <a:rPr lang="fi-FI" b="1" baseline="0" dirty="0"/>
              <a:t> KUOPIO</a:t>
            </a:r>
            <a:endParaRPr lang="fi-FI" b="1" dirty="0"/>
          </a:p>
        </c:rich>
      </c:tx>
      <c:layout>
        <c:manualLayout>
          <c:xMode val="edge"/>
          <c:yMode val="edge"/>
          <c:x val="0.3961320754716981"/>
          <c:y val="2.806032660894488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(1).xlsx]Kouluterveyskyselyn aikasarjat '!$B$1:$B$2</c:f>
              <c:strCache>
                <c:ptCount val="2"/>
                <c:pt idx="0">
                  <c:v>Perusopetus 8. ja 9. lk</c:v>
                </c:pt>
                <c:pt idx="1">
                  <c:v>Koulukiusattuna vähintään kerran viikossa, %</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'!$A$3:$A$8</c:f>
              <c:strCache>
                <c:ptCount val="6"/>
                <c:pt idx="0">
                  <c:v>2006-2007</c:v>
                </c:pt>
                <c:pt idx="1">
                  <c:v>2008-2009</c:v>
                </c:pt>
                <c:pt idx="2">
                  <c:v>2010-2011</c:v>
                </c:pt>
                <c:pt idx="3">
                  <c:v>2013</c:v>
                </c:pt>
                <c:pt idx="4">
                  <c:v>2017</c:v>
                </c:pt>
                <c:pt idx="5">
                  <c:v>2019</c:v>
                </c:pt>
              </c:strCache>
            </c:strRef>
          </c:cat>
          <c:val>
            <c:numRef>
              <c:f>'[ktk.ktk1.fact_ktk_ktk1.latest (1).xlsx]Kouluterveyskyselyn aikasarjat '!$B$3:$B$8</c:f>
              <c:numCache>
                <c:formatCode>#\ ##0.0</c:formatCode>
                <c:ptCount val="6"/>
                <c:pt idx="0">
                  <c:v>10.7</c:v>
                </c:pt>
                <c:pt idx="1">
                  <c:v>8.1999999999999993</c:v>
                </c:pt>
                <c:pt idx="2">
                  <c:v>6.7</c:v>
                </c:pt>
                <c:pt idx="3">
                  <c:v>7</c:v>
                </c:pt>
                <c:pt idx="4">
                  <c:v>6.5</c:v>
                </c:pt>
                <c:pt idx="5">
                  <c:v>8.3000000000000007</c:v>
                </c:pt>
              </c:numCache>
            </c:numRef>
          </c:val>
          <c:smooth val="0"/>
          <c:extLst>
            <c:ext xmlns:c16="http://schemas.microsoft.com/office/drawing/2014/chart" uri="{C3380CC4-5D6E-409C-BE32-E72D297353CC}">
              <c16:uniqueId val="{00000000-71B1-48A3-8917-35FB677A1F8B}"/>
            </c:ext>
          </c:extLst>
        </c:ser>
        <c:ser>
          <c:idx val="1"/>
          <c:order val="1"/>
          <c:tx>
            <c:strRef>
              <c:f>'[ktk.ktk1.fact_ktk_ktk1.latest (1).xlsx]Kouluterveyskyselyn aikasarjat '!$C$1:$C$2</c:f>
              <c:strCache>
                <c:ptCount val="2"/>
                <c:pt idx="0">
                  <c:v>Lukio 1. ja 2. vuosi</c:v>
                </c:pt>
                <c:pt idx="1">
                  <c:v>Koulukiusattuna vähintään kerran viikossa, %</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'!$A$3:$A$8</c:f>
              <c:strCache>
                <c:ptCount val="6"/>
                <c:pt idx="0">
                  <c:v>2006-2007</c:v>
                </c:pt>
                <c:pt idx="1">
                  <c:v>2008-2009</c:v>
                </c:pt>
                <c:pt idx="2">
                  <c:v>2010-2011</c:v>
                </c:pt>
                <c:pt idx="3">
                  <c:v>2013</c:v>
                </c:pt>
                <c:pt idx="4">
                  <c:v>2017</c:v>
                </c:pt>
                <c:pt idx="5">
                  <c:v>2019</c:v>
                </c:pt>
              </c:strCache>
            </c:strRef>
          </c:cat>
          <c:val>
            <c:numRef>
              <c:f>'[ktk.ktk1.fact_ktk_ktk1.latest (1).xlsx]Kouluterveyskyselyn aikasarjat '!$C$3:$C$8</c:f>
              <c:numCache>
                <c:formatCode>#\ ##0.0</c:formatCode>
                <c:ptCount val="6"/>
                <c:pt idx="0">
                  <c:v>1.1000000000000001</c:v>
                </c:pt>
                <c:pt idx="1">
                  <c:v>2.2999999999999998</c:v>
                </c:pt>
                <c:pt idx="2">
                  <c:v>0.4</c:v>
                </c:pt>
                <c:pt idx="3">
                  <c:v>1</c:v>
                </c:pt>
                <c:pt idx="4">
                  <c:v>0</c:v>
                </c:pt>
                <c:pt idx="5">
                  <c:v>0.4</c:v>
                </c:pt>
              </c:numCache>
            </c:numRef>
          </c:val>
          <c:smooth val="0"/>
          <c:extLst>
            <c:ext xmlns:c16="http://schemas.microsoft.com/office/drawing/2014/chart" uri="{C3380CC4-5D6E-409C-BE32-E72D297353CC}">
              <c16:uniqueId val="{00000001-71B1-48A3-8917-35FB677A1F8B}"/>
            </c:ext>
          </c:extLst>
        </c:ser>
        <c:ser>
          <c:idx val="2"/>
          <c:order val="2"/>
          <c:tx>
            <c:strRef>
              <c:f>'[ktk.ktk1.fact_ktk_ktk1.latest (1).xlsx]Kouluterveyskyselyn aikasarjat '!$D$1:$D$2</c:f>
              <c:strCache>
                <c:ptCount val="2"/>
                <c:pt idx="0">
                  <c:v>Ammatillinen oppilaitos</c:v>
                </c:pt>
                <c:pt idx="1">
                  <c:v>Koulukiusattuna vähintään kerran viikossa, %</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'!$A$3:$A$8</c:f>
              <c:strCache>
                <c:ptCount val="6"/>
                <c:pt idx="0">
                  <c:v>2006-2007</c:v>
                </c:pt>
                <c:pt idx="1">
                  <c:v>2008-2009</c:v>
                </c:pt>
                <c:pt idx="2">
                  <c:v>2010-2011</c:v>
                </c:pt>
                <c:pt idx="3">
                  <c:v>2013</c:v>
                </c:pt>
                <c:pt idx="4">
                  <c:v>2017</c:v>
                </c:pt>
                <c:pt idx="5">
                  <c:v>2019</c:v>
                </c:pt>
              </c:strCache>
            </c:strRef>
          </c:cat>
          <c:val>
            <c:numRef>
              <c:f>'[ktk.ktk1.fact_ktk_ktk1.latest (1).xlsx]Kouluterveyskyselyn aikasarjat '!$D$3:$D$8</c:f>
              <c:numCache>
                <c:formatCode>#\ ##0.0</c:formatCode>
                <c:ptCount val="6"/>
                <c:pt idx="1">
                  <c:v>5.0999999999999996</c:v>
                </c:pt>
                <c:pt idx="2">
                  <c:v>3</c:v>
                </c:pt>
                <c:pt idx="3">
                  <c:v>1.7</c:v>
                </c:pt>
                <c:pt idx="4">
                  <c:v>1.7</c:v>
                </c:pt>
                <c:pt idx="5">
                  <c:v>2.5</c:v>
                </c:pt>
              </c:numCache>
            </c:numRef>
          </c:val>
          <c:smooth val="0"/>
          <c:extLst>
            <c:ext xmlns:c16="http://schemas.microsoft.com/office/drawing/2014/chart" uri="{C3380CC4-5D6E-409C-BE32-E72D297353CC}">
              <c16:uniqueId val="{00000002-71B1-48A3-8917-35FB677A1F8B}"/>
            </c:ext>
          </c:extLst>
        </c:ser>
        <c:dLbls>
          <c:dLblPos val="t"/>
          <c:showLegendKey val="0"/>
          <c:showVal val="1"/>
          <c:showCatName val="0"/>
          <c:showSerName val="0"/>
          <c:showPercent val="0"/>
          <c:showBubbleSize val="0"/>
        </c:dLbls>
        <c:smooth val="0"/>
        <c:axId val="515390328"/>
        <c:axId val="515395576"/>
      </c:lineChart>
      <c:catAx>
        <c:axId val="515390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515395576"/>
        <c:crosses val="autoZero"/>
        <c:auto val="1"/>
        <c:lblAlgn val="ctr"/>
        <c:lblOffset val="100"/>
        <c:noMultiLvlLbl val="0"/>
      </c:catAx>
      <c:valAx>
        <c:axId val="51539557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53903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i-FI" b="1" dirty="0"/>
              <a:t>TYTÖT, KUOPIO</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(2).xlsx]Kouluterveyskyselyn aikasarjat '!$B$1:$B$2</c:f>
              <c:strCache>
                <c:ptCount val="2"/>
                <c:pt idx="0">
                  <c:v>Perusopetus 8. ja 9. lk</c:v>
                </c:pt>
                <c:pt idx="1">
                  <c:v>Koulukiusattuna vähintään kerran viikossa, %</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'!$A$3:$A$8</c:f>
              <c:strCache>
                <c:ptCount val="6"/>
                <c:pt idx="0">
                  <c:v>2006-2007</c:v>
                </c:pt>
                <c:pt idx="1">
                  <c:v>2008-2009</c:v>
                </c:pt>
                <c:pt idx="2">
                  <c:v>2010-2011</c:v>
                </c:pt>
                <c:pt idx="3">
                  <c:v>2013</c:v>
                </c:pt>
                <c:pt idx="4">
                  <c:v>2017</c:v>
                </c:pt>
                <c:pt idx="5">
                  <c:v>2019</c:v>
                </c:pt>
              </c:strCache>
            </c:strRef>
          </c:cat>
          <c:val>
            <c:numRef>
              <c:f>'[ktk.ktk1.fact_ktk_ktk1.latest (2).xlsx]Kouluterveyskyselyn aikasarjat '!$B$3:$B$8</c:f>
              <c:numCache>
                <c:formatCode>#\ ##0.0</c:formatCode>
                <c:ptCount val="6"/>
                <c:pt idx="0">
                  <c:v>3.9</c:v>
                </c:pt>
                <c:pt idx="1">
                  <c:v>4.7</c:v>
                </c:pt>
                <c:pt idx="2">
                  <c:v>6.6</c:v>
                </c:pt>
                <c:pt idx="3">
                  <c:v>7.1</c:v>
                </c:pt>
                <c:pt idx="4">
                  <c:v>3.1</c:v>
                </c:pt>
                <c:pt idx="5">
                  <c:v>3.6</c:v>
                </c:pt>
              </c:numCache>
            </c:numRef>
          </c:val>
          <c:smooth val="0"/>
          <c:extLst>
            <c:ext xmlns:c16="http://schemas.microsoft.com/office/drawing/2014/chart" uri="{C3380CC4-5D6E-409C-BE32-E72D297353CC}">
              <c16:uniqueId val="{00000000-4A2B-4002-B8C9-006965972F0B}"/>
            </c:ext>
          </c:extLst>
        </c:ser>
        <c:ser>
          <c:idx val="1"/>
          <c:order val="1"/>
          <c:tx>
            <c:strRef>
              <c:f>'[ktk.ktk1.fact_ktk_ktk1.latest (2).xlsx]Kouluterveyskyselyn aikasarjat '!$C$1:$C$2</c:f>
              <c:strCache>
                <c:ptCount val="2"/>
                <c:pt idx="0">
                  <c:v>Lukio 1. ja 2. vuosi</c:v>
                </c:pt>
                <c:pt idx="1">
                  <c:v>Koulukiusattuna vähintään kerran viikossa, %</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'!$A$3:$A$8</c:f>
              <c:strCache>
                <c:ptCount val="6"/>
                <c:pt idx="0">
                  <c:v>2006-2007</c:v>
                </c:pt>
                <c:pt idx="1">
                  <c:v>2008-2009</c:v>
                </c:pt>
                <c:pt idx="2">
                  <c:v>2010-2011</c:v>
                </c:pt>
                <c:pt idx="3">
                  <c:v>2013</c:v>
                </c:pt>
                <c:pt idx="4">
                  <c:v>2017</c:v>
                </c:pt>
                <c:pt idx="5">
                  <c:v>2019</c:v>
                </c:pt>
              </c:strCache>
            </c:strRef>
          </c:cat>
          <c:val>
            <c:numRef>
              <c:f>'[ktk.ktk1.fact_ktk_ktk1.latest (2).xlsx]Kouluterveyskyselyn aikasarjat '!$C$3:$C$8</c:f>
              <c:numCache>
                <c:formatCode>#\ ##0.0</c:formatCode>
                <c:ptCount val="6"/>
                <c:pt idx="0">
                  <c:v>0.4</c:v>
                </c:pt>
                <c:pt idx="1">
                  <c:v>1.3</c:v>
                </c:pt>
                <c:pt idx="2">
                  <c:v>0.8</c:v>
                </c:pt>
                <c:pt idx="3">
                  <c:v>0.9</c:v>
                </c:pt>
                <c:pt idx="4">
                  <c:v>1</c:v>
                </c:pt>
                <c:pt idx="5">
                  <c:v>0.2</c:v>
                </c:pt>
              </c:numCache>
            </c:numRef>
          </c:val>
          <c:smooth val="0"/>
          <c:extLst>
            <c:ext xmlns:c16="http://schemas.microsoft.com/office/drawing/2014/chart" uri="{C3380CC4-5D6E-409C-BE32-E72D297353CC}">
              <c16:uniqueId val="{00000001-4A2B-4002-B8C9-006965972F0B}"/>
            </c:ext>
          </c:extLst>
        </c:ser>
        <c:ser>
          <c:idx val="2"/>
          <c:order val="2"/>
          <c:tx>
            <c:strRef>
              <c:f>'[ktk.ktk1.fact_ktk_ktk1.latest (2).xlsx]Kouluterveyskyselyn aikasarjat '!$D$1:$D$2</c:f>
              <c:strCache>
                <c:ptCount val="2"/>
                <c:pt idx="0">
                  <c:v>Ammatillinen oppilaitos</c:v>
                </c:pt>
                <c:pt idx="1">
                  <c:v>Koulukiusattuna vähintään kerran viikossa, %</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'!$A$3:$A$8</c:f>
              <c:strCache>
                <c:ptCount val="6"/>
                <c:pt idx="0">
                  <c:v>2006-2007</c:v>
                </c:pt>
                <c:pt idx="1">
                  <c:v>2008-2009</c:v>
                </c:pt>
                <c:pt idx="2">
                  <c:v>2010-2011</c:v>
                </c:pt>
                <c:pt idx="3">
                  <c:v>2013</c:v>
                </c:pt>
                <c:pt idx="4">
                  <c:v>2017</c:v>
                </c:pt>
                <c:pt idx="5">
                  <c:v>2019</c:v>
                </c:pt>
              </c:strCache>
            </c:strRef>
          </c:cat>
          <c:val>
            <c:numRef>
              <c:f>'[ktk.ktk1.fact_ktk_ktk1.latest (2).xlsx]Kouluterveyskyselyn aikasarjat '!$D$3:$D$8</c:f>
              <c:numCache>
                <c:formatCode>#\ ##0.0</c:formatCode>
                <c:ptCount val="6"/>
                <c:pt idx="1">
                  <c:v>2.2000000000000002</c:v>
                </c:pt>
                <c:pt idx="2">
                  <c:v>2.6</c:v>
                </c:pt>
                <c:pt idx="3">
                  <c:v>1.8</c:v>
                </c:pt>
                <c:pt idx="4">
                  <c:v>1.8</c:v>
                </c:pt>
                <c:pt idx="5">
                  <c:v>5.6</c:v>
                </c:pt>
              </c:numCache>
            </c:numRef>
          </c:val>
          <c:smooth val="0"/>
          <c:extLst>
            <c:ext xmlns:c16="http://schemas.microsoft.com/office/drawing/2014/chart" uri="{C3380CC4-5D6E-409C-BE32-E72D297353CC}">
              <c16:uniqueId val="{00000002-4A2B-4002-B8C9-006965972F0B}"/>
            </c:ext>
          </c:extLst>
        </c:ser>
        <c:dLbls>
          <c:dLblPos val="t"/>
          <c:showLegendKey val="0"/>
          <c:showVal val="1"/>
          <c:showCatName val="0"/>
          <c:showSerName val="0"/>
          <c:showPercent val="0"/>
          <c:showBubbleSize val="0"/>
        </c:dLbls>
        <c:smooth val="0"/>
        <c:axId val="494331296"/>
        <c:axId val="494334248"/>
      </c:lineChart>
      <c:catAx>
        <c:axId val="49433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494334248"/>
        <c:crosses val="autoZero"/>
        <c:auto val="1"/>
        <c:lblAlgn val="ctr"/>
        <c:lblOffset val="100"/>
        <c:noMultiLvlLbl val="0"/>
      </c:catAx>
      <c:valAx>
        <c:axId val="49433424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943312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i-FI" b="1" dirty="0"/>
              <a:t>KUOPIO, SP YHTEENSÄ</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(3).xlsx]Kouluterveyskyselyn aikasarjat '!$B$1:$B$2</c:f>
              <c:strCache>
                <c:ptCount val="2"/>
                <c:pt idx="0">
                  <c:v>Perusopetus 8. ja 9. lk</c:v>
                </c:pt>
                <c:pt idx="1">
                  <c:v>Ei ole kiusattu koulussa lainkaan lukukauden aikana, %</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'!$A$3:$A$8</c:f>
              <c:strCache>
                <c:ptCount val="6"/>
                <c:pt idx="0">
                  <c:v>2006-2007</c:v>
                </c:pt>
                <c:pt idx="1">
                  <c:v>2008-2009</c:v>
                </c:pt>
                <c:pt idx="2">
                  <c:v>2010-2011</c:v>
                </c:pt>
                <c:pt idx="3">
                  <c:v>2013</c:v>
                </c:pt>
                <c:pt idx="4">
                  <c:v>2017</c:v>
                </c:pt>
                <c:pt idx="5">
                  <c:v>2019</c:v>
                </c:pt>
              </c:strCache>
            </c:strRef>
          </c:cat>
          <c:val>
            <c:numRef>
              <c:f>'[ktk.ktk1.fact_ktk_ktk1.latest (3).xlsx]Kouluterveyskyselyn aikasarjat '!$B$3:$B$8</c:f>
              <c:numCache>
                <c:formatCode>#\ ##0.0</c:formatCode>
                <c:ptCount val="6"/>
                <c:pt idx="0">
                  <c:v>66.8</c:v>
                </c:pt>
                <c:pt idx="1">
                  <c:v>69.2</c:v>
                </c:pt>
                <c:pt idx="2">
                  <c:v>66.5</c:v>
                </c:pt>
                <c:pt idx="3">
                  <c:v>70.8</c:v>
                </c:pt>
                <c:pt idx="4">
                  <c:v>78.5</c:v>
                </c:pt>
                <c:pt idx="5">
                  <c:v>75.099999999999994</c:v>
                </c:pt>
              </c:numCache>
            </c:numRef>
          </c:val>
          <c:smooth val="0"/>
          <c:extLst>
            <c:ext xmlns:c16="http://schemas.microsoft.com/office/drawing/2014/chart" uri="{C3380CC4-5D6E-409C-BE32-E72D297353CC}">
              <c16:uniqueId val="{00000000-CA50-42C5-8327-78F31157CF8D}"/>
            </c:ext>
          </c:extLst>
        </c:ser>
        <c:ser>
          <c:idx val="1"/>
          <c:order val="1"/>
          <c:tx>
            <c:strRef>
              <c:f>'[ktk.ktk1.fact_ktk_ktk1.latest (3).xlsx]Kouluterveyskyselyn aikasarjat '!$C$1:$C$2</c:f>
              <c:strCache>
                <c:ptCount val="2"/>
                <c:pt idx="0">
                  <c:v>Lukio 1. ja 2. vuosi</c:v>
                </c:pt>
                <c:pt idx="1">
                  <c:v>Ei ole kiusattu koulussa lainkaan lukukauden aikana, %</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'!$A$3:$A$8</c:f>
              <c:strCache>
                <c:ptCount val="6"/>
                <c:pt idx="0">
                  <c:v>2006-2007</c:v>
                </c:pt>
                <c:pt idx="1">
                  <c:v>2008-2009</c:v>
                </c:pt>
                <c:pt idx="2">
                  <c:v>2010-2011</c:v>
                </c:pt>
                <c:pt idx="3">
                  <c:v>2013</c:v>
                </c:pt>
                <c:pt idx="4">
                  <c:v>2017</c:v>
                </c:pt>
                <c:pt idx="5">
                  <c:v>2019</c:v>
                </c:pt>
              </c:strCache>
            </c:strRef>
          </c:cat>
          <c:val>
            <c:numRef>
              <c:f>'[ktk.ktk1.fact_ktk_ktk1.latest (3).xlsx]Kouluterveyskyselyn aikasarjat '!$C$3:$C$8</c:f>
              <c:numCache>
                <c:formatCode>#\ ##0.0</c:formatCode>
                <c:ptCount val="6"/>
                <c:pt idx="0">
                  <c:v>91.4</c:v>
                </c:pt>
                <c:pt idx="1">
                  <c:v>90.2</c:v>
                </c:pt>
                <c:pt idx="2">
                  <c:v>91.3</c:v>
                </c:pt>
                <c:pt idx="3">
                  <c:v>93</c:v>
                </c:pt>
                <c:pt idx="4">
                  <c:v>95.3</c:v>
                </c:pt>
                <c:pt idx="5">
                  <c:v>96.6</c:v>
                </c:pt>
              </c:numCache>
            </c:numRef>
          </c:val>
          <c:smooth val="0"/>
          <c:extLst>
            <c:ext xmlns:c16="http://schemas.microsoft.com/office/drawing/2014/chart" uri="{C3380CC4-5D6E-409C-BE32-E72D297353CC}">
              <c16:uniqueId val="{00000001-CA50-42C5-8327-78F31157CF8D}"/>
            </c:ext>
          </c:extLst>
        </c:ser>
        <c:ser>
          <c:idx val="2"/>
          <c:order val="2"/>
          <c:tx>
            <c:strRef>
              <c:f>'[ktk.ktk1.fact_ktk_ktk1.latest (3).xlsx]Kouluterveyskyselyn aikasarjat '!$D$1:$D$2</c:f>
              <c:strCache>
                <c:ptCount val="2"/>
                <c:pt idx="0">
                  <c:v>Ammatillinen oppilaitos</c:v>
                </c:pt>
                <c:pt idx="1">
                  <c:v>Ei ole kiusattu koulussa lainkaan lukukauden aikana, %</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'!$A$3:$A$8</c:f>
              <c:strCache>
                <c:ptCount val="6"/>
                <c:pt idx="0">
                  <c:v>2006-2007</c:v>
                </c:pt>
                <c:pt idx="1">
                  <c:v>2008-2009</c:v>
                </c:pt>
                <c:pt idx="2">
                  <c:v>2010-2011</c:v>
                </c:pt>
                <c:pt idx="3">
                  <c:v>2013</c:v>
                </c:pt>
                <c:pt idx="4">
                  <c:v>2017</c:v>
                </c:pt>
                <c:pt idx="5">
                  <c:v>2019</c:v>
                </c:pt>
              </c:strCache>
            </c:strRef>
          </c:cat>
          <c:val>
            <c:numRef>
              <c:f>'[ktk.ktk1.fact_ktk_ktk1.latest (3).xlsx]Kouluterveyskyselyn aikasarjat '!$D$3:$D$8</c:f>
              <c:numCache>
                <c:formatCode>#\ ##0.0</c:formatCode>
                <c:ptCount val="6"/>
                <c:pt idx="1">
                  <c:v>79.3</c:v>
                </c:pt>
                <c:pt idx="2">
                  <c:v>82.4</c:v>
                </c:pt>
                <c:pt idx="3">
                  <c:v>88.7</c:v>
                </c:pt>
                <c:pt idx="4">
                  <c:v>90</c:v>
                </c:pt>
                <c:pt idx="5">
                  <c:v>86.8</c:v>
                </c:pt>
              </c:numCache>
            </c:numRef>
          </c:val>
          <c:smooth val="0"/>
          <c:extLst>
            <c:ext xmlns:c16="http://schemas.microsoft.com/office/drawing/2014/chart" uri="{C3380CC4-5D6E-409C-BE32-E72D297353CC}">
              <c16:uniqueId val="{00000002-CA50-42C5-8327-78F31157CF8D}"/>
            </c:ext>
          </c:extLst>
        </c:ser>
        <c:dLbls>
          <c:dLblPos val="ctr"/>
          <c:showLegendKey val="0"/>
          <c:showVal val="1"/>
          <c:showCatName val="0"/>
          <c:showSerName val="0"/>
          <c:showPercent val="0"/>
          <c:showBubbleSize val="0"/>
        </c:dLbls>
        <c:smooth val="0"/>
        <c:axId val="499206216"/>
        <c:axId val="499201296"/>
      </c:lineChart>
      <c:catAx>
        <c:axId val="499206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499201296"/>
        <c:crosses val="autoZero"/>
        <c:auto val="1"/>
        <c:lblAlgn val="ctr"/>
        <c:lblOffset val="100"/>
        <c:noMultiLvlLbl val="0"/>
      </c:catAx>
      <c:valAx>
        <c:axId val="49920129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99206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i-FI" b="1" dirty="0"/>
              <a:t>KUOPIO, SP,</a:t>
            </a:r>
            <a:r>
              <a:rPr lang="fi-FI" b="1" baseline="0" dirty="0"/>
              <a:t> YHTEENSÄ</a:t>
            </a:r>
            <a:endParaRPr lang="fi-FI"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(2).xlsx]Kouluterveyskyselyn aikasarjat '!$B$1:$B$2</c:f>
              <c:strCache>
                <c:ptCount val="2"/>
                <c:pt idx="0">
                  <c:v>Perusopetus 8. ja 9. lk</c:v>
                </c:pt>
                <c:pt idx="1">
                  <c:v>Osallistunut koulukiusaamiseen vähintään kerran viikossa, %</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'!$A$3:$A$8</c:f>
              <c:strCache>
                <c:ptCount val="6"/>
                <c:pt idx="0">
                  <c:v>2006-2007</c:v>
                </c:pt>
                <c:pt idx="1">
                  <c:v>2008-2009</c:v>
                </c:pt>
                <c:pt idx="2">
                  <c:v>2010-2011</c:v>
                </c:pt>
                <c:pt idx="3">
                  <c:v>2013</c:v>
                </c:pt>
                <c:pt idx="4">
                  <c:v>2017</c:v>
                </c:pt>
                <c:pt idx="5">
                  <c:v>2019</c:v>
                </c:pt>
              </c:strCache>
            </c:strRef>
          </c:cat>
          <c:val>
            <c:numRef>
              <c:f>'[ktk.ktk1.fact_ktk_ktk1.latest (2).xlsx]Kouluterveyskyselyn aikasarjat '!$B$3:$B$8</c:f>
              <c:numCache>
                <c:formatCode>#\ ##0.0</c:formatCode>
                <c:ptCount val="6"/>
                <c:pt idx="0">
                  <c:v>6.1</c:v>
                </c:pt>
                <c:pt idx="1">
                  <c:v>6</c:v>
                </c:pt>
                <c:pt idx="2">
                  <c:v>6.8</c:v>
                </c:pt>
                <c:pt idx="3">
                  <c:v>4.0999999999999996</c:v>
                </c:pt>
                <c:pt idx="4">
                  <c:v>3.1</c:v>
                </c:pt>
                <c:pt idx="5">
                  <c:v>3</c:v>
                </c:pt>
              </c:numCache>
            </c:numRef>
          </c:val>
          <c:smooth val="0"/>
          <c:extLst>
            <c:ext xmlns:c16="http://schemas.microsoft.com/office/drawing/2014/chart" uri="{C3380CC4-5D6E-409C-BE32-E72D297353CC}">
              <c16:uniqueId val="{00000000-1648-4D6E-B8A4-8B08135B0774}"/>
            </c:ext>
          </c:extLst>
        </c:ser>
        <c:ser>
          <c:idx val="1"/>
          <c:order val="1"/>
          <c:tx>
            <c:strRef>
              <c:f>'[ktk.ktk1.fact_ktk_ktk1.latest (2).xlsx]Kouluterveyskyselyn aikasarjat '!$C$1:$C$2</c:f>
              <c:strCache>
                <c:ptCount val="2"/>
                <c:pt idx="0">
                  <c:v>Lukio 1. ja 2. vuosi</c:v>
                </c:pt>
                <c:pt idx="1">
                  <c:v>Osallistunut koulukiusaamiseen vähintään kerran viikossa, %</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'!$A$3:$A$8</c:f>
              <c:strCache>
                <c:ptCount val="6"/>
                <c:pt idx="0">
                  <c:v>2006-2007</c:v>
                </c:pt>
                <c:pt idx="1">
                  <c:v>2008-2009</c:v>
                </c:pt>
                <c:pt idx="2">
                  <c:v>2010-2011</c:v>
                </c:pt>
                <c:pt idx="3">
                  <c:v>2013</c:v>
                </c:pt>
                <c:pt idx="4">
                  <c:v>2017</c:v>
                </c:pt>
                <c:pt idx="5">
                  <c:v>2019</c:v>
                </c:pt>
              </c:strCache>
            </c:strRef>
          </c:cat>
          <c:val>
            <c:numRef>
              <c:f>'[ktk.ktk1.fact_ktk_ktk1.latest (2).xlsx]Kouluterveyskyselyn aikasarjat '!$C$3:$C$8</c:f>
              <c:numCache>
                <c:formatCode>#\ ##0.0</c:formatCode>
                <c:ptCount val="6"/>
                <c:pt idx="0">
                  <c:v>0.8</c:v>
                </c:pt>
                <c:pt idx="1">
                  <c:v>1.6</c:v>
                </c:pt>
                <c:pt idx="2">
                  <c:v>0.7</c:v>
                </c:pt>
                <c:pt idx="3">
                  <c:v>0.9</c:v>
                </c:pt>
                <c:pt idx="4">
                  <c:v>0.4</c:v>
                </c:pt>
                <c:pt idx="5">
                  <c:v>0.1</c:v>
                </c:pt>
              </c:numCache>
            </c:numRef>
          </c:val>
          <c:smooth val="0"/>
          <c:extLst>
            <c:ext xmlns:c16="http://schemas.microsoft.com/office/drawing/2014/chart" uri="{C3380CC4-5D6E-409C-BE32-E72D297353CC}">
              <c16:uniqueId val="{00000001-1648-4D6E-B8A4-8B08135B0774}"/>
            </c:ext>
          </c:extLst>
        </c:ser>
        <c:ser>
          <c:idx val="2"/>
          <c:order val="2"/>
          <c:tx>
            <c:strRef>
              <c:f>'[ktk.ktk1.fact_ktk_ktk1.latest (2).xlsx]Kouluterveyskyselyn aikasarjat '!$D$1:$D$2</c:f>
              <c:strCache>
                <c:ptCount val="2"/>
                <c:pt idx="0">
                  <c:v>Ammatillinen oppilaitos</c:v>
                </c:pt>
                <c:pt idx="1">
                  <c:v>Osallistunut koulukiusaamiseen vähintään kerran viikossa, %</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'!$A$3:$A$8</c:f>
              <c:strCache>
                <c:ptCount val="6"/>
                <c:pt idx="0">
                  <c:v>2006-2007</c:v>
                </c:pt>
                <c:pt idx="1">
                  <c:v>2008-2009</c:v>
                </c:pt>
                <c:pt idx="2">
                  <c:v>2010-2011</c:v>
                </c:pt>
                <c:pt idx="3">
                  <c:v>2013</c:v>
                </c:pt>
                <c:pt idx="4">
                  <c:v>2017</c:v>
                </c:pt>
                <c:pt idx="5">
                  <c:v>2019</c:v>
                </c:pt>
              </c:strCache>
            </c:strRef>
          </c:cat>
          <c:val>
            <c:numRef>
              <c:f>'[ktk.ktk1.fact_ktk_ktk1.latest (2).xlsx]Kouluterveyskyselyn aikasarjat '!$D$3:$D$8</c:f>
              <c:numCache>
                <c:formatCode>#\ ##0.0</c:formatCode>
                <c:ptCount val="6"/>
                <c:pt idx="1">
                  <c:v>4.0999999999999996</c:v>
                </c:pt>
                <c:pt idx="2">
                  <c:v>2.1</c:v>
                </c:pt>
                <c:pt idx="3">
                  <c:v>1.6</c:v>
                </c:pt>
                <c:pt idx="4">
                  <c:v>2.2999999999999998</c:v>
                </c:pt>
                <c:pt idx="5">
                  <c:v>1.7</c:v>
                </c:pt>
              </c:numCache>
            </c:numRef>
          </c:val>
          <c:smooth val="0"/>
          <c:extLst>
            <c:ext xmlns:c16="http://schemas.microsoft.com/office/drawing/2014/chart" uri="{C3380CC4-5D6E-409C-BE32-E72D297353CC}">
              <c16:uniqueId val="{00000002-1648-4D6E-B8A4-8B08135B0774}"/>
            </c:ext>
          </c:extLst>
        </c:ser>
        <c:dLbls>
          <c:dLblPos val="t"/>
          <c:showLegendKey val="0"/>
          <c:showVal val="1"/>
          <c:showCatName val="0"/>
          <c:showSerName val="0"/>
          <c:showPercent val="0"/>
          <c:showBubbleSize val="0"/>
        </c:dLbls>
        <c:smooth val="0"/>
        <c:axId val="506249888"/>
        <c:axId val="506246936"/>
      </c:lineChart>
      <c:catAx>
        <c:axId val="50624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06246936"/>
        <c:crosses val="autoZero"/>
        <c:auto val="1"/>
        <c:lblAlgn val="ctr"/>
        <c:lblOffset val="100"/>
        <c:noMultiLvlLbl val="0"/>
      </c:catAx>
      <c:valAx>
        <c:axId val="50624693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062498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fi-FI"/>
              <a:t>Kuopio</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fi-FI"/>
        </a:p>
      </c:txPr>
    </c:title>
    <c:autoTitleDeleted val="0"/>
    <c:plotArea>
      <c:layout/>
      <c:lineChart>
        <c:grouping val="standard"/>
        <c:varyColors val="0"/>
        <c:ser>
          <c:idx val="0"/>
          <c:order val="0"/>
          <c:tx>
            <c:strRef>
              <c:f>'[ktk.ktk4.fact_ktk_ktk4.latest (4).xlsx]Kouluterveyskyselyn tulokset 20'!$B$1:$B$2</c:f>
              <c:strCache>
                <c:ptCount val="2"/>
                <c:pt idx="0">
                  <c:v>Sukupuoli: yhteensä</c:v>
                </c:pt>
                <c:pt idx="1">
                  <c:v>Koulukiusattuna vähintään kerran viikossa, %</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fi-FI"/>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'[ktk.ktk4.fact_ktk_ktk4.latest (4).xlsx]Kouluterveyskyselyn tulokset 20'!$A$3:$A$4</c:f>
              <c:strCache>
                <c:ptCount val="2"/>
                <c:pt idx="0">
                  <c:v>2017</c:v>
                </c:pt>
                <c:pt idx="1">
                  <c:v>2019</c:v>
                </c:pt>
              </c:strCache>
            </c:strRef>
          </c:cat>
          <c:val>
            <c:numRef>
              <c:f>'[ktk.ktk4.fact_ktk_ktk4.latest (4).xlsx]Kouluterveyskyselyn tulokset 20'!$B$3:$B$4</c:f>
              <c:numCache>
                <c:formatCode>#\ ##0.0</c:formatCode>
                <c:ptCount val="2"/>
                <c:pt idx="0">
                  <c:v>5.9</c:v>
                </c:pt>
                <c:pt idx="1">
                  <c:v>6.6</c:v>
                </c:pt>
              </c:numCache>
            </c:numRef>
          </c:val>
          <c:smooth val="0"/>
          <c:extLst>
            <c:ext xmlns:c16="http://schemas.microsoft.com/office/drawing/2014/chart" uri="{C3380CC4-5D6E-409C-BE32-E72D297353CC}">
              <c16:uniqueId val="{00000000-6ADE-46CA-940D-F606BCA8C8B5}"/>
            </c:ext>
          </c:extLst>
        </c:ser>
        <c:ser>
          <c:idx val="1"/>
          <c:order val="1"/>
          <c:tx>
            <c:strRef>
              <c:f>'[ktk.ktk4.fact_ktk_ktk4.latest (4).xlsx]Kouluterveyskyselyn tulokset 20'!$C$1:$C$2</c:f>
              <c:strCache>
                <c:ptCount val="2"/>
                <c:pt idx="0">
                  <c:v>Pojat</c:v>
                </c:pt>
                <c:pt idx="1">
                  <c:v>Koulukiusattuna vähintään kerran viikossa, %</c:v>
                </c:pt>
              </c:strCache>
            </c:strRef>
          </c:tx>
          <c:spPr>
            <a:ln w="2222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fi-FI"/>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'[ktk.ktk4.fact_ktk_ktk4.latest (4).xlsx]Kouluterveyskyselyn tulokset 20'!$A$3:$A$4</c:f>
              <c:strCache>
                <c:ptCount val="2"/>
                <c:pt idx="0">
                  <c:v>2017</c:v>
                </c:pt>
                <c:pt idx="1">
                  <c:v>2019</c:v>
                </c:pt>
              </c:strCache>
            </c:strRef>
          </c:cat>
          <c:val>
            <c:numRef>
              <c:f>'[ktk.ktk4.fact_ktk_ktk4.latest (4).xlsx]Kouluterveyskyselyn tulokset 20'!$C$3:$C$4</c:f>
              <c:numCache>
                <c:formatCode>#\ ##0.0</c:formatCode>
                <c:ptCount val="2"/>
                <c:pt idx="0">
                  <c:v>6.5</c:v>
                </c:pt>
                <c:pt idx="1">
                  <c:v>7.3</c:v>
                </c:pt>
              </c:numCache>
            </c:numRef>
          </c:val>
          <c:smooth val="0"/>
          <c:extLst>
            <c:ext xmlns:c16="http://schemas.microsoft.com/office/drawing/2014/chart" uri="{C3380CC4-5D6E-409C-BE32-E72D297353CC}">
              <c16:uniqueId val="{00000001-6ADE-46CA-940D-F606BCA8C8B5}"/>
            </c:ext>
          </c:extLst>
        </c:ser>
        <c:ser>
          <c:idx val="2"/>
          <c:order val="2"/>
          <c:tx>
            <c:strRef>
              <c:f>'[ktk.ktk4.fact_ktk_ktk4.latest (4).xlsx]Kouluterveyskyselyn tulokset 20'!$D$1:$D$2</c:f>
              <c:strCache>
                <c:ptCount val="2"/>
                <c:pt idx="0">
                  <c:v>Tytöt</c:v>
                </c:pt>
                <c:pt idx="1">
                  <c:v>Koulukiusattuna vähintään kerran viikossa, %</c:v>
                </c:pt>
              </c:strCache>
            </c:strRef>
          </c:tx>
          <c:spPr>
            <a:ln w="2222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fi-FI"/>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'[ktk.ktk4.fact_ktk_ktk4.latest (4).xlsx]Kouluterveyskyselyn tulokset 20'!$A$3:$A$4</c:f>
              <c:strCache>
                <c:ptCount val="2"/>
                <c:pt idx="0">
                  <c:v>2017</c:v>
                </c:pt>
                <c:pt idx="1">
                  <c:v>2019</c:v>
                </c:pt>
              </c:strCache>
            </c:strRef>
          </c:cat>
          <c:val>
            <c:numRef>
              <c:f>'[ktk.ktk4.fact_ktk_ktk4.latest (4).xlsx]Kouluterveyskyselyn tulokset 20'!$D$3:$D$4</c:f>
              <c:numCache>
                <c:formatCode>#\ ##0.0</c:formatCode>
                <c:ptCount val="2"/>
                <c:pt idx="0">
                  <c:v>5.3</c:v>
                </c:pt>
                <c:pt idx="1">
                  <c:v>6</c:v>
                </c:pt>
              </c:numCache>
            </c:numRef>
          </c:val>
          <c:smooth val="0"/>
          <c:extLst>
            <c:ext xmlns:c16="http://schemas.microsoft.com/office/drawing/2014/chart" uri="{C3380CC4-5D6E-409C-BE32-E72D297353CC}">
              <c16:uniqueId val="{00000002-6ADE-46CA-940D-F606BCA8C8B5}"/>
            </c:ext>
          </c:extLst>
        </c:ser>
        <c:dLbls>
          <c:dLblPos val="t"/>
          <c:showLegendKey val="0"/>
          <c:showVal val="1"/>
          <c:showCatName val="0"/>
          <c:showSerName val="0"/>
          <c:showPercent val="0"/>
          <c:showBubbleSize val="0"/>
        </c:dLbls>
        <c:smooth val="0"/>
        <c:axId val="526103832"/>
        <c:axId val="526101864"/>
      </c:lineChart>
      <c:catAx>
        <c:axId val="526103832"/>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fi-FI"/>
          </a:p>
        </c:txPr>
        <c:crossAx val="526101864"/>
        <c:crosses val="autoZero"/>
        <c:auto val="1"/>
        <c:lblAlgn val="ctr"/>
        <c:lblOffset val="100"/>
        <c:noMultiLvlLbl val="0"/>
      </c:catAx>
      <c:valAx>
        <c:axId val="526101864"/>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i-FI"/>
          </a:p>
        </c:txPr>
        <c:crossAx val="526103832"/>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i-FI"/>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fi-FI"/>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fi-FI"/>
              <a:t>KUOPIO</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fi-FI"/>
        </a:p>
      </c:txPr>
    </c:title>
    <c:autoTitleDeleted val="0"/>
    <c:plotArea>
      <c:layout/>
      <c:lineChart>
        <c:grouping val="standard"/>
        <c:varyColors val="0"/>
        <c:ser>
          <c:idx val="0"/>
          <c:order val="0"/>
          <c:tx>
            <c:strRef>
              <c:f>'[ktk.ktk4.fact_ktk_ktk4.latest.xlsx]Kouluterveyskyselyn tulokset 20'!$B$1:$B$2</c:f>
              <c:strCache>
                <c:ptCount val="2"/>
                <c:pt idx="0">
                  <c:v>Sukupuoli: yhteensä</c:v>
                </c:pt>
                <c:pt idx="1">
                  <c:v>Ei ole kiusattu koulussa lainkaan lukukauden aikana, %</c:v>
                </c:pt>
              </c:strCache>
            </c:strRef>
          </c:tx>
          <c:spPr>
            <a:ln w="22225" cap="rnd" cmpd="sng" algn="ctr">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'[ktk.ktk4.fact_ktk_ktk4.latest.xlsx]Kouluterveyskyselyn tulokset 20'!$A$3:$A$4</c:f>
              <c:strCache>
                <c:ptCount val="2"/>
                <c:pt idx="0">
                  <c:v>2017</c:v>
                </c:pt>
                <c:pt idx="1">
                  <c:v>2019</c:v>
                </c:pt>
              </c:strCache>
            </c:strRef>
          </c:cat>
          <c:val>
            <c:numRef>
              <c:f>'[ktk.ktk4.fact_ktk_ktk4.latest.xlsx]Kouluterveyskyselyn tulokset 20'!$B$3:$B$4</c:f>
              <c:numCache>
                <c:formatCode>#\ ##0.0</c:formatCode>
                <c:ptCount val="2"/>
                <c:pt idx="0">
                  <c:v>69.5</c:v>
                </c:pt>
                <c:pt idx="1">
                  <c:v>67.900000000000006</c:v>
                </c:pt>
              </c:numCache>
            </c:numRef>
          </c:val>
          <c:smooth val="0"/>
          <c:extLst>
            <c:ext xmlns:c16="http://schemas.microsoft.com/office/drawing/2014/chart" uri="{C3380CC4-5D6E-409C-BE32-E72D297353CC}">
              <c16:uniqueId val="{00000000-4261-4DA8-97CB-FA5D452EA45F}"/>
            </c:ext>
          </c:extLst>
        </c:ser>
        <c:ser>
          <c:idx val="1"/>
          <c:order val="1"/>
          <c:tx>
            <c:strRef>
              <c:f>'[ktk.ktk4.fact_ktk_ktk4.latest.xlsx]Kouluterveyskyselyn tulokset 20'!$C$1:$C$2</c:f>
              <c:strCache>
                <c:ptCount val="2"/>
                <c:pt idx="0">
                  <c:v>Pojat</c:v>
                </c:pt>
                <c:pt idx="1">
                  <c:v>Ei ole kiusattu koulussa lainkaan lukukauden aikana, %</c:v>
                </c:pt>
              </c:strCache>
            </c:strRef>
          </c:tx>
          <c:spPr>
            <a:ln w="22225" cap="rnd" cmpd="sng" algn="ctr">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'[ktk.ktk4.fact_ktk_ktk4.latest.xlsx]Kouluterveyskyselyn tulokset 20'!$A$3:$A$4</c:f>
              <c:strCache>
                <c:ptCount val="2"/>
                <c:pt idx="0">
                  <c:v>2017</c:v>
                </c:pt>
                <c:pt idx="1">
                  <c:v>2019</c:v>
                </c:pt>
              </c:strCache>
            </c:strRef>
          </c:cat>
          <c:val>
            <c:numRef>
              <c:f>'[ktk.ktk4.fact_ktk_ktk4.latest.xlsx]Kouluterveyskyselyn tulokset 20'!$C$3:$C$4</c:f>
              <c:numCache>
                <c:formatCode>#\ ##0.0</c:formatCode>
                <c:ptCount val="2"/>
                <c:pt idx="0">
                  <c:v>66.5</c:v>
                </c:pt>
                <c:pt idx="1">
                  <c:v>66.8</c:v>
                </c:pt>
              </c:numCache>
            </c:numRef>
          </c:val>
          <c:smooth val="0"/>
          <c:extLst>
            <c:ext xmlns:c16="http://schemas.microsoft.com/office/drawing/2014/chart" uri="{C3380CC4-5D6E-409C-BE32-E72D297353CC}">
              <c16:uniqueId val="{00000001-4261-4DA8-97CB-FA5D452EA45F}"/>
            </c:ext>
          </c:extLst>
        </c:ser>
        <c:ser>
          <c:idx val="2"/>
          <c:order val="2"/>
          <c:tx>
            <c:strRef>
              <c:f>'[ktk.ktk4.fact_ktk_ktk4.latest.xlsx]Kouluterveyskyselyn tulokset 20'!$D$1:$D$2</c:f>
              <c:strCache>
                <c:ptCount val="2"/>
                <c:pt idx="0">
                  <c:v>Tytöt</c:v>
                </c:pt>
                <c:pt idx="1">
                  <c:v>Ei ole kiusattu koulussa lainkaan lukukauden aikana, %</c:v>
                </c:pt>
              </c:strCache>
            </c:strRef>
          </c:tx>
          <c:spPr>
            <a:ln w="22225" cap="rnd" cmpd="sng" algn="ctr">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'[ktk.ktk4.fact_ktk_ktk4.latest.xlsx]Kouluterveyskyselyn tulokset 20'!$A$3:$A$4</c:f>
              <c:strCache>
                <c:ptCount val="2"/>
                <c:pt idx="0">
                  <c:v>2017</c:v>
                </c:pt>
                <c:pt idx="1">
                  <c:v>2019</c:v>
                </c:pt>
              </c:strCache>
            </c:strRef>
          </c:cat>
          <c:val>
            <c:numRef>
              <c:f>'[ktk.ktk4.fact_ktk_ktk4.latest.xlsx]Kouluterveyskyselyn tulokset 20'!$D$3:$D$4</c:f>
              <c:numCache>
                <c:formatCode>#\ ##0.0</c:formatCode>
                <c:ptCount val="2"/>
                <c:pt idx="0">
                  <c:v>72.5</c:v>
                </c:pt>
                <c:pt idx="1">
                  <c:v>69.099999999999994</c:v>
                </c:pt>
              </c:numCache>
            </c:numRef>
          </c:val>
          <c:smooth val="0"/>
          <c:extLst>
            <c:ext xmlns:c16="http://schemas.microsoft.com/office/drawing/2014/chart" uri="{C3380CC4-5D6E-409C-BE32-E72D297353CC}">
              <c16:uniqueId val="{00000002-4261-4DA8-97CB-FA5D452EA45F}"/>
            </c:ext>
          </c:extLst>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685330760"/>
        <c:axId val="685331088"/>
      </c:lineChart>
      <c:catAx>
        <c:axId val="68533076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fi-FI"/>
          </a:p>
        </c:txPr>
        <c:crossAx val="685331088"/>
        <c:crosses val="autoZero"/>
        <c:auto val="1"/>
        <c:lblAlgn val="ctr"/>
        <c:lblOffset val="100"/>
        <c:noMultiLvlLbl val="0"/>
      </c:catAx>
      <c:valAx>
        <c:axId val="685331088"/>
        <c:scaling>
          <c:orientation val="minMax"/>
        </c:scaling>
        <c:delete val="0"/>
        <c:axPos val="l"/>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fi-FI"/>
          </a:p>
        </c:txPr>
        <c:crossAx val="685330760"/>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i-FI"/>
        </a:p>
      </c:txPr>
    </c:legend>
    <c:plotVisOnly val="1"/>
    <c:dispBlanksAs val="gap"/>
    <c:showDLblsOverMax val="0"/>
  </c:chart>
  <c:spPr>
    <a:solidFill>
      <a:schemeClr val="lt1"/>
    </a:solidFill>
    <a:ln>
      <a:noFill/>
    </a:ln>
    <a:effectLst/>
  </c:spPr>
  <c:txPr>
    <a:bodyPr/>
    <a:lstStyle/>
    <a:p>
      <a:pPr>
        <a:defRPr/>
      </a:pPr>
      <a:endParaRPr lang="fi-FI"/>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KUOPIO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'[ktk.ktk4.fact_ktk_ktk4.latest (5).xlsx]Kouluterveyskyselyn tulokset 20'!$B$1:$B$2</c:f>
              <c:strCache>
                <c:ptCount val="2"/>
                <c:pt idx="0">
                  <c:v>Sukupuoli: yhteensä</c:v>
                </c:pt>
                <c:pt idx="1">
                  <c:v>Osallistunut muiden oppilaiden kiusaamiseen vähintään kerran viikossa, %</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i-FI"/>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'[ktk.ktk4.fact_ktk_ktk4.latest (5).xlsx]Kouluterveyskyselyn tulokset 20'!$A$3:$A$4</c:f>
              <c:strCache>
                <c:ptCount val="2"/>
                <c:pt idx="0">
                  <c:v>2017</c:v>
                </c:pt>
                <c:pt idx="1">
                  <c:v>2019</c:v>
                </c:pt>
              </c:strCache>
            </c:strRef>
          </c:cat>
          <c:val>
            <c:numRef>
              <c:f>'[ktk.ktk4.fact_ktk_ktk4.latest (5).xlsx]Kouluterveyskyselyn tulokset 20'!$B$3:$B$4</c:f>
              <c:numCache>
                <c:formatCode>#\ ##0.0</c:formatCode>
                <c:ptCount val="2"/>
                <c:pt idx="0">
                  <c:v>1.6</c:v>
                </c:pt>
                <c:pt idx="1">
                  <c:v>1.9</c:v>
                </c:pt>
              </c:numCache>
            </c:numRef>
          </c:val>
          <c:smooth val="0"/>
          <c:extLst>
            <c:ext xmlns:c16="http://schemas.microsoft.com/office/drawing/2014/chart" uri="{C3380CC4-5D6E-409C-BE32-E72D297353CC}">
              <c16:uniqueId val="{00000000-F7CE-497E-B2EA-0731154FE962}"/>
            </c:ext>
          </c:extLst>
        </c:ser>
        <c:ser>
          <c:idx val="1"/>
          <c:order val="1"/>
          <c:tx>
            <c:strRef>
              <c:f>'[ktk.ktk4.fact_ktk_ktk4.latest (5).xlsx]Kouluterveyskyselyn tulokset 20'!$C$1:$C$2</c:f>
              <c:strCache>
                <c:ptCount val="2"/>
                <c:pt idx="0">
                  <c:v>Pojat</c:v>
                </c:pt>
                <c:pt idx="1">
                  <c:v>Osallistunut muiden oppilaiden kiusaamiseen vähintään kerran viikossa, %</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i-FI"/>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'[ktk.ktk4.fact_ktk_ktk4.latest (5).xlsx]Kouluterveyskyselyn tulokset 20'!$A$3:$A$4</c:f>
              <c:strCache>
                <c:ptCount val="2"/>
                <c:pt idx="0">
                  <c:v>2017</c:v>
                </c:pt>
                <c:pt idx="1">
                  <c:v>2019</c:v>
                </c:pt>
              </c:strCache>
            </c:strRef>
          </c:cat>
          <c:val>
            <c:numRef>
              <c:f>'[ktk.ktk4.fact_ktk_ktk4.latest (5).xlsx]Kouluterveyskyselyn tulokset 20'!$C$3:$C$4</c:f>
              <c:numCache>
                <c:formatCode>#\ ##0.0</c:formatCode>
                <c:ptCount val="2"/>
                <c:pt idx="0">
                  <c:v>2.2999999999999998</c:v>
                </c:pt>
                <c:pt idx="1">
                  <c:v>3.1</c:v>
                </c:pt>
              </c:numCache>
            </c:numRef>
          </c:val>
          <c:smooth val="0"/>
          <c:extLst>
            <c:ext xmlns:c16="http://schemas.microsoft.com/office/drawing/2014/chart" uri="{C3380CC4-5D6E-409C-BE32-E72D297353CC}">
              <c16:uniqueId val="{00000001-F7CE-497E-B2EA-0731154FE962}"/>
            </c:ext>
          </c:extLst>
        </c:ser>
        <c:ser>
          <c:idx val="2"/>
          <c:order val="2"/>
          <c:tx>
            <c:strRef>
              <c:f>'[ktk.ktk4.fact_ktk_ktk4.latest (5).xlsx]Kouluterveyskyselyn tulokset 20'!$D$1:$D$2</c:f>
              <c:strCache>
                <c:ptCount val="2"/>
                <c:pt idx="0">
                  <c:v>Tytöt</c:v>
                </c:pt>
                <c:pt idx="1">
                  <c:v>Osallistunut muiden oppilaiden kiusaamiseen vähintään kerran viikossa, %</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i-FI"/>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'[ktk.ktk4.fact_ktk_ktk4.latest (5).xlsx]Kouluterveyskyselyn tulokset 20'!$A$3:$A$4</c:f>
              <c:strCache>
                <c:ptCount val="2"/>
                <c:pt idx="0">
                  <c:v>2017</c:v>
                </c:pt>
                <c:pt idx="1">
                  <c:v>2019</c:v>
                </c:pt>
              </c:strCache>
            </c:strRef>
          </c:cat>
          <c:val>
            <c:numRef>
              <c:f>'[ktk.ktk4.fact_ktk_ktk4.latest (5).xlsx]Kouluterveyskyselyn tulokset 20'!$D$3:$D$4</c:f>
              <c:numCache>
                <c:formatCode>#\ ##0.0</c:formatCode>
                <c:ptCount val="2"/>
                <c:pt idx="0">
                  <c:v>0.9</c:v>
                </c:pt>
                <c:pt idx="1">
                  <c:v>0.7</c:v>
                </c:pt>
              </c:numCache>
            </c:numRef>
          </c:val>
          <c:smooth val="0"/>
          <c:extLst>
            <c:ext xmlns:c16="http://schemas.microsoft.com/office/drawing/2014/chart" uri="{C3380CC4-5D6E-409C-BE32-E72D297353CC}">
              <c16:uniqueId val="{00000002-F7CE-497E-B2EA-0731154FE962}"/>
            </c:ext>
          </c:extLst>
        </c:ser>
        <c:dLbls>
          <c:dLblPos val="r"/>
          <c:showLegendKey val="0"/>
          <c:showVal val="1"/>
          <c:showCatName val="0"/>
          <c:showSerName val="0"/>
          <c:showPercent val="0"/>
          <c:showBubbleSize val="0"/>
        </c:dLbls>
        <c:smooth val="0"/>
        <c:axId val="506352792"/>
        <c:axId val="506356400"/>
      </c:lineChart>
      <c:catAx>
        <c:axId val="506352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06356400"/>
        <c:crosses val="autoZero"/>
        <c:auto val="1"/>
        <c:lblAlgn val="ctr"/>
        <c:lblOffset val="100"/>
        <c:noMultiLvlLbl val="0"/>
      </c:catAx>
      <c:valAx>
        <c:axId val="50635640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063527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'[ktk.ktk4.fact_ktk_ktk4.latest (6).xlsx]Kouluterveyskyselyn tulokset 20'!$B$1:$B$2</c:f>
              <c:strCache>
                <c:ptCount val="2"/>
                <c:pt idx="0">
                  <c:v>Sukupuoli: yhteensä</c:v>
                </c:pt>
                <c:pt idx="1">
                  <c:v>Koulukiusaaminen jatkunut tai pahentunut kiusaamisesta kertomisen jälkeen, %</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'[ktk.ktk4.fact_ktk_ktk4.latest (6).xlsx]Kouluterveyskyselyn tulokset 20'!$A$3:$A$4</c:f>
              <c:strCache>
                <c:ptCount val="2"/>
                <c:pt idx="0">
                  <c:v>2017</c:v>
                </c:pt>
                <c:pt idx="1">
                  <c:v>2019</c:v>
                </c:pt>
              </c:strCache>
            </c:strRef>
          </c:cat>
          <c:val>
            <c:numRef>
              <c:f>'[ktk.ktk4.fact_ktk_ktk4.latest (6).xlsx]Kouluterveyskyselyn tulokset 20'!$B$3:$B$4</c:f>
              <c:numCache>
                <c:formatCode>#\ ##0.0</c:formatCode>
                <c:ptCount val="2"/>
                <c:pt idx="0">
                  <c:v>13.5</c:v>
                </c:pt>
                <c:pt idx="1">
                  <c:v>12.8</c:v>
                </c:pt>
              </c:numCache>
            </c:numRef>
          </c:val>
          <c:smooth val="0"/>
          <c:extLst>
            <c:ext xmlns:c16="http://schemas.microsoft.com/office/drawing/2014/chart" uri="{C3380CC4-5D6E-409C-BE32-E72D297353CC}">
              <c16:uniqueId val="{00000000-33CB-4A0E-861A-E93EAB718E20}"/>
            </c:ext>
          </c:extLst>
        </c:ser>
        <c:ser>
          <c:idx val="1"/>
          <c:order val="1"/>
          <c:tx>
            <c:strRef>
              <c:f>'[ktk.ktk4.fact_ktk_ktk4.latest (6).xlsx]Kouluterveyskyselyn tulokset 20'!$C$1:$C$2</c:f>
              <c:strCache>
                <c:ptCount val="2"/>
                <c:pt idx="0">
                  <c:v>Pojat</c:v>
                </c:pt>
                <c:pt idx="1">
                  <c:v>Koulukiusaaminen jatkunut tai pahentunut kiusaamisesta kertomisen jälkeen, %</c:v>
                </c:pt>
              </c:strCache>
            </c:strRef>
          </c:tx>
          <c:spPr>
            <a:ln w="2222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'[ktk.ktk4.fact_ktk_ktk4.latest (6).xlsx]Kouluterveyskyselyn tulokset 20'!$A$3:$A$4</c:f>
              <c:strCache>
                <c:ptCount val="2"/>
                <c:pt idx="0">
                  <c:v>2017</c:v>
                </c:pt>
                <c:pt idx="1">
                  <c:v>2019</c:v>
                </c:pt>
              </c:strCache>
            </c:strRef>
          </c:cat>
          <c:val>
            <c:numRef>
              <c:f>'[ktk.ktk4.fact_ktk_ktk4.latest (6).xlsx]Kouluterveyskyselyn tulokset 20'!$C$3:$C$4</c:f>
              <c:numCache>
                <c:formatCode>#\ ##0.0</c:formatCode>
                <c:ptCount val="2"/>
                <c:pt idx="0">
                  <c:v>9.5</c:v>
                </c:pt>
                <c:pt idx="1">
                  <c:v>12</c:v>
                </c:pt>
              </c:numCache>
            </c:numRef>
          </c:val>
          <c:smooth val="0"/>
          <c:extLst>
            <c:ext xmlns:c16="http://schemas.microsoft.com/office/drawing/2014/chart" uri="{C3380CC4-5D6E-409C-BE32-E72D297353CC}">
              <c16:uniqueId val="{00000001-33CB-4A0E-861A-E93EAB718E20}"/>
            </c:ext>
          </c:extLst>
        </c:ser>
        <c:ser>
          <c:idx val="2"/>
          <c:order val="2"/>
          <c:tx>
            <c:strRef>
              <c:f>'[ktk.ktk4.fact_ktk_ktk4.latest (6).xlsx]Kouluterveyskyselyn tulokset 20'!$D$1:$D$2</c:f>
              <c:strCache>
                <c:ptCount val="2"/>
                <c:pt idx="0">
                  <c:v>Tytöt</c:v>
                </c:pt>
                <c:pt idx="1">
                  <c:v>Koulukiusaaminen jatkunut tai pahentunut kiusaamisesta kertomisen jälkeen, %</c:v>
                </c:pt>
              </c:strCache>
            </c:strRef>
          </c:tx>
          <c:spPr>
            <a:ln w="2222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'[ktk.ktk4.fact_ktk_ktk4.latest (6).xlsx]Kouluterveyskyselyn tulokset 20'!$A$3:$A$4</c:f>
              <c:strCache>
                <c:ptCount val="2"/>
                <c:pt idx="0">
                  <c:v>2017</c:v>
                </c:pt>
                <c:pt idx="1">
                  <c:v>2019</c:v>
                </c:pt>
              </c:strCache>
            </c:strRef>
          </c:cat>
          <c:val>
            <c:numRef>
              <c:f>'[ktk.ktk4.fact_ktk_ktk4.latest (6).xlsx]Kouluterveyskyselyn tulokset 20'!$D$3:$D$4</c:f>
              <c:numCache>
                <c:formatCode>#\ ##0.0</c:formatCode>
                <c:ptCount val="2"/>
                <c:pt idx="0">
                  <c:v>19.2</c:v>
                </c:pt>
                <c:pt idx="1">
                  <c:v>13.2</c:v>
                </c:pt>
              </c:numCache>
            </c:numRef>
          </c:val>
          <c:smooth val="0"/>
          <c:extLst>
            <c:ext xmlns:c16="http://schemas.microsoft.com/office/drawing/2014/chart" uri="{C3380CC4-5D6E-409C-BE32-E72D297353CC}">
              <c16:uniqueId val="{00000002-33CB-4A0E-861A-E93EAB718E20}"/>
            </c:ext>
          </c:extLst>
        </c:ser>
        <c:dLbls>
          <c:dLblPos val="ctr"/>
          <c:showLegendKey val="0"/>
          <c:showVal val="1"/>
          <c:showCatName val="0"/>
          <c:showSerName val="0"/>
          <c:showPercent val="0"/>
          <c:showBubbleSize val="0"/>
        </c:dLbls>
        <c:smooth val="0"/>
        <c:axId val="476819536"/>
        <c:axId val="476825440"/>
      </c:lineChart>
      <c:catAx>
        <c:axId val="47681953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fi-FI"/>
          </a:p>
        </c:txPr>
        <c:crossAx val="476825440"/>
        <c:crosses val="autoZero"/>
        <c:auto val="1"/>
        <c:lblAlgn val="ctr"/>
        <c:lblOffset val="100"/>
        <c:noMultiLvlLbl val="0"/>
      </c:catAx>
      <c:valAx>
        <c:axId val="476825440"/>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i-FI"/>
          </a:p>
        </c:txPr>
        <c:crossAx val="476819536"/>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i-FI"/>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baseline="0">
                <a:effectLst/>
              </a:rPr>
              <a:t>Harrastaa hengästyttävää liikuntaa vapaa-ajalla korkeintaan 1 h viikossa, %</a:t>
            </a:r>
            <a:r>
              <a:rPr lang="fi-FI" sz="1400" b="0" i="0" u="none" strike="noStrike" baseline="0"/>
              <a:t> KOKO MAA</a:t>
            </a:r>
            <a:endParaRPr lang="fi-FI"/>
          </a:p>
        </c:rich>
      </c:tx>
      <c:layout>
        <c:manualLayout>
          <c:xMode val="edge"/>
          <c:yMode val="edge"/>
          <c:x val="0.1177639982502187"/>
          <c:y val="4.629629629629629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'[ktk.ktk1.fact_ktk_ktk1.latest.xlsx]Kouluterveyskyselyn aikasarjat '!$B$1</c:f>
              <c:strCache>
                <c:ptCount val="1"/>
                <c:pt idx="0">
                  <c:v>Perusopetus 8. ja 9. lk</c:v>
                </c:pt>
              </c:strCache>
            </c:strRef>
          </c:tx>
          <c:spPr>
            <a:ln w="28575" cap="rnd">
              <a:solidFill>
                <a:schemeClr val="accent1"/>
              </a:solidFill>
              <a:round/>
            </a:ln>
            <a:effectLst/>
          </c:spPr>
          <c:marker>
            <c:symbol val="none"/>
          </c:marker>
          <c:dLbls>
            <c:dLbl>
              <c:idx val="4"/>
              <c:layout>
                <c:manualLayout>
                  <c:x val="-5.411111111111111E-2"/>
                  <c:y val="8.10531496062991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76-4690-840F-8DA1C8095D9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'!$A$2:$A$8</c:f>
              <c:strCache>
                <c:ptCount val="7"/>
                <c:pt idx="0">
                  <c:v>2006-2007</c:v>
                </c:pt>
                <c:pt idx="1">
                  <c:v>2008-2009</c:v>
                </c:pt>
                <c:pt idx="2">
                  <c:v>2010-2011</c:v>
                </c:pt>
                <c:pt idx="3">
                  <c:v>2013</c:v>
                </c:pt>
                <c:pt idx="4">
                  <c:v>2015</c:v>
                </c:pt>
                <c:pt idx="5">
                  <c:v>2017</c:v>
                </c:pt>
                <c:pt idx="6">
                  <c:v>2019</c:v>
                </c:pt>
              </c:strCache>
            </c:strRef>
          </c:cat>
          <c:val>
            <c:numRef>
              <c:f>'[ktk.ktk1.fact_ktk_ktk1.latest.xlsx]Kouluterveyskyselyn aikasarjat '!$B$2:$B$8</c:f>
              <c:numCache>
                <c:formatCode>#\ ##0.0</c:formatCode>
                <c:ptCount val="7"/>
                <c:pt idx="0">
                  <c:v>37.5</c:v>
                </c:pt>
                <c:pt idx="1">
                  <c:v>34.9</c:v>
                </c:pt>
                <c:pt idx="2">
                  <c:v>34.200000000000003</c:v>
                </c:pt>
                <c:pt idx="3">
                  <c:v>32.1</c:v>
                </c:pt>
                <c:pt idx="4">
                  <c:v>22.4</c:v>
                </c:pt>
                <c:pt idx="5">
                  <c:v>23.7</c:v>
                </c:pt>
                <c:pt idx="6">
                  <c:v>28.3</c:v>
                </c:pt>
              </c:numCache>
            </c:numRef>
          </c:val>
          <c:smooth val="0"/>
          <c:extLst>
            <c:ext xmlns:c16="http://schemas.microsoft.com/office/drawing/2014/chart" uri="{C3380CC4-5D6E-409C-BE32-E72D297353CC}">
              <c16:uniqueId val="{00000001-FC76-4690-840F-8DA1C8095D94}"/>
            </c:ext>
          </c:extLst>
        </c:ser>
        <c:ser>
          <c:idx val="1"/>
          <c:order val="1"/>
          <c:tx>
            <c:strRef>
              <c:f>'[ktk.ktk1.fact_ktk_ktk1.latest.xlsx]Kouluterveyskyselyn aikasarjat '!$C$1</c:f>
              <c:strCache>
                <c:ptCount val="1"/>
                <c:pt idx="0">
                  <c:v>Lukio 1. ja 2. vuosi</c:v>
                </c:pt>
              </c:strCache>
            </c:strRef>
          </c:tx>
          <c:spPr>
            <a:ln w="28575" cap="rnd">
              <a:solidFill>
                <a:schemeClr val="accent2"/>
              </a:solidFill>
              <a:round/>
            </a:ln>
            <a:effectLst/>
          </c:spPr>
          <c:marker>
            <c:symbol val="none"/>
          </c:marker>
          <c:dLbls>
            <c:dLbl>
              <c:idx val="4"/>
              <c:layout>
                <c:manualLayout>
                  <c:x val="-3.7444444444444447E-2"/>
                  <c:y val="-4.85764800233305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76-4690-840F-8DA1C8095D9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'!$A$2:$A$8</c:f>
              <c:strCache>
                <c:ptCount val="7"/>
                <c:pt idx="0">
                  <c:v>2006-2007</c:v>
                </c:pt>
                <c:pt idx="1">
                  <c:v>2008-2009</c:v>
                </c:pt>
                <c:pt idx="2">
                  <c:v>2010-2011</c:v>
                </c:pt>
                <c:pt idx="3">
                  <c:v>2013</c:v>
                </c:pt>
                <c:pt idx="4">
                  <c:v>2015</c:v>
                </c:pt>
                <c:pt idx="5">
                  <c:v>2017</c:v>
                </c:pt>
                <c:pt idx="6">
                  <c:v>2019</c:v>
                </c:pt>
              </c:strCache>
            </c:strRef>
          </c:cat>
          <c:val>
            <c:numRef>
              <c:f>'[ktk.ktk1.fact_ktk_ktk1.latest.xlsx]Kouluterveyskyselyn aikasarjat '!$C$2:$C$8</c:f>
              <c:numCache>
                <c:formatCode>#\ ##0.0</c:formatCode>
                <c:ptCount val="7"/>
                <c:pt idx="0">
                  <c:v>32.200000000000003</c:v>
                </c:pt>
                <c:pt idx="1">
                  <c:v>32.700000000000003</c:v>
                </c:pt>
                <c:pt idx="2">
                  <c:v>31.3</c:v>
                </c:pt>
                <c:pt idx="3">
                  <c:v>28.9</c:v>
                </c:pt>
                <c:pt idx="4">
                  <c:v>22.8</c:v>
                </c:pt>
                <c:pt idx="5">
                  <c:v>22.5</c:v>
                </c:pt>
                <c:pt idx="6">
                  <c:v>27.1</c:v>
                </c:pt>
              </c:numCache>
            </c:numRef>
          </c:val>
          <c:smooth val="0"/>
          <c:extLst>
            <c:ext xmlns:c16="http://schemas.microsoft.com/office/drawing/2014/chart" uri="{C3380CC4-5D6E-409C-BE32-E72D297353CC}">
              <c16:uniqueId val="{00000003-FC76-4690-840F-8DA1C8095D94}"/>
            </c:ext>
          </c:extLst>
        </c:ser>
        <c:ser>
          <c:idx val="2"/>
          <c:order val="2"/>
          <c:tx>
            <c:strRef>
              <c:f>'[ktk.ktk1.fact_ktk_ktk1.latest.xlsx]Kouluterveyskyselyn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'!$A$2:$A$8</c:f>
              <c:strCache>
                <c:ptCount val="7"/>
                <c:pt idx="0">
                  <c:v>2006-2007</c:v>
                </c:pt>
                <c:pt idx="1">
                  <c:v>2008-2009</c:v>
                </c:pt>
                <c:pt idx="2">
                  <c:v>2010-2011</c:v>
                </c:pt>
                <c:pt idx="3">
                  <c:v>2013</c:v>
                </c:pt>
                <c:pt idx="4">
                  <c:v>2015</c:v>
                </c:pt>
                <c:pt idx="5">
                  <c:v>2017</c:v>
                </c:pt>
                <c:pt idx="6">
                  <c:v>2019</c:v>
                </c:pt>
              </c:strCache>
            </c:strRef>
          </c:cat>
          <c:val>
            <c:numRef>
              <c:f>'[ktk.ktk1.fact_ktk_ktk1.latest.xlsx]Kouluterveyskyselyn aikasarjat '!$D$2:$D$8</c:f>
              <c:numCache>
                <c:formatCode>#\ ##0.0</c:formatCode>
                <c:ptCount val="7"/>
                <c:pt idx="1">
                  <c:v>48.3</c:v>
                </c:pt>
                <c:pt idx="2">
                  <c:v>47</c:v>
                </c:pt>
                <c:pt idx="3">
                  <c:v>46.6</c:v>
                </c:pt>
                <c:pt idx="4">
                  <c:v>35.6</c:v>
                </c:pt>
                <c:pt idx="5">
                  <c:v>37.9</c:v>
                </c:pt>
                <c:pt idx="6">
                  <c:v>43</c:v>
                </c:pt>
              </c:numCache>
            </c:numRef>
          </c:val>
          <c:smooth val="0"/>
          <c:extLst>
            <c:ext xmlns:c16="http://schemas.microsoft.com/office/drawing/2014/chart" uri="{C3380CC4-5D6E-409C-BE32-E72D297353CC}">
              <c16:uniqueId val="{00000004-FC76-4690-840F-8DA1C8095D94}"/>
            </c:ext>
          </c:extLst>
        </c:ser>
        <c:dLbls>
          <c:dLblPos val="t"/>
          <c:showLegendKey val="0"/>
          <c:showVal val="1"/>
          <c:showCatName val="0"/>
          <c:showSerName val="0"/>
          <c:showPercent val="0"/>
          <c:showBubbleSize val="0"/>
        </c:dLbls>
        <c:smooth val="0"/>
        <c:axId val="552961264"/>
        <c:axId val="552959952"/>
      </c:lineChart>
      <c:catAx>
        <c:axId val="55296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2959952"/>
        <c:crosses val="autoZero"/>
        <c:auto val="1"/>
        <c:lblAlgn val="ctr"/>
        <c:lblOffset val="100"/>
        <c:noMultiLvlLbl val="0"/>
      </c:catAx>
      <c:valAx>
        <c:axId val="55295995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2961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'[ktk.ktk4.fact_ktk_ktk4.latest (5).xlsx]Kouluterveyskyselyn tulokset 20'!$B$1:$B$2</c:f>
              <c:strCache>
                <c:ptCount val="2"/>
                <c:pt idx="0">
                  <c:v>Sukupuoli: yhteensä</c:v>
                </c:pt>
                <c:pt idx="1">
                  <c:v>Koulukiusaaminen loppunut tai vähentynyt kiusaamisesta kertomisen jälkeen, %</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fi-FI"/>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'[ktk.ktk4.fact_ktk_ktk4.latest (5).xlsx]Kouluterveyskyselyn tulokset 20'!$A$3:$A$4</c:f>
              <c:strCache>
                <c:ptCount val="2"/>
                <c:pt idx="0">
                  <c:v>2017</c:v>
                </c:pt>
                <c:pt idx="1">
                  <c:v>2019</c:v>
                </c:pt>
              </c:strCache>
            </c:strRef>
          </c:cat>
          <c:val>
            <c:numRef>
              <c:f>'[ktk.ktk4.fact_ktk_ktk4.latest (5).xlsx]Kouluterveyskyselyn tulokset 20'!$B$3:$B$4</c:f>
              <c:numCache>
                <c:formatCode>#\ ##0.0</c:formatCode>
                <c:ptCount val="2"/>
                <c:pt idx="0">
                  <c:v>66.8</c:v>
                </c:pt>
                <c:pt idx="1">
                  <c:v>68.400000000000006</c:v>
                </c:pt>
              </c:numCache>
            </c:numRef>
          </c:val>
          <c:smooth val="0"/>
          <c:extLst>
            <c:ext xmlns:c16="http://schemas.microsoft.com/office/drawing/2014/chart" uri="{C3380CC4-5D6E-409C-BE32-E72D297353CC}">
              <c16:uniqueId val="{00000000-D15E-46A6-8698-E3FEA4E5B39E}"/>
            </c:ext>
          </c:extLst>
        </c:ser>
        <c:ser>
          <c:idx val="1"/>
          <c:order val="1"/>
          <c:tx>
            <c:strRef>
              <c:f>'[ktk.ktk4.fact_ktk_ktk4.latest (5).xlsx]Kouluterveyskyselyn tulokset 20'!$C$1:$C$2</c:f>
              <c:strCache>
                <c:ptCount val="2"/>
                <c:pt idx="0">
                  <c:v>Pojat</c:v>
                </c:pt>
                <c:pt idx="1">
                  <c:v>Koulukiusaaminen loppunut tai vähentynyt kiusaamisesta kertomisen jälkeen, %</c:v>
                </c:pt>
              </c:strCache>
            </c:strRef>
          </c:tx>
          <c:spPr>
            <a:ln w="2222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fi-FI"/>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'[ktk.ktk4.fact_ktk_ktk4.latest (5).xlsx]Kouluterveyskyselyn tulokset 20'!$A$3:$A$4</c:f>
              <c:strCache>
                <c:ptCount val="2"/>
                <c:pt idx="0">
                  <c:v>2017</c:v>
                </c:pt>
                <c:pt idx="1">
                  <c:v>2019</c:v>
                </c:pt>
              </c:strCache>
            </c:strRef>
          </c:cat>
          <c:val>
            <c:numRef>
              <c:f>'[ktk.ktk4.fact_ktk_ktk4.latest (5).xlsx]Kouluterveyskyselyn tulokset 20'!$C$3:$C$4</c:f>
              <c:numCache>
                <c:formatCode>#\ ##0.0</c:formatCode>
                <c:ptCount val="2"/>
                <c:pt idx="0">
                  <c:v>68.2</c:v>
                </c:pt>
                <c:pt idx="1">
                  <c:v>73.7</c:v>
                </c:pt>
              </c:numCache>
            </c:numRef>
          </c:val>
          <c:smooth val="0"/>
          <c:extLst>
            <c:ext xmlns:c16="http://schemas.microsoft.com/office/drawing/2014/chart" uri="{C3380CC4-5D6E-409C-BE32-E72D297353CC}">
              <c16:uniqueId val="{00000001-D15E-46A6-8698-E3FEA4E5B39E}"/>
            </c:ext>
          </c:extLst>
        </c:ser>
        <c:ser>
          <c:idx val="2"/>
          <c:order val="2"/>
          <c:tx>
            <c:strRef>
              <c:f>'[ktk.ktk4.fact_ktk_ktk4.latest (5).xlsx]Kouluterveyskyselyn tulokset 20'!$D$1:$D$2</c:f>
              <c:strCache>
                <c:ptCount val="2"/>
                <c:pt idx="0">
                  <c:v>Tytöt</c:v>
                </c:pt>
                <c:pt idx="1">
                  <c:v>Koulukiusaaminen loppunut tai vähentynyt kiusaamisesta kertomisen jälkeen, %</c:v>
                </c:pt>
              </c:strCache>
            </c:strRef>
          </c:tx>
          <c:spPr>
            <a:ln w="2222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fi-FI"/>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'[ktk.ktk4.fact_ktk_ktk4.latest (5).xlsx]Kouluterveyskyselyn tulokset 20'!$A$3:$A$4</c:f>
              <c:strCache>
                <c:ptCount val="2"/>
                <c:pt idx="0">
                  <c:v>2017</c:v>
                </c:pt>
                <c:pt idx="1">
                  <c:v>2019</c:v>
                </c:pt>
              </c:strCache>
            </c:strRef>
          </c:cat>
          <c:val>
            <c:numRef>
              <c:f>'[ktk.ktk4.fact_ktk_ktk4.latest (5).xlsx]Kouluterveyskyselyn tulokset 20'!$D$3:$D$4</c:f>
              <c:numCache>
                <c:formatCode>#\ ##0.0</c:formatCode>
                <c:ptCount val="2"/>
                <c:pt idx="0">
                  <c:v>64.900000000000006</c:v>
                </c:pt>
                <c:pt idx="1">
                  <c:v>62.9</c:v>
                </c:pt>
              </c:numCache>
            </c:numRef>
          </c:val>
          <c:smooth val="0"/>
          <c:extLst>
            <c:ext xmlns:c16="http://schemas.microsoft.com/office/drawing/2014/chart" uri="{C3380CC4-5D6E-409C-BE32-E72D297353CC}">
              <c16:uniqueId val="{00000002-D15E-46A6-8698-E3FEA4E5B39E}"/>
            </c:ext>
          </c:extLst>
        </c:ser>
        <c:dLbls>
          <c:dLblPos val="r"/>
          <c:showLegendKey val="0"/>
          <c:showVal val="1"/>
          <c:showCatName val="0"/>
          <c:showSerName val="0"/>
          <c:showPercent val="0"/>
          <c:showBubbleSize val="0"/>
        </c:dLbls>
        <c:smooth val="0"/>
        <c:axId val="465679952"/>
        <c:axId val="465676672"/>
      </c:lineChart>
      <c:catAx>
        <c:axId val="465679952"/>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fi-FI"/>
          </a:p>
        </c:txPr>
        <c:crossAx val="465676672"/>
        <c:crosses val="autoZero"/>
        <c:auto val="1"/>
        <c:lblAlgn val="ctr"/>
        <c:lblOffset val="100"/>
        <c:noMultiLvlLbl val="0"/>
      </c:catAx>
      <c:valAx>
        <c:axId val="465676672"/>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i-FI"/>
          </a:p>
        </c:txPr>
        <c:crossAx val="465679952"/>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i-FI"/>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fi-FI"/>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Kokenut fyysistä uhkaa vuoden aikana, %, 8. ja 9.lk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(10).xlsx]Kouluterveyskyselyn aikasarjat '!$B$1:$B$2</c:f>
              <c:strCache>
                <c:ptCount val="2"/>
                <c:pt idx="0">
                  <c:v>2019</c:v>
                </c:pt>
                <c:pt idx="1">
                  <c:v>Kokenut fyysistä uhkaa vuoden aikana, %</c:v>
                </c:pt>
              </c:strCache>
            </c:strRef>
          </c:tx>
          <c:spPr>
            <a:solidFill>
              <a:schemeClr val="accent1"/>
            </a:solidFill>
            <a:ln>
              <a:noFill/>
            </a:ln>
            <a:effectLst/>
          </c:spPr>
          <c:invertIfNegative val="0"/>
          <c:dPt>
            <c:idx val="2"/>
            <c:invertIfNegative val="0"/>
            <c:bubble3D val="0"/>
            <c:spPr>
              <a:solidFill>
                <a:srgbClr val="E961A5"/>
              </a:solidFill>
              <a:ln>
                <a:noFill/>
              </a:ln>
              <a:effectLst/>
            </c:spPr>
            <c:extLst>
              <c:ext xmlns:c16="http://schemas.microsoft.com/office/drawing/2014/chart" uri="{C3380CC4-5D6E-409C-BE32-E72D297353CC}">
                <c16:uniqueId val="{00000000-80F2-4E84-B586-BB8BB8FB7122}"/>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0-2EB7-40AA-BBB8-324D67BA365D}"/>
                </c:ext>
              </c:extLst>
            </c:dLbl>
            <c:dLbl>
              <c:idx val="6"/>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1-2EB7-40AA-BBB8-324D67BA365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(10).xlsx]Kouluterveyskyselyn aikasarjat '!$A$3:$A$9</c:f>
              <c:strCache>
                <c:ptCount val="7"/>
                <c:pt idx="0">
                  <c:v>Joensuu</c:v>
                </c:pt>
                <c:pt idx="1">
                  <c:v>Jyväskylä</c:v>
                </c:pt>
                <c:pt idx="2">
                  <c:v>Kuopio</c:v>
                </c:pt>
                <c:pt idx="3">
                  <c:v>Lahti</c:v>
                </c:pt>
                <c:pt idx="4">
                  <c:v>Oulu</c:v>
                </c:pt>
                <c:pt idx="5">
                  <c:v>Tampere</c:v>
                </c:pt>
                <c:pt idx="6">
                  <c:v>Turku</c:v>
                </c:pt>
              </c:strCache>
            </c:strRef>
          </c:cat>
          <c:val>
            <c:numRef>
              <c:f>'[ktk.ktk1.fact_ktk_ktk1.latest (10).xlsx]Kouluterveyskyselyn aikasarjat '!$B$3:$B$9</c:f>
              <c:numCache>
                <c:formatCode>#\ ##0.0</c:formatCode>
                <c:ptCount val="7"/>
                <c:pt idx="0">
                  <c:v>14.7</c:v>
                </c:pt>
                <c:pt idx="1">
                  <c:v>16</c:v>
                </c:pt>
                <c:pt idx="2">
                  <c:v>18.7</c:v>
                </c:pt>
                <c:pt idx="3">
                  <c:v>17.2</c:v>
                </c:pt>
                <c:pt idx="4">
                  <c:v>15</c:v>
                </c:pt>
                <c:pt idx="5">
                  <c:v>16.899999999999999</c:v>
                </c:pt>
                <c:pt idx="6">
                  <c:v>19.600000000000001</c:v>
                </c:pt>
              </c:numCache>
            </c:numRef>
          </c:val>
          <c:extLst>
            <c:ext xmlns:c16="http://schemas.microsoft.com/office/drawing/2014/chart" uri="{C3380CC4-5D6E-409C-BE32-E72D297353CC}">
              <c16:uniqueId val="{00000002-2EB7-40AA-BBB8-324D67BA365D}"/>
            </c:ext>
          </c:extLst>
        </c:ser>
        <c:dLbls>
          <c:dLblPos val="outEnd"/>
          <c:showLegendKey val="0"/>
          <c:showVal val="1"/>
          <c:showCatName val="0"/>
          <c:showSerName val="0"/>
          <c:showPercent val="0"/>
          <c:showBubbleSize val="0"/>
        </c:dLbls>
        <c:gapWidth val="219"/>
        <c:overlap val="-27"/>
        <c:axId val="554079264"/>
        <c:axId val="554075000"/>
      </c:barChart>
      <c:catAx>
        <c:axId val="55407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4075000"/>
        <c:crosses val="autoZero"/>
        <c:auto val="1"/>
        <c:lblAlgn val="ctr"/>
        <c:lblOffset val="100"/>
        <c:noMultiLvlLbl val="0"/>
      </c:catAx>
      <c:valAx>
        <c:axId val="55407500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4079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Kokenut fyysistä uhkaa vuoden aikana, %, 4. ja 5.lk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'[ktk.ktk4.fact_ktk_ktk4.latest (4).xlsx]Kouluterveyskyselyn tulokset 20'!$B$1:$B$2</c:f>
              <c:strCache>
                <c:ptCount val="2"/>
                <c:pt idx="0">
                  <c:v>2019</c:v>
                </c:pt>
                <c:pt idx="1">
                  <c:v>Kokenut fyysistä uhkaa vuoden aikana, %</c:v>
                </c:pt>
              </c:strCache>
            </c:strRef>
          </c:tx>
          <c:spPr>
            <a:solidFill>
              <a:schemeClr val="accent1"/>
            </a:solidFill>
            <a:ln>
              <a:noFill/>
            </a:ln>
            <a:effectLst/>
          </c:spPr>
          <c:invertIfNegative val="0"/>
          <c:dPt>
            <c:idx val="2"/>
            <c:invertIfNegative val="0"/>
            <c:bubble3D val="0"/>
            <c:spPr>
              <a:solidFill>
                <a:srgbClr val="E961A5"/>
              </a:solidFill>
              <a:ln>
                <a:noFill/>
              </a:ln>
              <a:effectLst/>
            </c:spPr>
            <c:extLst>
              <c:ext xmlns:c16="http://schemas.microsoft.com/office/drawing/2014/chart" uri="{C3380CC4-5D6E-409C-BE32-E72D297353CC}">
                <c16:uniqueId val="{00000000-415F-45A1-AC7A-25D83FAF1F47}"/>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2-F06E-481C-8E4B-BC321793E079}"/>
                </c:ext>
              </c:extLst>
            </c:dLbl>
            <c:dLbl>
              <c:idx val="5"/>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1-F06E-481C-8E4B-BC321793E0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'[ktk.ktk4.fact_ktk_ktk4.latest (4).xlsx]Kouluterveyskyselyn tulokset 20'!$A$3:$A$9</c:f>
              <c:strCache>
                <c:ptCount val="7"/>
                <c:pt idx="0">
                  <c:v>Joensuu</c:v>
                </c:pt>
                <c:pt idx="1">
                  <c:v>Jyväskylä</c:v>
                </c:pt>
                <c:pt idx="2">
                  <c:v>Kuopio</c:v>
                </c:pt>
                <c:pt idx="3">
                  <c:v>Lahti</c:v>
                </c:pt>
                <c:pt idx="4">
                  <c:v>Oulu</c:v>
                </c:pt>
                <c:pt idx="5">
                  <c:v>Tampere</c:v>
                </c:pt>
                <c:pt idx="6">
                  <c:v>Turku</c:v>
                </c:pt>
              </c:strCache>
            </c:strRef>
          </c:cat>
          <c:val>
            <c:numRef>
              <c:f>'[ktk.ktk4.fact_ktk_ktk4.latest (4).xlsx]Kouluterveyskyselyn tulokset 20'!$B$3:$B$9</c:f>
              <c:numCache>
                <c:formatCode>#\ ##0.0</c:formatCode>
                <c:ptCount val="7"/>
                <c:pt idx="0">
                  <c:v>10</c:v>
                </c:pt>
                <c:pt idx="1">
                  <c:v>13.3</c:v>
                </c:pt>
                <c:pt idx="2">
                  <c:v>10.199999999999999</c:v>
                </c:pt>
                <c:pt idx="3">
                  <c:v>13</c:v>
                </c:pt>
                <c:pt idx="4">
                  <c:v>11.2</c:v>
                </c:pt>
                <c:pt idx="5">
                  <c:v>13.5</c:v>
                </c:pt>
                <c:pt idx="6">
                  <c:v>12.6</c:v>
                </c:pt>
              </c:numCache>
            </c:numRef>
          </c:val>
          <c:extLst>
            <c:ext xmlns:c16="http://schemas.microsoft.com/office/drawing/2014/chart" uri="{C3380CC4-5D6E-409C-BE32-E72D297353CC}">
              <c16:uniqueId val="{00000000-F06E-481C-8E4B-BC321793E079}"/>
            </c:ext>
          </c:extLst>
        </c:ser>
        <c:dLbls>
          <c:dLblPos val="outEnd"/>
          <c:showLegendKey val="0"/>
          <c:showVal val="1"/>
          <c:showCatName val="0"/>
          <c:showSerName val="0"/>
          <c:showPercent val="0"/>
          <c:showBubbleSize val="0"/>
        </c:dLbls>
        <c:gapWidth val="219"/>
        <c:overlap val="-27"/>
        <c:axId val="557239216"/>
        <c:axId val="557236592"/>
      </c:barChart>
      <c:catAx>
        <c:axId val="55723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7236592"/>
        <c:crosses val="autoZero"/>
        <c:auto val="1"/>
        <c:lblAlgn val="ctr"/>
        <c:lblOffset val="100"/>
        <c:noMultiLvlLbl val="0"/>
      </c:catAx>
      <c:valAx>
        <c:axId val="55723659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7239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800" dirty="0"/>
              <a:t>Kokenut</a:t>
            </a:r>
            <a:r>
              <a:rPr lang="fi-FI" sz="1800" baseline="0" dirty="0"/>
              <a:t> fyysistä uhkaa vuoden aikana, %, KUOPIO</a:t>
            </a:r>
            <a:endParaRPr lang="fi-FI" sz="1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(3).xlsx]Kouluterveyskyselyn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'!$A$2:$A$6</c:f>
              <c:strCache>
                <c:ptCount val="5"/>
                <c:pt idx="0">
                  <c:v>2006-2007</c:v>
                </c:pt>
                <c:pt idx="1">
                  <c:v>2008-2009</c:v>
                </c:pt>
                <c:pt idx="2">
                  <c:v>2010-2011</c:v>
                </c:pt>
                <c:pt idx="3">
                  <c:v>2013</c:v>
                </c:pt>
                <c:pt idx="4">
                  <c:v>2019</c:v>
                </c:pt>
              </c:strCache>
            </c:strRef>
          </c:cat>
          <c:val>
            <c:numRef>
              <c:f>'[ktk.ktk1.fact_ktk_ktk1.latest (3).xlsx]Kouluterveyskyselyn aikasarjat '!$B$2:$B$6</c:f>
              <c:numCache>
                <c:formatCode>#\ ##0.0</c:formatCode>
                <c:ptCount val="5"/>
                <c:pt idx="0">
                  <c:v>15.5</c:v>
                </c:pt>
                <c:pt idx="1">
                  <c:v>16.600000000000001</c:v>
                </c:pt>
                <c:pt idx="2">
                  <c:v>17.899999999999999</c:v>
                </c:pt>
                <c:pt idx="3">
                  <c:v>19</c:v>
                </c:pt>
                <c:pt idx="4">
                  <c:v>18.7</c:v>
                </c:pt>
              </c:numCache>
            </c:numRef>
          </c:val>
          <c:smooth val="0"/>
          <c:extLst>
            <c:ext xmlns:c16="http://schemas.microsoft.com/office/drawing/2014/chart" uri="{C3380CC4-5D6E-409C-BE32-E72D297353CC}">
              <c16:uniqueId val="{00000000-9FA2-47AC-B83E-4C704009DCCD}"/>
            </c:ext>
          </c:extLst>
        </c:ser>
        <c:ser>
          <c:idx val="1"/>
          <c:order val="1"/>
          <c:tx>
            <c:strRef>
              <c:f>'[ktk.ktk1.fact_ktk_ktk1.latest (3).xlsx]Kouluterveyskyselyn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'!$A$2:$A$6</c:f>
              <c:strCache>
                <c:ptCount val="5"/>
                <c:pt idx="0">
                  <c:v>2006-2007</c:v>
                </c:pt>
                <c:pt idx="1">
                  <c:v>2008-2009</c:v>
                </c:pt>
                <c:pt idx="2">
                  <c:v>2010-2011</c:v>
                </c:pt>
                <c:pt idx="3">
                  <c:v>2013</c:v>
                </c:pt>
                <c:pt idx="4">
                  <c:v>2019</c:v>
                </c:pt>
              </c:strCache>
            </c:strRef>
          </c:cat>
          <c:val>
            <c:numRef>
              <c:f>'[ktk.ktk1.fact_ktk_ktk1.latest (3).xlsx]Kouluterveyskyselyn aikasarjat '!$C$2:$C$6</c:f>
              <c:numCache>
                <c:formatCode>#\ ##0.0</c:formatCode>
                <c:ptCount val="5"/>
                <c:pt idx="0">
                  <c:v>9.1</c:v>
                </c:pt>
                <c:pt idx="1">
                  <c:v>12</c:v>
                </c:pt>
                <c:pt idx="2">
                  <c:v>12.3</c:v>
                </c:pt>
                <c:pt idx="3">
                  <c:v>11.7</c:v>
                </c:pt>
                <c:pt idx="4">
                  <c:v>9.3000000000000007</c:v>
                </c:pt>
              </c:numCache>
            </c:numRef>
          </c:val>
          <c:smooth val="0"/>
          <c:extLst>
            <c:ext xmlns:c16="http://schemas.microsoft.com/office/drawing/2014/chart" uri="{C3380CC4-5D6E-409C-BE32-E72D297353CC}">
              <c16:uniqueId val="{00000001-9FA2-47AC-B83E-4C704009DCCD}"/>
            </c:ext>
          </c:extLst>
        </c:ser>
        <c:ser>
          <c:idx val="2"/>
          <c:order val="2"/>
          <c:tx>
            <c:strRef>
              <c:f>'[ktk.ktk1.fact_ktk_ktk1.latest (3).xlsx]Kouluterveyskyselyn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'!$A$2:$A$6</c:f>
              <c:strCache>
                <c:ptCount val="5"/>
                <c:pt idx="0">
                  <c:v>2006-2007</c:v>
                </c:pt>
                <c:pt idx="1">
                  <c:v>2008-2009</c:v>
                </c:pt>
                <c:pt idx="2">
                  <c:v>2010-2011</c:v>
                </c:pt>
                <c:pt idx="3">
                  <c:v>2013</c:v>
                </c:pt>
                <c:pt idx="4">
                  <c:v>2019</c:v>
                </c:pt>
              </c:strCache>
            </c:strRef>
          </c:cat>
          <c:val>
            <c:numRef>
              <c:f>'[ktk.ktk1.fact_ktk_ktk1.latest (3).xlsx]Kouluterveyskyselyn aikasarjat '!$D$2:$D$6</c:f>
              <c:numCache>
                <c:formatCode>#\ ##0.0</c:formatCode>
                <c:ptCount val="5"/>
                <c:pt idx="1">
                  <c:v>18.2</c:v>
                </c:pt>
                <c:pt idx="2">
                  <c:v>16.3</c:v>
                </c:pt>
                <c:pt idx="3">
                  <c:v>22.3</c:v>
                </c:pt>
                <c:pt idx="4">
                  <c:v>15.1</c:v>
                </c:pt>
              </c:numCache>
            </c:numRef>
          </c:val>
          <c:smooth val="0"/>
          <c:extLst>
            <c:ext xmlns:c16="http://schemas.microsoft.com/office/drawing/2014/chart" uri="{C3380CC4-5D6E-409C-BE32-E72D297353CC}">
              <c16:uniqueId val="{00000002-9FA2-47AC-B83E-4C704009DCCD}"/>
            </c:ext>
          </c:extLst>
        </c:ser>
        <c:dLbls>
          <c:dLblPos val="t"/>
          <c:showLegendKey val="0"/>
          <c:showVal val="1"/>
          <c:showCatName val="0"/>
          <c:showSerName val="0"/>
          <c:showPercent val="0"/>
          <c:showBubbleSize val="0"/>
        </c:dLbls>
        <c:smooth val="0"/>
        <c:axId val="551323704"/>
        <c:axId val="551318456"/>
      </c:lineChart>
      <c:catAx>
        <c:axId val="551323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1318456"/>
        <c:crosses val="autoZero"/>
        <c:auto val="1"/>
        <c:lblAlgn val="ctr"/>
        <c:lblOffset val="100"/>
        <c:noMultiLvlLbl val="0"/>
      </c:catAx>
      <c:valAx>
        <c:axId val="55131845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1323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800" dirty="0"/>
              <a:t>Kokenut fyysistä vuoden</a:t>
            </a:r>
            <a:r>
              <a:rPr lang="fi-FI" sz="1800" baseline="0" dirty="0"/>
              <a:t> aikana, %, KOKO MAA</a:t>
            </a:r>
            <a:endParaRPr lang="fi-FI" sz="1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(3).xlsx]Kouluterveyskyselyn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'!$A$2:$A$7</c:f>
              <c:strCache>
                <c:ptCount val="6"/>
                <c:pt idx="0">
                  <c:v>2006-2007</c:v>
                </c:pt>
                <c:pt idx="1">
                  <c:v>2008-2009</c:v>
                </c:pt>
                <c:pt idx="2">
                  <c:v>2010-2011</c:v>
                </c:pt>
                <c:pt idx="3">
                  <c:v>2013</c:v>
                </c:pt>
                <c:pt idx="4">
                  <c:v>2015</c:v>
                </c:pt>
                <c:pt idx="5">
                  <c:v>2019</c:v>
                </c:pt>
              </c:strCache>
            </c:strRef>
          </c:cat>
          <c:val>
            <c:numRef>
              <c:f>'[ktk.ktk1.fact_ktk_ktk1.latest (3).xlsx]Kouluterveyskyselyn aikasarjat '!$B$2:$B$7</c:f>
              <c:numCache>
                <c:formatCode>#\ ##0.0</c:formatCode>
                <c:ptCount val="6"/>
                <c:pt idx="0">
                  <c:v>18</c:v>
                </c:pt>
                <c:pt idx="1">
                  <c:v>20.399999999999999</c:v>
                </c:pt>
                <c:pt idx="2">
                  <c:v>19.600000000000001</c:v>
                </c:pt>
                <c:pt idx="3">
                  <c:v>19.3</c:v>
                </c:pt>
                <c:pt idx="4">
                  <c:v>20.3</c:v>
                </c:pt>
                <c:pt idx="5">
                  <c:v>17</c:v>
                </c:pt>
              </c:numCache>
            </c:numRef>
          </c:val>
          <c:smooth val="0"/>
          <c:extLst>
            <c:ext xmlns:c16="http://schemas.microsoft.com/office/drawing/2014/chart" uri="{C3380CC4-5D6E-409C-BE32-E72D297353CC}">
              <c16:uniqueId val="{00000000-51C0-4535-8470-15E46B6FDA6E}"/>
            </c:ext>
          </c:extLst>
        </c:ser>
        <c:ser>
          <c:idx val="1"/>
          <c:order val="1"/>
          <c:tx>
            <c:strRef>
              <c:f>'[ktk.ktk1.fact_ktk_ktk1.latest (3).xlsx]Kouluterveyskyselyn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'!$A$2:$A$7</c:f>
              <c:strCache>
                <c:ptCount val="6"/>
                <c:pt idx="0">
                  <c:v>2006-2007</c:v>
                </c:pt>
                <c:pt idx="1">
                  <c:v>2008-2009</c:v>
                </c:pt>
                <c:pt idx="2">
                  <c:v>2010-2011</c:v>
                </c:pt>
                <c:pt idx="3">
                  <c:v>2013</c:v>
                </c:pt>
                <c:pt idx="4">
                  <c:v>2015</c:v>
                </c:pt>
                <c:pt idx="5">
                  <c:v>2019</c:v>
                </c:pt>
              </c:strCache>
            </c:strRef>
          </c:cat>
          <c:val>
            <c:numRef>
              <c:f>'[ktk.ktk1.fact_ktk_ktk1.latest (3).xlsx]Kouluterveyskyselyn aikasarjat '!$C$2:$C$7</c:f>
              <c:numCache>
                <c:formatCode>#\ ##0.0</c:formatCode>
                <c:ptCount val="6"/>
                <c:pt idx="0">
                  <c:v>12.7</c:v>
                </c:pt>
                <c:pt idx="1">
                  <c:v>13.4</c:v>
                </c:pt>
                <c:pt idx="2">
                  <c:v>14.9</c:v>
                </c:pt>
                <c:pt idx="3">
                  <c:v>12.6</c:v>
                </c:pt>
                <c:pt idx="4">
                  <c:v>15.9</c:v>
                </c:pt>
                <c:pt idx="5">
                  <c:v>10.7</c:v>
                </c:pt>
              </c:numCache>
            </c:numRef>
          </c:val>
          <c:smooth val="0"/>
          <c:extLst>
            <c:ext xmlns:c16="http://schemas.microsoft.com/office/drawing/2014/chart" uri="{C3380CC4-5D6E-409C-BE32-E72D297353CC}">
              <c16:uniqueId val="{00000001-51C0-4535-8470-15E46B6FDA6E}"/>
            </c:ext>
          </c:extLst>
        </c:ser>
        <c:ser>
          <c:idx val="2"/>
          <c:order val="2"/>
          <c:tx>
            <c:strRef>
              <c:f>'[ktk.ktk1.fact_ktk_ktk1.latest (3).xlsx]Kouluterveyskyselyn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'!$A$2:$A$7</c:f>
              <c:strCache>
                <c:ptCount val="6"/>
                <c:pt idx="0">
                  <c:v>2006-2007</c:v>
                </c:pt>
                <c:pt idx="1">
                  <c:v>2008-2009</c:v>
                </c:pt>
                <c:pt idx="2">
                  <c:v>2010-2011</c:v>
                </c:pt>
                <c:pt idx="3">
                  <c:v>2013</c:v>
                </c:pt>
                <c:pt idx="4">
                  <c:v>2015</c:v>
                </c:pt>
                <c:pt idx="5">
                  <c:v>2019</c:v>
                </c:pt>
              </c:strCache>
            </c:strRef>
          </c:cat>
          <c:val>
            <c:numRef>
              <c:f>'[ktk.ktk1.fact_ktk_ktk1.latest (3).xlsx]Kouluterveyskyselyn aikasarjat '!$D$2:$D$7</c:f>
              <c:numCache>
                <c:formatCode>#\ ##0.0</c:formatCode>
                <c:ptCount val="6"/>
                <c:pt idx="1">
                  <c:v>21.9</c:v>
                </c:pt>
                <c:pt idx="2">
                  <c:v>20.7</c:v>
                </c:pt>
                <c:pt idx="3">
                  <c:v>23.2</c:v>
                </c:pt>
                <c:pt idx="4">
                  <c:v>21.8</c:v>
                </c:pt>
                <c:pt idx="5">
                  <c:v>16.3</c:v>
                </c:pt>
              </c:numCache>
            </c:numRef>
          </c:val>
          <c:smooth val="0"/>
          <c:extLst>
            <c:ext xmlns:c16="http://schemas.microsoft.com/office/drawing/2014/chart" uri="{C3380CC4-5D6E-409C-BE32-E72D297353CC}">
              <c16:uniqueId val="{00000002-51C0-4535-8470-15E46B6FDA6E}"/>
            </c:ext>
          </c:extLst>
        </c:ser>
        <c:dLbls>
          <c:dLblPos val="t"/>
          <c:showLegendKey val="0"/>
          <c:showVal val="1"/>
          <c:showCatName val="0"/>
          <c:showSerName val="0"/>
          <c:showPercent val="0"/>
          <c:showBubbleSize val="0"/>
        </c:dLbls>
        <c:smooth val="0"/>
        <c:axId val="550799880"/>
        <c:axId val="550795288"/>
      </c:lineChart>
      <c:catAx>
        <c:axId val="550799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0795288"/>
        <c:crosses val="autoZero"/>
        <c:auto val="1"/>
        <c:lblAlgn val="ctr"/>
        <c:lblOffset val="100"/>
        <c:noMultiLvlLbl val="0"/>
      </c:catAx>
      <c:valAx>
        <c:axId val="55079528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0799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Häirintä</a:t>
            </a:r>
            <a:r>
              <a:rPr lang="fi-FI" baseline="0"/>
              <a:t> ja väkivalta, Perusopetus 8. ja 9.lk KOKO MAA VS KUOPIO</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'!$B$1</c:f>
              <c:strCache>
                <c:ptCount val="1"/>
                <c:pt idx="0">
                  <c:v>Perusopetus 8. ja 9. lk KUOPIO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'!$A$2:$A$12</c:f>
              <c:strCache>
                <c:ptCount val="11"/>
                <c:pt idx="0">
                  <c:v>Kokenut vanhempien tai muiden huoltapitävien aikuisten fyysistä laiminlyöntiä elämän aikana, %</c:v>
                </c:pt>
                <c:pt idx="1">
                  <c:v>Kokenut vanhempien tai muiden huoltapitävien aikuisten henkistä väkivaltaa elämän aikana, %</c:v>
                </c:pt>
                <c:pt idx="2">
                  <c:v>Kokenut vanhempien tai muiden huoltapitävien aikuisten henkistä väkivaltaa vuoden aikana, %</c:v>
                </c:pt>
                <c:pt idx="3">
                  <c:v>Kokenut muiden perheenjäsenten välistä henkistä väkivaltaa vuoden aikana, %</c:v>
                </c:pt>
                <c:pt idx="4">
                  <c:v>Kokenut vanhempien tai muiden huoltapitävien aikuisten fyysistä väkivaltaa elämän aikana, %</c:v>
                </c:pt>
                <c:pt idx="5">
                  <c:v>Kokenut vanhempien tai muiden huoltapitävien aikuisten fyysistä väkivaltaa vuoden aikana, %</c:v>
                </c:pt>
                <c:pt idx="6">
                  <c:v>Kokenut muiden perheenjäsenten välistä fyysistä väkivaltaa vuoden aikana, %</c:v>
                </c:pt>
                <c:pt idx="7">
                  <c:v>Kertonut kokemastaan henkisestä tai fyysisestä väkivallasta luottamalleen aikuiselle, %</c:v>
                </c:pt>
                <c:pt idx="8">
                  <c:v>On saanut tukea perheessä kokemaan väkivaltaan koulun aikuisilta, %</c:v>
                </c:pt>
                <c:pt idx="9">
                  <c:v>On saanut tukea perheessä kokemaan väkivaltaan palveluista koulun ulkopuolelta, %</c:v>
                </c:pt>
                <c:pt idx="10">
                  <c:v>On saanut tukea perheessä kokemaan väkivaltaan vanhemmilta, ystäviltä tai muilta läheisiltä, %</c:v>
                </c:pt>
              </c:strCache>
            </c:strRef>
          </c:cat>
          <c:val>
            <c:numRef>
              <c:f>'Kouluterveyskyselyn aikasarjat '!$B$2:$B$12</c:f>
              <c:numCache>
                <c:formatCode>#\ ##0.0</c:formatCode>
                <c:ptCount val="11"/>
                <c:pt idx="0">
                  <c:v>3.4</c:v>
                </c:pt>
                <c:pt idx="1">
                  <c:v>29.8</c:v>
                </c:pt>
                <c:pt idx="2">
                  <c:v>29.1</c:v>
                </c:pt>
                <c:pt idx="3">
                  <c:v>27.6</c:v>
                </c:pt>
                <c:pt idx="4">
                  <c:v>10.8</c:v>
                </c:pt>
                <c:pt idx="5">
                  <c:v>11.9</c:v>
                </c:pt>
                <c:pt idx="6">
                  <c:v>12</c:v>
                </c:pt>
                <c:pt idx="7">
                  <c:v>26.3</c:v>
                </c:pt>
                <c:pt idx="8">
                  <c:v>70.8</c:v>
                </c:pt>
                <c:pt idx="9">
                  <c:v>72.900000000000006</c:v>
                </c:pt>
                <c:pt idx="10">
                  <c:v>83.6</c:v>
                </c:pt>
              </c:numCache>
            </c:numRef>
          </c:val>
          <c:extLst>
            <c:ext xmlns:c16="http://schemas.microsoft.com/office/drawing/2014/chart" uri="{C3380CC4-5D6E-409C-BE32-E72D297353CC}">
              <c16:uniqueId val="{00000000-AABC-4E77-AF80-537D034D1D9C}"/>
            </c:ext>
          </c:extLst>
        </c:ser>
        <c:ser>
          <c:idx val="1"/>
          <c:order val="1"/>
          <c:tx>
            <c:strRef>
              <c:f>'Kouluterveyskyselyn aikasarjat '!$C$1</c:f>
              <c:strCache>
                <c:ptCount val="1"/>
                <c:pt idx="0">
                  <c:v>Perusopetus 8. ja 9. lk KOKO MAA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'!$A$2:$A$12</c:f>
              <c:strCache>
                <c:ptCount val="11"/>
                <c:pt idx="0">
                  <c:v>Kokenut vanhempien tai muiden huoltapitävien aikuisten fyysistä laiminlyöntiä elämän aikana, %</c:v>
                </c:pt>
                <c:pt idx="1">
                  <c:v>Kokenut vanhempien tai muiden huoltapitävien aikuisten henkistä väkivaltaa elämän aikana, %</c:v>
                </c:pt>
                <c:pt idx="2">
                  <c:v>Kokenut vanhempien tai muiden huoltapitävien aikuisten henkistä väkivaltaa vuoden aikana, %</c:v>
                </c:pt>
                <c:pt idx="3">
                  <c:v>Kokenut muiden perheenjäsenten välistä henkistä väkivaltaa vuoden aikana, %</c:v>
                </c:pt>
                <c:pt idx="4">
                  <c:v>Kokenut vanhempien tai muiden huoltapitävien aikuisten fyysistä väkivaltaa elämän aikana, %</c:v>
                </c:pt>
                <c:pt idx="5">
                  <c:v>Kokenut vanhempien tai muiden huoltapitävien aikuisten fyysistä väkivaltaa vuoden aikana, %</c:v>
                </c:pt>
                <c:pt idx="6">
                  <c:v>Kokenut muiden perheenjäsenten välistä fyysistä väkivaltaa vuoden aikana, %</c:v>
                </c:pt>
                <c:pt idx="7">
                  <c:v>Kertonut kokemastaan henkisestä tai fyysisestä väkivallasta luottamalleen aikuiselle, %</c:v>
                </c:pt>
                <c:pt idx="8">
                  <c:v>On saanut tukea perheessä kokemaan väkivaltaan koulun aikuisilta, %</c:v>
                </c:pt>
                <c:pt idx="9">
                  <c:v>On saanut tukea perheessä kokemaan väkivaltaan palveluista koulun ulkopuolelta, %</c:v>
                </c:pt>
                <c:pt idx="10">
                  <c:v>On saanut tukea perheessä kokemaan väkivaltaan vanhemmilta, ystäviltä tai muilta läheisiltä, %</c:v>
                </c:pt>
              </c:strCache>
            </c:strRef>
          </c:cat>
          <c:val>
            <c:numRef>
              <c:f>'Kouluterveyskyselyn aikasarjat '!$C$2:$C$12</c:f>
              <c:numCache>
                <c:formatCode>#\ ##0.0</c:formatCode>
                <c:ptCount val="11"/>
                <c:pt idx="0">
                  <c:v>3.4</c:v>
                </c:pt>
                <c:pt idx="1">
                  <c:v>27.5</c:v>
                </c:pt>
                <c:pt idx="2">
                  <c:v>27.9</c:v>
                </c:pt>
                <c:pt idx="3">
                  <c:v>24.8</c:v>
                </c:pt>
                <c:pt idx="4">
                  <c:v>10.6</c:v>
                </c:pt>
                <c:pt idx="5">
                  <c:v>11.8</c:v>
                </c:pt>
                <c:pt idx="6">
                  <c:v>10.8</c:v>
                </c:pt>
                <c:pt idx="7">
                  <c:v>24.7</c:v>
                </c:pt>
                <c:pt idx="8">
                  <c:v>56.3</c:v>
                </c:pt>
                <c:pt idx="9">
                  <c:v>59.7</c:v>
                </c:pt>
                <c:pt idx="10">
                  <c:v>81.3</c:v>
                </c:pt>
              </c:numCache>
            </c:numRef>
          </c:val>
          <c:extLst>
            <c:ext xmlns:c16="http://schemas.microsoft.com/office/drawing/2014/chart" uri="{C3380CC4-5D6E-409C-BE32-E72D297353CC}">
              <c16:uniqueId val="{00000001-AABC-4E77-AF80-537D034D1D9C}"/>
            </c:ext>
          </c:extLst>
        </c:ser>
        <c:dLbls>
          <c:dLblPos val="outEnd"/>
          <c:showLegendKey val="0"/>
          <c:showVal val="1"/>
          <c:showCatName val="0"/>
          <c:showSerName val="0"/>
          <c:showPercent val="0"/>
          <c:showBubbleSize val="0"/>
        </c:dLbls>
        <c:gapWidth val="182"/>
        <c:axId val="682265424"/>
        <c:axId val="682266736"/>
      </c:barChart>
      <c:catAx>
        <c:axId val="682265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682266736"/>
        <c:crosses val="autoZero"/>
        <c:auto val="1"/>
        <c:lblAlgn val="ctr"/>
        <c:lblOffset val="100"/>
        <c:noMultiLvlLbl val="0"/>
      </c:catAx>
      <c:valAx>
        <c:axId val="68226673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82265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Häirintä</a:t>
            </a:r>
            <a:r>
              <a:rPr lang="fi-FI" baseline="0"/>
              <a:t> ja väkivalta, lukio 1. ja 2. vuosi KOKO MAA VS KUOPIO</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'!$B$1</c:f>
              <c:strCache>
                <c:ptCount val="1"/>
                <c:pt idx="0">
                  <c:v>Lukio 1. ja 2. vuosi KUOPIO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'!$A$2:$A$12</c:f>
              <c:strCache>
                <c:ptCount val="11"/>
                <c:pt idx="0">
                  <c:v>Kokenut vanhempien tai muiden huoltapitävien aikuisten fyysistä laiminlyöntiä elämän aikana, %</c:v>
                </c:pt>
                <c:pt idx="1">
                  <c:v>Kokenut vanhempien tai muiden huoltapitävien aikuisten henkistä väkivaltaa elämän aikana, %</c:v>
                </c:pt>
                <c:pt idx="2">
                  <c:v>Kokenut vanhempien tai muiden huoltapitävien aikuisten henkistä väkivaltaa vuoden aikana, %</c:v>
                </c:pt>
                <c:pt idx="3">
                  <c:v>Kokenut muiden perheenjäsenten välistä henkistä väkivaltaa vuoden aikana, %</c:v>
                </c:pt>
                <c:pt idx="4">
                  <c:v>Kokenut vanhempien tai muiden huoltapitävien aikuisten fyysistä väkivaltaa elämän aikana, %</c:v>
                </c:pt>
                <c:pt idx="5">
                  <c:v>Kokenut vanhempien tai muiden huoltapitävien aikuisten fyysistä väkivaltaa vuoden aikana, %</c:v>
                </c:pt>
                <c:pt idx="6">
                  <c:v>Kokenut muiden perheenjäsenten välistä fyysistä väkivaltaa vuoden aikana, %</c:v>
                </c:pt>
                <c:pt idx="7">
                  <c:v>Kertonut kokemastaan henkisestä tai fyysisestä väkivallasta luottamalleen aikuiselle, %</c:v>
                </c:pt>
                <c:pt idx="8">
                  <c:v>On saanut tukea perheessä kokemaan väkivaltaan koulun aikuisilta, %</c:v>
                </c:pt>
                <c:pt idx="9">
                  <c:v>On saanut tukea perheessä kokemaan väkivaltaan palveluista koulun ulkopuolelta, %</c:v>
                </c:pt>
                <c:pt idx="10">
                  <c:v>On saanut tukea perheessä kokemaan väkivaltaan vanhemmilta, ystäviltä tai muilta läheisiltä, %</c:v>
                </c:pt>
              </c:strCache>
            </c:strRef>
          </c:cat>
          <c:val>
            <c:numRef>
              <c:f>'Kouluterveyskyselyn aikasarjat '!$B$2:$B$12</c:f>
              <c:numCache>
                <c:formatCode>#\ ##0.0</c:formatCode>
                <c:ptCount val="11"/>
                <c:pt idx="0">
                  <c:v>0.8</c:v>
                </c:pt>
                <c:pt idx="1">
                  <c:v>27.1</c:v>
                </c:pt>
                <c:pt idx="2">
                  <c:v>24.8</c:v>
                </c:pt>
                <c:pt idx="3">
                  <c:v>25.9</c:v>
                </c:pt>
                <c:pt idx="4">
                  <c:v>9.4</c:v>
                </c:pt>
                <c:pt idx="5">
                  <c:v>5</c:v>
                </c:pt>
                <c:pt idx="6">
                  <c:v>7.5</c:v>
                </c:pt>
                <c:pt idx="7">
                  <c:v>39.1</c:v>
                </c:pt>
                <c:pt idx="8" formatCode="General">
                  <c:v>0</c:v>
                </c:pt>
                <c:pt idx="9" formatCode="General">
                  <c:v>0</c:v>
                </c:pt>
                <c:pt idx="10">
                  <c:v>90.5</c:v>
                </c:pt>
              </c:numCache>
            </c:numRef>
          </c:val>
          <c:extLst>
            <c:ext xmlns:c16="http://schemas.microsoft.com/office/drawing/2014/chart" uri="{C3380CC4-5D6E-409C-BE32-E72D297353CC}">
              <c16:uniqueId val="{00000000-C040-4ACA-9921-DC0072AA26B7}"/>
            </c:ext>
          </c:extLst>
        </c:ser>
        <c:ser>
          <c:idx val="1"/>
          <c:order val="1"/>
          <c:tx>
            <c:strRef>
              <c:f>'Kouluterveyskyselyn aikasarjat '!$C$1</c:f>
              <c:strCache>
                <c:ptCount val="1"/>
                <c:pt idx="0">
                  <c:v>Lukio 1. ja 2. vuosi KOKO MAA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'!$A$2:$A$12</c:f>
              <c:strCache>
                <c:ptCount val="11"/>
                <c:pt idx="0">
                  <c:v>Kokenut vanhempien tai muiden huoltapitävien aikuisten fyysistä laiminlyöntiä elämän aikana, %</c:v>
                </c:pt>
                <c:pt idx="1">
                  <c:v>Kokenut vanhempien tai muiden huoltapitävien aikuisten henkistä väkivaltaa elämän aikana, %</c:v>
                </c:pt>
                <c:pt idx="2">
                  <c:v>Kokenut vanhempien tai muiden huoltapitävien aikuisten henkistä väkivaltaa vuoden aikana, %</c:v>
                </c:pt>
                <c:pt idx="3">
                  <c:v>Kokenut muiden perheenjäsenten välistä henkistä väkivaltaa vuoden aikana, %</c:v>
                </c:pt>
                <c:pt idx="4">
                  <c:v>Kokenut vanhempien tai muiden huoltapitävien aikuisten fyysistä väkivaltaa elämän aikana, %</c:v>
                </c:pt>
                <c:pt idx="5">
                  <c:v>Kokenut vanhempien tai muiden huoltapitävien aikuisten fyysistä väkivaltaa vuoden aikana, %</c:v>
                </c:pt>
                <c:pt idx="6">
                  <c:v>Kokenut muiden perheenjäsenten välistä fyysistä väkivaltaa vuoden aikana, %</c:v>
                </c:pt>
                <c:pt idx="7">
                  <c:v>Kertonut kokemastaan henkisestä tai fyysisestä väkivallasta luottamalleen aikuiselle, %</c:v>
                </c:pt>
                <c:pt idx="8">
                  <c:v>On saanut tukea perheessä kokemaan väkivaltaan koulun aikuisilta, %</c:v>
                </c:pt>
                <c:pt idx="9">
                  <c:v>On saanut tukea perheessä kokemaan väkivaltaan palveluista koulun ulkopuolelta, %</c:v>
                </c:pt>
                <c:pt idx="10">
                  <c:v>On saanut tukea perheessä kokemaan väkivaltaan vanhemmilta, ystäviltä tai muilta läheisiltä, %</c:v>
                </c:pt>
              </c:strCache>
            </c:strRef>
          </c:cat>
          <c:val>
            <c:numRef>
              <c:f>'Kouluterveyskyselyn aikasarjat '!$C$2:$C$12</c:f>
              <c:numCache>
                <c:formatCode>#\ ##0.0</c:formatCode>
                <c:ptCount val="11"/>
                <c:pt idx="0">
                  <c:v>1.8</c:v>
                </c:pt>
                <c:pt idx="1">
                  <c:v>28.4</c:v>
                </c:pt>
                <c:pt idx="2">
                  <c:v>28.2</c:v>
                </c:pt>
                <c:pt idx="3">
                  <c:v>27.2</c:v>
                </c:pt>
                <c:pt idx="4">
                  <c:v>11.5</c:v>
                </c:pt>
                <c:pt idx="5">
                  <c:v>7.3</c:v>
                </c:pt>
                <c:pt idx="6">
                  <c:v>8.9</c:v>
                </c:pt>
                <c:pt idx="7">
                  <c:v>27</c:v>
                </c:pt>
                <c:pt idx="8">
                  <c:v>47.5</c:v>
                </c:pt>
                <c:pt idx="9">
                  <c:v>53.3</c:v>
                </c:pt>
                <c:pt idx="10">
                  <c:v>82.2</c:v>
                </c:pt>
              </c:numCache>
            </c:numRef>
          </c:val>
          <c:extLst>
            <c:ext xmlns:c16="http://schemas.microsoft.com/office/drawing/2014/chart" uri="{C3380CC4-5D6E-409C-BE32-E72D297353CC}">
              <c16:uniqueId val="{00000001-C040-4ACA-9921-DC0072AA26B7}"/>
            </c:ext>
          </c:extLst>
        </c:ser>
        <c:dLbls>
          <c:dLblPos val="outEnd"/>
          <c:showLegendKey val="0"/>
          <c:showVal val="1"/>
          <c:showCatName val="0"/>
          <c:showSerName val="0"/>
          <c:showPercent val="0"/>
          <c:showBubbleSize val="0"/>
        </c:dLbls>
        <c:gapWidth val="182"/>
        <c:axId val="461311264"/>
        <c:axId val="461312576"/>
      </c:barChart>
      <c:catAx>
        <c:axId val="461311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461312576"/>
        <c:crosses val="autoZero"/>
        <c:auto val="1"/>
        <c:lblAlgn val="ctr"/>
        <c:lblOffset val="100"/>
        <c:noMultiLvlLbl val="0"/>
      </c:catAx>
      <c:valAx>
        <c:axId val="461312576"/>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61311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Häirintä</a:t>
            </a:r>
            <a:r>
              <a:rPr lang="fi-FI" baseline="0"/>
              <a:t> ja väkivalta, ammatillinen oppilaitos KOKO MAA VS KUOPIO</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'!$B$1</c:f>
              <c:strCache>
                <c:ptCount val="1"/>
                <c:pt idx="0">
                  <c:v>Ammatillinen oppilaitos KUOPIO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'!$A$2:$A$12</c:f>
              <c:strCache>
                <c:ptCount val="11"/>
                <c:pt idx="0">
                  <c:v>Kokenut vanhempien tai muiden huoltapitävien aikuisten fyysistä laiminlyöntiä elämän aikana, %</c:v>
                </c:pt>
                <c:pt idx="1">
                  <c:v>Kokenut vanhempien tai muiden huoltapitävien aikuisten henkistä väkivaltaa elämän aikana, %</c:v>
                </c:pt>
                <c:pt idx="2">
                  <c:v>Kokenut vanhempien tai muiden huoltapitävien aikuisten henkistä väkivaltaa vuoden aikana, %</c:v>
                </c:pt>
                <c:pt idx="3">
                  <c:v>Kokenut muiden perheenjäsenten välistä henkistä väkivaltaa vuoden aikana, %</c:v>
                </c:pt>
                <c:pt idx="4">
                  <c:v>Kokenut vanhempien tai muiden huoltapitävien aikuisten fyysistä väkivaltaa elämän aikana, %</c:v>
                </c:pt>
                <c:pt idx="5">
                  <c:v>Kokenut vanhempien tai muiden huoltapitävien aikuisten fyysistä väkivaltaa vuoden aikana, %</c:v>
                </c:pt>
                <c:pt idx="6">
                  <c:v>Kokenut muiden perheenjäsenten välistä fyysistä väkivaltaa vuoden aikana, %</c:v>
                </c:pt>
                <c:pt idx="7">
                  <c:v>Kertonut kokemastaan henkisestä tai fyysisestä väkivallasta luottamalleen aikuiselle, %</c:v>
                </c:pt>
                <c:pt idx="8">
                  <c:v>On saanut tukea perheessä kokemaan väkivaltaan koulun aikuisilta, %</c:v>
                </c:pt>
                <c:pt idx="9">
                  <c:v>On saanut tukea perheessä kokemaan väkivaltaan palveluista koulun ulkopuolelta, %</c:v>
                </c:pt>
                <c:pt idx="10">
                  <c:v>On saanut tukea perheessä kokemaan väkivaltaan vanhemmilta, ystäviltä tai muilta läheisiltä, %</c:v>
                </c:pt>
              </c:strCache>
            </c:strRef>
          </c:cat>
          <c:val>
            <c:numRef>
              <c:f>'Kouluterveyskyselyn aikasarjat '!$B$2:$B$12</c:f>
              <c:numCache>
                <c:formatCode>#\ ##0.0</c:formatCode>
                <c:ptCount val="11"/>
                <c:pt idx="0">
                  <c:v>1.7</c:v>
                </c:pt>
                <c:pt idx="1">
                  <c:v>21.3</c:v>
                </c:pt>
                <c:pt idx="2">
                  <c:v>22.4</c:v>
                </c:pt>
                <c:pt idx="3">
                  <c:v>17.399999999999999</c:v>
                </c:pt>
                <c:pt idx="4">
                  <c:v>9</c:v>
                </c:pt>
                <c:pt idx="5">
                  <c:v>6</c:v>
                </c:pt>
                <c:pt idx="6">
                  <c:v>5.4</c:v>
                </c:pt>
                <c:pt idx="7">
                  <c:v>20.5</c:v>
                </c:pt>
                <c:pt idx="8" formatCode="General">
                  <c:v>0</c:v>
                </c:pt>
                <c:pt idx="9" formatCode="General">
                  <c:v>0</c:v>
                </c:pt>
                <c:pt idx="10" formatCode="General">
                  <c:v>0</c:v>
                </c:pt>
              </c:numCache>
            </c:numRef>
          </c:val>
          <c:extLst>
            <c:ext xmlns:c16="http://schemas.microsoft.com/office/drawing/2014/chart" uri="{C3380CC4-5D6E-409C-BE32-E72D297353CC}">
              <c16:uniqueId val="{00000000-05B2-49EC-B362-B95AC59555EE}"/>
            </c:ext>
          </c:extLst>
        </c:ser>
        <c:ser>
          <c:idx val="1"/>
          <c:order val="1"/>
          <c:tx>
            <c:strRef>
              <c:f>'Kouluterveyskyselyn aikasarjat '!$C$1</c:f>
              <c:strCache>
                <c:ptCount val="1"/>
                <c:pt idx="0">
                  <c:v>Ammatillinen oppilaitos KOKO MAA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'!$A$2:$A$12</c:f>
              <c:strCache>
                <c:ptCount val="11"/>
                <c:pt idx="0">
                  <c:v>Kokenut vanhempien tai muiden huoltapitävien aikuisten fyysistä laiminlyöntiä elämän aikana, %</c:v>
                </c:pt>
                <c:pt idx="1">
                  <c:v>Kokenut vanhempien tai muiden huoltapitävien aikuisten henkistä väkivaltaa elämän aikana, %</c:v>
                </c:pt>
                <c:pt idx="2">
                  <c:v>Kokenut vanhempien tai muiden huoltapitävien aikuisten henkistä väkivaltaa vuoden aikana, %</c:v>
                </c:pt>
                <c:pt idx="3">
                  <c:v>Kokenut muiden perheenjäsenten välistä henkistä väkivaltaa vuoden aikana, %</c:v>
                </c:pt>
                <c:pt idx="4">
                  <c:v>Kokenut vanhempien tai muiden huoltapitävien aikuisten fyysistä väkivaltaa elämän aikana, %</c:v>
                </c:pt>
                <c:pt idx="5">
                  <c:v>Kokenut vanhempien tai muiden huoltapitävien aikuisten fyysistä väkivaltaa vuoden aikana, %</c:v>
                </c:pt>
                <c:pt idx="6">
                  <c:v>Kokenut muiden perheenjäsenten välistä fyysistä väkivaltaa vuoden aikana, %</c:v>
                </c:pt>
                <c:pt idx="7">
                  <c:v>Kertonut kokemastaan henkisestä tai fyysisestä väkivallasta luottamalleen aikuiselle, %</c:v>
                </c:pt>
                <c:pt idx="8">
                  <c:v>On saanut tukea perheessä kokemaan väkivaltaan koulun aikuisilta, %</c:v>
                </c:pt>
                <c:pt idx="9">
                  <c:v>On saanut tukea perheessä kokemaan väkivaltaan palveluista koulun ulkopuolelta, %</c:v>
                </c:pt>
                <c:pt idx="10">
                  <c:v>On saanut tukea perheessä kokemaan väkivaltaan vanhemmilta, ystäviltä tai muilta läheisiltä, %</c:v>
                </c:pt>
              </c:strCache>
            </c:strRef>
          </c:cat>
          <c:val>
            <c:numRef>
              <c:f>'Kouluterveyskyselyn aikasarjat '!$C$2:$C$12</c:f>
              <c:numCache>
                <c:formatCode>#\ ##0.0</c:formatCode>
                <c:ptCount val="11"/>
                <c:pt idx="0">
                  <c:v>3.7</c:v>
                </c:pt>
                <c:pt idx="1">
                  <c:v>25.7</c:v>
                </c:pt>
                <c:pt idx="2">
                  <c:v>21.8</c:v>
                </c:pt>
                <c:pt idx="3">
                  <c:v>18.100000000000001</c:v>
                </c:pt>
                <c:pt idx="4">
                  <c:v>11.6</c:v>
                </c:pt>
                <c:pt idx="5">
                  <c:v>6.8</c:v>
                </c:pt>
                <c:pt idx="6">
                  <c:v>6.8</c:v>
                </c:pt>
                <c:pt idx="7">
                  <c:v>26.1</c:v>
                </c:pt>
                <c:pt idx="8">
                  <c:v>59.4</c:v>
                </c:pt>
                <c:pt idx="9">
                  <c:v>66.400000000000006</c:v>
                </c:pt>
                <c:pt idx="10">
                  <c:v>85.5</c:v>
                </c:pt>
              </c:numCache>
            </c:numRef>
          </c:val>
          <c:extLst>
            <c:ext xmlns:c16="http://schemas.microsoft.com/office/drawing/2014/chart" uri="{C3380CC4-5D6E-409C-BE32-E72D297353CC}">
              <c16:uniqueId val="{00000001-05B2-49EC-B362-B95AC59555EE}"/>
            </c:ext>
          </c:extLst>
        </c:ser>
        <c:dLbls>
          <c:dLblPos val="outEnd"/>
          <c:showLegendKey val="0"/>
          <c:showVal val="1"/>
          <c:showCatName val="0"/>
          <c:showSerName val="0"/>
          <c:showPercent val="0"/>
          <c:showBubbleSize val="0"/>
        </c:dLbls>
        <c:gapWidth val="182"/>
        <c:axId val="682007792"/>
        <c:axId val="682006152"/>
      </c:barChart>
      <c:catAx>
        <c:axId val="682007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682006152"/>
        <c:crosses val="autoZero"/>
        <c:auto val="1"/>
        <c:lblAlgn val="ctr"/>
        <c:lblOffset val="100"/>
        <c:noMultiLvlLbl val="0"/>
      </c:catAx>
      <c:valAx>
        <c:axId val="68200615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82007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Tapaturma koulussa tai koulumatkalla lukuvuoden aikana, %, KUOPIO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7.7247812773403327E-2"/>
          <c:y val="0.2462037037037037"/>
          <c:w val="0.87830774278215218"/>
          <c:h val="0.5358639545056868"/>
        </c:manualLayout>
      </c:layout>
      <c:lineChart>
        <c:grouping val="standard"/>
        <c:varyColors val="0"/>
        <c:ser>
          <c:idx val="0"/>
          <c:order val="0"/>
          <c:tx>
            <c:strRef>
              <c:f>'[ktk.ktk1.fact_ktk_ktk1.latest (15).xlsx]Kouluterveyskyselyn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(15).xlsx]Kouluterveyskyselyn aikasarjat '!$A$2:$A$7</c:f>
              <c:strCache>
                <c:ptCount val="6"/>
                <c:pt idx="0">
                  <c:v>2006-2007</c:v>
                </c:pt>
                <c:pt idx="1">
                  <c:v>2008-2009</c:v>
                </c:pt>
                <c:pt idx="2">
                  <c:v>2010-2011</c:v>
                </c:pt>
                <c:pt idx="3">
                  <c:v>2013</c:v>
                </c:pt>
                <c:pt idx="4">
                  <c:v>2017</c:v>
                </c:pt>
                <c:pt idx="5">
                  <c:v>2019</c:v>
                </c:pt>
              </c:strCache>
            </c:strRef>
          </c:cat>
          <c:val>
            <c:numRef>
              <c:f>'[ktk.ktk1.fact_ktk_ktk1.latest (15).xlsx]Kouluterveyskyselyn aikasarjat '!$B$2:$B$7</c:f>
              <c:numCache>
                <c:formatCode>#\ ##0.0</c:formatCode>
                <c:ptCount val="6"/>
                <c:pt idx="0">
                  <c:v>23.2</c:v>
                </c:pt>
                <c:pt idx="1">
                  <c:v>20.2</c:v>
                </c:pt>
                <c:pt idx="2">
                  <c:v>23.6</c:v>
                </c:pt>
                <c:pt idx="3">
                  <c:v>23.4</c:v>
                </c:pt>
                <c:pt idx="4">
                  <c:v>21.8</c:v>
                </c:pt>
                <c:pt idx="5">
                  <c:v>22.6</c:v>
                </c:pt>
              </c:numCache>
            </c:numRef>
          </c:val>
          <c:smooth val="0"/>
          <c:extLst>
            <c:ext xmlns:c16="http://schemas.microsoft.com/office/drawing/2014/chart" uri="{C3380CC4-5D6E-409C-BE32-E72D297353CC}">
              <c16:uniqueId val="{00000000-265B-4923-8296-6CCFF7D08FE8}"/>
            </c:ext>
          </c:extLst>
        </c:ser>
        <c:ser>
          <c:idx val="1"/>
          <c:order val="1"/>
          <c:tx>
            <c:strRef>
              <c:f>'[ktk.ktk1.fact_ktk_ktk1.latest (15).xlsx]Kouluterveyskyselyn aikasarjat '!$C$1</c:f>
              <c:strCache>
                <c:ptCount val="1"/>
                <c:pt idx="0">
                  <c:v>Lukio 1. ja 2. vuosi</c:v>
                </c:pt>
              </c:strCache>
            </c:strRef>
          </c:tx>
          <c:spPr>
            <a:ln w="28575" cap="rnd">
              <a:solidFill>
                <a:schemeClr val="accent2"/>
              </a:solidFill>
              <a:round/>
            </a:ln>
            <a:effectLst/>
          </c:spPr>
          <c:marker>
            <c:symbol val="none"/>
          </c:marker>
          <c:dLbls>
            <c:dLbl>
              <c:idx val="4"/>
              <c:layout>
                <c:manualLayout>
                  <c:x val="-4.4999999999999998E-2"/>
                  <c:y val="7.17938903470399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65B-4923-8296-6CCFF7D08FE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(15).xlsx]Kouluterveyskyselyn aikasarjat '!$A$2:$A$7</c:f>
              <c:strCache>
                <c:ptCount val="6"/>
                <c:pt idx="0">
                  <c:v>2006-2007</c:v>
                </c:pt>
                <c:pt idx="1">
                  <c:v>2008-2009</c:v>
                </c:pt>
                <c:pt idx="2">
                  <c:v>2010-2011</c:v>
                </c:pt>
                <c:pt idx="3">
                  <c:v>2013</c:v>
                </c:pt>
                <c:pt idx="4">
                  <c:v>2017</c:v>
                </c:pt>
                <c:pt idx="5">
                  <c:v>2019</c:v>
                </c:pt>
              </c:strCache>
            </c:strRef>
          </c:cat>
          <c:val>
            <c:numRef>
              <c:f>'[ktk.ktk1.fact_ktk_ktk1.latest (15).xlsx]Kouluterveyskyselyn aikasarjat '!$C$2:$C$7</c:f>
              <c:numCache>
                <c:formatCode>#\ ##0.0</c:formatCode>
                <c:ptCount val="6"/>
                <c:pt idx="0">
                  <c:v>5.9</c:v>
                </c:pt>
                <c:pt idx="1">
                  <c:v>8.6999999999999993</c:v>
                </c:pt>
                <c:pt idx="2">
                  <c:v>6.1</c:v>
                </c:pt>
                <c:pt idx="3">
                  <c:v>7.5</c:v>
                </c:pt>
                <c:pt idx="4">
                  <c:v>7</c:v>
                </c:pt>
                <c:pt idx="5">
                  <c:v>4.4000000000000004</c:v>
                </c:pt>
              </c:numCache>
            </c:numRef>
          </c:val>
          <c:smooth val="0"/>
          <c:extLst>
            <c:ext xmlns:c16="http://schemas.microsoft.com/office/drawing/2014/chart" uri="{C3380CC4-5D6E-409C-BE32-E72D297353CC}">
              <c16:uniqueId val="{00000001-265B-4923-8296-6CCFF7D08FE8}"/>
            </c:ext>
          </c:extLst>
        </c:ser>
        <c:ser>
          <c:idx val="2"/>
          <c:order val="2"/>
          <c:tx>
            <c:strRef>
              <c:f>'[ktk.ktk1.fact_ktk_ktk1.latest (15).xlsx]Kouluterveyskyselyn aikasarjat '!$D$1</c:f>
              <c:strCache>
                <c:ptCount val="1"/>
                <c:pt idx="0">
                  <c:v>Ammatillinen oppilaitos</c:v>
                </c:pt>
              </c:strCache>
            </c:strRef>
          </c:tx>
          <c:spPr>
            <a:ln w="28575" cap="rnd">
              <a:solidFill>
                <a:schemeClr val="accent3"/>
              </a:solidFill>
              <a:round/>
            </a:ln>
            <a:effectLst/>
          </c:spPr>
          <c:marker>
            <c:symbol val="none"/>
          </c:marker>
          <c:dLbls>
            <c:dLbl>
              <c:idx val="1"/>
              <c:layout>
                <c:manualLayout>
                  <c:x val="-4.2222222222222272E-2"/>
                  <c:y val="-0.1041320355788860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5B-4923-8296-6CCFF7D08FE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(15).xlsx]Kouluterveyskyselyn aikasarjat '!$A$2:$A$7</c:f>
              <c:strCache>
                <c:ptCount val="6"/>
                <c:pt idx="0">
                  <c:v>2006-2007</c:v>
                </c:pt>
                <c:pt idx="1">
                  <c:v>2008-2009</c:v>
                </c:pt>
                <c:pt idx="2">
                  <c:v>2010-2011</c:v>
                </c:pt>
                <c:pt idx="3">
                  <c:v>2013</c:v>
                </c:pt>
                <c:pt idx="4">
                  <c:v>2017</c:v>
                </c:pt>
                <c:pt idx="5">
                  <c:v>2019</c:v>
                </c:pt>
              </c:strCache>
            </c:strRef>
          </c:cat>
          <c:val>
            <c:numRef>
              <c:f>'[ktk.ktk1.fact_ktk_ktk1.latest (15).xlsx]Kouluterveyskyselyn aikasarjat '!$D$2:$D$7</c:f>
              <c:numCache>
                <c:formatCode>#\ ##0.0</c:formatCode>
                <c:ptCount val="6"/>
                <c:pt idx="1">
                  <c:v>9.1999999999999993</c:v>
                </c:pt>
                <c:pt idx="2">
                  <c:v>10.7</c:v>
                </c:pt>
                <c:pt idx="3">
                  <c:v>9.5</c:v>
                </c:pt>
                <c:pt idx="4">
                  <c:v>7.7</c:v>
                </c:pt>
                <c:pt idx="5">
                  <c:v>7.1</c:v>
                </c:pt>
              </c:numCache>
            </c:numRef>
          </c:val>
          <c:smooth val="0"/>
          <c:extLst>
            <c:ext xmlns:c16="http://schemas.microsoft.com/office/drawing/2014/chart" uri="{C3380CC4-5D6E-409C-BE32-E72D297353CC}">
              <c16:uniqueId val="{00000002-265B-4923-8296-6CCFF7D08FE8}"/>
            </c:ext>
          </c:extLst>
        </c:ser>
        <c:dLbls>
          <c:dLblPos val="t"/>
          <c:showLegendKey val="0"/>
          <c:showVal val="1"/>
          <c:showCatName val="0"/>
          <c:showSerName val="0"/>
          <c:showPercent val="0"/>
          <c:showBubbleSize val="0"/>
        </c:dLbls>
        <c:smooth val="0"/>
        <c:axId val="567738800"/>
        <c:axId val="567734208"/>
      </c:lineChart>
      <c:catAx>
        <c:axId val="567738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7734208"/>
        <c:crosses val="autoZero"/>
        <c:auto val="1"/>
        <c:lblAlgn val="ctr"/>
        <c:lblOffset val="100"/>
        <c:noMultiLvlLbl val="0"/>
      </c:catAx>
      <c:valAx>
        <c:axId val="56773420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7738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Tapaturma koulussa tai koulumatkalla lukuvuoden aikana, %, KOKO</a:t>
            </a:r>
            <a:r>
              <a:rPr lang="fi-FI" baseline="0"/>
              <a:t> MAA</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9.1136701662292208E-2"/>
          <c:y val="0.23694444444444446"/>
          <c:w val="0.87830774278215218"/>
          <c:h val="0.5358639545056868"/>
        </c:manualLayout>
      </c:layout>
      <c:lineChart>
        <c:grouping val="standard"/>
        <c:varyColors val="0"/>
        <c:ser>
          <c:idx val="0"/>
          <c:order val="0"/>
          <c:tx>
            <c:strRef>
              <c:f>'[ktk.ktk1.fact_ktk_ktk1.latest (16).xlsx]Kouluterveyskyselyn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(16).xlsx]Kouluterveyskyselyn aikasarjat '!$A$2:$A$8</c:f>
              <c:strCache>
                <c:ptCount val="7"/>
                <c:pt idx="0">
                  <c:v>2006-2007</c:v>
                </c:pt>
                <c:pt idx="1">
                  <c:v>2008-2009</c:v>
                </c:pt>
                <c:pt idx="2">
                  <c:v>2010-2011</c:v>
                </c:pt>
                <c:pt idx="3">
                  <c:v>2013</c:v>
                </c:pt>
                <c:pt idx="4">
                  <c:v>2015</c:v>
                </c:pt>
                <c:pt idx="5">
                  <c:v>2017</c:v>
                </c:pt>
                <c:pt idx="6">
                  <c:v>2019</c:v>
                </c:pt>
              </c:strCache>
            </c:strRef>
          </c:cat>
          <c:val>
            <c:numRef>
              <c:f>'[ktk.ktk1.fact_ktk_ktk1.latest (16).xlsx]Kouluterveyskyselyn aikasarjat '!$B$2:$B$8</c:f>
              <c:numCache>
                <c:formatCode>#\ ##0.0</c:formatCode>
                <c:ptCount val="7"/>
                <c:pt idx="0">
                  <c:v>21.4</c:v>
                </c:pt>
                <c:pt idx="1">
                  <c:v>23.2</c:v>
                </c:pt>
                <c:pt idx="2">
                  <c:v>24.1</c:v>
                </c:pt>
                <c:pt idx="3">
                  <c:v>23.3</c:v>
                </c:pt>
                <c:pt idx="4">
                  <c:v>24.1</c:v>
                </c:pt>
                <c:pt idx="5">
                  <c:v>21.9</c:v>
                </c:pt>
                <c:pt idx="6">
                  <c:v>20.8</c:v>
                </c:pt>
              </c:numCache>
            </c:numRef>
          </c:val>
          <c:smooth val="0"/>
          <c:extLst>
            <c:ext xmlns:c16="http://schemas.microsoft.com/office/drawing/2014/chart" uri="{C3380CC4-5D6E-409C-BE32-E72D297353CC}">
              <c16:uniqueId val="{00000000-9D01-4840-A7C8-FC4120F78E4D}"/>
            </c:ext>
          </c:extLst>
        </c:ser>
        <c:ser>
          <c:idx val="1"/>
          <c:order val="1"/>
          <c:tx>
            <c:strRef>
              <c:f>'[ktk.ktk1.fact_ktk_ktk1.latest (16).xlsx]Kouluterveyskyselyn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(16).xlsx]Kouluterveyskyselyn aikasarjat '!$A$2:$A$8</c:f>
              <c:strCache>
                <c:ptCount val="7"/>
                <c:pt idx="0">
                  <c:v>2006-2007</c:v>
                </c:pt>
                <c:pt idx="1">
                  <c:v>2008-2009</c:v>
                </c:pt>
                <c:pt idx="2">
                  <c:v>2010-2011</c:v>
                </c:pt>
                <c:pt idx="3">
                  <c:v>2013</c:v>
                </c:pt>
                <c:pt idx="4">
                  <c:v>2015</c:v>
                </c:pt>
                <c:pt idx="5">
                  <c:v>2017</c:v>
                </c:pt>
                <c:pt idx="6">
                  <c:v>2019</c:v>
                </c:pt>
              </c:strCache>
            </c:strRef>
          </c:cat>
          <c:val>
            <c:numRef>
              <c:f>'[ktk.ktk1.fact_ktk_ktk1.latest (16).xlsx]Kouluterveyskyselyn aikasarjat '!$C$2:$C$8</c:f>
              <c:numCache>
                <c:formatCode>#\ ##0.0</c:formatCode>
                <c:ptCount val="7"/>
                <c:pt idx="0">
                  <c:v>7.8</c:v>
                </c:pt>
                <c:pt idx="1">
                  <c:v>8.1999999999999993</c:v>
                </c:pt>
                <c:pt idx="2">
                  <c:v>8.5</c:v>
                </c:pt>
                <c:pt idx="3">
                  <c:v>8.4</c:v>
                </c:pt>
                <c:pt idx="4">
                  <c:v>9</c:v>
                </c:pt>
                <c:pt idx="5">
                  <c:v>8.9</c:v>
                </c:pt>
                <c:pt idx="6">
                  <c:v>8</c:v>
                </c:pt>
              </c:numCache>
            </c:numRef>
          </c:val>
          <c:smooth val="0"/>
          <c:extLst>
            <c:ext xmlns:c16="http://schemas.microsoft.com/office/drawing/2014/chart" uri="{C3380CC4-5D6E-409C-BE32-E72D297353CC}">
              <c16:uniqueId val="{00000001-9D01-4840-A7C8-FC4120F78E4D}"/>
            </c:ext>
          </c:extLst>
        </c:ser>
        <c:ser>
          <c:idx val="2"/>
          <c:order val="2"/>
          <c:tx>
            <c:strRef>
              <c:f>'[ktk.ktk1.fact_ktk_ktk1.latest (16).xlsx]Kouluterveyskyselyn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(16).xlsx]Kouluterveyskyselyn aikasarjat '!$A$2:$A$8</c:f>
              <c:strCache>
                <c:ptCount val="7"/>
                <c:pt idx="0">
                  <c:v>2006-2007</c:v>
                </c:pt>
                <c:pt idx="1">
                  <c:v>2008-2009</c:v>
                </c:pt>
                <c:pt idx="2">
                  <c:v>2010-2011</c:v>
                </c:pt>
                <c:pt idx="3">
                  <c:v>2013</c:v>
                </c:pt>
                <c:pt idx="4">
                  <c:v>2015</c:v>
                </c:pt>
                <c:pt idx="5">
                  <c:v>2017</c:v>
                </c:pt>
                <c:pt idx="6">
                  <c:v>2019</c:v>
                </c:pt>
              </c:strCache>
            </c:strRef>
          </c:cat>
          <c:val>
            <c:numRef>
              <c:f>'[ktk.ktk1.fact_ktk_ktk1.latest (16).xlsx]Kouluterveyskyselyn aikasarjat '!$D$2:$D$8</c:f>
              <c:numCache>
                <c:formatCode>#\ ##0.0</c:formatCode>
                <c:ptCount val="7"/>
                <c:pt idx="1">
                  <c:v>11.8</c:v>
                </c:pt>
                <c:pt idx="2">
                  <c:v>12.2</c:v>
                </c:pt>
                <c:pt idx="3">
                  <c:v>12.5</c:v>
                </c:pt>
                <c:pt idx="4">
                  <c:v>11.9</c:v>
                </c:pt>
                <c:pt idx="5">
                  <c:v>10.3</c:v>
                </c:pt>
                <c:pt idx="6">
                  <c:v>9.5</c:v>
                </c:pt>
              </c:numCache>
            </c:numRef>
          </c:val>
          <c:smooth val="0"/>
          <c:extLst>
            <c:ext xmlns:c16="http://schemas.microsoft.com/office/drawing/2014/chart" uri="{C3380CC4-5D6E-409C-BE32-E72D297353CC}">
              <c16:uniqueId val="{00000002-9D01-4840-A7C8-FC4120F78E4D}"/>
            </c:ext>
          </c:extLst>
        </c:ser>
        <c:dLbls>
          <c:dLblPos val="t"/>
          <c:showLegendKey val="0"/>
          <c:showVal val="1"/>
          <c:showCatName val="0"/>
          <c:showSerName val="0"/>
          <c:showPercent val="0"/>
          <c:showBubbleSize val="0"/>
        </c:dLbls>
        <c:smooth val="0"/>
        <c:axId val="540107760"/>
        <c:axId val="540099232"/>
      </c:lineChart>
      <c:catAx>
        <c:axId val="54010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0099232"/>
        <c:crosses val="autoZero"/>
        <c:auto val="1"/>
        <c:lblAlgn val="ctr"/>
        <c:lblOffset val="100"/>
        <c:noMultiLvlLbl val="0"/>
      </c:catAx>
      <c:valAx>
        <c:axId val="54009923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010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Harrastaa hengästyttävää liikuntaa vapaa-ajalla korkeintaan 1 h viikossa, % POJAT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'!$A$2:$A$7</c:f>
              <c:strCache>
                <c:ptCount val="6"/>
                <c:pt idx="0">
                  <c:v>2006-2007</c:v>
                </c:pt>
                <c:pt idx="1">
                  <c:v>2008-2009</c:v>
                </c:pt>
                <c:pt idx="2">
                  <c:v>2010-2011</c:v>
                </c:pt>
                <c:pt idx="3">
                  <c:v>2013</c:v>
                </c:pt>
                <c:pt idx="4">
                  <c:v>2017</c:v>
                </c:pt>
                <c:pt idx="5">
                  <c:v>2019</c:v>
                </c:pt>
              </c:strCache>
            </c:strRef>
          </c:cat>
          <c:val>
            <c:numRef>
              <c:f>'[ktk.ktk1.fact_ktk_ktk1.latest.xlsx]Kouluterveyskyselyn aikasarjat '!$B$2:$B$7</c:f>
              <c:numCache>
                <c:formatCode>#\ ##0.0</c:formatCode>
                <c:ptCount val="6"/>
                <c:pt idx="0">
                  <c:v>32.4</c:v>
                </c:pt>
                <c:pt idx="1">
                  <c:v>35.5</c:v>
                </c:pt>
                <c:pt idx="2">
                  <c:v>30.4</c:v>
                </c:pt>
                <c:pt idx="3">
                  <c:v>32.299999999999997</c:v>
                </c:pt>
                <c:pt idx="4">
                  <c:v>22.6</c:v>
                </c:pt>
                <c:pt idx="5">
                  <c:v>28.2</c:v>
                </c:pt>
              </c:numCache>
            </c:numRef>
          </c:val>
          <c:smooth val="0"/>
          <c:extLst>
            <c:ext xmlns:c16="http://schemas.microsoft.com/office/drawing/2014/chart" uri="{C3380CC4-5D6E-409C-BE32-E72D297353CC}">
              <c16:uniqueId val="{00000000-212B-4AA7-AFF3-ECBA6108A69E}"/>
            </c:ext>
          </c:extLst>
        </c:ser>
        <c:ser>
          <c:idx val="1"/>
          <c:order val="1"/>
          <c:tx>
            <c:strRef>
              <c:f>'[ktk.ktk1.fact_ktk_ktk1.latest.xlsx]Kouluterveyskyselyn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'!$A$2:$A$7</c:f>
              <c:strCache>
                <c:ptCount val="6"/>
                <c:pt idx="0">
                  <c:v>2006-2007</c:v>
                </c:pt>
                <c:pt idx="1">
                  <c:v>2008-2009</c:v>
                </c:pt>
                <c:pt idx="2">
                  <c:v>2010-2011</c:v>
                </c:pt>
                <c:pt idx="3">
                  <c:v>2013</c:v>
                </c:pt>
                <c:pt idx="4">
                  <c:v>2017</c:v>
                </c:pt>
                <c:pt idx="5">
                  <c:v>2019</c:v>
                </c:pt>
              </c:strCache>
            </c:strRef>
          </c:cat>
          <c:val>
            <c:numRef>
              <c:f>'[ktk.ktk1.fact_ktk_ktk1.latest.xlsx]Kouluterveyskyselyn aikasarjat '!$C$2:$C$7</c:f>
              <c:numCache>
                <c:formatCode>#\ ##0.0</c:formatCode>
                <c:ptCount val="6"/>
                <c:pt idx="0">
                  <c:v>26.9</c:v>
                </c:pt>
                <c:pt idx="1">
                  <c:v>29.3</c:v>
                </c:pt>
                <c:pt idx="2">
                  <c:v>26.7</c:v>
                </c:pt>
                <c:pt idx="3">
                  <c:v>26.4</c:v>
                </c:pt>
                <c:pt idx="4">
                  <c:v>25.1</c:v>
                </c:pt>
                <c:pt idx="5">
                  <c:v>15.4</c:v>
                </c:pt>
              </c:numCache>
            </c:numRef>
          </c:val>
          <c:smooth val="0"/>
          <c:extLst>
            <c:ext xmlns:c16="http://schemas.microsoft.com/office/drawing/2014/chart" uri="{C3380CC4-5D6E-409C-BE32-E72D297353CC}">
              <c16:uniqueId val="{00000001-212B-4AA7-AFF3-ECBA6108A69E}"/>
            </c:ext>
          </c:extLst>
        </c:ser>
        <c:ser>
          <c:idx val="2"/>
          <c:order val="2"/>
          <c:tx>
            <c:strRef>
              <c:f>'[ktk.ktk1.fact_ktk_ktk1.latest.xlsx]Kouluterveyskyselyn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'!$A$2:$A$7</c:f>
              <c:strCache>
                <c:ptCount val="6"/>
                <c:pt idx="0">
                  <c:v>2006-2007</c:v>
                </c:pt>
                <c:pt idx="1">
                  <c:v>2008-2009</c:v>
                </c:pt>
                <c:pt idx="2">
                  <c:v>2010-2011</c:v>
                </c:pt>
                <c:pt idx="3">
                  <c:v>2013</c:v>
                </c:pt>
                <c:pt idx="4">
                  <c:v>2017</c:v>
                </c:pt>
                <c:pt idx="5">
                  <c:v>2019</c:v>
                </c:pt>
              </c:strCache>
            </c:strRef>
          </c:cat>
          <c:val>
            <c:numRef>
              <c:f>'[ktk.ktk1.fact_ktk_ktk1.latest.xlsx]Kouluterveyskyselyn aikasarjat '!$D$2:$D$7</c:f>
              <c:numCache>
                <c:formatCode>#\ ##0.0</c:formatCode>
                <c:ptCount val="6"/>
                <c:pt idx="1">
                  <c:v>41.7</c:v>
                </c:pt>
                <c:pt idx="2">
                  <c:v>37.700000000000003</c:v>
                </c:pt>
                <c:pt idx="3">
                  <c:v>43.6</c:v>
                </c:pt>
                <c:pt idx="4">
                  <c:v>35.6</c:v>
                </c:pt>
                <c:pt idx="5">
                  <c:v>40.299999999999997</c:v>
                </c:pt>
              </c:numCache>
            </c:numRef>
          </c:val>
          <c:smooth val="0"/>
          <c:extLst>
            <c:ext xmlns:c16="http://schemas.microsoft.com/office/drawing/2014/chart" uri="{C3380CC4-5D6E-409C-BE32-E72D297353CC}">
              <c16:uniqueId val="{00000002-212B-4AA7-AFF3-ECBA6108A69E}"/>
            </c:ext>
          </c:extLst>
        </c:ser>
        <c:dLbls>
          <c:dLblPos val="t"/>
          <c:showLegendKey val="0"/>
          <c:showVal val="1"/>
          <c:showCatName val="0"/>
          <c:showSerName val="0"/>
          <c:showPercent val="0"/>
          <c:showBubbleSize val="0"/>
        </c:dLbls>
        <c:smooth val="0"/>
        <c:axId val="582583232"/>
        <c:axId val="582579624"/>
      </c:lineChart>
      <c:catAx>
        <c:axId val="582583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82579624"/>
        <c:crosses val="autoZero"/>
        <c:auto val="1"/>
        <c:lblAlgn val="ctr"/>
        <c:lblOffset val="100"/>
        <c:noMultiLvlLbl val="0"/>
      </c:catAx>
      <c:valAx>
        <c:axId val="58257962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82583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Tosi</a:t>
            </a:r>
            <a:r>
              <a:rPr lang="fi-FI" baseline="0"/>
              <a:t> humalassa väh kerran kuukaudessa, % 8 ja 9.lk</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(5).xlsx]Kouluterveyskyselyn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(5).xlsx]Kouluterveyskyselyn aikasarjat '!$A$2:$A$8</c:f>
              <c:strCache>
                <c:ptCount val="7"/>
                <c:pt idx="0">
                  <c:v>Joensuu</c:v>
                </c:pt>
                <c:pt idx="1">
                  <c:v>Jyväskylä</c:v>
                </c:pt>
                <c:pt idx="2">
                  <c:v>Kuopio</c:v>
                </c:pt>
                <c:pt idx="3">
                  <c:v>Lahti</c:v>
                </c:pt>
                <c:pt idx="4">
                  <c:v>Oulu</c:v>
                </c:pt>
                <c:pt idx="5">
                  <c:v>Tampere</c:v>
                </c:pt>
                <c:pt idx="6">
                  <c:v>Turku</c:v>
                </c:pt>
              </c:strCache>
            </c:strRef>
          </c:cat>
          <c:val>
            <c:numRef>
              <c:f>'[ktk.ktk1.fact_ktk_ktk1.latest (5).xlsx]Kouluterveyskyselyn aikasarjat '!$B$2:$B$8</c:f>
              <c:numCache>
                <c:formatCode>#\ ##0.0</c:formatCode>
                <c:ptCount val="7"/>
                <c:pt idx="0">
                  <c:v>8.8000000000000007</c:v>
                </c:pt>
                <c:pt idx="1">
                  <c:v>8.4</c:v>
                </c:pt>
                <c:pt idx="2">
                  <c:v>8.4</c:v>
                </c:pt>
                <c:pt idx="3">
                  <c:v>8.6</c:v>
                </c:pt>
                <c:pt idx="4">
                  <c:v>7.9</c:v>
                </c:pt>
                <c:pt idx="5">
                  <c:v>8.6999999999999993</c:v>
                </c:pt>
                <c:pt idx="6">
                  <c:v>8.3000000000000007</c:v>
                </c:pt>
              </c:numCache>
            </c:numRef>
          </c:val>
          <c:extLst>
            <c:ext xmlns:c16="http://schemas.microsoft.com/office/drawing/2014/chart" uri="{C3380CC4-5D6E-409C-BE32-E72D297353CC}">
              <c16:uniqueId val="{00000000-66CF-4B83-8B0B-E2474B7E0403}"/>
            </c:ext>
          </c:extLst>
        </c:ser>
        <c:ser>
          <c:idx val="1"/>
          <c:order val="1"/>
          <c:tx>
            <c:strRef>
              <c:f>'[ktk.ktk1.fact_ktk_ktk1.latest (5).xlsx]Kouluterveyskyselyn aikasarjat '!$C$1</c:f>
              <c:strCache>
                <c:ptCount val="1"/>
                <c:pt idx="0">
                  <c:v>2019</c:v>
                </c:pt>
              </c:strCache>
            </c:strRef>
          </c:tx>
          <c:spPr>
            <a:solidFill>
              <a:schemeClr val="accent2"/>
            </a:solidFill>
            <a:ln>
              <a:noFill/>
            </a:ln>
            <a:effectLst/>
          </c:spPr>
          <c:invertIfNegative val="0"/>
          <c:dPt>
            <c:idx val="2"/>
            <c:invertIfNegative val="0"/>
            <c:bubble3D val="0"/>
            <c:spPr>
              <a:solidFill>
                <a:srgbClr val="E961A5"/>
              </a:solidFill>
              <a:ln>
                <a:noFill/>
              </a:ln>
              <a:effectLst/>
            </c:spPr>
            <c:extLst>
              <c:ext xmlns:c16="http://schemas.microsoft.com/office/drawing/2014/chart" uri="{C3380CC4-5D6E-409C-BE32-E72D297353CC}">
                <c16:uniqueId val="{00000002-66CF-4B83-8B0B-E2474B7E0403}"/>
              </c:ext>
            </c:extLst>
          </c:dPt>
          <c:dLbls>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2-66CF-4B83-8B0B-E2474B7E0403}"/>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3-66CF-4B83-8B0B-E2474B7E040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(5).xlsx]Kouluterveyskyselyn aikasarjat '!$A$2:$A$8</c:f>
              <c:strCache>
                <c:ptCount val="7"/>
                <c:pt idx="0">
                  <c:v>Joensuu</c:v>
                </c:pt>
                <c:pt idx="1">
                  <c:v>Jyväskylä</c:v>
                </c:pt>
                <c:pt idx="2">
                  <c:v>Kuopio</c:v>
                </c:pt>
                <c:pt idx="3">
                  <c:v>Lahti</c:v>
                </c:pt>
                <c:pt idx="4">
                  <c:v>Oulu</c:v>
                </c:pt>
                <c:pt idx="5">
                  <c:v>Tampere</c:v>
                </c:pt>
                <c:pt idx="6">
                  <c:v>Turku</c:v>
                </c:pt>
              </c:strCache>
            </c:strRef>
          </c:cat>
          <c:val>
            <c:numRef>
              <c:f>'[ktk.ktk1.fact_ktk_ktk1.latest (5).xlsx]Kouluterveyskyselyn aikasarjat '!$C$2:$C$8</c:f>
              <c:numCache>
                <c:formatCode>#\ ##0.0</c:formatCode>
                <c:ptCount val="7"/>
                <c:pt idx="0">
                  <c:v>5.7</c:v>
                </c:pt>
                <c:pt idx="1">
                  <c:v>9.3000000000000007</c:v>
                </c:pt>
                <c:pt idx="2">
                  <c:v>9.6999999999999993</c:v>
                </c:pt>
                <c:pt idx="3">
                  <c:v>8</c:v>
                </c:pt>
                <c:pt idx="4">
                  <c:v>6.8</c:v>
                </c:pt>
                <c:pt idx="5">
                  <c:v>6.8</c:v>
                </c:pt>
                <c:pt idx="6">
                  <c:v>9.9</c:v>
                </c:pt>
              </c:numCache>
            </c:numRef>
          </c:val>
          <c:extLst>
            <c:ext xmlns:c16="http://schemas.microsoft.com/office/drawing/2014/chart" uri="{C3380CC4-5D6E-409C-BE32-E72D297353CC}">
              <c16:uniqueId val="{00000001-66CF-4B83-8B0B-E2474B7E0403}"/>
            </c:ext>
          </c:extLst>
        </c:ser>
        <c:dLbls>
          <c:dLblPos val="outEnd"/>
          <c:showLegendKey val="0"/>
          <c:showVal val="1"/>
          <c:showCatName val="0"/>
          <c:showSerName val="0"/>
          <c:showPercent val="0"/>
          <c:showBubbleSize val="0"/>
        </c:dLbls>
        <c:gapWidth val="219"/>
        <c:overlap val="-27"/>
        <c:axId val="538731288"/>
        <c:axId val="538731616"/>
      </c:barChart>
      <c:catAx>
        <c:axId val="538731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538731616"/>
        <c:crosses val="autoZero"/>
        <c:auto val="1"/>
        <c:lblAlgn val="ctr"/>
        <c:lblOffset val="100"/>
        <c:noMultiLvlLbl val="0"/>
      </c:catAx>
      <c:valAx>
        <c:axId val="53873161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8731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Tosi humalassa vähintään kerran kuukaudessa, %, KUOPIO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(7).xlsx]Kouluterveyskyselyn aikasarjat '!$B$1</c:f>
              <c:strCache>
                <c:ptCount val="1"/>
                <c:pt idx="0">
                  <c:v>Perusopetus 8. ja 9. lk</c:v>
                </c:pt>
              </c:strCache>
            </c:strRef>
          </c:tx>
          <c:spPr>
            <a:ln w="28575" cap="rnd">
              <a:solidFill>
                <a:schemeClr val="accent1"/>
              </a:solidFill>
              <a:round/>
            </a:ln>
            <a:effectLst/>
          </c:spPr>
          <c:marker>
            <c:symbol val="none"/>
          </c:marker>
          <c:dLbls>
            <c:dLbl>
              <c:idx val="3"/>
              <c:layout>
                <c:manualLayout>
                  <c:x val="-5.4111111111111214E-2"/>
                  <c:y val="5.32753718285214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56-4062-99F4-0EDA82D6EF77}"/>
                </c:ext>
              </c:extLst>
            </c:dLbl>
            <c:dLbl>
              <c:idx val="4"/>
              <c:layout>
                <c:manualLayout>
                  <c:x val="-3.6666666666666771E-2"/>
                  <c:y val="2.08679644211140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56-4062-99F4-0EDA82D6EF7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(7).xlsx]Kouluterveyskyselyn aikasarjat '!$A$2:$A$7</c:f>
              <c:strCache>
                <c:ptCount val="6"/>
                <c:pt idx="0">
                  <c:v>2006-2007</c:v>
                </c:pt>
                <c:pt idx="1">
                  <c:v>2008-2009</c:v>
                </c:pt>
                <c:pt idx="2">
                  <c:v>2010-2011</c:v>
                </c:pt>
                <c:pt idx="3">
                  <c:v>2013</c:v>
                </c:pt>
                <c:pt idx="4">
                  <c:v>2017</c:v>
                </c:pt>
                <c:pt idx="5">
                  <c:v>2019</c:v>
                </c:pt>
              </c:strCache>
            </c:strRef>
          </c:cat>
          <c:val>
            <c:numRef>
              <c:f>'[ktk.ktk1.fact_ktk_ktk1.latest (7).xlsx]Kouluterveyskyselyn aikasarjat '!$B$2:$B$7</c:f>
              <c:numCache>
                <c:formatCode>#\ ##0.0</c:formatCode>
                <c:ptCount val="6"/>
                <c:pt idx="0">
                  <c:v>16.7</c:v>
                </c:pt>
                <c:pt idx="1">
                  <c:v>15.5</c:v>
                </c:pt>
                <c:pt idx="2">
                  <c:v>14.8</c:v>
                </c:pt>
                <c:pt idx="3">
                  <c:v>11</c:v>
                </c:pt>
                <c:pt idx="4">
                  <c:v>8.4</c:v>
                </c:pt>
                <c:pt idx="5">
                  <c:v>9.6999999999999993</c:v>
                </c:pt>
              </c:numCache>
            </c:numRef>
          </c:val>
          <c:smooth val="0"/>
          <c:extLst>
            <c:ext xmlns:c16="http://schemas.microsoft.com/office/drawing/2014/chart" uri="{C3380CC4-5D6E-409C-BE32-E72D297353CC}">
              <c16:uniqueId val="{00000000-EE56-4062-99F4-0EDA82D6EF77}"/>
            </c:ext>
          </c:extLst>
        </c:ser>
        <c:ser>
          <c:idx val="1"/>
          <c:order val="1"/>
          <c:tx>
            <c:strRef>
              <c:f>'[ktk.ktk1.fact_ktk_ktk1.latest (7).xlsx]Kouluterveyskyselyn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(7).xlsx]Kouluterveyskyselyn aikasarjat '!$A$2:$A$7</c:f>
              <c:strCache>
                <c:ptCount val="6"/>
                <c:pt idx="0">
                  <c:v>2006-2007</c:v>
                </c:pt>
                <c:pt idx="1">
                  <c:v>2008-2009</c:v>
                </c:pt>
                <c:pt idx="2">
                  <c:v>2010-2011</c:v>
                </c:pt>
                <c:pt idx="3">
                  <c:v>2013</c:v>
                </c:pt>
                <c:pt idx="4">
                  <c:v>2017</c:v>
                </c:pt>
                <c:pt idx="5">
                  <c:v>2019</c:v>
                </c:pt>
              </c:strCache>
            </c:strRef>
          </c:cat>
          <c:val>
            <c:numRef>
              <c:f>'[ktk.ktk1.fact_ktk_ktk1.latest (7).xlsx]Kouluterveyskyselyn aikasarjat '!$C$2:$C$7</c:f>
              <c:numCache>
                <c:formatCode>#\ ##0.0</c:formatCode>
                <c:ptCount val="6"/>
                <c:pt idx="0">
                  <c:v>25.3</c:v>
                </c:pt>
                <c:pt idx="1">
                  <c:v>24.9</c:v>
                </c:pt>
                <c:pt idx="2">
                  <c:v>21.6</c:v>
                </c:pt>
                <c:pt idx="3">
                  <c:v>17</c:v>
                </c:pt>
                <c:pt idx="4">
                  <c:v>11.9</c:v>
                </c:pt>
                <c:pt idx="5">
                  <c:v>18</c:v>
                </c:pt>
              </c:numCache>
            </c:numRef>
          </c:val>
          <c:smooth val="0"/>
          <c:extLst>
            <c:ext xmlns:c16="http://schemas.microsoft.com/office/drawing/2014/chart" uri="{C3380CC4-5D6E-409C-BE32-E72D297353CC}">
              <c16:uniqueId val="{00000001-EE56-4062-99F4-0EDA82D6EF77}"/>
            </c:ext>
          </c:extLst>
        </c:ser>
        <c:ser>
          <c:idx val="2"/>
          <c:order val="2"/>
          <c:tx>
            <c:strRef>
              <c:f>'[ktk.ktk1.fact_ktk_ktk1.latest (7).xlsx]Kouluterveyskyselyn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(7).xlsx]Kouluterveyskyselyn aikasarjat '!$A$2:$A$7</c:f>
              <c:strCache>
                <c:ptCount val="6"/>
                <c:pt idx="0">
                  <c:v>2006-2007</c:v>
                </c:pt>
                <c:pt idx="1">
                  <c:v>2008-2009</c:v>
                </c:pt>
                <c:pt idx="2">
                  <c:v>2010-2011</c:v>
                </c:pt>
                <c:pt idx="3">
                  <c:v>2013</c:v>
                </c:pt>
                <c:pt idx="4">
                  <c:v>2017</c:v>
                </c:pt>
                <c:pt idx="5">
                  <c:v>2019</c:v>
                </c:pt>
              </c:strCache>
            </c:strRef>
          </c:cat>
          <c:val>
            <c:numRef>
              <c:f>'[ktk.ktk1.fact_ktk_ktk1.latest (7).xlsx]Kouluterveyskyselyn aikasarjat '!$D$2:$D$7</c:f>
              <c:numCache>
                <c:formatCode>#\ ##0.0</c:formatCode>
                <c:ptCount val="6"/>
                <c:pt idx="1">
                  <c:v>39.1</c:v>
                </c:pt>
                <c:pt idx="2">
                  <c:v>35</c:v>
                </c:pt>
                <c:pt idx="3">
                  <c:v>34.1</c:v>
                </c:pt>
                <c:pt idx="4">
                  <c:v>30.1</c:v>
                </c:pt>
                <c:pt idx="5">
                  <c:v>26.9</c:v>
                </c:pt>
              </c:numCache>
            </c:numRef>
          </c:val>
          <c:smooth val="0"/>
          <c:extLst>
            <c:ext xmlns:c16="http://schemas.microsoft.com/office/drawing/2014/chart" uri="{C3380CC4-5D6E-409C-BE32-E72D297353CC}">
              <c16:uniqueId val="{00000002-EE56-4062-99F4-0EDA82D6EF77}"/>
            </c:ext>
          </c:extLst>
        </c:ser>
        <c:dLbls>
          <c:dLblPos val="t"/>
          <c:showLegendKey val="0"/>
          <c:showVal val="1"/>
          <c:showCatName val="0"/>
          <c:showSerName val="0"/>
          <c:showPercent val="0"/>
          <c:showBubbleSize val="0"/>
        </c:dLbls>
        <c:smooth val="0"/>
        <c:axId val="572177840"/>
        <c:axId val="572178168"/>
      </c:lineChart>
      <c:catAx>
        <c:axId val="572177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72178168"/>
        <c:crosses val="autoZero"/>
        <c:auto val="1"/>
        <c:lblAlgn val="ctr"/>
        <c:lblOffset val="100"/>
        <c:noMultiLvlLbl val="0"/>
      </c:catAx>
      <c:valAx>
        <c:axId val="57217816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72177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Tosi humalassa vähintään kerran kuukaudessa, %, KOKO</a:t>
            </a:r>
            <a:r>
              <a:rPr lang="fi-FI" baseline="0"/>
              <a:t> MAA</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(8).xlsx]Kouluterveyskyselyn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(8).xlsx]Kouluterveyskyselyn aikasarjat '!$A$2:$A$8</c:f>
              <c:strCache>
                <c:ptCount val="7"/>
                <c:pt idx="0">
                  <c:v>2006-2007</c:v>
                </c:pt>
                <c:pt idx="1">
                  <c:v>2008-2009</c:v>
                </c:pt>
                <c:pt idx="2">
                  <c:v>2010-2011</c:v>
                </c:pt>
                <c:pt idx="3">
                  <c:v>2013</c:v>
                </c:pt>
                <c:pt idx="4">
                  <c:v>2015</c:v>
                </c:pt>
                <c:pt idx="5">
                  <c:v>2017</c:v>
                </c:pt>
                <c:pt idx="6">
                  <c:v>2019</c:v>
                </c:pt>
              </c:strCache>
            </c:strRef>
          </c:cat>
          <c:val>
            <c:numRef>
              <c:f>'[ktk.ktk1.fact_ktk_ktk1.latest (8).xlsx]Kouluterveyskyselyn aikasarjat '!$B$2:$B$8</c:f>
              <c:numCache>
                <c:formatCode>#\ ##0.0</c:formatCode>
                <c:ptCount val="7"/>
                <c:pt idx="0">
                  <c:v>17.5</c:v>
                </c:pt>
                <c:pt idx="1">
                  <c:v>16.5</c:v>
                </c:pt>
                <c:pt idx="2">
                  <c:v>15.5</c:v>
                </c:pt>
                <c:pt idx="3">
                  <c:v>12.1</c:v>
                </c:pt>
                <c:pt idx="4">
                  <c:v>9.9</c:v>
                </c:pt>
                <c:pt idx="5">
                  <c:v>10.199999999999999</c:v>
                </c:pt>
                <c:pt idx="6">
                  <c:v>9.6</c:v>
                </c:pt>
              </c:numCache>
            </c:numRef>
          </c:val>
          <c:smooth val="0"/>
          <c:extLst>
            <c:ext xmlns:c16="http://schemas.microsoft.com/office/drawing/2014/chart" uri="{C3380CC4-5D6E-409C-BE32-E72D297353CC}">
              <c16:uniqueId val="{00000000-153A-4B18-8453-B85FAA055887}"/>
            </c:ext>
          </c:extLst>
        </c:ser>
        <c:ser>
          <c:idx val="1"/>
          <c:order val="1"/>
          <c:tx>
            <c:strRef>
              <c:f>'[ktk.ktk1.fact_ktk_ktk1.latest (8).xlsx]Kouluterveyskyselyn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(8).xlsx]Kouluterveyskyselyn aikasarjat '!$A$2:$A$8</c:f>
              <c:strCache>
                <c:ptCount val="7"/>
                <c:pt idx="0">
                  <c:v>2006-2007</c:v>
                </c:pt>
                <c:pt idx="1">
                  <c:v>2008-2009</c:v>
                </c:pt>
                <c:pt idx="2">
                  <c:v>2010-2011</c:v>
                </c:pt>
                <c:pt idx="3">
                  <c:v>2013</c:v>
                </c:pt>
                <c:pt idx="4">
                  <c:v>2015</c:v>
                </c:pt>
                <c:pt idx="5">
                  <c:v>2017</c:v>
                </c:pt>
                <c:pt idx="6">
                  <c:v>2019</c:v>
                </c:pt>
              </c:strCache>
            </c:strRef>
          </c:cat>
          <c:val>
            <c:numRef>
              <c:f>'[ktk.ktk1.fact_ktk_ktk1.latest (8).xlsx]Kouluterveyskyselyn aikasarjat '!$C$2:$C$8</c:f>
              <c:numCache>
                <c:formatCode>#\ ##0.0</c:formatCode>
                <c:ptCount val="7"/>
                <c:pt idx="0">
                  <c:v>25.7</c:v>
                </c:pt>
                <c:pt idx="1">
                  <c:v>24.8</c:v>
                </c:pt>
                <c:pt idx="2">
                  <c:v>24.1</c:v>
                </c:pt>
                <c:pt idx="3">
                  <c:v>19.3</c:v>
                </c:pt>
                <c:pt idx="4">
                  <c:v>18.3</c:v>
                </c:pt>
                <c:pt idx="5">
                  <c:v>18.100000000000001</c:v>
                </c:pt>
                <c:pt idx="6">
                  <c:v>17.8</c:v>
                </c:pt>
              </c:numCache>
            </c:numRef>
          </c:val>
          <c:smooth val="0"/>
          <c:extLst>
            <c:ext xmlns:c16="http://schemas.microsoft.com/office/drawing/2014/chart" uri="{C3380CC4-5D6E-409C-BE32-E72D297353CC}">
              <c16:uniqueId val="{00000001-153A-4B18-8453-B85FAA055887}"/>
            </c:ext>
          </c:extLst>
        </c:ser>
        <c:ser>
          <c:idx val="2"/>
          <c:order val="2"/>
          <c:tx>
            <c:strRef>
              <c:f>'[ktk.ktk1.fact_ktk_ktk1.latest (8).xlsx]Kouluterveyskyselyn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(8).xlsx]Kouluterveyskyselyn aikasarjat '!$A$2:$A$8</c:f>
              <c:strCache>
                <c:ptCount val="7"/>
                <c:pt idx="0">
                  <c:v>2006-2007</c:v>
                </c:pt>
                <c:pt idx="1">
                  <c:v>2008-2009</c:v>
                </c:pt>
                <c:pt idx="2">
                  <c:v>2010-2011</c:v>
                </c:pt>
                <c:pt idx="3">
                  <c:v>2013</c:v>
                </c:pt>
                <c:pt idx="4">
                  <c:v>2015</c:v>
                </c:pt>
                <c:pt idx="5">
                  <c:v>2017</c:v>
                </c:pt>
                <c:pt idx="6">
                  <c:v>2019</c:v>
                </c:pt>
              </c:strCache>
            </c:strRef>
          </c:cat>
          <c:val>
            <c:numRef>
              <c:f>'[ktk.ktk1.fact_ktk_ktk1.latest (8).xlsx]Kouluterveyskyselyn aikasarjat '!$D$2:$D$8</c:f>
              <c:numCache>
                <c:formatCode>#\ ##0.0</c:formatCode>
                <c:ptCount val="7"/>
                <c:pt idx="1">
                  <c:v>40.1</c:v>
                </c:pt>
                <c:pt idx="2">
                  <c:v>38.799999999999997</c:v>
                </c:pt>
                <c:pt idx="3">
                  <c:v>34.299999999999997</c:v>
                </c:pt>
                <c:pt idx="4">
                  <c:v>30.7</c:v>
                </c:pt>
                <c:pt idx="5">
                  <c:v>28.8</c:v>
                </c:pt>
                <c:pt idx="6">
                  <c:v>26.9</c:v>
                </c:pt>
              </c:numCache>
            </c:numRef>
          </c:val>
          <c:smooth val="0"/>
          <c:extLst>
            <c:ext xmlns:c16="http://schemas.microsoft.com/office/drawing/2014/chart" uri="{C3380CC4-5D6E-409C-BE32-E72D297353CC}">
              <c16:uniqueId val="{00000002-153A-4B18-8453-B85FAA055887}"/>
            </c:ext>
          </c:extLst>
        </c:ser>
        <c:dLbls>
          <c:dLblPos val="t"/>
          <c:showLegendKey val="0"/>
          <c:showVal val="1"/>
          <c:showCatName val="0"/>
          <c:showSerName val="0"/>
          <c:showPercent val="0"/>
          <c:showBubbleSize val="0"/>
        </c:dLbls>
        <c:smooth val="0"/>
        <c:axId val="503759080"/>
        <c:axId val="503752192"/>
      </c:lineChart>
      <c:catAx>
        <c:axId val="503759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03752192"/>
        <c:crosses val="autoZero"/>
        <c:auto val="1"/>
        <c:lblAlgn val="ctr"/>
        <c:lblOffset val="100"/>
        <c:noMultiLvlLbl val="0"/>
      </c:catAx>
      <c:valAx>
        <c:axId val="50375219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03759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a:t>Kokeillut kannabista ainakin</a:t>
            </a:r>
            <a:r>
              <a:rPr lang="fi-FI" sz="1400" baseline="0"/>
              <a:t> kerran, % 8.ja 9.lk</a:t>
            </a:r>
            <a:endParaRPr lang="fi-FI" sz="14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(4).xlsx]Kouluterveyskyselyn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(4).xlsx]Kouluterveyskyselyn aikasarjat '!$A$2:$A$8</c:f>
              <c:strCache>
                <c:ptCount val="7"/>
                <c:pt idx="0">
                  <c:v>Joensuu</c:v>
                </c:pt>
                <c:pt idx="1">
                  <c:v>Jyväskylä</c:v>
                </c:pt>
                <c:pt idx="2">
                  <c:v>Kuopio</c:v>
                </c:pt>
                <c:pt idx="3">
                  <c:v>Lahti</c:v>
                </c:pt>
                <c:pt idx="4">
                  <c:v>Oulu</c:v>
                </c:pt>
                <c:pt idx="5">
                  <c:v>Tampere</c:v>
                </c:pt>
                <c:pt idx="6">
                  <c:v>Turku</c:v>
                </c:pt>
              </c:strCache>
            </c:strRef>
          </c:cat>
          <c:val>
            <c:numRef>
              <c:f>'[ktk.ktk1.fact_ktk_ktk1.latest (4).xlsx]Kouluterveyskyselyn aikasarjat '!$B$2:$B$8</c:f>
              <c:numCache>
                <c:formatCode>#\ ##0.0</c:formatCode>
                <c:ptCount val="7"/>
                <c:pt idx="0">
                  <c:v>4.2</c:v>
                </c:pt>
                <c:pt idx="1">
                  <c:v>9.1</c:v>
                </c:pt>
                <c:pt idx="2">
                  <c:v>6.5</c:v>
                </c:pt>
                <c:pt idx="3">
                  <c:v>7.6</c:v>
                </c:pt>
                <c:pt idx="4">
                  <c:v>6.3</c:v>
                </c:pt>
                <c:pt idx="5">
                  <c:v>8.3000000000000007</c:v>
                </c:pt>
                <c:pt idx="6">
                  <c:v>7.3</c:v>
                </c:pt>
              </c:numCache>
            </c:numRef>
          </c:val>
          <c:extLst>
            <c:ext xmlns:c16="http://schemas.microsoft.com/office/drawing/2014/chart" uri="{C3380CC4-5D6E-409C-BE32-E72D297353CC}">
              <c16:uniqueId val="{00000000-1AF7-4CB3-BFEE-B34D1E71BC0F}"/>
            </c:ext>
          </c:extLst>
        </c:ser>
        <c:ser>
          <c:idx val="1"/>
          <c:order val="1"/>
          <c:tx>
            <c:strRef>
              <c:f>'[ktk.ktk1.fact_ktk_ktk1.latest (4).xlsx]Kouluterveyskyselyn aikasarjat '!$C$1</c:f>
              <c:strCache>
                <c:ptCount val="1"/>
                <c:pt idx="0">
                  <c:v>2019</c:v>
                </c:pt>
              </c:strCache>
            </c:strRef>
          </c:tx>
          <c:spPr>
            <a:solidFill>
              <a:schemeClr val="accent2"/>
            </a:solidFill>
            <a:ln>
              <a:noFill/>
            </a:ln>
            <a:effectLst/>
          </c:spPr>
          <c:invertIfNegative val="0"/>
          <c:dLbls>
            <c:dLbl>
              <c:idx val="5"/>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3-1AF7-4CB3-BFEE-B34D1E71BC0F}"/>
                </c:ext>
              </c:extLst>
            </c:dLbl>
            <c:dLbl>
              <c:idx val="6"/>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2-1AF7-4CB3-BFEE-B34D1E71BC0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(4).xlsx]Kouluterveyskyselyn aikasarjat '!$A$2:$A$8</c:f>
              <c:strCache>
                <c:ptCount val="7"/>
                <c:pt idx="0">
                  <c:v>Joensuu</c:v>
                </c:pt>
                <c:pt idx="1">
                  <c:v>Jyväskylä</c:v>
                </c:pt>
                <c:pt idx="2">
                  <c:v>Kuopio</c:v>
                </c:pt>
                <c:pt idx="3">
                  <c:v>Lahti</c:v>
                </c:pt>
                <c:pt idx="4">
                  <c:v>Oulu</c:v>
                </c:pt>
                <c:pt idx="5">
                  <c:v>Tampere</c:v>
                </c:pt>
                <c:pt idx="6">
                  <c:v>Turku</c:v>
                </c:pt>
              </c:strCache>
            </c:strRef>
          </c:cat>
          <c:val>
            <c:numRef>
              <c:f>'[ktk.ktk1.fact_ktk_ktk1.latest (4).xlsx]Kouluterveyskyselyn aikasarjat '!$C$2:$C$8</c:f>
              <c:numCache>
                <c:formatCode>#\ ##0.0</c:formatCode>
                <c:ptCount val="7"/>
                <c:pt idx="0">
                  <c:v>4.5</c:v>
                </c:pt>
                <c:pt idx="1">
                  <c:v>9.6</c:v>
                </c:pt>
                <c:pt idx="2">
                  <c:v>9.6</c:v>
                </c:pt>
                <c:pt idx="3">
                  <c:v>7.6</c:v>
                </c:pt>
                <c:pt idx="4">
                  <c:v>6.1</c:v>
                </c:pt>
                <c:pt idx="5">
                  <c:v>9.8000000000000007</c:v>
                </c:pt>
                <c:pt idx="6">
                  <c:v>9.8000000000000007</c:v>
                </c:pt>
              </c:numCache>
            </c:numRef>
          </c:val>
          <c:extLst>
            <c:ext xmlns:c16="http://schemas.microsoft.com/office/drawing/2014/chart" uri="{C3380CC4-5D6E-409C-BE32-E72D297353CC}">
              <c16:uniqueId val="{00000001-1AF7-4CB3-BFEE-B34D1E71BC0F}"/>
            </c:ext>
          </c:extLst>
        </c:ser>
        <c:dLbls>
          <c:dLblPos val="outEnd"/>
          <c:showLegendKey val="0"/>
          <c:showVal val="1"/>
          <c:showCatName val="0"/>
          <c:showSerName val="0"/>
          <c:showPercent val="0"/>
          <c:showBubbleSize val="0"/>
        </c:dLbls>
        <c:gapWidth val="219"/>
        <c:overlap val="-27"/>
        <c:axId val="534157408"/>
        <c:axId val="534156752"/>
      </c:barChart>
      <c:catAx>
        <c:axId val="53415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534156752"/>
        <c:crosses val="autoZero"/>
        <c:auto val="1"/>
        <c:lblAlgn val="ctr"/>
        <c:lblOffset val="100"/>
        <c:noMultiLvlLbl val="0"/>
      </c:catAx>
      <c:valAx>
        <c:axId val="53415675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415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b="0" dirty="0"/>
              <a:t>Käyttänyt kannabista viimeisen 30 päivän</a:t>
            </a:r>
            <a:r>
              <a:rPr lang="fi-FI" b="0" baseline="0" dirty="0"/>
              <a:t> aikana, %, 8. ja 9.lk </a:t>
            </a:r>
            <a:endParaRPr lang="fi-FI" b="0" dirty="0"/>
          </a:p>
        </c:rich>
      </c:tx>
      <c:layout>
        <c:manualLayout>
          <c:xMode val="edge"/>
          <c:yMode val="edge"/>
          <c:x val="0.34988888888888892"/>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'[käyttänytkannabistaviimeisen30pvaikana.xlsx]Kouluterveyskyselyn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'[käyttänytkannabistaviimeisen30pvaikana.xlsx]Kouluterveyskyselyn aikasarjat '!$A$2:$A$8</c:f>
              <c:strCache>
                <c:ptCount val="7"/>
                <c:pt idx="0">
                  <c:v>Joensuu</c:v>
                </c:pt>
                <c:pt idx="1">
                  <c:v>Jyväskylä</c:v>
                </c:pt>
                <c:pt idx="2">
                  <c:v>Kuopio</c:v>
                </c:pt>
                <c:pt idx="3">
                  <c:v>Lahti</c:v>
                </c:pt>
                <c:pt idx="4">
                  <c:v>Oulu</c:v>
                </c:pt>
                <c:pt idx="5">
                  <c:v>Tampere</c:v>
                </c:pt>
                <c:pt idx="6">
                  <c:v>Turku</c:v>
                </c:pt>
              </c:strCache>
            </c:strRef>
          </c:cat>
          <c:val>
            <c:numRef>
              <c:f>'[käyttänytkannabistaviimeisen30pvaikana.xlsx]Kouluterveyskyselyn aikasarjat '!$B$2:$B$8</c:f>
              <c:numCache>
                <c:formatCode>#\ ##0.0</c:formatCode>
                <c:ptCount val="7"/>
                <c:pt idx="0">
                  <c:v>2.2999999999999998</c:v>
                </c:pt>
                <c:pt idx="1">
                  <c:v>4.7</c:v>
                </c:pt>
                <c:pt idx="2">
                  <c:v>3.9</c:v>
                </c:pt>
                <c:pt idx="3">
                  <c:v>3.6</c:v>
                </c:pt>
                <c:pt idx="4">
                  <c:v>3.6</c:v>
                </c:pt>
                <c:pt idx="5">
                  <c:v>4</c:v>
                </c:pt>
                <c:pt idx="6">
                  <c:v>4.2</c:v>
                </c:pt>
              </c:numCache>
            </c:numRef>
          </c:val>
          <c:extLst>
            <c:ext xmlns:c16="http://schemas.microsoft.com/office/drawing/2014/chart" uri="{C3380CC4-5D6E-409C-BE32-E72D297353CC}">
              <c16:uniqueId val="{00000000-094E-4C9D-A872-2E4EC5B08E36}"/>
            </c:ext>
          </c:extLst>
        </c:ser>
        <c:ser>
          <c:idx val="1"/>
          <c:order val="1"/>
          <c:tx>
            <c:strRef>
              <c:f>'[käyttänytkannabistaviimeisen30pvaikana.xlsx]Kouluterveyskyselyn aikasarjat '!$C$1</c:f>
              <c:strCache>
                <c:ptCount val="1"/>
                <c:pt idx="0">
                  <c:v>2019</c:v>
                </c:pt>
              </c:strCache>
            </c:strRef>
          </c:tx>
          <c:spPr>
            <a:solidFill>
              <a:schemeClr val="accent2"/>
            </a:solidFill>
            <a:ln>
              <a:no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2-094E-4C9D-A872-2E4EC5B08E3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'[käyttänytkannabistaviimeisen30pvaikana.xlsx]Kouluterveyskyselyn aikasarjat '!$A$2:$A$8</c:f>
              <c:strCache>
                <c:ptCount val="7"/>
                <c:pt idx="0">
                  <c:v>Joensuu</c:v>
                </c:pt>
                <c:pt idx="1">
                  <c:v>Jyväskylä</c:v>
                </c:pt>
                <c:pt idx="2">
                  <c:v>Kuopio</c:v>
                </c:pt>
                <c:pt idx="3">
                  <c:v>Lahti</c:v>
                </c:pt>
                <c:pt idx="4">
                  <c:v>Oulu</c:v>
                </c:pt>
                <c:pt idx="5">
                  <c:v>Tampere</c:v>
                </c:pt>
                <c:pt idx="6">
                  <c:v>Turku</c:v>
                </c:pt>
              </c:strCache>
            </c:strRef>
          </c:cat>
          <c:val>
            <c:numRef>
              <c:f>'[käyttänytkannabistaviimeisen30pvaikana.xlsx]Kouluterveyskyselyn aikasarjat '!$C$2:$C$8</c:f>
              <c:numCache>
                <c:formatCode>#\ ##0.0</c:formatCode>
                <c:ptCount val="7"/>
                <c:pt idx="0">
                  <c:v>2.5</c:v>
                </c:pt>
                <c:pt idx="1">
                  <c:v>5.4</c:v>
                </c:pt>
                <c:pt idx="2">
                  <c:v>5.6</c:v>
                </c:pt>
                <c:pt idx="3">
                  <c:v>3.6</c:v>
                </c:pt>
                <c:pt idx="4">
                  <c:v>2.8</c:v>
                </c:pt>
                <c:pt idx="5">
                  <c:v>4.3</c:v>
                </c:pt>
                <c:pt idx="6">
                  <c:v>4.2</c:v>
                </c:pt>
              </c:numCache>
            </c:numRef>
          </c:val>
          <c:extLst>
            <c:ext xmlns:c16="http://schemas.microsoft.com/office/drawing/2014/chart" uri="{C3380CC4-5D6E-409C-BE32-E72D297353CC}">
              <c16:uniqueId val="{00000001-094E-4C9D-A872-2E4EC5B08E36}"/>
            </c:ext>
          </c:extLst>
        </c:ser>
        <c:dLbls>
          <c:dLblPos val="outEnd"/>
          <c:showLegendKey val="0"/>
          <c:showVal val="1"/>
          <c:showCatName val="0"/>
          <c:showSerName val="0"/>
          <c:showPercent val="0"/>
          <c:showBubbleSize val="0"/>
        </c:dLbls>
        <c:gapWidth val="219"/>
        <c:overlap val="-27"/>
        <c:axId val="583168840"/>
        <c:axId val="583169496"/>
      </c:barChart>
      <c:catAx>
        <c:axId val="583168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83169496"/>
        <c:crosses val="autoZero"/>
        <c:auto val="1"/>
        <c:lblAlgn val="ctr"/>
        <c:lblOffset val="100"/>
        <c:noMultiLvlLbl val="0"/>
      </c:catAx>
      <c:valAx>
        <c:axId val="58316949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83168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Kokeillut kannabista ainakin kerran, %, KUOPIO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(8).xlsx]Kouluterveyskyselyn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(8).xlsx]Kouluterveyskyselyn aikasarjat '!$A$2:$A$7</c:f>
              <c:strCache>
                <c:ptCount val="6"/>
                <c:pt idx="0">
                  <c:v>2006-2007</c:v>
                </c:pt>
                <c:pt idx="1">
                  <c:v>2008-2009</c:v>
                </c:pt>
                <c:pt idx="2">
                  <c:v>2010-2011</c:v>
                </c:pt>
                <c:pt idx="3">
                  <c:v>2013</c:v>
                </c:pt>
                <c:pt idx="4">
                  <c:v>2017</c:v>
                </c:pt>
                <c:pt idx="5">
                  <c:v>2019</c:v>
                </c:pt>
              </c:strCache>
            </c:strRef>
          </c:cat>
          <c:val>
            <c:numRef>
              <c:f>'[ktk.ktk1.fact_ktk_ktk1.latest (8).xlsx]Kouluterveyskyselyn aikasarjat '!$B$2:$B$7</c:f>
              <c:numCache>
                <c:formatCode>#\ ##0.0</c:formatCode>
                <c:ptCount val="6"/>
                <c:pt idx="0">
                  <c:v>6.5</c:v>
                </c:pt>
                <c:pt idx="1">
                  <c:v>4.3</c:v>
                </c:pt>
                <c:pt idx="2">
                  <c:v>6.2</c:v>
                </c:pt>
                <c:pt idx="3">
                  <c:v>6.3</c:v>
                </c:pt>
                <c:pt idx="4">
                  <c:v>6.5</c:v>
                </c:pt>
                <c:pt idx="5">
                  <c:v>9.6</c:v>
                </c:pt>
              </c:numCache>
            </c:numRef>
          </c:val>
          <c:smooth val="0"/>
          <c:extLst>
            <c:ext xmlns:c16="http://schemas.microsoft.com/office/drawing/2014/chart" uri="{C3380CC4-5D6E-409C-BE32-E72D297353CC}">
              <c16:uniqueId val="{00000000-9819-4B1E-B9F0-AEA5F714E5E6}"/>
            </c:ext>
          </c:extLst>
        </c:ser>
        <c:ser>
          <c:idx val="1"/>
          <c:order val="1"/>
          <c:tx>
            <c:strRef>
              <c:f>'[ktk.ktk1.fact_ktk_ktk1.latest (8).xlsx]Kouluterveyskyselyn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(8).xlsx]Kouluterveyskyselyn aikasarjat '!$A$2:$A$7</c:f>
              <c:strCache>
                <c:ptCount val="6"/>
                <c:pt idx="0">
                  <c:v>2006-2007</c:v>
                </c:pt>
                <c:pt idx="1">
                  <c:v>2008-2009</c:v>
                </c:pt>
                <c:pt idx="2">
                  <c:v>2010-2011</c:v>
                </c:pt>
                <c:pt idx="3">
                  <c:v>2013</c:v>
                </c:pt>
                <c:pt idx="4">
                  <c:v>2017</c:v>
                </c:pt>
                <c:pt idx="5">
                  <c:v>2019</c:v>
                </c:pt>
              </c:strCache>
            </c:strRef>
          </c:cat>
          <c:val>
            <c:numRef>
              <c:f>'[ktk.ktk1.fact_ktk_ktk1.latest (8).xlsx]Kouluterveyskyselyn aikasarjat '!$C$2:$C$7</c:f>
              <c:numCache>
                <c:formatCode>#\ ##0.0</c:formatCode>
                <c:ptCount val="6"/>
                <c:pt idx="0">
                  <c:v>9.8000000000000007</c:v>
                </c:pt>
                <c:pt idx="1">
                  <c:v>9.6</c:v>
                </c:pt>
                <c:pt idx="2">
                  <c:v>11.2</c:v>
                </c:pt>
                <c:pt idx="3">
                  <c:v>10.1</c:v>
                </c:pt>
                <c:pt idx="4">
                  <c:v>5.4</c:v>
                </c:pt>
                <c:pt idx="5">
                  <c:v>12</c:v>
                </c:pt>
              </c:numCache>
            </c:numRef>
          </c:val>
          <c:smooth val="0"/>
          <c:extLst>
            <c:ext xmlns:c16="http://schemas.microsoft.com/office/drawing/2014/chart" uri="{C3380CC4-5D6E-409C-BE32-E72D297353CC}">
              <c16:uniqueId val="{00000001-9819-4B1E-B9F0-AEA5F714E5E6}"/>
            </c:ext>
          </c:extLst>
        </c:ser>
        <c:ser>
          <c:idx val="2"/>
          <c:order val="2"/>
          <c:tx>
            <c:strRef>
              <c:f>'[ktk.ktk1.fact_ktk_ktk1.latest (8).xlsx]Kouluterveyskyselyn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(8).xlsx]Kouluterveyskyselyn aikasarjat '!$A$2:$A$7</c:f>
              <c:strCache>
                <c:ptCount val="6"/>
                <c:pt idx="0">
                  <c:v>2006-2007</c:v>
                </c:pt>
                <c:pt idx="1">
                  <c:v>2008-2009</c:v>
                </c:pt>
                <c:pt idx="2">
                  <c:v>2010-2011</c:v>
                </c:pt>
                <c:pt idx="3">
                  <c:v>2013</c:v>
                </c:pt>
                <c:pt idx="4">
                  <c:v>2017</c:v>
                </c:pt>
                <c:pt idx="5">
                  <c:v>2019</c:v>
                </c:pt>
              </c:strCache>
            </c:strRef>
          </c:cat>
          <c:val>
            <c:numRef>
              <c:f>'[ktk.ktk1.fact_ktk_ktk1.latest (8).xlsx]Kouluterveyskyselyn aikasarjat '!$D$2:$D$7</c:f>
              <c:numCache>
                <c:formatCode>#\ ##0.0</c:formatCode>
                <c:ptCount val="6"/>
                <c:pt idx="1">
                  <c:v>15.3</c:v>
                </c:pt>
                <c:pt idx="2">
                  <c:v>17.7</c:v>
                </c:pt>
                <c:pt idx="3">
                  <c:v>17.7</c:v>
                </c:pt>
                <c:pt idx="4">
                  <c:v>13.1</c:v>
                </c:pt>
                <c:pt idx="5">
                  <c:v>18.399999999999999</c:v>
                </c:pt>
              </c:numCache>
            </c:numRef>
          </c:val>
          <c:smooth val="0"/>
          <c:extLst>
            <c:ext xmlns:c16="http://schemas.microsoft.com/office/drawing/2014/chart" uri="{C3380CC4-5D6E-409C-BE32-E72D297353CC}">
              <c16:uniqueId val="{00000002-9819-4B1E-B9F0-AEA5F714E5E6}"/>
            </c:ext>
          </c:extLst>
        </c:ser>
        <c:dLbls>
          <c:dLblPos val="t"/>
          <c:showLegendKey val="0"/>
          <c:showVal val="1"/>
          <c:showCatName val="0"/>
          <c:showSerName val="0"/>
          <c:showPercent val="0"/>
          <c:showBubbleSize val="0"/>
        </c:dLbls>
        <c:smooth val="0"/>
        <c:axId val="578891048"/>
        <c:axId val="578884160"/>
      </c:lineChart>
      <c:catAx>
        <c:axId val="578891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78884160"/>
        <c:crosses val="autoZero"/>
        <c:auto val="1"/>
        <c:lblAlgn val="ctr"/>
        <c:lblOffset val="100"/>
        <c:noMultiLvlLbl val="0"/>
      </c:catAx>
      <c:valAx>
        <c:axId val="57888416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78891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Käyttänyt jotain muuta huumaavaa ainetta viimeisen 30 päivän aikana, %, 8. ja 9.lk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(2).xlsx]Kouluterveyskyselyn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'!$A$2:$A$8</c:f>
              <c:strCache>
                <c:ptCount val="7"/>
                <c:pt idx="0">
                  <c:v>Joensuu</c:v>
                </c:pt>
                <c:pt idx="1">
                  <c:v>Jyväskylä</c:v>
                </c:pt>
                <c:pt idx="2">
                  <c:v>Kuopio</c:v>
                </c:pt>
                <c:pt idx="3">
                  <c:v>Lahti</c:v>
                </c:pt>
                <c:pt idx="4">
                  <c:v>Oulu</c:v>
                </c:pt>
                <c:pt idx="5">
                  <c:v>Tampere</c:v>
                </c:pt>
                <c:pt idx="6">
                  <c:v>Turku</c:v>
                </c:pt>
              </c:strCache>
            </c:strRef>
          </c:cat>
          <c:val>
            <c:numRef>
              <c:f>'[ktk.ktk1.fact_ktk_ktk1.latest (2).xlsx]Kouluterveyskyselyn aikasarjat '!$B$2:$B$8</c:f>
              <c:numCache>
                <c:formatCode>#\ ##0.0</c:formatCode>
                <c:ptCount val="7"/>
                <c:pt idx="0">
                  <c:v>2.7</c:v>
                </c:pt>
                <c:pt idx="1">
                  <c:v>3.9</c:v>
                </c:pt>
                <c:pt idx="2">
                  <c:v>3.1</c:v>
                </c:pt>
                <c:pt idx="3">
                  <c:v>2.9</c:v>
                </c:pt>
                <c:pt idx="4">
                  <c:v>2.9</c:v>
                </c:pt>
                <c:pt idx="5">
                  <c:v>3</c:v>
                </c:pt>
                <c:pt idx="6">
                  <c:v>2.9</c:v>
                </c:pt>
              </c:numCache>
            </c:numRef>
          </c:val>
          <c:extLst>
            <c:ext xmlns:c16="http://schemas.microsoft.com/office/drawing/2014/chart" uri="{C3380CC4-5D6E-409C-BE32-E72D297353CC}">
              <c16:uniqueId val="{00000000-B53E-49DC-812F-46E72E8F9046}"/>
            </c:ext>
          </c:extLst>
        </c:ser>
        <c:ser>
          <c:idx val="1"/>
          <c:order val="1"/>
          <c:tx>
            <c:strRef>
              <c:f>'[ktk.ktk1.fact_ktk_ktk1.latest (2).xlsx]Kouluterveyskyselyn aikasarjat '!$C$1</c:f>
              <c:strCache>
                <c:ptCount val="1"/>
                <c:pt idx="0">
                  <c:v>2019</c:v>
                </c:pt>
              </c:strCache>
            </c:strRef>
          </c:tx>
          <c:spPr>
            <a:solidFill>
              <a:schemeClr val="accent2"/>
            </a:solidFill>
            <a:ln>
              <a:noFill/>
            </a:ln>
            <a:effectLst/>
          </c:spPr>
          <c:invertIfNegative val="0"/>
          <c:dPt>
            <c:idx val="2"/>
            <c:invertIfNegative val="0"/>
            <c:bubble3D val="0"/>
            <c:spPr>
              <a:solidFill>
                <a:srgbClr val="E961A5"/>
              </a:solidFill>
              <a:ln>
                <a:noFill/>
              </a:ln>
              <a:effectLst/>
            </c:spPr>
            <c:extLst>
              <c:ext xmlns:c16="http://schemas.microsoft.com/office/drawing/2014/chart" uri="{C3380CC4-5D6E-409C-BE32-E72D297353CC}">
                <c16:uniqueId val="{00000002-B53E-49DC-812F-46E72E8F9046}"/>
              </c:ext>
            </c:extLst>
          </c:dPt>
          <c:dLbls>
            <c:dLbl>
              <c:idx val="2"/>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2-B53E-49DC-812F-46E72E8F904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'!$A$2:$A$8</c:f>
              <c:strCache>
                <c:ptCount val="7"/>
                <c:pt idx="0">
                  <c:v>Joensuu</c:v>
                </c:pt>
                <c:pt idx="1">
                  <c:v>Jyväskylä</c:v>
                </c:pt>
                <c:pt idx="2">
                  <c:v>Kuopio</c:v>
                </c:pt>
                <c:pt idx="3">
                  <c:v>Lahti</c:v>
                </c:pt>
                <c:pt idx="4">
                  <c:v>Oulu</c:v>
                </c:pt>
                <c:pt idx="5">
                  <c:v>Tampere</c:v>
                </c:pt>
                <c:pt idx="6">
                  <c:v>Turku</c:v>
                </c:pt>
              </c:strCache>
            </c:strRef>
          </c:cat>
          <c:val>
            <c:numRef>
              <c:f>'[ktk.ktk1.fact_ktk_ktk1.latest (2).xlsx]Kouluterveyskyselyn aikasarjat '!$C$2:$C$8</c:f>
              <c:numCache>
                <c:formatCode>#\ ##0.0</c:formatCode>
                <c:ptCount val="7"/>
                <c:pt idx="0">
                  <c:v>2.5</c:v>
                </c:pt>
                <c:pt idx="1">
                  <c:v>3.5</c:v>
                </c:pt>
                <c:pt idx="2">
                  <c:v>4</c:v>
                </c:pt>
                <c:pt idx="3">
                  <c:v>2.2000000000000002</c:v>
                </c:pt>
                <c:pt idx="4">
                  <c:v>1.9</c:v>
                </c:pt>
                <c:pt idx="5">
                  <c:v>2.5</c:v>
                </c:pt>
                <c:pt idx="6">
                  <c:v>2.9</c:v>
                </c:pt>
              </c:numCache>
            </c:numRef>
          </c:val>
          <c:extLst>
            <c:ext xmlns:c16="http://schemas.microsoft.com/office/drawing/2014/chart" uri="{C3380CC4-5D6E-409C-BE32-E72D297353CC}">
              <c16:uniqueId val="{00000001-B53E-49DC-812F-46E72E8F9046}"/>
            </c:ext>
          </c:extLst>
        </c:ser>
        <c:dLbls>
          <c:dLblPos val="outEnd"/>
          <c:showLegendKey val="0"/>
          <c:showVal val="1"/>
          <c:showCatName val="0"/>
          <c:showSerName val="0"/>
          <c:showPercent val="0"/>
          <c:showBubbleSize val="0"/>
        </c:dLbls>
        <c:gapWidth val="219"/>
        <c:overlap val="-27"/>
        <c:axId val="690906456"/>
        <c:axId val="690908752"/>
      </c:barChart>
      <c:catAx>
        <c:axId val="690906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690908752"/>
        <c:crosses val="autoZero"/>
        <c:auto val="1"/>
        <c:lblAlgn val="ctr"/>
        <c:lblOffset val="100"/>
        <c:noMultiLvlLbl val="0"/>
      </c:catAx>
      <c:valAx>
        <c:axId val="69090875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90906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baseline="0">
                <a:effectLst/>
              </a:rPr>
              <a:t>Omalla paikkakunnalla helppo hankkia huumeita, %</a:t>
            </a:r>
            <a:r>
              <a:rPr lang="fi-FI" sz="1400" b="0" i="0" u="none" strike="noStrike" baseline="0"/>
              <a:t> , 8. ja 9.lk</a:t>
            </a:r>
            <a:endParaRPr lang="fi-FI" b="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(6).xlsx]Kouluterveyskyselyn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(6).xlsx]Kouluterveyskyselyn aikasarjat '!$A$2:$A$8</c:f>
              <c:strCache>
                <c:ptCount val="7"/>
                <c:pt idx="0">
                  <c:v>Joensuu</c:v>
                </c:pt>
                <c:pt idx="1">
                  <c:v>Jyväskylä</c:v>
                </c:pt>
                <c:pt idx="2">
                  <c:v>Kuopio</c:v>
                </c:pt>
                <c:pt idx="3">
                  <c:v>Lahti</c:v>
                </c:pt>
                <c:pt idx="4">
                  <c:v>Oulu</c:v>
                </c:pt>
                <c:pt idx="5">
                  <c:v>Tampere</c:v>
                </c:pt>
                <c:pt idx="6">
                  <c:v>Turku</c:v>
                </c:pt>
              </c:strCache>
            </c:strRef>
          </c:cat>
          <c:val>
            <c:numRef>
              <c:f>'[ktk.ktk1.fact_ktk_ktk1.latest (6).xlsx]Kouluterveyskyselyn aikasarjat '!$B$2:$B$8</c:f>
              <c:numCache>
                <c:formatCode>#\ ##0.0</c:formatCode>
                <c:ptCount val="7"/>
                <c:pt idx="0">
                  <c:v>37.5</c:v>
                </c:pt>
                <c:pt idx="1">
                  <c:v>43</c:v>
                </c:pt>
                <c:pt idx="2">
                  <c:v>36.1</c:v>
                </c:pt>
                <c:pt idx="3">
                  <c:v>46.5</c:v>
                </c:pt>
                <c:pt idx="4">
                  <c:v>41.4</c:v>
                </c:pt>
                <c:pt idx="5">
                  <c:v>45</c:v>
                </c:pt>
                <c:pt idx="6">
                  <c:v>38.6</c:v>
                </c:pt>
              </c:numCache>
            </c:numRef>
          </c:val>
          <c:extLst>
            <c:ext xmlns:c16="http://schemas.microsoft.com/office/drawing/2014/chart" uri="{C3380CC4-5D6E-409C-BE32-E72D297353CC}">
              <c16:uniqueId val="{00000000-4CD7-4281-94DF-187B466F10F8}"/>
            </c:ext>
          </c:extLst>
        </c:ser>
        <c:ser>
          <c:idx val="1"/>
          <c:order val="1"/>
          <c:tx>
            <c:strRef>
              <c:f>'[ktk.ktk1.fact_ktk_ktk1.latest (6).xlsx]Kouluterveyskyselyn aikasarjat '!$C$1</c:f>
              <c:strCache>
                <c:ptCount val="1"/>
                <c:pt idx="0">
                  <c:v>2019</c:v>
                </c:pt>
              </c:strCache>
            </c:strRef>
          </c:tx>
          <c:spPr>
            <a:solidFill>
              <a:schemeClr val="accent2"/>
            </a:solidFill>
            <a:ln>
              <a:noFill/>
            </a:ln>
            <a:effectLst/>
          </c:spPr>
          <c:invertIfNegative val="0"/>
          <c:dPt>
            <c:idx val="2"/>
            <c:invertIfNegative val="0"/>
            <c:bubble3D val="0"/>
            <c:spPr>
              <a:solidFill>
                <a:srgbClr val="E961A5"/>
              </a:solidFill>
              <a:ln>
                <a:noFill/>
              </a:ln>
              <a:effectLst/>
            </c:spPr>
            <c:extLst>
              <c:ext xmlns:c16="http://schemas.microsoft.com/office/drawing/2014/chart" uri="{C3380CC4-5D6E-409C-BE32-E72D297353CC}">
                <c16:uniqueId val="{00000000-29CB-429E-BF1D-7DB61BF41943}"/>
              </c:ext>
            </c:extLst>
          </c:dPt>
          <c:dLbls>
            <c:dLbl>
              <c:idx val="3"/>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2-4CD7-4281-94DF-187B466F10F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(6).xlsx]Kouluterveyskyselyn aikasarjat '!$A$2:$A$8</c:f>
              <c:strCache>
                <c:ptCount val="7"/>
                <c:pt idx="0">
                  <c:v>Joensuu</c:v>
                </c:pt>
                <c:pt idx="1">
                  <c:v>Jyväskylä</c:v>
                </c:pt>
                <c:pt idx="2">
                  <c:v>Kuopio</c:v>
                </c:pt>
                <c:pt idx="3">
                  <c:v>Lahti</c:v>
                </c:pt>
                <c:pt idx="4">
                  <c:v>Oulu</c:v>
                </c:pt>
                <c:pt idx="5">
                  <c:v>Tampere</c:v>
                </c:pt>
                <c:pt idx="6">
                  <c:v>Turku</c:v>
                </c:pt>
              </c:strCache>
            </c:strRef>
          </c:cat>
          <c:val>
            <c:numRef>
              <c:f>'[ktk.ktk1.fact_ktk_ktk1.latest (6).xlsx]Kouluterveyskyselyn aikasarjat '!$C$2:$C$8</c:f>
              <c:numCache>
                <c:formatCode>#\ ##0.0</c:formatCode>
                <c:ptCount val="7"/>
                <c:pt idx="0">
                  <c:v>50.1</c:v>
                </c:pt>
                <c:pt idx="1">
                  <c:v>59.2</c:v>
                </c:pt>
                <c:pt idx="2">
                  <c:v>60.9</c:v>
                </c:pt>
                <c:pt idx="3">
                  <c:v>62.8</c:v>
                </c:pt>
                <c:pt idx="4">
                  <c:v>48.7</c:v>
                </c:pt>
                <c:pt idx="5">
                  <c:v>55.6</c:v>
                </c:pt>
                <c:pt idx="6">
                  <c:v>53.6</c:v>
                </c:pt>
              </c:numCache>
            </c:numRef>
          </c:val>
          <c:extLst>
            <c:ext xmlns:c16="http://schemas.microsoft.com/office/drawing/2014/chart" uri="{C3380CC4-5D6E-409C-BE32-E72D297353CC}">
              <c16:uniqueId val="{00000001-4CD7-4281-94DF-187B466F10F8}"/>
            </c:ext>
          </c:extLst>
        </c:ser>
        <c:dLbls>
          <c:dLblPos val="outEnd"/>
          <c:showLegendKey val="0"/>
          <c:showVal val="1"/>
          <c:showCatName val="0"/>
          <c:showSerName val="0"/>
          <c:showPercent val="0"/>
          <c:showBubbleSize val="0"/>
        </c:dLbls>
        <c:gapWidth val="219"/>
        <c:overlap val="-27"/>
        <c:axId val="502583176"/>
        <c:axId val="502588096"/>
      </c:barChart>
      <c:catAx>
        <c:axId val="502583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502588096"/>
        <c:crosses val="autoZero"/>
        <c:auto val="1"/>
        <c:lblAlgn val="ctr"/>
        <c:lblOffset val="100"/>
        <c:noMultiLvlLbl val="0"/>
      </c:catAx>
      <c:valAx>
        <c:axId val="50258809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02583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baseline="0">
                <a:effectLst/>
              </a:rPr>
              <a:t>Hyväksyy ikäisillään marihuanan (kannabiksen) polttamisen, %</a:t>
            </a:r>
            <a:r>
              <a:rPr lang="fi-FI" sz="1400" b="0" i="0" u="none" strike="noStrike" baseline="0"/>
              <a:t> , 8. ja 9.lk</a:t>
            </a:r>
            <a:endParaRPr lang="fi-FI" b="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(4).xlsx]Kouluterveyskyselyn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(4).xlsx]Kouluterveyskyselyn aikasarjat '!$A$2:$A$8</c:f>
              <c:strCache>
                <c:ptCount val="7"/>
                <c:pt idx="0">
                  <c:v>Joensuu</c:v>
                </c:pt>
                <c:pt idx="1">
                  <c:v>Jyväskylä</c:v>
                </c:pt>
                <c:pt idx="2">
                  <c:v>Kuopio</c:v>
                </c:pt>
                <c:pt idx="3">
                  <c:v>Lahti</c:v>
                </c:pt>
                <c:pt idx="4">
                  <c:v>Oulu</c:v>
                </c:pt>
                <c:pt idx="5">
                  <c:v>Tampere</c:v>
                </c:pt>
                <c:pt idx="6">
                  <c:v>Turku</c:v>
                </c:pt>
              </c:strCache>
            </c:strRef>
          </c:cat>
          <c:val>
            <c:numRef>
              <c:f>'[ktk.ktk1.fact_ktk_ktk1.latest (4).xlsx]Kouluterveyskyselyn aikasarjat '!$B$2:$B$8</c:f>
              <c:numCache>
                <c:formatCode>#\ ##0.0</c:formatCode>
                <c:ptCount val="7"/>
                <c:pt idx="0">
                  <c:v>8.6</c:v>
                </c:pt>
                <c:pt idx="1">
                  <c:v>12.7</c:v>
                </c:pt>
                <c:pt idx="2">
                  <c:v>10.1</c:v>
                </c:pt>
                <c:pt idx="3">
                  <c:v>11.3</c:v>
                </c:pt>
                <c:pt idx="4">
                  <c:v>9</c:v>
                </c:pt>
                <c:pt idx="5">
                  <c:v>11.1</c:v>
                </c:pt>
                <c:pt idx="6">
                  <c:v>11.9</c:v>
                </c:pt>
              </c:numCache>
            </c:numRef>
          </c:val>
          <c:extLst>
            <c:ext xmlns:c16="http://schemas.microsoft.com/office/drawing/2014/chart" uri="{C3380CC4-5D6E-409C-BE32-E72D297353CC}">
              <c16:uniqueId val="{00000000-9421-4A22-836D-38372E6C97EC}"/>
            </c:ext>
          </c:extLst>
        </c:ser>
        <c:ser>
          <c:idx val="1"/>
          <c:order val="1"/>
          <c:tx>
            <c:strRef>
              <c:f>'[ktk.ktk1.fact_ktk_ktk1.latest (4).xlsx]Kouluterveyskyselyn aikasarjat '!$C$1</c:f>
              <c:strCache>
                <c:ptCount val="1"/>
                <c:pt idx="0">
                  <c:v>2019</c:v>
                </c:pt>
              </c:strCache>
            </c:strRef>
          </c:tx>
          <c:spPr>
            <a:solidFill>
              <a:schemeClr val="accent2"/>
            </a:solidFill>
            <a:ln>
              <a:noFill/>
            </a:ln>
            <a:effectLst/>
          </c:spPr>
          <c:invertIfNegative val="0"/>
          <c:dPt>
            <c:idx val="2"/>
            <c:invertIfNegative val="0"/>
            <c:bubble3D val="0"/>
            <c:spPr>
              <a:solidFill>
                <a:srgbClr val="E961A5"/>
              </a:solidFill>
              <a:ln>
                <a:noFill/>
              </a:ln>
              <a:effectLst/>
            </c:spPr>
            <c:extLst>
              <c:ext xmlns:c16="http://schemas.microsoft.com/office/drawing/2014/chart" uri="{C3380CC4-5D6E-409C-BE32-E72D297353CC}">
                <c16:uniqueId val="{00000002-9421-4A22-836D-38372E6C97EC}"/>
              </c:ext>
            </c:extLst>
          </c:dPt>
          <c:dLbls>
            <c:dLbl>
              <c:idx val="2"/>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2-9421-4A22-836D-38372E6C97E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(4).xlsx]Kouluterveyskyselyn aikasarjat '!$A$2:$A$8</c:f>
              <c:strCache>
                <c:ptCount val="7"/>
                <c:pt idx="0">
                  <c:v>Joensuu</c:v>
                </c:pt>
                <c:pt idx="1">
                  <c:v>Jyväskylä</c:v>
                </c:pt>
                <c:pt idx="2">
                  <c:v>Kuopio</c:v>
                </c:pt>
                <c:pt idx="3">
                  <c:v>Lahti</c:v>
                </c:pt>
                <c:pt idx="4">
                  <c:v>Oulu</c:v>
                </c:pt>
                <c:pt idx="5">
                  <c:v>Tampere</c:v>
                </c:pt>
                <c:pt idx="6">
                  <c:v>Turku</c:v>
                </c:pt>
              </c:strCache>
            </c:strRef>
          </c:cat>
          <c:val>
            <c:numRef>
              <c:f>'[ktk.ktk1.fact_ktk_ktk1.latest (4).xlsx]Kouluterveyskyselyn aikasarjat '!$C$2:$C$8</c:f>
              <c:numCache>
                <c:formatCode>#\ ##0.0</c:formatCode>
                <c:ptCount val="7"/>
                <c:pt idx="0">
                  <c:v>8.3000000000000007</c:v>
                </c:pt>
                <c:pt idx="1">
                  <c:v>13.2</c:v>
                </c:pt>
                <c:pt idx="2">
                  <c:v>14</c:v>
                </c:pt>
                <c:pt idx="3">
                  <c:v>10.5</c:v>
                </c:pt>
                <c:pt idx="4">
                  <c:v>9.6999999999999993</c:v>
                </c:pt>
                <c:pt idx="5">
                  <c:v>12.3</c:v>
                </c:pt>
                <c:pt idx="6">
                  <c:v>12.9</c:v>
                </c:pt>
              </c:numCache>
            </c:numRef>
          </c:val>
          <c:extLst>
            <c:ext xmlns:c16="http://schemas.microsoft.com/office/drawing/2014/chart" uri="{C3380CC4-5D6E-409C-BE32-E72D297353CC}">
              <c16:uniqueId val="{00000001-9421-4A22-836D-38372E6C97EC}"/>
            </c:ext>
          </c:extLst>
        </c:ser>
        <c:dLbls>
          <c:dLblPos val="outEnd"/>
          <c:showLegendKey val="0"/>
          <c:showVal val="1"/>
          <c:showCatName val="0"/>
          <c:showSerName val="0"/>
          <c:showPercent val="0"/>
          <c:showBubbleSize val="0"/>
        </c:dLbls>
        <c:gapWidth val="219"/>
        <c:overlap val="-27"/>
        <c:axId val="539532352"/>
        <c:axId val="539533992"/>
      </c:barChart>
      <c:catAx>
        <c:axId val="53953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9533992"/>
        <c:crosses val="autoZero"/>
        <c:auto val="1"/>
        <c:lblAlgn val="ctr"/>
        <c:lblOffset val="100"/>
        <c:noMultiLvlLbl val="0"/>
      </c:catAx>
      <c:valAx>
        <c:axId val="53953399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9532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baseline="0" dirty="0">
                <a:effectLst/>
              </a:rPr>
              <a:t>Hyväksyy ikäisillään alkoholin juomisen humalaan asti, %</a:t>
            </a:r>
            <a:r>
              <a:rPr lang="fi-FI" sz="1400" b="0" i="0" u="none" strike="noStrike" baseline="0" dirty="0"/>
              <a:t>, 8. ja 9.lk</a:t>
            </a:r>
            <a:endParaRPr lang="fi-FI" b="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'!$A$2:$A$8</c:f>
              <c:strCache>
                <c:ptCount val="7"/>
                <c:pt idx="0">
                  <c:v>Joensuu</c:v>
                </c:pt>
                <c:pt idx="1">
                  <c:v>Jyväskylä</c:v>
                </c:pt>
                <c:pt idx="2">
                  <c:v>Kuopio</c:v>
                </c:pt>
                <c:pt idx="3">
                  <c:v>Lahti</c:v>
                </c:pt>
                <c:pt idx="4">
                  <c:v>Oulu</c:v>
                </c:pt>
                <c:pt idx="5">
                  <c:v>Tampere</c:v>
                </c:pt>
                <c:pt idx="6">
                  <c:v>Turku</c:v>
                </c:pt>
              </c:strCache>
            </c:strRef>
          </c:cat>
          <c:val>
            <c:numRef>
              <c:f>'Kouluterveyskyselyn aikasarjat '!$B$2:$B$8</c:f>
              <c:numCache>
                <c:formatCode>#\ ##0.0</c:formatCode>
                <c:ptCount val="7"/>
                <c:pt idx="0">
                  <c:v>20.8</c:v>
                </c:pt>
                <c:pt idx="1">
                  <c:v>22.5</c:v>
                </c:pt>
                <c:pt idx="2">
                  <c:v>22</c:v>
                </c:pt>
                <c:pt idx="3">
                  <c:v>21.2</c:v>
                </c:pt>
                <c:pt idx="4">
                  <c:v>18.5</c:v>
                </c:pt>
                <c:pt idx="5">
                  <c:v>20.100000000000001</c:v>
                </c:pt>
                <c:pt idx="6">
                  <c:v>19.3</c:v>
                </c:pt>
              </c:numCache>
            </c:numRef>
          </c:val>
          <c:extLst>
            <c:ext xmlns:c16="http://schemas.microsoft.com/office/drawing/2014/chart" uri="{C3380CC4-5D6E-409C-BE32-E72D297353CC}">
              <c16:uniqueId val="{00000000-0F74-45F7-9E8D-D7AA302733B4}"/>
            </c:ext>
          </c:extLst>
        </c:ser>
        <c:ser>
          <c:idx val="1"/>
          <c:order val="1"/>
          <c:tx>
            <c:strRef>
              <c:f>'Kouluterveyskyselyn aikasarjat '!$C$1</c:f>
              <c:strCache>
                <c:ptCount val="1"/>
                <c:pt idx="0">
                  <c:v>2019</c:v>
                </c:pt>
              </c:strCache>
            </c:strRef>
          </c:tx>
          <c:spPr>
            <a:solidFill>
              <a:schemeClr val="accent2"/>
            </a:solidFill>
            <a:ln>
              <a:noFill/>
            </a:ln>
            <a:effectLst/>
          </c:spPr>
          <c:invertIfNegative val="0"/>
          <c:dPt>
            <c:idx val="2"/>
            <c:invertIfNegative val="0"/>
            <c:bubble3D val="0"/>
            <c:spPr>
              <a:solidFill>
                <a:srgbClr val="E961A5"/>
              </a:solidFill>
              <a:ln>
                <a:noFill/>
              </a:ln>
              <a:effectLst/>
            </c:spPr>
            <c:extLst>
              <c:ext xmlns:c16="http://schemas.microsoft.com/office/drawing/2014/chart" uri="{C3380CC4-5D6E-409C-BE32-E72D297353CC}">
                <c16:uniqueId val="{00000002-0F74-45F7-9E8D-D7AA302733B4}"/>
              </c:ext>
            </c:extLst>
          </c:dPt>
          <c:dLbls>
            <c:dLbl>
              <c:idx val="2"/>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2-0F74-45F7-9E8D-D7AA302733B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'!$A$2:$A$8</c:f>
              <c:strCache>
                <c:ptCount val="7"/>
                <c:pt idx="0">
                  <c:v>Joensuu</c:v>
                </c:pt>
                <c:pt idx="1">
                  <c:v>Jyväskylä</c:v>
                </c:pt>
                <c:pt idx="2">
                  <c:v>Kuopio</c:v>
                </c:pt>
                <c:pt idx="3">
                  <c:v>Lahti</c:v>
                </c:pt>
                <c:pt idx="4">
                  <c:v>Oulu</c:v>
                </c:pt>
                <c:pt idx="5">
                  <c:v>Tampere</c:v>
                </c:pt>
                <c:pt idx="6">
                  <c:v>Turku</c:v>
                </c:pt>
              </c:strCache>
            </c:strRef>
          </c:cat>
          <c:val>
            <c:numRef>
              <c:f>'Kouluterveyskyselyn aikasarjat '!$C$2:$C$8</c:f>
              <c:numCache>
                <c:formatCode>#\ ##0.0</c:formatCode>
                <c:ptCount val="7"/>
                <c:pt idx="0">
                  <c:v>20.2</c:v>
                </c:pt>
                <c:pt idx="1">
                  <c:v>22.7</c:v>
                </c:pt>
                <c:pt idx="2">
                  <c:v>26.8</c:v>
                </c:pt>
                <c:pt idx="3">
                  <c:v>18.600000000000001</c:v>
                </c:pt>
                <c:pt idx="4">
                  <c:v>20.100000000000001</c:v>
                </c:pt>
                <c:pt idx="5">
                  <c:v>19.5</c:v>
                </c:pt>
                <c:pt idx="6">
                  <c:v>22.5</c:v>
                </c:pt>
              </c:numCache>
            </c:numRef>
          </c:val>
          <c:extLst>
            <c:ext xmlns:c16="http://schemas.microsoft.com/office/drawing/2014/chart" uri="{C3380CC4-5D6E-409C-BE32-E72D297353CC}">
              <c16:uniqueId val="{00000001-0F74-45F7-9E8D-D7AA302733B4}"/>
            </c:ext>
          </c:extLst>
        </c:ser>
        <c:dLbls>
          <c:dLblPos val="outEnd"/>
          <c:showLegendKey val="0"/>
          <c:showVal val="1"/>
          <c:showCatName val="0"/>
          <c:showSerName val="0"/>
          <c:showPercent val="0"/>
          <c:showBubbleSize val="0"/>
        </c:dLbls>
        <c:gapWidth val="219"/>
        <c:overlap val="-27"/>
        <c:axId val="538605200"/>
        <c:axId val="538602576"/>
      </c:barChart>
      <c:catAx>
        <c:axId val="53860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8602576"/>
        <c:crosses val="autoZero"/>
        <c:auto val="1"/>
        <c:lblAlgn val="ctr"/>
        <c:lblOffset val="100"/>
        <c:noMultiLvlLbl val="0"/>
      </c:catAx>
      <c:valAx>
        <c:axId val="53860257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8605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Harrastaa hengästyttävää liikuntaa vapaa-ajalla korkeintaan 1 h viikossa, % TYTÖT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'!$A$2:$A$7</c:f>
              <c:strCache>
                <c:ptCount val="6"/>
                <c:pt idx="0">
                  <c:v>2006-2007</c:v>
                </c:pt>
                <c:pt idx="1">
                  <c:v>2008-2009</c:v>
                </c:pt>
                <c:pt idx="2">
                  <c:v>2010-2011</c:v>
                </c:pt>
                <c:pt idx="3">
                  <c:v>2013</c:v>
                </c:pt>
                <c:pt idx="4">
                  <c:v>2017</c:v>
                </c:pt>
                <c:pt idx="5">
                  <c:v>2019</c:v>
                </c:pt>
              </c:strCache>
            </c:strRef>
          </c:cat>
          <c:val>
            <c:numRef>
              <c:f>'[ktk.ktk1.fact_ktk_ktk1.latest.xlsx]Kouluterveyskyselyn aikasarjat '!$B$2:$B$7</c:f>
              <c:numCache>
                <c:formatCode>#\ ##0.0</c:formatCode>
                <c:ptCount val="6"/>
                <c:pt idx="0">
                  <c:v>40.299999999999997</c:v>
                </c:pt>
                <c:pt idx="1">
                  <c:v>35.200000000000003</c:v>
                </c:pt>
                <c:pt idx="2">
                  <c:v>32.700000000000003</c:v>
                </c:pt>
                <c:pt idx="3">
                  <c:v>32.1</c:v>
                </c:pt>
                <c:pt idx="4">
                  <c:v>20.7</c:v>
                </c:pt>
                <c:pt idx="5">
                  <c:v>29.8</c:v>
                </c:pt>
              </c:numCache>
            </c:numRef>
          </c:val>
          <c:smooth val="0"/>
          <c:extLst>
            <c:ext xmlns:c16="http://schemas.microsoft.com/office/drawing/2014/chart" uri="{C3380CC4-5D6E-409C-BE32-E72D297353CC}">
              <c16:uniqueId val="{00000000-0D18-4AC9-87EF-F41A308A0A8D}"/>
            </c:ext>
          </c:extLst>
        </c:ser>
        <c:ser>
          <c:idx val="1"/>
          <c:order val="1"/>
          <c:tx>
            <c:strRef>
              <c:f>'[ktk.ktk1.fact_ktk_ktk1.latest.xlsx]Kouluterveyskyselyn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'!$A$2:$A$7</c:f>
              <c:strCache>
                <c:ptCount val="6"/>
                <c:pt idx="0">
                  <c:v>2006-2007</c:v>
                </c:pt>
                <c:pt idx="1">
                  <c:v>2008-2009</c:v>
                </c:pt>
                <c:pt idx="2">
                  <c:v>2010-2011</c:v>
                </c:pt>
                <c:pt idx="3">
                  <c:v>2013</c:v>
                </c:pt>
                <c:pt idx="4">
                  <c:v>2017</c:v>
                </c:pt>
                <c:pt idx="5">
                  <c:v>2019</c:v>
                </c:pt>
              </c:strCache>
            </c:strRef>
          </c:cat>
          <c:val>
            <c:numRef>
              <c:f>'[ktk.ktk1.fact_ktk_ktk1.latest.xlsx]Kouluterveyskyselyn aikasarjat '!$C$2:$C$7</c:f>
              <c:numCache>
                <c:formatCode>#\ ##0.0</c:formatCode>
                <c:ptCount val="6"/>
                <c:pt idx="0">
                  <c:v>35.4</c:v>
                </c:pt>
                <c:pt idx="1">
                  <c:v>32.700000000000003</c:v>
                </c:pt>
                <c:pt idx="2">
                  <c:v>33</c:v>
                </c:pt>
                <c:pt idx="3">
                  <c:v>29.7</c:v>
                </c:pt>
                <c:pt idx="4">
                  <c:v>24.4</c:v>
                </c:pt>
                <c:pt idx="5">
                  <c:v>26.2</c:v>
                </c:pt>
              </c:numCache>
            </c:numRef>
          </c:val>
          <c:smooth val="0"/>
          <c:extLst>
            <c:ext xmlns:c16="http://schemas.microsoft.com/office/drawing/2014/chart" uri="{C3380CC4-5D6E-409C-BE32-E72D297353CC}">
              <c16:uniqueId val="{00000001-0D18-4AC9-87EF-F41A308A0A8D}"/>
            </c:ext>
          </c:extLst>
        </c:ser>
        <c:ser>
          <c:idx val="2"/>
          <c:order val="2"/>
          <c:tx>
            <c:strRef>
              <c:f>'[ktk.ktk1.fact_ktk_ktk1.latest.xlsx]Kouluterveyskyselyn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'[ktk.ktk1.fact_ktk_ktk1.latest.xlsx]Kouluterveyskyselyn aikasarjat '!$A$2:$A$7</c:f>
              <c:strCache>
                <c:ptCount val="6"/>
                <c:pt idx="0">
                  <c:v>2006-2007</c:v>
                </c:pt>
                <c:pt idx="1">
                  <c:v>2008-2009</c:v>
                </c:pt>
                <c:pt idx="2">
                  <c:v>2010-2011</c:v>
                </c:pt>
                <c:pt idx="3">
                  <c:v>2013</c:v>
                </c:pt>
                <c:pt idx="4">
                  <c:v>2017</c:v>
                </c:pt>
                <c:pt idx="5">
                  <c:v>2019</c:v>
                </c:pt>
              </c:strCache>
            </c:strRef>
          </c:cat>
          <c:val>
            <c:numRef>
              <c:f>'[ktk.ktk1.fact_ktk_ktk1.latest.xlsx]Kouluterveyskyselyn aikasarjat '!$D$2:$D$7</c:f>
              <c:numCache>
                <c:formatCode>#\ ##0.0</c:formatCode>
                <c:ptCount val="6"/>
                <c:pt idx="1">
                  <c:v>49.5</c:v>
                </c:pt>
                <c:pt idx="2">
                  <c:v>45.9</c:v>
                </c:pt>
                <c:pt idx="3">
                  <c:v>45.8</c:v>
                </c:pt>
                <c:pt idx="4">
                  <c:v>44.4</c:v>
                </c:pt>
                <c:pt idx="5">
                  <c:v>40.200000000000003</c:v>
                </c:pt>
              </c:numCache>
            </c:numRef>
          </c:val>
          <c:smooth val="0"/>
          <c:extLst>
            <c:ext xmlns:c16="http://schemas.microsoft.com/office/drawing/2014/chart" uri="{C3380CC4-5D6E-409C-BE32-E72D297353CC}">
              <c16:uniqueId val="{00000002-0D18-4AC9-87EF-F41A308A0A8D}"/>
            </c:ext>
          </c:extLst>
        </c:ser>
        <c:dLbls>
          <c:dLblPos val="t"/>
          <c:showLegendKey val="0"/>
          <c:showVal val="1"/>
          <c:showCatName val="0"/>
          <c:showSerName val="0"/>
          <c:showPercent val="0"/>
          <c:showBubbleSize val="0"/>
        </c:dLbls>
        <c:smooth val="0"/>
        <c:axId val="551604216"/>
        <c:axId val="551597000"/>
      </c:lineChart>
      <c:catAx>
        <c:axId val="551604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1597000"/>
        <c:crosses val="autoZero"/>
        <c:auto val="1"/>
        <c:lblAlgn val="ctr"/>
        <c:lblOffset val="100"/>
        <c:noMultiLvlLbl val="0"/>
      </c:catAx>
      <c:valAx>
        <c:axId val="55159700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1604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baseline="0">
                <a:effectLst/>
              </a:rPr>
              <a:t>Käyttää päivittäin jotain tupakkatuotetta tai sähkösavuketta, %</a:t>
            </a:r>
            <a:r>
              <a:rPr lang="fi-FI" sz="1400" b="0" i="0" u="none" strike="noStrike" baseline="0"/>
              <a:t> . 8. ja 9.lk</a:t>
            </a:r>
            <a:endParaRPr lang="fi-FI" b="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(7).xlsx]Kouluterveyskyselyn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(7).xlsx]Kouluterveyskyselyn aikasarjat '!$A$2:$A$8</c:f>
              <c:strCache>
                <c:ptCount val="7"/>
                <c:pt idx="0">
                  <c:v>Joensuu</c:v>
                </c:pt>
                <c:pt idx="1">
                  <c:v>Jyväskylä</c:v>
                </c:pt>
                <c:pt idx="2">
                  <c:v>Kuopio</c:v>
                </c:pt>
                <c:pt idx="3">
                  <c:v>Lahti</c:v>
                </c:pt>
                <c:pt idx="4">
                  <c:v>Oulu</c:v>
                </c:pt>
                <c:pt idx="5">
                  <c:v>Tampere</c:v>
                </c:pt>
                <c:pt idx="6">
                  <c:v>Turku</c:v>
                </c:pt>
              </c:strCache>
            </c:strRef>
          </c:cat>
          <c:val>
            <c:numRef>
              <c:f>'[ktk.ktk1.fact_ktk_ktk1.latest (7).xlsx]Kouluterveyskyselyn aikasarjat '!$B$2:$B$8</c:f>
              <c:numCache>
                <c:formatCode>#\ ##0.0</c:formatCode>
                <c:ptCount val="7"/>
                <c:pt idx="0">
                  <c:v>7.1</c:v>
                </c:pt>
                <c:pt idx="1">
                  <c:v>7.6</c:v>
                </c:pt>
                <c:pt idx="2">
                  <c:v>8</c:v>
                </c:pt>
                <c:pt idx="3">
                  <c:v>7.5</c:v>
                </c:pt>
                <c:pt idx="4">
                  <c:v>7.6</c:v>
                </c:pt>
                <c:pt idx="5">
                  <c:v>5.5</c:v>
                </c:pt>
                <c:pt idx="6">
                  <c:v>7.1</c:v>
                </c:pt>
              </c:numCache>
            </c:numRef>
          </c:val>
          <c:extLst>
            <c:ext xmlns:c16="http://schemas.microsoft.com/office/drawing/2014/chart" uri="{C3380CC4-5D6E-409C-BE32-E72D297353CC}">
              <c16:uniqueId val="{00000000-E006-4D8E-9EE3-6DC17ADF02DE}"/>
            </c:ext>
          </c:extLst>
        </c:ser>
        <c:ser>
          <c:idx val="1"/>
          <c:order val="1"/>
          <c:tx>
            <c:strRef>
              <c:f>'[ktk.ktk1.fact_ktk_ktk1.latest (7).xlsx]Kouluterveyskyselyn aikasarjat '!$C$1</c:f>
              <c:strCache>
                <c:ptCount val="1"/>
                <c:pt idx="0">
                  <c:v>2019</c:v>
                </c:pt>
              </c:strCache>
            </c:strRef>
          </c:tx>
          <c:spPr>
            <a:solidFill>
              <a:schemeClr val="accent2"/>
            </a:solidFill>
            <a:ln>
              <a:noFill/>
            </a:ln>
            <a:effectLst/>
          </c:spPr>
          <c:invertIfNegative val="0"/>
          <c:dPt>
            <c:idx val="2"/>
            <c:invertIfNegative val="0"/>
            <c:bubble3D val="0"/>
            <c:spPr>
              <a:solidFill>
                <a:srgbClr val="E961A5"/>
              </a:solidFill>
              <a:ln>
                <a:noFill/>
              </a:ln>
              <a:effectLst/>
            </c:spPr>
            <c:extLst>
              <c:ext xmlns:c16="http://schemas.microsoft.com/office/drawing/2014/chart" uri="{C3380CC4-5D6E-409C-BE32-E72D297353CC}">
                <c16:uniqueId val="{00000002-E006-4D8E-9EE3-6DC17ADF02DE}"/>
              </c:ext>
            </c:extLst>
          </c:dPt>
          <c:dLbls>
            <c:dLbl>
              <c:idx val="2"/>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2-E006-4D8E-9EE3-6DC17ADF02D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(7).xlsx]Kouluterveyskyselyn aikasarjat '!$A$2:$A$8</c:f>
              <c:strCache>
                <c:ptCount val="7"/>
                <c:pt idx="0">
                  <c:v>Joensuu</c:v>
                </c:pt>
                <c:pt idx="1">
                  <c:v>Jyväskylä</c:v>
                </c:pt>
                <c:pt idx="2">
                  <c:v>Kuopio</c:v>
                </c:pt>
                <c:pt idx="3">
                  <c:v>Lahti</c:v>
                </c:pt>
                <c:pt idx="4">
                  <c:v>Oulu</c:v>
                </c:pt>
                <c:pt idx="5">
                  <c:v>Tampere</c:v>
                </c:pt>
                <c:pt idx="6">
                  <c:v>Turku</c:v>
                </c:pt>
              </c:strCache>
            </c:strRef>
          </c:cat>
          <c:val>
            <c:numRef>
              <c:f>'[ktk.ktk1.fact_ktk_ktk1.latest (7).xlsx]Kouluterveyskyselyn aikasarjat '!$C$2:$C$8</c:f>
              <c:numCache>
                <c:formatCode>#\ ##0.0</c:formatCode>
                <c:ptCount val="7"/>
                <c:pt idx="0">
                  <c:v>6.1</c:v>
                </c:pt>
                <c:pt idx="1">
                  <c:v>7.3</c:v>
                </c:pt>
                <c:pt idx="2">
                  <c:v>10.1</c:v>
                </c:pt>
                <c:pt idx="3">
                  <c:v>5.6</c:v>
                </c:pt>
                <c:pt idx="4">
                  <c:v>6.2</c:v>
                </c:pt>
                <c:pt idx="5">
                  <c:v>4.9000000000000004</c:v>
                </c:pt>
                <c:pt idx="6">
                  <c:v>6.3</c:v>
                </c:pt>
              </c:numCache>
            </c:numRef>
          </c:val>
          <c:extLst>
            <c:ext xmlns:c16="http://schemas.microsoft.com/office/drawing/2014/chart" uri="{C3380CC4-5D6E-409C-BE32-E72D297353CC}">
              <c16:uniqueId val="{00000001-E006-4D8E-9EE3-6DC17ADF02DE}"/>
            </c:ext>
          </c:extLst>
        </c:ser>
        <c:dLbls>
          <c:dLblPos val="outEnd"/>
          <c:showLegendKey val="0"/>
          <c:showVal val="1"/>
          <c:showCatName val="0"/>
          <c:showSerName val="0"/>
          <c:showPercent val="0"/>
          <c:showBubbleSize val="0"/>
        </c:dLbls>
        <c:gapWidth val="219"/>
        <c:overlap val="-27"/>
        <c:axId val="417402464"/>
        <c:axId val="417400496"/>
      </c:barChart>
      <c:catAx>
        <c:axId val="41740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17400496"/>
        <c:crosses val="autoZero"/>
        <c:auto val="1"/>
        <c:lblAlgn val="ctr"/>
        <c:lblOffset val="100"/>
        <c:noMultiLvlLbl val="0"/>
      </c:catAx>
      <c:valAx>
        <c:axId val="41740049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17402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baseline="0">
                <a:effectLst/>
              </a:rPr>
              <a:t>Käyttänyt jotain tupakkatuotetta tai sähkösavuketta vähintään kerran, %</a:t>
            </a:r>
            <a:r>
              <a:rPr lang="fi-FI" sz="1400" b="0" i="0" u="none" strike="noStrike" baseline="0"/>
              <a:t> , 4. ja 5.lk</a:t>
            </a:r>
            <a:endParaRPr lang="fi-FI" b="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'Kouluterveyskyselyn tulokset 20'!$B$1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20'!$A$2:$A$8</c:f>
              <c:strCache>
                <c:ptCount val="7"/>
                <c:pt idx="0">
                  <c:v>Joensuu</c:v>
                </c:pt>
                <c:pt idx="1">
                  <c:v>Jyväskylä</c:v>
                </c:pt>
                <c:pt idx="2">
                  <c:v>Kuopio</c:v>
                </c:pt>
                <c:pt idx="3">
                  <c:v>Lahti</c:v>
                </c:pt>
                <c:pt idx="4">
                  <c:v>Oulu</c:v>
                </c:pt>
                <c:pt idx="5">
                  <c:v>Tampere</c:v>
                </c:pt>
                <c:pt idx="6">
                  <c:v>Turku</c:v>
                </c:pt>
              </c:strCache>
            </c:strRef>
          </c:cat>
          <c:val>
            <c:numRef>
              <c:f>'Kouluterveyskyselyn tulokset 20'!$B$2:$B$8</c:f>
              <c:numCache>
                <c:formatCode>#\ ##0.0</c:formatCode>
                <c:ptCount val="7"/>
                <c:pt idx="0">
                  <c:v>6.5</c:v>
                </c:pt>
                <c:pt idx="1">
                  <c:v>4.8</c:v>
                </c:pt>
                <c:pt idx="2">
                  <c:v>3.8</c:v>
                </c:pt>
                <c:pt idx="3">
                  <c:v>5.9</c:v>
                </c:pt>
                <c:pt idx="4">
                  <c:v>5</c:v>
                </c:pt>
                <c:pt idx="5">
                  <c:v>4.7</c:v>
                </c:pt>
                <c:pt idx="6">
                  <c:v>6.6</c:v>
                </c:pt>
              </c:numCache>
            </c:numRef>
          </c:val>
          <c:extLst>
            <c:ext xmlns:c16="http://schemas.microsoft.com/office/drawing/2014/chart" uri="{C3380CC4-5D6E-409C-BE32-E72D297353CC}">
              <c16:uniqueId val="{00000000-0BEA-4C38-80A4-5CDBBABFAFE3}"/>
            </c:ext>
          </c:extLst>
        </c:ser>
        <c:ser>
          <c:idx val="1"/>
          <c:order val="1"/>
          <c:tx>
            <c:strRef>
              <c:f>'Kouluterveyskyselyn tulokset 20'!$C$1</c:f>
              <c:strCache>
                <c:ptCount val="1"/>
                <c:pt idx="0">
                  <c:v>2019</c:v>
                </c:pt>
              </c:strCache>
            </c:strRef>
          </c:tx>
          <c:spPr>
            <a:solidFill>
              <a:schemeClr val="accent2"/>
            </a:solidFill>
            <a:ln>
              <a:noFill/>
            </a:ln>
            <a:effectLst/>
          </c:spPr>
          <c:invertIfNegative val="0"/>
          <c:dPt>
            <c:idx val="2"/>
            <c:invertIfNegative val="0"/>
            <c:bubble3D val="0"/>
            <c:spPr>
              <a:solidFill>
                <a:srgbClr val="E961A5"/>
              </a:solidFill>
              <a:ln>
                <a:noFill/>
              </a:ln>
              <a:effectLst/>
            </c:spPr>
            <c:extLst>
              <c:ext xmlns:c16="http://schemas.microsoft.com/office/drawing/2014/chart" uri="{C3380CC4-5D6E-409C-BE32-E72D297353CC}">
                <c16:uniqueId val="{00000000-80CC-47D4-8670-4CA70BBD550F}"/>
              </c:ext>
            </c:extLst>
          </c:dPt>
          <c:dLbls>
            <c:dLbl>
              <c:idx val="3"/>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2-0BEA-4C38-80A4-5CDBBABFAFE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tulokset 20'!$A$2:$A$8</c:f>
              <c:strCache>
                <c:ptCount val="7"/>
                <c:pt idx="0">
                  <c:v>Joensuu</c:v>
                </c:pt>
                <c:pt idx="1">
                  <c:v>Jyväskylä</c:v>
                </c:pt>
                <c:pt idx="2">
                  <c:v>Kuopio</c:v>
                </c:pt>
                <c:pt idx="3">
                  <c:v>Lahti</c:v>
                </c:pt>
                <c:pt idx="4">
                  <c:v>Oulu</c:v>
                </c:pt>
                <c:pt idx="5">
                  <c:v>Tampere</c:v>
                </c:pt>
                <c:pt idx="6">
                  <c:v>Turku</c:v>
                </c:pt>
              </c:strCache>
            </c:strRef>
          </c:cat>
          <c:val>
            <c:numRef>
              <c:f>'Kouluterveyskyselyn tulokset 20'!$C$2:$C$8</c:f>
              <c:numCache>
                <c:formatCode>#\ ##0.0</c:formatCode>
                <c:ptCount val="7"/>
                <c:pt idx="0">
                  <c:v>3.9</c:v>
                </c:pt>
                <c:pt idx="1">
                  <c:v>4.3</c:v>
                </c:pt>
                <c:pt idx="2">
                  <c:v>4.0999999999999996</c:v>
                </c:pt>
                <c:pt idx="3">
                  <c:v>6</c:v>
                </c:pt>
                <c:pt idx="4">
                  <c:v>3.3</c:v>
                </c:pt>
                <c:pt idx="5">
                  <c:v>3.4</c:v>
                </c:pt>
                <c:pt idx="6">
                  <c:v>5.0999999999999996</c:v>
                </c:pt>
              </c:numCache>
            </c:numRef>
          </c:val>
          <c:extLst>
            <c:ext xmlns:c16="http://schemas.microsoft.com/office/drawing/2014/chart" uri="{C3380CC4-5D6E-409C-BE32-E72D297353CC}">
              <c16:uniqueId val="{00000001-0BEA-4C38-80A4-5CDBBABFAFE3}"/>
            </c:ext>
          </c:extLst>
        </c:ser>
        <c:dLbls>
          <c:dLblPos val="outEnd"/>
          <c:showLegendKey val="0"/>
          <c:showVal val="1"/>
          <c:showCatName val="0"/>
          <c:showSerName val="0"/>
          <c:showPercent val="0"/>
          <c:showBubbleSize val="0"/>
        </c:dLbls>
        <c:gapWidth val="219"/>
        <c:overlap val="-27"/>
        <c:axId val="552411832"/>
        <c:axId val="552405600"/>
      </c:barChart>
      <c:catAx>
        <c:axId val="552411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2405600"/>
        <c:crosses val="autoZero"/>
        <c:auto val="1"/>
        <c:lblAlgn val="ctr"/>
        <c:lblOffset val="100"/>
        <c:noMultiLvlLbl val="0"/>
      </c:catAx>
      <c:valAx>
        <c:axId val="55240560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2411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Alaikäisten alkoholin ostot vähittäismyynnistä, %, KUOPIO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(9).xlsx]Kouluterveyskyselyn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(9).xlsx]Kouluterveyskyselyn aikasarjat '!$A$2:$A$3</c:f>
              <c:strCache>
                <c:ptCount val="2"/>
                <c:pt idx="0">
                  <c:v>2017</c:v>
                </c:pt>
                <c:pt idx="1">
                  <c:v>2019</c:v>
                </c:pt>
              </c:strCache>
            </c:strRef>
          </c:cat>
          <c:val>
            <c:numRef>
              <c:f>'[ktk.ktk1.fact_ktk_ktk1.latest (9).xlsx]Kouluterveyskyselyn aikasarjat '!$B$2:$B$3</c:f>
              <c:numCache>
                <c:formatCode>#\ ##0.0</c:formatCode>
                <c:ptCount val="2"/>
                <c:pt idx="0">
                  <c:v>7.6</c:v>
                </c:pt>
                <c:pt idx="1">
                  <c:v>5.8</c:v>
                </c:pt>
              </c:numCache>
            </c:numRef>
          </c:val>
          <c:smooth val="0"/>
          <c:extLst>
            <c:ext xmlns:c16="http://schemas.microsoft.com/office/drawing/2014/chart" uri="{C3380CC4-5D6E-409C-BE32-E72D297353CC}">
              <c16:uniqueId val="{00000000-276C-4DE5-9F5B-37E9038DA7D8}"/>
            </c:ext>
          </c:extLst>
        </c:ser>
        <c:ser>
          <c:idx val="1"/>
          <c:order val="1"/>
          <c:tx>
            <c:strRef>
              <c:f>'[ktk.ktk1.fact_ktk_ktk1.latest (9).xlsx]Kouluterveyskyselyn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(9).xlsx]Kouluterveyskyselyn aikasarjat '!$A$2:$A$3</c:f>
              <c:strCache>
                <c:ptCount val="2"/>
                <c:pt idx="0">
                  <c:v>2017</c:v>
                </c:pt>
                <c:pt idx="1">
                  <c:v>2019</c:v>
                </c:pt>
              </c:strCache>
            </c:strRef>
          </c:cat>
          <c:val>
            <c:numRef>
              <c:f>'[ktk.ktk1.fact_ktk_ktk1.latest (9).xlsx]Kouluterveyskyselyn aikasarjat '!$C$2:$C$3</c:f>
              <c:numCache>
                <c:formatCode>#\ ##0.0</c:formatCode>
                <c:ptCount val="2"/>
                <c:pt idx="0">
                  <c:v>2.5</c:v>
                </c:pt>
                <c:pt idx="1">
                  <c:v>5.0999999999999996</c:v>
                </c:pt>
              </c:numCache>
            </c:numRef>
          </c:val>
          <c:smooth val="0"/>
          <c:extLst>
            <c:ext xmlns:c16="http://schemas.microsoft.com/office/drawing/2014/chart" uri="{C3380CC4-5D6E-409C-BE32-E72D297353CC}">
              <c16:uniqueId val="{00000001-276C-4DE5-9F5B-37E9038DA7D8}"/>
            </c:ext>
          </c:extLst>
        </c:ser>
        <c:ser>
          <c:idx val="2"/>
          <c:order val="2"/>
          <c:tx>
            <c:strRef>
              <c:f>'[ktk.ktk1.fact_ktk_ktk1.latest (9).xlsx]Kouluterveyskyselyn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(9).xlsx]Kouluterveyskyselyn aikasarjat '!$A$2:$A$3</c:f>
              <c:strCache>
                <c:ptCount val="2"/>
                <c:pt idx="0">
                  <c:v>2017</c:v>
                </c:pt>
                <c:pt idx="1">
                  <c:v>2019</c:v>
                </c:pt>
              </c:strCache>
            </c:strRef>
          </c:cat>
          <c:val>
            <c:numRef>
              <c:f>'[ktk.ktk1.fact_ktk_ktk1.latest (9).xlsx]Kouluterveyskyselyn aikasarjat '!$D$2:$D$3</c:f>
              <c:numCache>
                <c:formatCode>#\ ##0.0</c:formatCode>
                <c:ptCount val="2"/>
                <c:pt idx="0">
                  <c:v>5.0999999999999996</c:v>
                </c:pt>
                <c:pt idx="1">
                  <c:v>9.1999999999999993</c:v>
                </c:pt>
              </c:numCache>
            </c:numRef>
          </c:val>
          <c:smooth val="0"/>
          <c:extLst>
            <c:ext xmlns:c16="http://schemas.microsoft.com/office/drawing/2014/chart" uri="{C3380CC4-5D6E-409C-BE32-E72D297353CC}">
              <c16:uniqueId val="{00000002-276C-4DE5-9F5B-37E9038DA7D8}"/>
            </c:ext>
          </c:extLst>
        </c:ser>
        <c:dLbls>
          <c:dLblPos val="t"/>
          <c:showLegendKey val="0"/>
          <c:showVal val="1"/>
          <c:showCatName val="0"/>
          <c:showSerName val="0"/>
          <c:showPercent val="0"/>
          <c:showBubbleSize val="0"/>
        </c:dLbls>
        <c:smooth val="0"/>
        <c:axId val="580237072"/>
        <c:axId val="580241008"/>
      </c:lineChart>
      <c:catAx>
        <c:axId val="58023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80241008"/>
        <c:crosses val="autoZero"/>
        <c:auto val="1"/>
        <c:lblAlgn val="ctr"/>
        <c:lblOffset val="100"/>
        <c:noMultiLvlLbl val="0"/>
      </c:catAx>
      <c:valAx>
        <c:axId val="58024100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80237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Alaikäisten alkoholin ostot vähittäismyynnistä, %, KOKO</a:t>
            </a:r>
            <a:r>
              <a:rPr lang="fi-FI" baseline="0"/>
              <a:t> MAA</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(10).xlsx]Kouluterveyskyselyn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(10).xlsx]Kouluterveyskyselyn aikasarjat '!$A$2:$A$3</c:f>
              <c:strCache>
                <c:ptCount val="2"/>
                <c:pt idx="0">
                  <c:v>2017</c:v>
                </c:pt>
                <c:pt idx="1">
                  <c:v>2019</c:v>
                </c:pt>
              </c:strCache>
            </c:strRef>
          </c:cat>
          <c:val>
            <c:numRef>
              <c:f>'[ktk.ktk1.fact_ktk_ktk1.latest (10).xlsx]Kouluterveyskyselyn aikasarjat '!$B$2:$B$3</c:f>
              <c:numCache>
                <c:formatCode>#\ ##0.0</c:formatCode>
                <c:ptCount val="2"/>
                <c:pt idx="0">
                  <c:v>6.3</c:v>
                </c:pt>
                <c:pt idx="1">
                  <c:v>5.2</c:v>
                </c:pt>
              </c:numCache>
            </c:numRef>
          </c:val>
          <c:smooth val="0"/>
          <c:extLst>
            <c:ext xmlns:c16="http://schemas.microsoft.com/office/drawing/2014/chart" uri="{C3380CC4-5D6E-409C-BE32-E72D297353CC}">
              <c16:uniqueId val="{00000000-104E-4AEC-8183-7EEB3541C74F}"/>
            </c:ext>
          </c:extLst>
        </c:ser>
        <c:ser>
          <c:idx val="1"/>
          <c:order val="1"/>
          <c:tx>
            <c:strRef>
              <c:f>'[ktk.ktk1.fact_ktk_ktk1.latest (10).xlsx]Kouluterveyskyselyn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(10).xlsx]Kouluterveyskyselyn aikasarjat '!$A$2:$A$3</c:f>
              <c:strCache>
                <c:ptCount val="2"/>
                <c:pt idx="0">
                  <c:v>2017</c:v>
                </c:pt>
                <c:pt idx="1">
                  <c:v>2019</c:v>
                </c:pt>
              </c:strCache>
            </c:strRef>
          </c:cat>
          <c:val>
            <c:numRef>
              <c:f>'[ktk.ktk1.fact_ktk_ktk1.latest (10).xlsx]Kouluterveyskyselyn aikasarjat '!$C$2:$C$3</c:f>
              <c:numCache>
                <c:formatCode>#\ ##0.0</c:formatCode>
                <c:ptCount val="2"/>
                <c:pt idx="0">
                  <c:v>4.9000000000000004</c:v>
                </c:pt>
                <c:pt idx="1">
                  <c:v>4.5999999999999996</c:v>
                </c:pt>
              </c:numCache>
            </c:numRef>
          </c:val>
          <c:smooth val="0"/>
          <c:extLst>
            <c:ext xmlns:c16="http://schemas.microsoft.com/office/drawing/2014/chart" uri="{C3380CC4-5D6E-409C-BE32-E72D297353CC}">
              <c16:uniqueId val="{00000001-104E-4AEC-8183-7EEB3541C74F}"/>
            </c:ext>
          </c:extLst>
        </c:ser>
        <c:ser>
          <c:idx val="2"/>
          <c:order val="2"/>
          <c:tx>
            <c:strRef>
              <c:f>'[ktk.ktk1.fact_ktk_ktk1.latest (10).xlsx]Kouluterveyskyselyn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(10).xlsx]Kouluterveyskyselyn aikasarjat '!$A$2:$A$3</c:f>
              <c:strCache>
                <c:ptCount val="2"/>
                <c:pt idx="0">
                  <c:v>2017</c:v>
                </c:pt>
                <c:pt idx="1">
                  <c:v>2019</c:v>
                </c:pt>
              </c:strCache>
            </c:strRef>
          </c:cat>
          <c:val>
            <c:numRef>
              <c:f>'[ktk.ktk1.fact_ktk_ktk1.latest (10).xlsx]Kouluterveyskyselyn aikasarjat '!$D$2:$D$3</c:f>
              <c:numCache>
                <c:formatCode>#\ ##0.0</c:formatCode>
                <c:ptCount val="2"/>
                <c:pt idx="0">
                  <c:v>7.9</c:v>
                </c:pt>
                <c:pt idx="1">
                  <c:v>8.6</c:v>
                </c:pt>
              </c:numCache>
            </c:numRef>
          </c:val>
          <c:smooth val="0"/>
          <c:extLst>
            <c:ext xmlns:c16="http://schemas.microsoft.com/office/drawing/2014/chart" uri="{C3380CC4-5D6E-409C-BE32-E72D297353CC}">
              <c16:uniqueId val="{00000002-104E-4AEC-8183-7EEB3541C74F}"/>
            </c:ext>
          </c:extLst>
        </c:ser>
        <c:dLbls>
          <c:dLblPos val="t"/>
          <c:showLegendKey val="0"/>
          <c:showVal val="1"/>
          <c:showCatName val="0"/>
          <c:showSerName val="0"/>
          <c:showPercent val="0"/>
          <c:showBubbleSize val="0"/>
        </c:dLbls>
        <c:smooth val="0"/>
        <c:axId val="498064728"/>
        <c:axId val="498068336"/>
      </c:lineChart>
      <c:catAx>
        <c:axId val="498064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98068336"/>
        <c:crosses val="autoZero"/>
        <c:auto val="1"/>
        <c:lblAlgn val="ctr"/>
        <c:lblOffset val="100"/>
        <c:noMultiLvlLbl val="0"/>
      </c:catAx>
      <c:valAx>
        <c:axId val="49806833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98064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Alaikäisten välittämisen kautta hankkima alkoholi, %, KOKO</a:t>
            </a:r>
            <a:r>
              <a:rPr lang="fi-FI" baseline="0"/>
              <a:t> MAA</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(10).xlsx]Kouluterveyskyselyn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(10).xlsx]Kouluterveyskyselyn aikasarjat '!$A$2:$A$3</c:f>
              <c:strCache>
                <c:ptCount val="2"/>
                <c:pt idx="0">
                  <c:v>2017</c:v>
                </c:pt>
                <c:pt idx="1">
                  <c:v>2019</c:v>
                </c:pt>
              </c:strCache>
            </c:strRef>
          </c:cat>
          <c:val>
            <c:numRef>
              <c:f>'[ktk.ktk1.fact_ktk_ktk1.latest (10).xlsx]Kouluterveyskyselyn aikasarjat '!$B$2:$B$3</c:f>
              <c:numCache>
                <c:formatCode>#\ ##0.0</c:formatCode>
                <c:ptCount val="2"/>
                <c:pt idx="0">
                  <c:v>88.2</c:v>
                </c:pt>
                <c:pt idx="1">
                  <c:v>88.5</c:v>
                </c:pt>
              </c:numCache>
            </c:numRef>
          </c:val>
          <c:smooth val="0"/>
          <c:extLst>
            <c:ext xmlns:c16="http://schemas.microsoft.com/office/drawing/2014/chart" uri="{C3380CC4-5D6E-409C-BE32-E72D297353CC}">
              <c16:uniqueId val="{00000000-C707-4AE6-83E8-5F659E6E4D1A}"/>
            </c:ext>
          </c:extLst>
        </c:ser>
        <c:ser>
          <c:idx val="1"/>
          <c:order val="1"/>
          <c:tx>
            <c:strRef>
              <c:f>'[ktk.ktk1.fact_ktk_ktk1.latest (10).xlsx]Kouluterveyskyselyn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(10).xlsx]Kouluterveyskyselyn aikasarjat '!$A$2:$A$3</c:f>
              <c:strCache>
                <c:ptCount val="2"/>
                <c:pt idx="0">
                  <c:v>2017</c:v>
                </c:pt>
                <c:pt idx="1">
                  <c:v>2019</c:v>
                </c:pt>
              </c:strCache>
            </c:strRef>
          </c:cat>
          <c:val>
            <c:numRef>
              <c:f>'[ktk.ktk1.fact_ktk_ktk1.latest (10).xlsx]Kouluterveyskyselyn aikasarjat '!$C$2:$C$3</c:f>
              <c:numCache>
                <c:formatCode>#\ ##0.0</c:formatCode>
                <c:ptCount val="2"/>
                <c:pt idx="0">
                  <c:v>94.4</c:v>
                </c:pt>
                <c:pt idx="1">
                  <c:v>95</c:v>
                </c:pt>
              </c:numCache>
            </c:numRef>
          </c:val>
          <c:smooth val="0"/>
          <c:extLst>
            <c:ext xmlns:c16="http://schemas.microsoft.com/office/drawing/2014/chart" uri="{C3380CC4-5D6E-409C-BE32-E72D297353CC}">
              <c16:uniqueId val="{00000001-C707-4AE6-83E8-5F659E6E4D1A}"/>
            </c:ext>
          </c:extLst>
        </c:ser>
        <c:ser>
          <c:idx val="2"/>
          <c:order val="2"/>
          <c:tx>
            <c:strRef>
              <c:f>'[ktk.ktk1.fact_ktk_ktk1.latest (10).xlsx]Kouluterveyskyselyn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(10).xlsx]Kouluterveyskyselyn aikasarjat '!$A$2:$A$3</c:f>
              <c:strCache>
                <c:ptCount val="2"/>
                <c:pt idx="0">
                  <c:v>2017</c:v>
                </c:pt>
                <c:pt idx="1">
                  <c:v>2019</c:v>
                </c:pt>
              </c:strCache>
            </c:strRef>
          </c:cat>
          <c:val>
            <c:numRef>
              <c:f>'[ktk.ktk1.fact_ktk_ktk1.latest (10).xlsx]Kouluterveyskyselyn aikasarjat '!$D$2:$D$3</c:f>
              <c:numCache>
                <c:formatCode>#\ ##0.0</c:formatCode>
                <c:ptCount val="2"/>
                <c:pt idx="0">
                  <c:v>90.4</c:v>
                </c:pt>
                <c:pt idx="1">
                  <c:v>88.7</c:v>
                </c:pt>
              </c:numCache>
            </c:numRef>
          </c:val>
          <c:smooth val="0"/>
          <c:extLst>
            <c:ext xmlns:c16="http://schemas.microsoft.com/office/drawing/2014/chart" uri="{C3380CC4-5D6E-409C-BE32-E72D297353CC}">
              <c16:uniqueId val="{00000002-C707-4AE6-83E8-5F659E6E4D1A}"/>
            </c:ext>
          </c:extLst>
        </c:ser>
        <c:dLbls>
          <c:dLblPos val="t"/>
          <c:showLegendKey val="0"/>
          <c:showVal val="1"/>
          <c:showCatName val="0"/>
          <c:showSerName val="0"/>
          <c:showPercent val="0"/>
          <c:showBubbleSize val="0"/>
        </c:dLbls>
        <c:smooth val="0"/>
        <c:axId val="573392504"/>
        <c:axId val="573393488"/>
      </c:lineChart>
      <c:catAx>
        <c:axId val="573392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73393488"/>
        <c:crosses val="autoZero"/>
        <c:auto val="1"/>
        <c:lblAlgn val="ctr"/>
        <c:lblOffset val="100"/>
        <c:noMultiLvlLbl val="0"/>
      </c:catAx>
      <c:valAx>
        <c:axId val="57339348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73392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Alaikäisten välittämisen kautta hankkima alkoholi, %, KUOPIO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(11).xlsx]Kouluterveyskyselyn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(11).xlsx]Kouluterveyskyselyn aikasarjat '!$A$2:$A$3</c:f>
              <c:strCache>
                <c:ptCount val="2"/>
                <c:pt idx="0">
                  <c:v>2017</c:v>
                </c:pt>
                <c:pt idx="1">
                  <c:v>2019</c:v>
                </c:pt>
              </c:strCache>
            </c:strRef>
          </c:cat>
          <c:val>
            <c:numRef>
              <c:f>'[ktk.ktk1.fact_ktk_ktk1.latest (11).xlsx]Kouluterveyskyselyn aikasarjat '!$B$2:$B$3</c:f>
              <c:numCache>
                <c:formatCode>#\ ##0.0</c:formatCode>
                <c:ptCount val="2"/>
                <c:pt idx="0">
                  <c:v>88.1</c:v>
                </c:pt>
                <c:pt idx="1">
                  <c:v>87.5</c:v>
                </c:pt>
              </c:numCache>
            </c:numRef>
          </c:val>
          <c:smooth val="0"/>
          <c:extLst>
            <c:ext xmlns:c16="http://schemas.microsoft.com/office/drawing/2014/chart" uri="{C3380CC4-5D6E-409C-BE32-E72D297353CC}">
              <c16:uniqueId val="{00000000-E812-4CAF-B68A-A3316AC9CEBA}"/>
            </c:ext>
          </c:extLst>
        </c:ser>
        <c:ser>
          <c:idx val="1"/>
          <c:order val="1"/>
          <c:tx>
            <c:strRef>
              <c:f>'[ktk.ktk1.fact_ktk_ktk1.latest (11).xlsx]Kouluterveyskyselyn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(11).xlsx]Kouluterveyskyselyn aikasarjat '!$A$2:$A$3</c:f>
              <c:strCache>
                <c:ptCount val="2"/>
                <c:pt idx="0">
                  <c:v>2017</c:v>
                </c:pt>
                <c:pt idx="1">
                  <c:v>2019</c:v>
                </c:pt>
              </c:strCache>
            </c:strRef>
          </c:cat>
          <c:val>
            <c:numRef>
              <c:f>'[ktk.ktk1.fact_ktk_ktk1.latest (11).xlsx]Kouluterveyskyselyn aikasarjat '!$C$2:$C$3</c:f>
              <c:numCache>
                <c:formatCode>#\ ##0.0</c:formatCode>
                <c:ptCount val="2"/>
                <c:pt idx="0">
                  <c:v>95.6</c:v>
                </c:pt>
                <c:pt idx="1">
                  <c:v>94.5</c:v>
                </c:pt>
              </c:numCache>
            </c:numRef>
          </c:val>
          <c:smooth val="0"/>
          <c:extLst>
            <c:ext xmlns:c16="http://schemas.microsoft.com/office/drawing/2014/chart" uri="{C3380CC4-5D6E-409C-BE32-E72D297353CC}">
              <c16:uniqueId val="{00000001-E812-4CAF-B68A-A3316AC9CEBA}"/>
            </c:ext>
          </c:extLst>
        </c:ser>
        <c:ser>
          <c:idx val="2"/>
          <c:order val="2"/>
          <c:tx>
            <c:strRef>
              <c:f>'[ktk.ktk1.fact_ktk_ktk1.latest (11).xlsx]Kouluterveyskyselyn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(11).xlsx]Kouluterveyskyselyn aikasarjat '!$A$2:$A$3</c:f>
              <c:strCache>
                <c:ptCount val="2"/>
                <c:pt idx="0">
                  <c:v>2017</c:v>
                </c:pt>
                <c:pt idx="1">
                  <c:v>2019</c:v>
                </c:pt>
              </c:strCache>
            </c:strRef>
          </c:cat>
          <c:val>
            <c:numRef>
              <c:f>'[ktk.ktk1.fact_ktk_ktk1.latest (11).xlsx]Kouluterveyskyselyn aikasarjat '!$D$2:$D$3</c:f>
              <c:numCache>
                <c:formatCode>#\ ##0.0</c:formatCode>
                <c:ptCount val="2"/>
                <c:pt idx="0">
                  <c:v>90.7</c:v>
                </c:pt>
                <c:pt idx="1">
                  <c:v>90.2</c:v>
                </c:pt>
              </c:numCache>
            </c:numRef>
          </c:val>
          <c:smooth val="0"/>
          <c:extLst>
            <c:ext xmlns:c16="http://schemas.microsoft.com/office/drawing/2014/chart" uri="{C3380CC4-5D6E-409C-BE32-E72D297353CC}">
              <c16:uniqueId val="{00000002-E812-4CAF-B68A-A3316AC9CEBA}"/>
            </c:ext>
          </c:extLst>
        </c:ser>
        <c:dLbls>
          <c:dLblPos val="t"/>
          <c:showLegendKey val="0"/>
          <c:showVal val="1"/>
          <c:showCatName val="0"/>
          <c:showSerName val="0"/>
          <c:showPercent val="0"/>
          <c:showBubbleSize val="0"/>
        </c:dLbls>
        <c:smooth val="0"/>
        <c:axId val="701819832"/>
        <c:axId val="701823440"/>
      </c:lineChart>
      <c:catAx>
        <c:axId val="701819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1823440"/>
        <c:crosses val="autoZero"/>
        <c:auto val="1"/>
        <c:lblAlgn val="ctr"/>
        <c:lblOffset val="100"/>
        <c:noMultiLvlLbl val="0"/>
      </c:catAx>
      <c:valAx>
        <c:axId val="70182344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1819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Alaikäisten perhepiiristä hankkima alkoholi, %,</a:t>
            </a:r>
            <a:r>
              <a:rPr lang="fi-FI" baseline="0"/>
              <a:t> KUOPIO</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(12).xlsx]Kouluterveyskyselyn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(12).xlsx]Kouluterveyskyselyn aikasarjat '!$A$2:$A$3</c:f>
              <c:strCache>
                <c:ptCount val="2"/>
                <c:pt idx="0">
                  <c:v>2017</c:v>
                </c:pt>
                <c:pt idx="1">
                  <c:v>2019</c:v>
                </c:pt>
              </c:strCache>
            </c:strRef>
          </c:cat>
          <c:val>
            <c:numRef>
              <c:f>'[ktk.ktk1.fact_ktk_ktk1.latest (12).xlsx]Kouluterveyskyselyn aikasarjat '!$B$2:$B$3</c:f>
              <c:numCache>
                <c:formatCode>#\ ##0.0</c:formatCode>
                <c:ptCount val="2"/>
                <c:pt idx="0">
                  <c:v>37.700000000000003</c:v>
                </c:pt>
                <c:pt idx="1">
                  <c:v>34.299999999999997</c:v>
                </c:pt>
              </c:numCache>
            </c:numRef>
          </c:val>
          <c:smooth val="0"/>
          <c:extLst>
            <c:ext xmlns:c16="http://schemas.microsoft.com/office/drawing/2014/chart" uri="{C3380CC4-5D6E-409C-BE32-E72D297353CC}">
              <c16:uniqueId val="{00000000-DD2F-447D-8C01-2B18B4AFE852}"/>
            </c:ext>
          </c:extLst>
        </c:ser>
        <c:ser>
          <c:idx val="1"/>
          <c:order val="1"/>
          <c:tx>
            <c:strRef>
              <c:f>'[ktk.ktk1.fact_ktk_ktk1.latest (12).xlsx]Kouluterveyskyselyn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(12).xlsx]Kouluterveyskyselyn aikasarjat '!$A$2:$A$3</c:f>
              <c:strCache>
                <c:ptCount val="2"/>
                <c:pt idx="0">
                  <c:v>2017</c:v>
                </c:pt>
                <c:pt idx="1">
                  <c:v>2019</c:v>
                </c:pt>
              </c:strCache>
            </c:strRef>
          </c:cat>
          <c:val>
            <c:numRef>
              <c:f>'[ktk.ktk1.fact_ktk_ktk1.latest (12).xlsx]Kouluterveyskyselyn aikasarjat '!$C$2:$C$3</c:f>
              <c:numCache>
                <c:formatCode>#\ ##0.0</c:formatCode>
                <c:ptCount val="2"/>
                <c:pt idx="0">
                  <c:v>30</c:v>
                </c:pt>
                <c:pt idx="1">
                  <c:v>23.8</c:v>
                </c:pt>
              </c:numCache>
            </c:numRef>
          </c:val>
          <c:smooth val="0"/>
          <c:extLst>
            <c:ext xmlns:c16="http://schemas.microsoft.com/office/drawing/2014/chart" uri="{C3380CC4-5D6E-409C-BE32-E72D297353CC}">
              <c16:uniqueId val="{00000001-DD2F-447D-8C01-2B18B4AFE852}"/>
            </c:ext>
          </c:extLst>
        </c:ser>
        <c:ser>
          <c:idx val="2"/>
          <c:order val="2"/>
          <c:tx>
            <c:strRef>
              <c:f>'[ktk.ktk1.fact_ktk_ktk1.latest (12).xlsx]Kouluterveyskyselyn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(12).xlsx]Kouluterveyskyselyn aikasarjat '!$A$2:$A$3</c:f>
              <c:strCache>
                <c:ptCount val="2"/>
                <c:pt idx="0">
                  <c:v>2017</c:v>
                </c:pt>
                <c:pt idx="1">
                  <c:v>2019</c:v>
                </c:pt>
              </c:strCache>
            </c:strRef>
          </c:cat>
          <c:val>
            <c:numRef>
              <c:f>'[ktk.ktk1.fact_ktk_ktk1.latest (12).xlsx]Kouluterveyskyselyn aikasarjat '!$D$2:$D$3</c:f>
              <c:numCache>
                <c:formatCode>#\ ##0.0</c:formatCode>
                <c:ptCount val="2"/>
                <c:pt idx="0">
                  <c:v>19.8</c:v>
                </c:pt>
                <c:pt idx="1">
                  <c:v>23.7</c:v>
                </c:pt>
              </c:numCache>
            </c:numRef>
          </c:val>
          <c:smooth val="0"/>
          <c:extLst>
            <c:ext xmlns:c16="http://schemas.microsoft.com/office/drawing/2014/chart" uri="{C3380CC4-5D6E-409C-BE32-E72D297353CC}">
              <c16:uniqueId val="{00000002-DD2F-447D-8C01-2B18B4AFE852}"/>
            </c:ext>
          </c:extLst>
        </c:ser>
        <c:dLbls>
          <c:dLblPos val="t"/>
          <c:showLegendKey val="0"/>
          <c:showVal val="1"/>
          <c:showCatName val="0"/>
          <c:showSerName val="0"/>
          <c:showPercent val="0"/>
          <c:showBubbleSize val="0"/>
        </c:dLbls>
        <c:smooth val="0"/>
        <c:axId val="561501712"/>
        <c:axId val="561498760"/>
      </c:lineChart>
      <c:catAx>
        <c:axId val="56150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1498760"/>
        <c:crosses val="autoZero"/>
        <c:auto val="1"/>
        <c:lblAlgn val="ctr"/>
        <c:lblOffset val="100"/>
        <c:noMultiLvlLbl val="0"/>
      </c:catAx>
      <c:valAx>
        <c:axId val="56149876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1501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Alaikäisten perhepiiristä hankkima alkoholi, %, KOKO MAA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9.3914479440070003E-2"/>
          <c:y val="0.23694444444444446"/>
          <c:w val="0.87830774278215218"/>
          <c:h val="0.5358639545056868"/>
        </c:manualLayout>
      </c:layout>
      <c:lineChart>
        <c:grouping val="standard"/>
        <c:varyColors val="0"/>
        <c:ser>
          <c:idx val="0"/>
          <c:order val="0"/>
          <c:tx>
            <c:strRef>
              <c:f>'[ktk.ktk1.fact_ktk_ktk1.latest (11).xlsx]Kouluterveyskyselyn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(11).xlsx]Kouluterveyskyselyn aikasarjat '!$A$2:$A$3</c:f>
              <c:strCache>
                <c:ptCount val="2"/>
                <c:pt idx="0">
                  <c:v>2017</c:v>
                </c:pt>
                <c:pt idx="1">
                  <c:v>2019</c:v>
                </c:pt>
              </c:strCache>
            </c:strRef>
          </c:cat>
          <c:val>
            <c:numRef>
              <c:f>'[ktk.ktk1.fact_ktk_ktk1.latest (11).xlsx]Kouluterveyskyselyn aikasarjat '!$B$2:$B$3</c:f>
              <c:numCache>
                <c:formatCode>#\ ##0.0</c:formatCode>
                <c:ptCount val="2"/>
                <c:pt idx="0">
                  <c:v>37</c:v>
                </c:pt>
                <c:pt idx="1">
                  <c:v>36.299999999999997</c:v>
                </c:pt>
              </c:numCache>
            </c:numRef>
          </c:val>
          <c:smooth val="0"/>
          <c:extLst>
            <c:ext xmlns:c16="http://schemas.microsoft.com/office/drawing/2014/chart" uri="{C3380CC4-5D6E-409C-BE32-E72D297353CC}">
              <c16:uniqueId val="{00000000-BB47-4FBB-A224-CAC4DFE41D1B}"/>
            </c:ext>
          </c:extLst>
        </c:ser>
        <c:ser>
          <c:idx val="1"/>
          <c:order val="1"/>
          <c:tx>
            <c:strRef>
              <c:f>'[ktk.ktk1.fact_ktk_ktk1.latest (11).xlsx]Kouluterveyskyselyn aikasarjat '!$C$1</c:f>
              <c:strCache>
                <c:ptCount val="1"/>
                <c:pt idx="0">
                  <c:v>Lukio 1. ja 2. vuosi</c:v>
                </c:pt>
              </c:strCache>
            </c:strRef>
          </c:tx>
          <c:spPr>
            <a:ln w="28575" cap="rnd">
              <a:solidFill>
                <a:schemeClr val="accent2"/>
              </a:solidFill>
              <a:round/>
            </a:ln>
            <a:effectLst/>
          </c:spPr>
          <c:marker>
            <c:symbol val="none"/>
          </c:marker>
          <c:dLbls>
            <c:dLbl>
              <c:idx val="1"/>
              <c:layout>
                <c:manualLayout>
                  <c:x val="9.7777777777777776E-3"/>
                  <c:y val="-3.93172207640712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47-4FBB-A224-CAC4DFE41D1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(11).xlsx]Kouluterveyskyselyn aikasarjat '!$A$2:$A$3</c:f>
              <c:strCache>
                <c:ptCount val="2"/>
                <c:pt idx="0">
                  <c:v>2017</c:v>
                </c:pt>
                <c:pt idx="1">
                  <c:v>2019</c:v>
                </c:pt>
              </c:strCache>
            </c:strRef>
          </c:cat>
          <c:val>
            <c:numRef>
              <c:f>'[ktk.ktk1.fact_ktk_ktk1.latest (11).xlsx]Kouluterveyskyselyn aikasarjat '!$C$2:$C$3</c:f>
              <c:numCache>
                <c:formatCode>#\ ##0.0</c:formatCode>
                <c:ptCount val="2"/>
                <c:pt idx="0">
                  <c:v>31.1</c:v>
                </c:pt>
                <c:pt idx="1">
                  <c:v>32.6</c:v>
                </c:pt>
              </c:numCache>
            </c:numRef>
          </c:val>
          <c:smooth val="0"/>
          <c:extLst>
            <c:ext xmlns:c16="http://schemas.microsoft.com/office/drawing/2014/chart" uri="{C3380CC4-5D6E-409C-BE32-E72D297353CC}">
              <c16:uniqueId val="{00000002-BB47-4FBB-A224-CAC4DFE41D1B}"/>
            </c:ext>
          </c:extLst>
        </c:ser>
        <c:ser>
          <c:idx val="2"/>
          <c:order val="2"/>
          <c:tx>
            <c:strRef>
              <c:f>'[ktk.ktk1.fact_ktk_ktk1.latest (11).xlsx]Kouluterveyskyselyn aikasarjat '!$D$1</c:f>
              <c:strCache>
                <c:ptCount val="1"/>
                <c:pt idx="0">
                  <c:v>Ammatillinen oppilaitos</c:v>
                </c:pt>
              </c:strCache>
            </c:strRef>
          </c:tx>
          <c:spPr>
            <a:ln w="28575" cap="rnd">
              <a:solidFill>
                <a:schemeClr val="accent3"/>
              </a:solidFill>
              <a:round/>
            </a:ln>
            <a:effectLst/>
          </c:spPr>
          <c:marker>
            <c:symbol val="none"/>
          </c:marker>
          <c:dLbls>
            <c:dLbl>
              <c:idx val="0"/>
              <c:layout>
                <c:manualLayout>
                  <c:x val="-4.5777777777777778E-2"/>
                  <c:y val="4.40161125692620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B47-4FBB-A224-CAC4DFE41D1B}"/>
                </c:ext>
              </c:extLst>
            </c:dLbl>
            <c:dLbl>
              <c:idx val="1"/>
              <c:layout>
                <c:manualLayout>
                  <c:x val="-4.8555555555555553E-2"/>
                  <c:y val="5.32753718285214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47-4FBB-A224-CAC4DFE41D1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(11).xlsx]Kouluterveyskyselyn aikasarjat '!$A$2:$A$3</c:f>
              <c:strCache>
                <c:ptCount val="2"/>
                <c:pt idx="0">
                  <c:v>2017</c:v>
                </c:pt>
                <c:pt idx="1">
                  <c:v>2019</c:v>
                </c:pt>
              </c:strCache>
            </c:strRef>
          </c:cat>
          <c:val>
            <c:numRef>
              <c:f>'[ktk.ktk1.fact_ktk_ktk1.latest (11).xlsx]Kouluterveyskyselyn aikasarjat '!$D$2:$D$3</c:f>
              <c:numCache>
                <c:formatCode>#\ ##0.0</c:formatCode>
                <c:ptCount val="2"/>
                <c:pt idx="0">
                  <c:v>27.5</c:v>
                </c:pt>
                <c:pt idx="1">
                  <c:v>28</c:v>
                </c:pt>
              </c:numCache>
            </c:numRef>
          </c:val>
          <c:smooth val="0"/>
          <c:extLst>
            <c:ext xmlns:c16="http://schemas.microsoft.com/office/drawing/2014/chart" uri="{C3380CC4-5D6E-409C-BE32-E72D297353CC}">
              <c16:uniqueId val="{00000005-BB47-4FBB-A224-CAC4DFE41D1B}"/>
            </c:ext>
          </c:extLst>
        </c:ser>
        <c:dLbls>
          <c:dLblPos val="t"/>
          <c:showLegendKey val="0"/>
          <c:showVal val="1"/>
          <c:showCatName val="0"/>
          <c:showSerName val="0"/>
          <c:showPercent val="0"/>
          <c:showBubbleSize val="0"/>
        </c:dLbls>
        <c:smooth val="0"/>
        <c:axId val="634348616"/>
        <c:axId val="634352224"/>
      </c:lineChart>
      <c:catAx>
        <c:axId val="634348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34352224"/>
        <c:crosses val="autoZero"/>
        <c:auto val="1"/>
        <c:lblAlgn val="ctr"/>
        <c:lblOffset val="100"/>
        <c:noMultiLvlLbl val="0"/>
      </c:catAx>
      <c:valAx>
        <c:axId val="63435222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34348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Vanhemman liiallinen alkoholinkäyttö aiheuttanut haittaa, %, 8. ja</a:t>
            </a:r>
            <a:r>
              <a:rPr lang="fi-FI" baseline="0"/>
              <a:t> 9.lk</a:t>
            </a:r>
            <a:endParaRPr lang="fi-FI"/>
          </a:p>
        </c:rich>
      </c:tx>
      <c:layout>
        <c:manualLayout>
          <c:xMode val="edge"/>
          <c:yMode val="edge"/>
          <c:x val="0.17766666666666669"/>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(16).xlsx]Kouluterveyskyselyn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(16).xlsx]Kouluterveyskyselyn aikasarjat '!$A$2:$A$8</c:f>
              <c:strCache>
                <c:ptCount val="7"/>
                <c:pt idx="0">
                  <c:v>Joensuu</c:v>
                </c:pt>
                <c:pt idx="1">
                  <c:v>Jyväskylä</c:v>
                </c:pt>
                <c:pt idx="2">
                  <c:v>Kuopio</c:v>
                </c:pt>
                <c:pt idx="3">
                  <c:v>Lahti</c:v>
                </c:pt>
                <c:pt idx="4">
                  <c:v>Oulu</c:v>
                </c:pt>
                <c:pt idx="5">
                  <c:v>Tampere</c:v>
                </c:pt>
                <c:pt idx="6">
                  <c:v>Turku</c:v>
                </c:pt>
              </c:strCache>
            </c:strRef>
          </c:cat>
          <c:val>
            <c:numRef>
              <c:f>'[ktk.ktk1.fact_ktk_ktk1.latest (16).xlsx]Kouluterveyskyselyn aikasarjat '!$B$2:$B$8</c:f>
              <c:numCache>
                <c:formatCode>#\ ##0.0</c:formatCode>
                <c:ptCount val="7"/>
                <c:pt idx="0">
                  <c:v>4.5999999999999996</c:v>
                </c:pt>
                <c:pt idx="1">
                  <c:v>5.4</c:v>
                </c:pt>
                <c:pt idx="2">
                  <c:v>6.8</c:v>
                </c:pt>
                <c:pt idx="3">
                  <c:v>4.9000000000000004</c:v>
                </c:pt>
                <c:pt idx="4">
                  <c:v>4.5999999999999996</c:v>
                </c:pt>
                <c:pt idx="5">
                  <c:v>5.5</c:v>
                </c:pt>
                <c:pt idx="6">
                  <c:v>5.2</c:v>
                </c:pt>
              </c:numCache>
            </c:numRef>
          </c:val>
          <c:extLst>
            <c:ext xmlns:c16="http://schemas.microsoft.com/office/drawing/2014/chart" uri="{C3380CC4-5D6E-409C-BE32-E72D297353CC}">
              <c16:uniqueId val="{00000000-113C-48F7-A536-87AAAD79291D}"/>
            </c:ext>
          </c:extLst>
        </c:ser>
        <c:ser>
          <c:idx val="1"/>
          <c:order val="1"/>
          <c:tx>
            <c:strRef>
              <c:f>'[ktk.ktk1.fact_ktk_ktk1.latest (16).xlsx]Kouluterveyskyselyn aikasarjat '!$C$1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(16).xlsx]Kouluterveyskyselyn aikasarjat '!$A$2:$A$8</c:f>
              <c:strCache>
                <c:ptCount val="7"/>
                <c:pt idx="0">
                  <c:v>Joensuu</c:v>
                </c:pt>
                <c:pt idx="1">
                  <c:v>Jyväskylä</c:v>
                </c:pt>
                <c:pt idx="2">
                  <c:v>Kuopio</c:v>
                </c:pt>
                <c:pt idx="3">
                  <c:v>Lahti</c:v>
                </c:pt>
                <c:pt idx="4">
                  <c:v>Oulu</c:v>
                </c:pt>
                <c:pt idx="5">
                  <c:v>Tampere</c:v>
                </c:pt>
                <c:pt idx="6">
                  <c:v>Turku</c:v>
                </c:pt>
              </c:strCache>
            </c:strRef>
          </c:cat>
          <c:val>
            <c:numRef>
              <c:f>'[ktk.ktk1.fact_ktk_ktk1.latest (16).xlsx]Kouluterveyskyselyn aikasarjat '!$C$2:$C$8</c:f>
              <c:numCache>
                <c:formatCode>#\ ##0.0</c:formatCode>
                <c:ptCount val="7"/>
                <c:pt idx="0">
                  <c:v>5.8</c:v>
                </c:pt>
                <c:pt idx="1">
                  <c:v>5.9</c:v>
                </c:pt>
                <c:pt idx="2">
                  <c:v>6</c:v>
                </c:pt>
                <c:pt idx="3">
                  <c:v>5</c:v>
                </c:pt>
                <c:pt idx="4">
                  <c:v>4.0999999999999996</c:v>
                </c:pt>
                <c:pt idx="5">
                  <c:v>4.4000000000000004</c:v>
                </c:pt>
                <c:pt idx="6">
                  <c:v>6.1</c:v>
                </c:pt>
              </c:numCache>
            </c:numRef>
          </c:val>
          <c:extLst>
            <c:ext xmlns:c16="http://schemas.microsoft.com/office/drawing/2014/chart" uri="{C3380CC4-5D6E-409C-BE32-E72D297353CC}">
              <c16:uniqueId val="{00000001-113C-48F7-A536-87AAAD79291D}"/>
            </c:ext>
          </c:extLst>
        </c:ser>
        <c:dLbls>
          <c:dLblPos val="outEnd"/>
          <c:showLegendKey val="0"/>
          <c:showVal val="1"/>
          <c:showCatName val="0"/>
          <c:showSerName val="0"/>
          <c:showPercent val="0"/>
          <c:showBubbleSize val="0"/>
        </c:dLbls>
        <c:gapWidth val="219"/>
        <c:overlap val="-27"/>
        <c:axId val="504969232"/>
        <c:axId val="504967264"/>
      </c:barChart>
      <c:catAx>
        <c:axId val="50496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04967264"/>
        <c:crosses val="autoZero"/>
        <c:auto val="1"/>
        <c:lblAlgn val="ctr"/>
        <c:lblOffset val="100"/>
        <c:noMultiLvlLbl val="0"/>
      </c:catAx>
      <c:valAx>
        <c:axId val="50496726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04969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Vanhemman liiallinen alkoholinkäyttö aiheuttanut haittaa, %, KUOPIO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(17).xlsx]Kouluterveyskyselyn aikasarjat '!$B$1</c:f>
              <c:strCache>
                <c:ptCount val="1"/>
                <c:pt idx="0">
                  <c:v>Perusopetus 8. ja 9. lk</c:v>
                </c:pt>
              </c:strCache>
            </c:strRef>
          </c:tx>
          <c:spPr>
            <a:ln w="28575" cap="rnd">
              <a:solidFill>
                <a:schemeClr val="accent1"/>
              </a:solidFill>
              <a:round/>
            </a:ln>
            <a:effectLst/>
          </c:spPr>
          <c:marker>
            <c:symbol val="none"/>
          </c:marker>
          <c:cat>
            <c:strRef>
              <c:f>'[ktk.ktk1.fact_ktk_ktk1.latest (17).xlsx]Kouluterveyskyselyn aikasarjat '!$A$2:$A$3</c:f>
              <c:strCache>
                <c:ptCount val="2"/>
                <c:pt idx="0">
                  <c:v>2017</c:v>
                </c:pt>
                <c:pt idx="1">
                  <c:v>2019</c:v>
                </c:pt>
              </c:strCache>
            </c:strRef>
          </c:cat>
          <c:val>
            <c:numRef>
              <c:f>'[ktk.ktk1.fact_ktk_ktk1.latest (17).xlsx]Kouluterveyskyselyn aikasarjat '!$B$2:$B$3</c:f>
              <c:numCache>
                <c:formatCode>#\ ##0.0</c:formatCode>
                <c:ptCount val="2"/>
                <c:pt idx="0">
                  <c:v>6.8</c:v>
                </c:pt>
                <c:pt idx="1">
                  <c:v>6</c:v>
                </c:pt>
              </c:numCache>
            </c:numRef>
          </c:val>
          <c:smooth val="0"/>
          <c:extLst>
            <c:ext xmlns:c16="http://schemas.microsoft.com/office/drawing/2014/chart" uri="{C3380CC4-5D6E-409C-BE32-E72D297353CC}">
              <c16:uniqueId val="{00000000-0467-445F-B3AB-3FE9E7419AA8}"/>
            </c:ext>
          </c:extLst>
        </c:ser>
        <c:ser>
          <c:idx val="1"/>
          <c:order val="1"/>
          <c:tx>
            <c:strRef>
              <c:f>'[ktk.ktk1.fact_ktk_ktk1.latest (17).xlsx]Kouluterveyskyselyn aikasarjat '!$C$1</c:f>
              <c:strCache>
                <c:ptCount val="1"/>
                <c:pt idx="0">
                  <c:v>Lukio 1. ja 2. vuosi</c:v>
                </c:pt>
              </c:strCache>
            </c:strRef>
          </c:tx>
          <c:spPr>
            <a:ln w="28575" cap="rnd">
              <a:solidFill>
                <a:schemeClr val="accent2"/>
              </a:solidFill>
              <a:round/>
            </a:ln>
            <a:effectLst/>
          </c:spPr>
          <c:marker>
            <c:symbol val="none"/>
          </c:marker>
          <c:cat>
            <c:strRef>
              <c:f>'[ktk.ktk1.fact_ktk_ktk1.latest (17).xlsx]Kouluterveyskyselyn aikasarjat '!$A$2:$A$3</c:f>
              <c:strCache>
                <c:ptCount val="2"/>
                <c:pt idx="0">
                  <c:v>2017</c:v>
                </c:pt>
                <c:pt idx="1">
                  <c:v>2019</c:v>
                </c:pt>
              </c:strCache>
            </c:strRef>
          </c:cat>
          <c:val>
            <c:numRef>
              <c:f>'[ktk.ktk1.fact_ktk_ktk1.latest (17).xlsx]Kouluterveyskyselyn aikasarjat '!$C$2:$C$3</c:f>
              <c:numCache>
                <c:formatCode>#\ ##0.0</c:formatCode>
                <c:ptCount val="2"/>
                <c:pt idx="0">
                  <c:v>7</c:v>
                </c:pt>
                <c:pt idx="1">
                  <c:v>6.1</c:v>
                </c:pt>
              </c:numCache>
            </c:numRef>
          </c:val>
          <c:smooth val="0"/>
          <c:extLst>
            <c:ext xmlns:c16="http://schemas.microsoft.com/office/drawing/2014/chart" uri="{C3380CC4-5D6E-409C-BE32-E72D297353CC}">
              <c16:uniqueId val="{00000001-0467-445F-B3AB-3FE9E7419AA8}"/>
            </c:ext>
          </c:extLst>
        </c:ser>
        <c:ser>
          <c:idx val="2"/>
          <c:order val="2"/>
          <c:tx>
            <c:strRef>
              <c:f>'[ktk.ktk1.fact_ktk_ktk1.latest (17).xlsx]Kouluterveyskyselyn aikasarjat '!$D$1</c:f>
              <c:strCache>
                <c:ptCount val="1"/>
                <c:pt idx="0">
                  <c:v>Ammatillinen oppilaitos</c:v>
                </c:pt>
              </c:strCache>
            </c:strRef>
          </c:tx>
          <c:spPr>
            <a:ln w="28575" cap="rnd">
              <a:solidFill>
                <a:schemeClr val="accent3"/>
              </a:solidFill>
              <a:round/>
            </a:ln>
            <a:effectLst/>
          </c:spPr>
          <c:marker>
            <c:symbol val="none"/>
          </c:marker>
          <c:cat>
            <c:strRef>
              <c:f>'[ktk.ktk1.fact_ktk_ktk1.latest (17).xlsx]Kouluterveyskyselyn aikasarjat '!$A$2:$A$3</c:f>
              <c:strCache>
                <c:ptCount val="2"/>
                <c:pt idx="0">
                  <c:v>2017</c:v>
                </c:pt>
                <c:pt idx="1">
                  <c:v>2019</c:v>
                </c:pt>
              </c:strCache>
            </c:strRef>
          </c:cat>
          <c:val>
            <c:numRef>
              <c:f>'[ktk.ktk1.fact_ktk_ktk1.latest (17).xlsx]Kouluterveyskyselyn aikasarjat '!$D$2:$D$3</c:f>
              <c:numCache>
                <c:formatCode>#\ ##0.0</c:formatCode>
                <c:ptCount val="2"/>
                <c:pt idx="0">
                  <c:v>5.3</c:v>
                </c:pt>
                <c:pt idx="1">
                  <c:v>6.5</c:v>
                </c:pt>
              </c:numCache>
            </c:numRef>
          </c:val>
          <c:smooth val="0"/>
          <c:extLst>
            <c:ext xmlns:c16="http://schemas.microsoft.com/office/drawing/2014/chart" uri="{C3380CC4-5D6E-409C-BE32-E72D297353CC}">
              <c16:uniqueId val="{00000002-0467-445F-B3AB-3FE9E7419AA8}"/>
            </c:ext>
          </c:extLst>
        </c:ser>
        <c:dLbls>
          <c:showLegendKey val="0"/>
          <c:showVal val="0"/>
          <c:showCatName val="0"/>
          <c:showSerName val="0"/>
          <c:showPercent val="0"/>
          <c:showBubbleSize val="0"/>
        </c:dLbls>
        <c:smooth val="0"/>
        <c:axId val="504917568"/>
        <c:axId val="504917896"/>
      </c:lineChart>
      <c:catAx>
        <c:axId val="50491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04917896"/>
        <c:crosses val="autoZero"/>
        <c:auto val="1"/>
        <c:lblAlgn val="ctr"/>
        <c:lblOffset val="100"/>
        <c:noMultiLvlLbl val="0"/>
      </c:catAx>
      <c:valAx>
        <c:axId val="50491789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049175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baseline="0">
                <a:effectLst/>
              </a:rPr>
              <a:t>Vähintään tunnin päivässä liikkuvat, %</a:t>
            </a:r>
            <a:r>
              <a:rPr lang="fi-FI" sz="1400" b="0" i="0" u="none" strike="noStrike" baseline="0"/>
              <a:t> , 4 ja 5.lk</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'[ktk.ktk4.fact_ktk_ktk4.latest.xlsx]Kouluterveyskyselyn tulokset 20'!$B$1</c:f>
              <c:strCache>
                <c:ptCount val="1"/>
                <c:pt idx="0">
                  <c:v>2017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'[ktk.ktk4.fact_ktk_ktk4.latest.xlsx]Kouluterveyskyselyn tulokset 20'!$A$2:$A$8</c:f>
              <c:strCache>
                <c:ptCount val="7"/>
                <c:pt idx="0">
                  <c:v>Joensuu</c:v>
                </c:pt>
                <c:pt idx="1">
                  <c:v>Jyväskylä</c:v>
                </c:pt>
                <c:pt idx="2">
                  <c:v>Kuopio</c:v>
                </c:pt>
                <c:pt idx="3">
                  <c:v>Lahti</c:v>
                </c:pt>
                <c:pt idx="4">
                  <c:v>Oulu</c:v>
                </c:pt>
                <c:pt idx="5">
                  <c:v>Tampere</c:v>
                </c:pt>
                <c:pt idx="6">
                  <c:v>Turku</c:v>
                </c:pt>
              </c:strCache>
            </c:strRef>
          </c:cat>
          <c:val>
            <c:numRef>
              <c:f>'[ktk.ktk4.fact_ktk_ktk4.latest.xlsx]Kouluterveyskyselyn tulokset 20'!$B$2:$B$8</c:f>
              <c:numCache>
                <c:formatCode>#\ ##0.0</c:formatCode>
                <c:ptCount val="7"/>
                <c:pt idx="0">
                  <c:v>42.6</c:v>
                </c:pt>
                <c:pt idx="1">
                  <c:v>46.9</c:v>
                </c:pt>
                <c:pt idx="2">
                  <c:v>45.1</c:v>
                </c:pt>
                <c:pt idx="3">
                  <c:v>47.1</c:v>
                </c:pt>
                <c:pt idx="4">
                  <c:v>47.2</c:v>
                </c:pt>
                <c:pt idx="5">
                  <c:v>46.1</c:v>
                </c:pt>
                <c:pt idx="6">
                  <c:v>45.4</c:v>
                </c:pt>
              </c:numCache>
            </c:numRef>
          </c:val>
          <c:extLst>
            <c:ext xmlns:c16="http://schemas.microsoft.com/office/drawing/2014/chart" uri="{C3380CC4-5D6E-409C-BE32-E72D297353CC}">
              <c16:uniqueId val="{00000000-B39D-49BE-B99C-01551E323ADF}"/>
            </c:ext>
          </c:extLst>
        </c:ser>
        <c:ser>
          <c:idx val="1"/>
          <c:order val="1"/>
          <c:tx>
            <c:strRef>
              <c:f>'[ktk.ktk4.fact_ktk_ktk4.latest.xlsx]Kouluterveyskyselyn tulokset 20'!$C$1</c:f>
              <c:strCache>
                <c:ptCount val="1"/>
                <c:pt idx="0">
                  <c:v>2019</c:v>
                </c:pt>
              </c:strCache>
            </c:strRef>
          </c:tx>
          <c:spPr>
            <a:solidFill>
              <a:schemeClr val="accent5"/>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3-B39D-49BE-B99C-01551E323ADF}"/>
                </c:ext>
              </c:extLst>
            </c:dLbl>
            <c:dLbl>
              <c:idx val="5"/>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2-B39D-49BE-B99C-01551E323AD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'[ktk.ktk4.fact_ktk_ktk4.latest.xlsx]Kouluterveyskyselyn tulokset 20'!$A$2:$A$8</c:f>
              <c:strCache>
                <c:ptCount val="7"/>
                <c:pt idx="0">
                  <c:v>Joensuu</c:v>
                </c:pt>
                <c:pt idx="1">
                  <c:v>Jyväskylä</c:v>
                </c:pt>
                <c:pt idx="2">
                  <c:v>Kuopio</c:v>
                </c:pt>
                <c:pt idx="3">
                  <c:v>Lahti</c:v>
                </c:pt>
                <c:pt idx="4">
                  <c:v>Oulu</c:v>
                </c:pt>
                <c:pt idx="5">
                  <c:v>Tampere</c:v>
                </c:pt>
                <c:pt idx="6">
                  <c:v>Turku</c:v>
                </c:pt>
              </c:strCache>
            </c:strRef>
          </c:cat>
          <c:val>
            <c:numRef>
              <c:f>'[ktk.ktk4.fact_ktk_ktk4.latest.xlsx]Kouluterveyskyselyn tulokset 20'!$C$2:$C$8</c:f>
              <c:numCache>
                <c:formatCode>#\ ##0.0</c:formatCode>
                <c:ptCount val="7"/>
                <c:pt idx="0">
                  <c:v>39.5</c:v>
                </c:pt>
                <c:pt idx="1">
                  <c:v>44</c:v>
                </c:pt>
                <c:pt idx="2">
                  <c:v>43</c:v>
                </c:pt>
                <c:pt idx="3">
                  <c:v>41.2</c:v>
                </c:pt>
                <c:pt idx="4">
                  <c:v>44.1</c:v>
                </c:pt>
                <c:pt idx="5">
                  <c:v>38.200000000000003</c:v>
                </c:pt>
                <c:pt idx="6">
                  <c:v>39.4</c:v>
                </c:pt>
              </c:numCache>
            </c:numRef>
          </c:val>
          <c:extLst>
            <c:ext xmlns:c16="http://schemas.microsoft.com/office/drawing/2014/chart" uri="{C3380CC4-5D6E-409C-BE32-E72D297353CC}">
              <c16:uniqueId val="{00000001-B39D-49BE-B99C-01551E323ADF}"/>
            </c:ext>
          </c:extLst>
        </c:ser>
        <c:dLbls>
          <c:dLblPos val="outEnd"/>
          <c:showLegendKey val="0"/>
          <c:showVal val="1"/>
          <c:showCatName val="0"/>
          <c:showSerName val="0"/>
          <c:showPercent val="0"/>
          <c:showBubbleSize val="0"/>
        </c:dLbls>
        <c:gapWidth val="219"/>
        <c:overlap val="-27"/>
        <c:axId val="516564296"/>
        <c:axId val="516566264"/>
      </c:barChart>
      <c:catAx>
        <c:axId val="516564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516566264"/>
        <c:crosses val="autoZero"/>
        <c:auto val="1"/>
        <c:lblAlgn val="ctr"/>
        <c:lblOffset val="100"/>
        <c:noMultiLvlLbl val="0"/>
      </c:catAx>
      <c:valAx>
        <c:axId val="51656626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6564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baseline="0">
                <a:effectLst/>
              </a:rPr>
              <a:t>Ei ole usein syönyt tai nukkunut netin takia, %</a:t>
            </a:r>
            <a:r>
              <a:rPr lang="fi-FI" sz="1400" b="0" i="0" u="none" strike="noStrike" baseline="0"/>
              <a:t> , 8. ja 9.lk</a:t>
            </a:r>
            <a:endParaRPr lang="fi-FI" b="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'!$A$2:$A$8</c:f>
              <c:strCache>
                <c:ptCount val="7"/>
                <c:pt idx="0">
                  <c:v>Joensuu</c:v>
                </c:pt>
                <c:pt idx="1">
                  <c:v>Jyväskylä</c:v>
                </c:pt>
                <c:pt idx="2">
                  <c:v>Kuopio</c:v>
                </c:pt>
                <c:pt idx="3">
                  <c:v>Lahti</c:v>
                </c:pt>
                <c:pt idx="4">
                  <c:v>Oulu</c:v>
                </c:pt>
                <c:pt idx="5">
                  <c:v>Tampere</c:v>
                </c:pt>
                <c:pt idx="6">
                  <c:v>Turku</c:v>
                </c:pt>
              </c:strCache>
            </c:strRef>
          </c:cat>
          <c:val>
            <c:numRef>
              <c:f>'Kouluterveyskyselyn aikasarjat '!$B$2:$B$8</c:f>
              <c:numCache>
                <c:formatCode>#\ ##0.0</c:formatCode>
                <c:ptCount val="7"/>
                <c:pt idx="0">
                  <c:v>9</c:v>
                </c:pt>
                <c:pt idx="1">
                  <c:v>10.8</c:v>
                </c:pt>
                <c:pt idx="2">
                  <c:v>12.2</c:v>
                </c:pt>
                <c:pt idx="3">
                  <c:v>11.1</c:v>
                </c:pt>
                <c:pt idx="4">
                  <c:v>10</c:v>
                </c:pt>
                <c:pt idx="5">
                  <c:v>12.1</c:v>
                </c:pt>
                <c:pt idx="6">
                  <c:v>10.7</c:v>
                </c:pt>
              </c:numCache>
            </c:numRef>
          </c:val>
          <c:extLst>
            <c:ext xmlns:c16="http://schemas.microsoft.com/office/drawing/2014/chart" uri="{C3380CC4-5D6E-409C-BE32-E72D297353CC}">
              <c16:uniqueId val="{00000000-46E5-4CB9-9B75-D3D394E618E3}"/>
            </c:ext>
          </c:extLst>
        </c:ser>
        <c:ser>
          <c:idx val="1"/>
          <c:order val="1"/>
          <c:tx>
            <c:strRef>
              <c:f>'Kouluterveyskyselyn aikasarjat '!$C$1</c:f>
              <c:strCache>
                <c:ptCount val="1"/>
                <c:pt idx="0">
                  <c:v>2019</c:v>
                </c:pt>
              </c:strCache>
            </c:strRef>
          </c:tx>
          <c:spPr>
            <a:solidFill>
              <a:schemeClr val="accent3"/>
            </a:solidFill>
            <a:ln>
              <a:noFill/>
            </a:ln>
            <a:effectLst/>
          </c:spPr>
          <c:invertIfNegative val="0"/>
          <c:dPt>
            <c:idx val="2"/>
            <c:invertIfNegative val="0"/>
            <c:bubble3D val="0"/>
            <c:spPr>
              <a:solidFill>
                <a:srgbClr val="E961A5"/>
              </a:solidFill>
              <a:ln>
                <a:noFill/>
              </a:ln>
              <a:effectLst/>
            </c:spPr>
            <c:extLst>
              <c:ext xmlns:c16="http://schemas.microsoft.com/office/drawing/2014/chart" uri="{C3380CC4-5D6E-409C-BE32-E72D297353CC}">
                <c16:uniqueId val="{00000002-46E5-4CB9-9B75-D3D394E618E3}"/>
              </c:ext>
            </c:extLst>
          </c:dPt>
          <c:dLbls>
            <c:dLbl>
              <c:idx val="2"/>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2-46E5-4CB9-9B75-D3D394E618E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'!$A$2:$A$8</c:f>
              <c:strCache>
                <c:ptCount val="7"/>
                <c:pt idx="0">
                  <c:v>Joensuu</c:v>
                </c:pt>
                <c:pt idx="1">
                  <c:v>Jyväskylä</c:v>
                </c:pt>
                <c:pt idx="2">
                  <c:v>Kuopio</c:v>
                </c:pt>
                <c:pt idx="3">
                  <c:v>Lahti</c:v>
                </c:pt>
                <c:pt idx="4">
                  <c:v>Oulu</c:v>
                </c:pt>
                <c:pt idx="5">
                  <c:v>Tampere</c:v>
                </c:pt>
                <c:pt idx="6">
                  <c:v>Turku</c:v>
                </c:pt>
              </c:strCache>
            </c:strRef>
          </c:cat>
          <c:val>
            <c:numRef>
              <c:f>'Kouluterveyskyselyn aikasarjat '!$C$2:$C$8</c:f>
              <c:numCache>
                <c:formatCode>#\ ##0.0</c:formatCode>
                <c:ptCount val="7"/>
                <c:pt idx="0">
                  <c:v>8.5</c:v>
                </c:pt>
                <c:pt idx="1">
                  <c:v>10</c:v>
                </c:pt>
                <c:pt idx="2">
                  <c:v>11.9</c:v>
                </c:pt>
                <c:pt idx="3">
                  <c:v>9.3000000000000007</c:v>
                </c:pt>
                <c:pt idx="4">
                  <c:v>9.9</c:v>
                </c:pt>
                <c:pt idx="5">
                  <c:v>8.9</c:v>
                </c:pt>
                <c:pt idx="6">
                  <c:v>11.3</c:v>
                </c:pt>
              </c:numCache>
            </c:numRef>
          </c:val>
          <c:extLst>
            <c:ext xmlns:c16="http://schemas.microsoft.com/office/drawing/2014/chart" uri="{C3380CC4-5D6E-409C-BE32-E72D297353CC}">
              <c16:uniqueId val="{00000001-46E5-4CB9-9B75-D3D394E618E3}"/>
            </c:ext>
          </c:extLst>
        </c:ser>
        <c:dLbls>
          <c:dLblPos val="outEnd"/>
          <c:showLegendKey val="0"/>
          <c:showVal val="1"/>
          <c:showCatName val="0"/>
          <c:showSerName val="0"/>
          <c:showPercent val="0"/>
          <c:showBubbleSize val="0"/>
        </c:dLbls>
        <c:gapWidth val="219"/>
        <c:overlap val="-27"/>
        <c:axId val="630959592"/>
        <c:axId val="630956640"/>
      </c:barChart>
      <c:catAx>
        <c:axId val="630959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630956640"/>
        <c:crosses val="autoZero"/>
        <c:auto val="1"/>
        <c:lblAlgn val="ctr"/>
        <c:lblOffset val="100"/>
        <c:noMultiLvlLbl val="0"/>
      </c:catAx>
      <c:valAx>
        <c:axId val="63095664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30959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baseline="0">
                <a:effectLst/>
              </a:rPr>
              <a:t>Ei ole usein syönyt tai nukkunut netin takia, %</a:t>
            </a:r>
            <a:r>
              <a:rPr lang="fi-FI" sz="1400" b="0" i="0" u="none" strike="noStrike" baseline="0"/>
              <a:t> , 4. ja 5. lk</a:t>
            </a:r>
            <a:endParaRPr lang="fi-FI" b="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'[ktk.ktk4.fact_ktk_ktk4.latest.xlsx]Kouluterveyskyselyn tulokset 20'!$B$1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'[ktk.ktk4.fact_ktk_ktk4.latest.xlsx]Kouluterveyskyselyn tulokset 20'!$A$2:$A$8</c:f>
              <c:strCache>
                <c:ptCount val="7"/>
                <c:pt idx="0">
                  <c:v>Joensuu</c:v>
                </c:pt>
                <c:pt idx="1">
                  <c:v>Jyväskylä</c:v>
                </c:pt>
                <c:pt idx="2">
                  <c:v>Kuopio</c:v>
                </c:pt>
                <c:pt idx="3">
                  <c:v>Lahti</c:v>
                </c:pt>
                <c:pt idx="4">
                  <c:v>Oulu</c:v>
                </c:pt>
                <c:pt idx="5">
                  <c:v>Tampere</c:v>
                </c:pt>
                <c:pt idx="6">
                  <c:v>Turku</c:v>
                </c:pt>
              </c:strCache>
            </c:strRef>
          </c:cat>
          <c:val>
            <c:numRef>
              <c:f>'[ktk.ktk4.fact_ktk_ktk4.latest.xlsx]Kouluterveyskyselyn tulokset 20'!$B$2:$B$8</c:f>
              <c:numCache>
                <c:formatCode>#\ ##0.0</c:formatCode>
                <c:ptCount val="7"/>
                <c:pt idx="0">
                  <c:v>4.4000000000000004</c:v>
                </c:pt>
                <c:pt idx="1">
                  <c:v>3.1</c:v>
                </c:pt>
                <c:pt idx="2">
                  <c:v>4.5999999999999996</c:v>
                </c:pt>
                <c:pt idx="3">
                  <c:v>4.5</c:v>
                </c:pt>
                <c:pt idx="4">
                  <c:v>2.8</c:v>
                </c:pt>
                <c:pt idx="5">
                  <c:v>4</c:v>
                </c:pt>
                <c:pt idx="6">
                  <c:v>4.9000000000000004</c:v>
                </c:pt>
              </c:numCache>
            </c:numRef>
          </c:val>
          <c:extLst>
            <c:ext xmlns:c16="http://schemas.microsoft.com/office/drawing/2014/chart" uri="{C3380CC4-5D6E-409C-BE32-E72D297353CC}">
              <c16:uniqueId val="{00000000-5533-48C3-80E7-78E63B44D2AA}"/>
            </c:ext>
          </c:extLst>
        </c:ser>
        <c:ser>
          <c:idx val="1"/>
          <c:order val="1"/>
          <c:tx>
            <c:strRef>
              <c:f>'[ktk.ktk4.fact_ktk_ktk4.latest.xlsx]Kouluterveyskyselyn tulokset 20'!$C$1</c:f>
              <c:strCache>
                <c:ptCount val="1"/>
                <c:pt idx="0">
                  <c:v>2019</c:v>
                </c:pt>
              </c:strCache>
            </c:strRef>
          </c:tx>
          <c:spPr>
            <a:solidFill>
              <a:schemeClr val="accent3"/>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2-5533-48C3-80E7-78E63B44D2A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'[ktk.ktk4.fact_ktk_ktk4.latest.xlsx]Kouluterveyskyselyn tulokset 20'!$A$2:$A$8</c:f>
              <c:strCache>
                <c:ptCount val="7"/>
                <c:pt idx="0">
                  <c:v>Joensuu</c:v>
                </c:pt>
                <c:pt idx="1">
                  <c:v>Jyväskylä</c:v>
                </c:pt>
                <c:pt idx="2">
                  <c:v>Kuopio</c:v>
                </c:pt>
                <c:pt idx="3">
                  <c:v>Lahti</c:v>
                </c:pt>
                <c:pt idx="4">
                  <c:v>Oulu</c:v>
                </c:pt>
                <c:pt idx="5">
                  <c:v>Tampere</c:v>
                </c:pt>
                <c:pt idx="6">
                  <c:v>Turku</c:v>
                </c:pt>
              </c:strCache>
            </c:strRef>
          </c:cat>
          <c:val>
            <c:numRef>
              <c:f>'[ktk.ktk4.fact_ktk_ktk4.latest.xlsx]Kouluterveyskyselyn tulokset 20'!$C$2:$C$8</c:f>
              <c:numCache>
                <c:formatCode>#\ ##0.0</c:formatCode>
                <c:ptCount val="7"/>
                <c:pt idx="0">
                  <c:v>2.6</c:v>
                </c:pt>
                <c:pt idx="1">
                  <c:v>3.8</c:v>
                </c:pt>
                <c:pt idx="2">
                  <c:v>3.6</c:v>
                </c:pt>
                <c:pt idx="3">
                  <c:v>4.8</c:v>
                </c:pt>
                <c:pt idx="4">
                  <c:v>3.3</c:v>
                </c:pt>
                <c:pt idx="5">
                  <c:v>3.6</c:v>
                </c:pt>
                <c:pt idx="6">
                  <c:v>3.6</c:v>
                </c:pt>
              </c:numCache>
            </c:numRef>
          </c:val>
          <c:extLst>
            <c:ext xmlns:c16="http://schemas.microsoft.com/office/drawing/2014/chart" uri="{C3380CC4-5D6E-409C-BE32-E72D297353CC}">
              <c16:uniqueId val="{00000001-5533-48C3-80E7-78E63B44D2AA}"/>
            </c:ext>
          </c:extLst>
        </c:ser>
        <c:dLbls>
          <c:dLblPos val="outEnd"/>
          <c:showLegendKey val="0"/>
          <c:showVal val="1"/>
          <c:showCatName val="0"/>
          <c:showSerName val="0"/>
          <c:showPercent val="0"/>
          <c:showBubbleSize val="0"/>
        </c:dLbls>
        <c:gapWidth val="219"/>
        <c:overlap val="-27"/>
        <c:axId val="751993192"/>
        <c:axId val="751993848"/>
      </c:barChart>
      <c:catAx>
        <c:axId val="75199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751993848"/>
        <c:crosses val="autoZero"/>
        <c:auto val="1"/>
        <c:lblAlgn val="ctr"/>
        <c:lblOffset val="100"/>
        <c:noMultiLvlLbl val="0"/>
      </c:catAx>
      <c:valAx>
        <c:axId val="75199384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51993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dirty="0"/>
              <a:t>Kohtalainen tai vaikea ahdistuneisuus,</a:t>
            </a:r>
            <a:r>
              <a:rPr lang="fi-FI" sz="1600" baseline="0" dirty="0"/>
              <a:t> %, 8. ja 9.lk</a:t>
            </a:r>
            <a:endParaRPr lang="fi-FI"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(2).xlsx]Kouluterveyskyselyn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'!$A$2:$A$9</c:f>
              <c:strCache>
                <c:ptCount val="8"/>
                <c:pt idx="1">
                  <c:v>Joensuu</c:v>
                </c:pt>
                <c:pt idx="2">
                  <c:v>Jyväskylä</c:v>
                </c:pt>
                <c:pt idx="3">
                  <c:v>Kuopio</c:v>
                </c:pt>
                <c:pt idx="4">
                  <c:v>Lahti</c:v>
                </c:pt>
                <c:pt idx="5">
                  <c:v>Oulu</c:v>
                </c:pt>
                <c:pt idx="6">
                  <c:v>Tampere</c:v>
                </c:pt>
                <c:pt idx="7">
                  <c:v>Turku</c:v>
                </c:pt>
              </c:strCache>
            </c:strRef>
          </c:cat>
          <c:val>
            <c:numRef>
              <c:f>'[ktk.ktk1.fact_ktk_ktk1.latest (2).xlsx]Kouluterveyskyselyn aikasarjat '!$B$2:$B$9</c:f>
              <c:numCache>
                <c:formatCode>#\ ##0.0</c:formatCode>
                <c:ptCount val="8"/>
                <c:pt idx="1">
                  <c:v>10.6</c:v>
                </c:pt>
                <c:pt idx="2">
                  <c:v>11.6</c:v>
                </c:pt>
                <c:pt idx="3">
                  <c:v>10.6</c:v>
                </c:pt>
                <c:pt idx="4">
                  <c:v>10.9</c:v>
                </c:pt>
                <c:pt idx="5">
                  <c:v>11.6</c:v>
                </c:pt>
                <c:pt idx="6">
                  <c:v>12.5</c:v>
                </c:pt>
                <c:pt idx="7">
                  <c:v>11.9</c:v>
                </c:pt>
              </c:numCache>
            </c:numRef>
          </c:val>
          <c:extLst>
            <c:ext xmlns:c16="http://schemas.microsoft.com/office/drawing/2014/chart" uri="{C3380CC4-5D6E-409C-BE32-E72D297353CC}">
              <c16:uniqueId val="{00000000-74DB-4213-8B7C-7AF33F79415C}"/>
            </c:ext>
          </c:extLst>
        </c:ser>
        <c:ser>
          <c:idx val="1"/>
          <c:order val="1"/>
          <c:tx>
            <c:strRef>
              <c:f>'[ktk.ktk1.fact_ktk_ktk1.latest (2).xlsx]Kouluterveyskyselyn aikasarjat '!$C$1</c:f>
              <c:strCache>
                <c:ptCount val="1"/>
                <c:pt idx="0">
                  <c:v>2019</c:v>
                </c:pt>
              </c:strCache>
            </c:strRef>
          </c:tx>
          <c:spPr>
            <a:solidFill>
              <a:schemeClr val="accent2"/>
            </a:solidFill>
            <a:ln>
              <a:noFill/>
            </a:ln>
            <a:effectLst/>
          </c:spPr>
          <c:invertIfNegative val="0"/>
          <c:dPt>
            <c:idx val="3"/>
            <c:invertIfNegative val="0"/>
            <c:bubble3D val="0"/>
            <c:spPr>
              <a:solidFill>
                <a:srgbClr val="E961A5"/>
              </a:solidFill>
              <a:ln>
                <a:noFill/>
              </a:ln>
              <a:effectLst/>
            </c:spPr>
            <c:extLst>
              <c:ext xmlns:c16="http://schemas.microsoft.com/office/drawing/2014/chart" uri="{C3380CC4-5D6E-409C-BE32-E72D297353CC}">
                <c16:uniqueId val="{00000000-69B4-4860-A376-6BBB3E6E1558}"/>
              </c:ext>
            </c:extLst>
          </c:dPt>
          <c:dLbls>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C0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0-46B1-4CED-A58D-F008BAA420D0}"/>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B05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1-46B1-4CED-A58D-F008BAA420D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'!$A$2:$A$9</c:f>
              <c:strCache>
                <c:ptCount val="8"/>
                <c:pt idx="1">
                  <c:v>Joensuu</c:v>
                </c:pt>
                <c:pt idx="2">
                  <c:v>Jyväskylä</c:v>
                </c:pt>
                <c:pt idx="3">
                  <c:v>Kuopio</c:v>
                </c:pt>
                <c:pt idx="4">
                  <c:v>Lahti</c:v>
                </c:pt>
                <c:pt idx="5">
                  <c:v>Oulu</c:v>
                </c:pt>
                <c:pt idx="6">
                  <c:v>Tampere</c:v>
                </c:pt>
                <c:pt idx="7">
                  <c:v>Turku</c:v>
                </c:pt>
              </c:strCache>
            </c:strRef>
          </c:cat>
          <c:val>
            <c:numRef>
              <c:f>'[ktk.ktk1.fact_ktk_ktk1.latest (2).xlsx]Kouluterveyskyselyn aikasarjat '!$C$2:$C$9</c:f>
              <c:numCache>
                <c:formatCode>#\ ##0.0</c:formatCode>
                <c:ptCount val="8"/>
                <c:pt idx="1">
                  <c:v>14.8</c:v>
                </c:pt>
                <c:pt idx="2">
                  <c:v>12.7</c:v>
                </c:pt>
                <c:pt idx="3">
                  <c:v>13.2</c:v>
                </c:pt>
                <c:pt idx="4">
                  <c:v>12.4</c:v>
                </c:pt>
                <c:pt idx="5">
                  <c:v>11</c:v>
                </c:pt>
                <c:pt idx="6">
                  <c:v>12.6</c:v>
                </c:pt>
                <c:pt idx="7">
                  <c:v>13.4</c:v>
                </c:pt>
              </c:numCache>
            </c:numRef>
          </c:val>
          <c:extLst>
            <c:ext xmlns:c16="http://schemas.microsoft.com/office/drawing/2014/chart" uri="{C3380CC4-5D6E-409C-BE32-E72D297353CC}">
              <c16:uniqueId val="{00000001-74DB-4213-8B7C-7AF33F79415C}"/>
            </c:ext>
          </c:extLst>
        </c:ser>
        <c:dLbls>
          <c:dLblPos val="outEnd"/>
          <c:showLegendKey val="0"/>
          <c:showVal val="1"/>
          <c:showCatName val="0"/>
          <c:showSerName val="0"/>
          <c:showPercent val="0"/>
          <c:showBubbleSize val="0"/>
        </c:dLbls>
        <c:gapWidth val="219"/>
        <c:overlap val="-27"/>
        <c:axId val="637936120"/>
        <c:axId val="637935136"/>
      </c:barChart>
      <c:catAx>
        <c:axId val="637936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637935136"/>
        <c:crosses val="autoZero"/>
        <c:auto val="1"/>
        <c:lblAlgn val="ctr"/>
        <c:lblOffset val="100"/>
        <c:noMultiLvlLbl val="0"/>
      </c:catAx>
      <c:valAx>
        <c:axId val="63793513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37936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Kohtalainen tai vaikea ahdistuneisuus, %, Kuopio</a:t>
            </a:r>
            <a:r>
              <a:rPr lang="en-US" sz="2000" baseline="0"/>
              <a:t> </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(3).xlsx]Kouluterveyskyselyn aikasarjat '!$A$3:$B$3</c:f>
              <c:strCache>
                <c:ptCount val="2"/>
                <c:pt idx="0">
                  <c:v>Kohtalainen tai vaikea ahdistuneisuus, %</c:v>
                </c:pt>
                <c:pt idx="1">
                  <c:v>Kohtalainen tai vaikea ahdistuneisuus, %</c:v>
                </c:pt>
              </c:strCache>
            </c:strRef>
          </c:tx>
          <c:spPr>
            <a:solidFill>
              <a:schemeClr val="accent1"/>
            </a:solidFill>
            <a:ln>
              <a:noFill/>
            </a:ln>
            <a:effectLst/>
          </c:spPr>
          <c:invertIfNegative val="0"/>
          <c:dPt>
            <c:idx val="0"/>
            <c:invertIfNegative val="0"/>
            <c:bubble3D val="0"/>
            <c:spPr>
              <a:solidFill>
                <a:srgbClr val="EB9415"/>
              </a:solidFill>
              <a:ln>
                <a:noFill/>
              </a:ln>
              <a:effectLst/>
            </c:spPr>
            <c:extLst>
              <c:ext xmlns:c16="http://schemas.microsoft.com/office/drawing/2014/chart" uri="{C3380CC4-5D6E-409C-BE32-E72D297353CC}">
                <c16:uniqueId val="{00000001-8DD1-45EE-B3CE-56B2E0287A89}"/>
              </c:ext>
            </c:extLst>
          </c:dPt>
          <c:dPt>
            <c:idx val="1"/>
            <c:invertIfNegative val="0"/>
            <c:bubble3D val="0"/>
            <c:spPr>
              <a:solidFill>
                <a:srgbClr val="EB9415"/>
              </a:solidFill>
              <a:ln>
                <a:noFill/>
              </a:ln>
              <a:effectLst/>
            </c:spPr>
            <c:extLst>
              <c:ext xmlns:c16="http://schemas.microsoft.com/office/drawing/2014/chart" uri="{C3380CC4-5D6E-409C-BE32-E72D297353CC}">
                <c16:uniqueId val="{00000002-8DD1-45EE-B3CE-56B2E0287A89}"/>
              </c:ext>
            </c:extLst>
          </c:dPt>
          <c:dPt>
            <c:idx val="2"/>
            <c:invertIfNegative val="0"/>
            <c:bubble3D val="0"/>
            <c:spPr>
              <a:solidFill>
                <a:srgbClr val="EB9415"/>
              </a:solidFill>
              <a:ln>
                <a:noFill/>
              </a:ln>
              <a:effectLst/>
            </c:spPr>
            <c:extLst>
              <c:ext xmlns:c16="http://schemas.microsoft.com/office/drawing/2014/chart" uri="{C3380CC4-5D6E-409C-BE32-E72D297353CC}">
                <c16:uniqueId val="{00000003-8DD1-45EE-B3CE-56B2E0287A89}"/>
              </c:ext>
            </c:extLst>
          </c:dPt>
          <c:dPt>
            <c:idx val="6"/>
            <c:invertIfNegative val="0"/>
            <c:bubble3D val="0"/>
            <c:spPr>
              <a:solidFill>
                <a:srgbClr val="00B050"/>
              </a:solidFill>
              <a:ln>
                <a:noFill/>
              </a:ln>
              <a:effectLst/>
            </c:spPr>
            <c:extLst>
              <c:ext xmlns:c16="http://schemas.microsoft.com/office/drawing/2014/chart" uri="{C3380CC4-5D6E-409C-BE32-E72D297353CC}">
                <c16:uniqueId val="{00000004-8DD1-45EE-B3CE-56B2E0287A89}"/>
              </c:ext>
            </c:extLst>
          </c:dPt>
          <c:dPt>
            <c:idx val="7"/>
            <c:invertIfNegative val="0"/>
            <c:bubble3D val="0"/>
            <c:spPr>
              <a:solidFill>
                <a:srgbClr val="00B050"/>
              </a:solidFill>
              <a:ln>
                <a:noFill/>
              </a:ln>
              <a:effectLst/>
            </c:spPr>
            <c:extLst>
              <c:ext xmlns:c16="http://schemas.microsoft.com/office/drawing/2014/chart" uri="{C3380CC4-5D6E-409C-BE32-E72D297353CC}">
                <c16:uniqueId val="{00000005-8DD1-45EE-B3CE-56B2E0287A89}"/>
              </c:ext>
            </c:extLst>
          </c:dPt>
          <c:dPt>
            <c:idx val="8"/>
            <c:invertIfNegative val="0"/>
            <c:bubble3D val="0"/>
            <c:spPr>
              <a:solidFill>
                <a:srgbClr val="00B050"/>
              </a:solidFill>
              <a:ln>
                <a:noFill/>
              </a:ln>
              <a:effectLst/>
            </c:spPr>
            <c:extLst>
              <c:ext xmlns:c16="http://schemas.microsoft.com/office/drawing/2014/chart" uri="{C3380CC4-5D6E-409C-BE32-E72D297353CC}">
                <c16:uniqueId val="{00000006-8DD1-45EE-B3CE-56B2E0287A8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'[ktk.ktk1.fact_ktk_ktk1.latest (3).xlsx]Kouluterveyskyselyn aikasarjat '!$C$1:$K$2</c:f>
              <c:multiLvlStrCache>
                <c:ptCount val="9"/>
                <c:lvl>
                  <c:pt idx="0">
                    <c:v>2013</c:v>
                  </c:pt>
                  <c:pt idx="1">
                    <c:v>2017</c:v>
                  </c:pt>
                  <c:pt idx="2">
                    <c:v>2019</c:v>
                  </c:pt>
                  <c:pt idx="3">
                    <c:v>2013</c:v>
                  </c:pt>
                  <c:pt idx="4">
                    <c:v>2017</c:v>
                  </c:pt>
                  <c:pt idx="5">
                    <c:v>2019</c:v>
                  </c:pt>
                  <c:pt idx="6">
                    <c:v>2013</c:v>
                  </c:pt>
                  <c:pt idx="7">
                    <c:v>2017</c:v>
                  </c:pt>
                  <c:pt idx="8">
                    <c:v>2019</c:v>
                  </c:pt>
                </c:lvl>
                <c:lvl>
                  <c:pt idx="0">
                    <c:v>Perusopetus 8. ja 9. lk</c:v>
                  </c:pt>
                  <c:pt idx="3">
                    <c:v>Lukio 1. ja 2. vuosi</c:v>
                  </c:pt>
                  <c:pt idx="6">
                    <c:v>Ammatillinen oppilaitos</c:v>
                  </c:pt>
                </c:lvl>
              </c:multiLvlStrCache>
            </c:multiLvlStrRef>
          </c:cat>
          <c:val>
            <c:numRef>
              <c:f>'[ktk.ktk1.fact_ktk_ktk1.latest (3).xlsx]Kouluterveyskyselyn aikasarjat '!$C$3:$K$3</c:f>
              <c:numCache>
                <c:formatCode>#\ ##0.0</c:formatCode>
                <c:ptCount val="9"/>
                <c:pt idx="0">
                  <c:v>12.1</c:v>
                </c:pt>
                <c:pt idx="1">
                  <c:v>10.6</c:v>
                </c:pt>
                <c:pt idx="2">
                  <c:v>13.2</c:v>
                </c:pt>
                <c:pt idx="3">
                  <c:v>8</c:v>
                </c:pt>
                <c:pt idx="4">
                  <c:v>12.9</c:v>
                </c:pt>
                <c:pt idx="5">
                  <c:v>10.7</c:v>
                </c:pt>
                <c:pt idx="6">
                  <c:v>9.1</c:v>
                </c:pt>
                <c:pt idx="7">
                  <c:v>8.1999999999999993</c:v>
                </c:pt>
                <c:pt idx="8">
                  <c:v>12.5</c:v>
                </c:pt>
              </c:numCache>
            </c:numRef>
          </c:val>
          <c:extLst>
            <c:ext xmlns:c16="http://schemas.microsoft.com/office/drawing/2014/chart" uri="{C3380CC4-5D6E-409C-BE32-E72D297353CC}">
              <c16:uniqueId val="{00000000-8DD1-45EE-B3CE-56B2E0287A89}"/>
            </c:ext>
          </c:extLst>
        </c:ser>
        <c:dLbls>
          <c:dLblPos val="outEnd"/>
          <c:showLegendKey val="0"/>
          <c:showVal val="1"/>
          <c:showCatName val="0"/>
          <c:showSerName val="0"/>
          <c:showPercent val="0"/>
          <c:showBubbleSize val="0"/>
        </c:dLbls>
        <c:gapWidth val="219"/>
        <c:overlap val="-27"/>
        <c:axId val="546168304"/>
        <c:axId val="546168960"/>
      </c:barChart>
      <c:catAx>
        <c:axId val="546168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546168960"/>
        <c:crosses val="autoZero"/>
        <c:auto val="1"/>
        <c:lblAlgn val="ctr"/>
        <c:lblOffset val="100"/>
        <c:noMultiLvlLbl val="0"/>
      </c:catAx>
      <c:valAx>
        <c:axId val="54616896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6168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a:t>Kohtalainen tai vaikea ahdistuneisuus, %, sukupuolierot, Kuopio</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'Kouluterveyskyselyn aikasarjat '!$A$3:$B$3</c:f>
              <c:strCache>
                <c:ptCount val="2"/>
                <c:pt idx="1">
                  <c:v>pojat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'Kouluterveyskyselyn aikasarjat '!$C$1:$K$2</c:f>
              <c:multiLvlStrCache>
                <c:ptCount val="9"/>
                <c:lvl>
                  <c:pt idx="0">
                    <c:v>2013</c:v>
                  </c:pt>
                  <c:pt idx="1">
                    <c:v>2017</c:v>
                  </c:pt>
                  <c:pt idx="2">
                    <c:v>2019</c:v>
                  </c:pt>
                  <c:pt idx="3">
                    <c:v>2013</c:v>
                  </c:pt>
                  <c:pt idx="4">
                    <c:v>2017</c:v>
                  </c:pt>
                  <c:pt idx="5">
                    <c:v>2019</c:v>
                  </c:pt>
                  <c:pt idx="6">
                    <c:v>2013</c:v>
                  </c:pt>
                  <c:pt idx="7">
                    <c:v>2017</c:v>
                  </c:pt>
                  <c:pt idx="8">
                    <c:v>2019</c:v>
                  </c:pt>
                </c:lvl>
                <c:lvl>
                  <c:pt idx="0">
                    <c:v>Perusopetus 8. ja 9. lk</c:v>
                  </c:pt>
                  <c:pt idx="3">
                    <c:v>Lukio 1. ja 2. vuosi</c:v>
                  </c:pt>
                  <c:pt idx="6">
                    <c:v>Ammatillinen oppilaitos</c:v>
                  </c:pt>
                </c:lvl>
              </c:multiLvlStrCache>
            </c:multiLvlStrRef>
          </c:cat>
          <c:val>
            <c:numRef>
              <c:f>'Kouluterveyskyselyn aikasarjat '!$C$3:$K$3</c:f>
              <c:numCache>
                <c:formatCode>#\ ##0.0</c:formatCode>
                <c:ptCount val="9"/>
                <c:pt idx="0">
                  <c:v>6.9</c:v>
                </c:pt>
                <c:pt idx="1">
                  <c:v>4.5</c:v>
                </c:pt>
                <c:pt idx="2">
                  <c:v>5.6</c:v>
                </c:pt>
                <c:pt idx="3">
                  <c:v>3.2</c:v>
                </c:pt>
                <c:pt idx="4">
                  <c:v>5.5</c:v>
                </c:pt>
                <c:pt idx="5">
                  <c:v>3.6</c:v>
                </c:pt>
                <c:pt idx="6">
                  <c:v>3.7</c:v>
                </c:pt>
                <c:pt idx="7">
                  <c:v>2.2999999999999998</c:v>
                </c:pt>
                <c:pt idx="8">
                  <c:v>7</c:v>
                </c:pt>
              </c:numCache>
            </c:numRef>
          </c:val>
          <c:extLst>
            <c:ext xmlns:c16="http://schemas.microsoft.com/office/drawing/2014/chart" uri="{C3380CC4-5D6E-409C-BE32-E72D297353CC}">
              <c16:uniqueId val="{00000000-2C4D-4042-9C58-3AEE58093A54}"/>
            </c:ext>
          </c:extLst>
        </c:ser>
        <c:ser>
          <c:idx val="1"/>
          <c:order val="1"/>
          <c:tx>
            <c:strRef>
              <c:f>'Kouluterveyskyselyn aikasarjat '!$A$4:$B$4</c:f>
              <c:strCache>
                <c:ptCount val="2"/>
                <c:pt idx="1">
                  <c:v>tytöt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'Kouluterveyskyselyn aikasarjat '!$C$1:$K$2</c:f>
              <c:multiLvlStrCache>
                <c:ptCount val="9"/>
                <c:lvl>
                  <c:pt idx="0">
                    <c:v>2013</c:v>
                  </c:pt>
                  <c:pt idx="1">
                    <c:v>2017</c:v>
                  </c:pt>
                  <c:pt idx="2">
                    <c:v>2019</c:v>
                  </c:pt>
                  <c:pt idx="3">
                    <c:v>2013</c:v>
                  </c:pt>
                  <c:pt idx="4">
                    <c:v>2017</c:v>
                  </c:pt>
                  <c:pt idx="5">
                    <c:v>2019</c:v>
                  </c:pt>
                  <c:pt idx="6">
                    <c:v>2013</c:v>
                  </c:pt>
                  <c:pt idx="7">
                    <c:v>2017</c:v>
                  </c:pt>
                  <c:pt idx="8">
                    <c:v>2019</c:v>
                  </c:pt>
                </c:lvl>
                <c:lvl>
                  <c:pt idx="0">
                    <c:v>Perusopetus 8. ja 9. lk</c:v>
                  </c:pt>
                  <c:pt idx="3">
                    <c:v>Lukio 1. ja 2. vuosi</c:v>
                  </c:pt>
                  <c:pt idx="6">
                    <c:v>Ammatillinen oppilaitos</c:v>
                  </c:pt>
                </c:lvl>
              </c:multiLvlStrCache>
            </c:multiLvlStrRef>
          </c:cat>
          <c:val>
            <c:numRef>
              <c:f>'Kouluterveyskyselyn aikasarjat '!$C$4:$K$4</c:f>
              <c:numCache>
                <c:formatCode>#\ ##0.0</c:formatCode>
                <c:ptCount val="9"/>
                <c:pt idx="0">
                  <c:v>17.3</c:v>
                </c:pt>
                <c:pt idx="1">
                  <c:v>16.100000000000001</c:v>
                </c:pt>
                <c:pt idx="2">
                  <c:v>20.7</c:v>
                </c:pt>
                <c:pt idx="3">
                  <c:v>11</c:v>
                </c:pt>
                <c:pt idx="4">
                  <c:v>17.600000000000001</c:v>
                </c:pt>
                <c:pt idx="5">
                  <c:v>15.7</c:v>
                </c:pt>
                <c:pt idx="6">
                  <c:v>15.7</c:v>
                </c:pt>
                <c:pt idx="7">
                  <c:v>16.399999999999999</c:v>
                </c:pt>
                <c:pt idx="8">
                  <c:v>16.7</c:v>
                </c:pt>
              </c:numCache>
            </c:numRef>
          </c:val>
          <c:extLst>
            <c:ext xmlns:c16="http://schemas.microsoft.com/office/drawing/2014/chart" uri="{C3380CC4-5D6E-409C-BE32-E72D297353CC}">
              <c16:uniqueId val="{00000001-2C4D-4042-9C58-3AEE58093A54}"/>
            </c:ext>
          </c:extLst>
        </c:ser>
        <c:dLbls>
          <c:dLblPos val="outEnd"/>
          <c:showLegendKey val="0"/>
          <c:showVal val="1"/>
          <c:showCatName val="0"/>
          <c:showSerName val="0"/>
          <c:showPercent val="0"/>
          <c:showBubbleSize val="0"/>
        </c:dLbls>
        <c:gapWidth val="219"/>
        <c:overlap val="-27"/>
        <c:axId val="550796872"/>
        <c:axId val="550798184"/>
      </c:barChart>
      <c:catAx>
        <c:axId val="55079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550798184"/>
        <c:crosses val="autoZero"/>
        <c:auto val="1"/>
        <c:lblAlgn val="ctr"/>
        <c:lblOffset val="100"/>
        <c:noMultiLvlLbl val="0"/>
      </c:catAx>
      <c:valAx>
        <c:axId val="55079818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0796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i-FI" sz="1800"/>
              <a:t>Ei yhtään läheistä ystävää 8. ja 9.lk</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(1).xlsx]Kouluterveyskyselyn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'!$A$2:$A$8</c:f>
              <c:strCache>
                <c:ptCount val="7"/>
                <c:pt idx="0">
                  <c:v>Joensuu</c:v>
                </c:pt>
                <c:pt idx="1">
                  <c:v>Jyväskylä</c:v>
                </c:pt>
                <c:pt idx="2">
                  <c:v>Kuopio</c:v>
                </c:pt>
                <c:pt idx="3">
                  <c:v>Lahti</c:v>
                </c:pt>
                <c:pt idx="4">
                  <c:v>Oulu</c:v>
                </c:pt>
                <c:pt idx="5">
                  <c:v>Tampere</c:v>
                </c:pt>
                <c:pt idx="6">
                  <c:v>Turku</c:v>
                </c:pt>
              </c:strCache>
            </c:strRef>
          </c:cat>
          <c:val>
            <c:numRef>
              <c:f>'[ktk.ktk1.fact_ktk_ktk1.latest (1).xlsx]Kouluterveyskyselyn aikasarjat '!$B$2:$B$8</c:f>
              <c:numCache>
                <c:formatCode>#\ ##0.0</c:formatCode>
                <c:ptCount val="7"/>
                <c:pt idx="0">
                  <c:v>8.5</c:v>
                </c:pt>
                <c:pt idx="1">
                  <c:v>9.1</c:v>
                </c:pt>
                <c:pt idx="2">
                  <c:v>8.5</c:v>
                </c:pt>
                <c:pt idx="3">
                  <c:v>6.9</c:v>
                </c:pt>
                <c:pt idx="4">
                  <c:v>9.1999999999999993</c:v>
                </c:pt>
                <c:pt idx="5">
                  <c:v>9</c:v>
                </c:pt>
                <c:pt idx="6">
                  <c:v>8</c:v>
                </c:pt>
              </c:numCache>
            </c:numRef>
          </c:val>
          <c:extLst>
            <c:ext xmlns:c16="http://schemas.microsoft.com/office/drawing/2014/chart" uri="{C3380CC4-5D6E-409C-BE32-E72D297353CC}">
              <c16:uniqueId val="{00000000-4E11-438D-9B50-665F40D6370B}"/>
            </c:ext>
          </c:extLst>
        </c:ser>
        <c:ser>
          <c:idx val="1"/>
          <c:order val="1"/>
          <c:tx>
            <c:strRef>
              <c:f>'[ktk.ktk1.fact_ktk_ktk1.latest (1).xlsx]Kouluterveyskyselyn aikasarjat '!$C$1</c:f>
              <c:strCache>
                <c:ptCount val="1"/>
                <c:pt idx="0">
                  <c:v>2019</c:v>
                </c:pt>
              </c:strCache>
            </c:strRef>
          </c:tx>
          <c:spPr>
            <a:solidFill>
              <a:schemeClr val="accent2"/>
            </a:solidFill>
            <a:ln>
              <a:noFill/>
            </a:ln>
            <a:effectLst/>
          </c:spPr>
          <c:invertIfNegative val="0"/>
          <c:dPt>
            <c:idx val="2"/>
            <c:invertIfNegative val="0"/>
            <c:bubble3D val="0"/>
            <c:spPr>
              <a:solidFill>
                <a:srgbClr val="E961A5"/>
              </a:solidFill>
              <a:ln>
                <a:noFill/>
              </a:ln>
              <a:effectLst/>
            </c:spPr>
            <c:extLst>
              <c:ext xmlns:c16="http://schemas.microsoft.com/office/drawing/2014/chart" uri="{C3380CC4-5D6E-409C-BE32-E72D297353CC}">
                <c16:uniqueId val="{00000000-A721-44F0-A898-2E2C31018668}"/>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1-A721-44F0-A898-2E2C31018668}"/>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B05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2-A721-44F0-A898-2E2C3101866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'!$A$2:$A$8</c:f>
              <c:strCache>
                <c:ptCount val="7"/>
                <c:pt idx="0">
                  <c:v>Joensuu</c:v>
                </c:pt>
                <c:pt idx="1">
                  <c:v>Jyväskylä</c:v>
                </c:pt>
                <c:pt idx="2">
                  <c:v>Kuopio</c:v>
                </c:pt>
                <c:pt idx="3">
                  <c:v>Lahti</c:v>
                </c:pt>
                <c:pt idx="4">
                  <c:v>Oulu</c:v>
                </c:pt>
                <c:pt idx="5">
                  <c:v>Tampere</c:v>
                </c:pt>
                <c:pt idx="6">
                  <c:v>Turku</c:v>
                </c:pt>
              </c:strCache>
            </c:strRef>
          </c:cat>
          <c:val>
            <c:numRef>
              <c:f>'[ktk.ktk1.fact_ktk_ktk1.latest (1).xlsx]Kouluterveyskyselyn aikasarjat '!$C$2:$C$8</c:f>
              <c:numCache>
                <c:formatCode>#\ ##0.0</c:formatCode>
                <c:ptCount val="7"/>
                <c:pt idx="0">
                  <c:v>10</c:v>
                </c:pt>
                <c:pt idx="1">
                  <c:v>9</c:v>
                </c:pt>
                <c:pt idx="2">
                  <c:v>8.5</c:v>
                </c:pt>
                <c:pt idx="3">
                  <c:v>8.8000000000000007</c:v>
                </c:pt>
                <c:pt idx="4">
                  <c:v>7.8</c:v>
                </c:pt>
                <c:pt idx="5">
                  <c:v>9.1999999999999993</c:v>
                </c:pt>
                <c:pt idx="6">
                  <c:v>8.9</c:v>
                </c:pt>
              </c:numCache>
            </c:numRef>
          </c:val>
          <c:extLst>
            <c:ext xmlns:c16="http://schemas.microsoft.com/office/drawing/2014/chart" uri="{C3380CC4-5D6E-409C-BE32-E72D297353CC}">
              <c16:uniqueId val="{00000001-4E11-438D-9B50-665F40D6370B}"/>
            </c:ext>
          </c:extLst>
        </c:ser>
        <c:dLbls>
          <c:dLblPos val="outEnd"/>
          <c:showLegendKey val="0"/>
          <c:showVal val="1"/>
          <c:showCatName val="0"/>
          <c:showSerName val="0"/>
          <c:showPercent val="0"/>
          <c:showBubbleSize val="0"/>
        </c:dLbls>
        <c:gapWidth val="219"/>
        <c:overlap val="-27"/>
        <c:axId val="551439728"/>
        <c:axId val="551438416"/>
      </c:barChart>
      <c:catAx>
        <c:axId val="55143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51438416"/>
        <c:crosses val="autoZero"/>
        <c:auto val="1"/>
        <c:lblAlgn val="ctr"/>
        <c:lblOffset val="100"/>
        <c:noMultiLvlLbl val="0"/>
      </c:catAx>
      <c:valAx>
        <c:axId val="55143841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1439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a:t>Ei yhtään hyvää kaveria, %, 4. ja 5.lk</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'[ktk.ktk4.fact_ktk_ktk4.latest.xlsx]Kouluterveyskyselyn tulokset 20'!$B$1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'[ktk.ktk4.fact_ktk_ktk4.latest.xlsx]Kouluterveyskyselyn tulokset 20'!$A$2:$A$8</c:f>
              <c:strCache>
                <c:ptCount val="7"/>
                <c:pt idx="0">
                  <c:v>Joensuu</c:v>
                </c:pt>
                <c:pt idx="1">
                  <c:v>Jyväskylä</c:v>
                </c:pt>
                <c:pt idx="2">
                  <c:v>Kuopio</c:v>
                </c:pt>
                <c:pt idx="3">
                  <c:v>Lahti</c:v>
                </c:pt>
                <c:pt idx="4">
                  <c:v>Oulu</c:v>
                </c:pt>
                <c:pt idx="5">
                  <c:v>Tampere</c:v>
                </c:pt>
                <c:pt idx="6">
                  <c:v>Turku</c:v>
                </c:pt>
              </c:strCache>
            </c:strRef>
          </c:cat>
          <c:val>
            <c:numRef>
              <c:f>'[ktk.ktk4.fact_ktk_ktk4.latest.xlsx]Kouluterveyskyselyn tulokset 20'!$B$2:$B$8</c:f>
              <c:numCache>
                <c:formatCode>#\ ##0.0</c:formatCode>
                <c:ptCount val="7"/>
                <c:pt idx="0">
                  <c:v>0.9</c:v>
                </c:pt>
                <c:pt idx="1">
                  <c:v>0.9</c:v>
                </c:pt>
                <c:pt idx="2">
                  <c:v>0.6</c:v>
                </c:pt>
                <c:pt idx="3">
                  <c:v>0.5</c:v>
                </c:pt>
                <c:pt idx="4">
                  <c:v>0.4</c:v>
                </c:pt>
                <c:pt idx="5">
                  <c:v>0.8</c:v>
                </c:pt>
                <c:pt idx="6">
                  <c:v>1</c:v>
                </c:pt>
              </c:numCache>
            </c:numRef>
          </c:val>
          <c:extLst>
            <c:ext xmlns:c16="http://schemas.microsoft.com/office/drawing/2014/chart" uri="{C3380CC4-5D6E-409C-BE32-E72D297353CC}">
              <c16:uniqueId val="{00000000-8FF6-4EA9-A4BC-20721B7B5556}"/>
            </c:ext>
          </c:extLst>
        </c:ser>
        <c:ser>
          <c:idx val="1"/>
          <c:order val="1"/>
          <c:tx>
            <c:strRef>
              <c:f>'[ktk.ktk4.fact_ktk_ktk4.latest.xlsx]Kouluterveyskyselyn tulokset 20'!$C$1</c:f>
              <c:strCache>
                <c:ptCount val="1"/>
                <c:pt idx="0">
                  <c:v>2019</c:v>
                </c:pt>
              </c:strCache>
            </c:strRef>
          </c:tx>
          <c:spPr>
            <a:solidFill>
              <a:schemeClr val="accent2"/>
            </a:solidFill>
            <a:ln>
              <a:noFill/>
            </a:ln>
            <a:effectLst/>
          </c:spPr>
          <c:invertIfNegative val="0"/>
          <c:dPt>
            <c:idx val="2"/>
            <c:invertIfNegative val="0"/>
            <c:bubble3D val="0"/>
            <c:spPr>
              <a:solidFill>
                <a:srgbClr val="E961A5"/>
              </a:solidFill>
              <a:ln>
                <a:noFill/>
              </a:ln>
              <a:effectLst/>
            </c:spPr>
            <c:extLst>
              <c:ext xmlns:c16="http://schemas.microsoft.com/office/drawing/2014/chart" uri="{C3380CC4-5D6E-409C-BE32-E72D297353CC}">
                <c16:uniqueId val="{00000000-7C0C-4E98-93F0-410B24401BE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'[ktk.ktk4.fact_ktk_ktk4.latest.xlsx]Kouluterveyskyselyn tulokset 20'!$A$2:$A$8</c:f>
              <c:strCache>
                <c:ptCount val="7"/>
                <c:pt idx="0">
                  <c:v>Joensuu</c:v>
                </c:pt>
                <c:pt idx="1">
                  <c:v>Jyväskylä</c:v>
                </c:pt>
                <c:pt idx="2">
                  <c:v>Kuopio</c:v>
                </c:pt>
                <c:pt idx="3">
                  <c:v>Lahti</c:v>
                </c:pt>
                <c:pt idx="4">
                  <c:v>Oulu</c:v>
                </c:pt>
                <c:pt idx="5">
                  <c:v>Tampere</c:v>
                </c:pt>
                <c:pt idx="6">
                  <c:v>Turku</c:v>
                </c:pt>
              </c:strCache>
            </c:strRef>
          </c:cat>
          <c:val>
            <c:numRef>
              <c:f>'[ktk.ktk4.fact_ktk_ktk4.latest.xlsx]Kouluterveyskyselyn tulokset 20'!$C$2:$C$8</c:f>
              <c:numCache>
                <c:formatCode>#\ ##0.0</c:formatCode>
                <c:ptCount val="7"/>
                <c:pt idx="0">
                  <c:v>1</c:v>
                </c:pt>
                <c:pt idx="1">
                  <c:v>0.7</c:v>
                </c:pt>
                <c:pt idx="2">
                  <c:v>0.8</c:v>
                </c:pt>
                <c:pt idx="3">
                  <c:v>1.2</c:v>
                </c:pt>
                <c:pt idx="4">
                  <c:v>0.7</c:v>
                </c:pt>
                <c:pt idx="5">
                  <c:v>0.9</c:v>
                </c:pt>
                <c:pt idx="6">
                  <c:v>0.7</c:v>
                </c:pt>
              </c:numCache>
            </c:numRef>
          </c:val>
          <c:extLst>
            <c:ext xmlns:c16="http://schemas.microsoft.com/office/drawing/2014/chart" uri="{C3380CC4-5D6E-409C-BE32-E72D297353CC}">
              <c16:uniqueId val="{00000001-8FF6-4EA9-A4BC-20721B7B5556}"/>
            </c:ext>
          </c:extLst>
        </c:ser>
        <c:dLbls>
          <c:dLblPos val="outEnd"/>
          <c:showLegendKey val="0"/>
          <c:showVal val="1"/>
          <c:showCatName val="0"/>
          <c:showSerName val="0"/>
          <c:showPercent val="0"/>
          <c:showBubbleSize val="0"/>
        </c:dLbls>
        <c:gapWidth val="219"/>
        <c:overlap val="-27"/>
        <c:axId val="559035608"/>
        <c:axId val="559035280"/>
      </c:barChart>
      <c:catAx>
        <c:axId val="559035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559035280"/>
        <c:crosses val="autoZero"/>
        <c:auto val="1"/>
        <c:lblAlgn val="ctr"/>
        <c:lblOffset val="100"/>
        <c:noMultiLvlLbl val="0"/>
      </c:catAx>
      <c:valAx>
        <c:axId val="55903528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9035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Ei yhtään hyvää kaveria, % 4.ja5.lk Kuopio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'[ktk.ktk4.fact_ktk_ktk4.latest (1).xlsx]Kouluterveyskyselyn tulokset 20'!$A$3:$B$3</c:f>
              <c:strCache>
                <c:ptCount val="2"/>
                <c:pt idx="0">
                  <c:v>Ei yhtään hyvää kaveria, %</c:v>
                </c:pt>
                <c:pt idx="1">
                  <c:v>Ei yhtään hyvää kaveria, %</c:v>
                </c:pt>
              </c:strCache>
            </c:strRef>
          </c:tx>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0-7AD5-4C97-9863-C36A05271DEB}"/>
              </c:ext>
            </c:extLst>
          </c:dPt>
          <c:dPt>
            <c:idx val="2"/>
            <c:invertIfNegative val="0"/>
            <c:bubble3D val="0"/>
            <c:spPr>
              <a:solidFill>
                <a:srgbClr val="253055">
                  <a:lumMod val="75000"/>
                </a:srgbClr>
              </a:solidFill>
              <a:ln>
                <a:noFill/>
              </a:ln>
              <a:effectLst/>
            </c:spPr>
            <c:extLst>
              <c:ext xmlns:c16="http://schemas.microsoft.com/office/drawing/2014/chart" uri="{C3380CC4-5D6E-409C-BE32-E72D297353CC}">
                <c16:uniqueId val="{00000002-7AD5-4C97-9863-C36A05271DEB}"/>
              </c:ext>
            </c:extLst>
          </c:dPt>
          <c:dPt>
            <c:idx val="4"/>
            <c:invertIfNegative val="0"/>
            <c:bubble3D val="0"/>
            <c:spPr>
              <a:solidFill>
                <a:srgbClr val="C00000"/>
              </a:solidFill>
              <a:ln>
                <a:noFill/>
              </a:ln>
              <a:effectLst/>
            </c:spPr>
            <c:extLst>
              <c:ext xmlns:c16="http://schemas.microsoft.com/office/drawing/2014/chart" uri="{C3380CC4-5D6E-409C-BE32-E72D297353CC}">
                <c16:uniqueId val="{00000001-7AD5-4C97-9863-C36A05271DEB}"/>
              </c:ext>
            </c:extLst>
          </c:dPt>
          <c:dPt>
            <c:idx val="5"/>
            <c:invertIfNegative val="0"/>
            <c:bubble3D val="0"/>
            <c:spPr>
              <a:solidFill>
                <a:srgbClr val="0F0F0F"/>
              </a:solidFill>
              <a:ln>
                <a:noFill/>
              </a:ln>
              <a:effectLst/>
            </c:spPr>
            <c:extLst>
              <c:ext xmlns:c16="http://schemas.microsoft.com/office/drawing/2014/chart" uri="{C3380CC4-5D6E-409C-BE32-E72D297353CC}">
                <c16:uniqueId val="{00000003-7AD5-4C97-9863-C36A05271DEB}"/>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'[ktk.ktk4.fact_ktk_ktk4.latest (1).xlsx]Kouluterveyskyselyn tulokset 20'!$C$1:$H$2</c:f>
              <c:multiLvlStrCache>
                <c:ptCount val="6"/>
                <c:lvl>
                  <c:pt idx="0">
                    <c:v>Pojat</c:v>
                  </c:pt>
                  <c:pt idx="1">
                    <c:v>Tytöt</c:v>
                  </c:pt>
                  <c:pt idx="2">
                    <c:v>Sukupuoli: yhteensä</c:v>
                  </c:pt>
                  <c:pt idx="3">
                    <c:v>Pojat</c:v>
                  </c:pt>
                  <c:pt idx="4">
                    <c:v>Tytöt</c:v>
                  </c:pt>
                  <c:pt idx="5">
                    <c:v>Sukupuoli: yhteensä</c:v>
                  </c:pt>
                </c:lvl>
                <c:lvl>
                  <c:pt idx="0">
                    <c:v>2017</c:v>
                  </c:pt>
                  <c:pt idx="3">
                    <c:v>2019</c:v>
                  </c:pt>
                </c:lvl>
              </c:multiLvlStrCache>
            </c:multiLvlStrRef>
          </c:cat>
          <c:val>
            <c:numRef>
              <c:f>'[ktk.ktk4.fact_ktk_ktk4.latest (1).xlsx]Kouluterveyskyselyn tulokset 20'!$C$3:$H$3</c:f>
              <c:numCache>
                <c:formatCode>#\ ##0.0</c:formatCode>
                <c:ptCount val="6"/>
                <c:pt idx="0">
                  <c:v>0.8</c:v>
                </c:pt>
                <c:pt idx="1">
                  <c:v>0.4</c:v>
                </c:pt>
                <c:pt idx="2">
                  <c:v>0.6</c:v>
                </c:pt>
                <c:pt idx="3">
                  <c:v>0.9</c:v>
                </c:pt>
                <c:pt idx="4">
                  <c:v>0.6</c:v>
                </c:pt>
                <c:pt idx="5">
                  <c:v>0.8</c:v>
                </c:pt>
              </c:numCache>
            </c:numRef>
          </c:val>
          <c:extLst>
            <c:ext xmlns:c16="http://schemas.microsoft.com/office/drawing/2014/chart" uri="{C3380CC4-5D6E-409C-BE32-E72D297353CC}">
              <c16:uniqueId val="{00000000-6404-4101-8BB6-DF474FEE1BFF}"/>
            </c:ext>
          </c:extLst>
        </c:ser>
        <c:dLbls>
          <c:dLblPos val="outEnd"/>
          <c:showLegendKey val="0"/>
          <c:showVal val="1"/>
          <c:showCatName val="0"/>
          <c:showSerName val="0"/>
          <c:showPercent val="0"/>
          <c:showBubbleSize val="0"/>
        </c:dLbls>
        <c:gapWidth val="219"/>
        <c:overlap val="-27"/>
        <c:axId val="568635008"/>
        <c:axId val="568640912"/>
      </c:barChart>
      <c:catAx>
        <c:axId val="56863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68640912"/>
        <c:crosses val="autoZero"/>
        <c:auto val="1"/>
        <c:lblAlgn val="ctr"/>
        <c:lblOffset val="100"/>
        <c:noMultiLvlLbl val="0"/>
      </c:catAx>
      <c:valAx>
        <c:axId val="56864091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8635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Ei yhtään läheistä ystävää, % vuosina</a:t>
            </a:r>
            <a:r>
              <a:rPr lang="en-US" baseline="0"/>
              <a:t> 2013, 2017 ja 2019</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'Kouluterveyskyselyn aikasarjat '!$A$3</c:f>
              <c:strCache>
                <c:ptCount val="1"/>
                <c:pt idx="0">
                  <c:v>Ei yhtään läheistä ystävää, %</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24D5-4BF1-8733-4502C388056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24D5-4BF1-8733-4502C3880566}"/>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24D5-4BF1-8733-4502C3880566}"/>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7-24D5-4BF1-8733-4502C3880566}"/>
              </c:ext>
            </c:extLst>
          </c:dPt>
          <c:dPt>
            <c:idx val="7"/>
            <c:invertIfNegative val="0"/>
            <c:bubble3D val="0"/>
            <c:spPr>
              <a:solidFill>
                <a:schemeClr val="accent6"/>
              </a:solidFill>
              <a:ln>
                <a:noFill/>
              </a:ln>
              <a:effectLst/>
            </c:spPr>
            <c:extLst>
              <c:ext xmlns:c16="http://schemas.microsoft.com/office/drawing/2014/chart" uri="{C3380CC4-5D6E-409C-BE32-E72D297353CC}">
                <c16:uniqueId val="{00000009-24D5-4BF1-8733-4502C3880566}"/>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B-24D5-4BF1-8733-4502C388056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'Kouluterveyskyselyn aikasarjat '!$B$1:$J$2</c:f>
              <c:multiLvlStrCache>
                <c:ptCount val="9"/>
                <c:lvl>
                  <c:pt idx="0">
                    <c:v>2013</c:v>
                  </c:pt>
                  <c:pt idx="1">
                    <c:v>2017</c:v>
                  </c:pt>
                  <c:pt idx="2">
                    <c:v>2019</c:v>
                  </c:pt>
                  <c:pt idx="3">
                    <c:v>2013</c:v>
                  </c:pt>
                  <c:pt idx="4">
                    <c:v>2017</c:v>
                  </c:pt>
                  <c:pt idx="5">
                    <c:v>2019</c:v>
                  </c:pt>
                  <c:pt idx="6">
                    <c:v>2013</c:v>
                  </c:pt>
                  <c:pt idx="7">
                    <c:v>2017</c:v>
                  </c:pt>
                  <c:pt idx="8">
                    <c:v>2019</c:v>
                  </c:pt>
                </c:lvl>
                <c:lvl>
                  <c:pt idx="0">
                    <c:v>Perusopetus 8. ja 9. lk </c:v>
                  </c:pt>
                  <c:pt idx="3">
                    <c:v>Lukio 1. ja 2. vuosi</c:v>
                  </c:pt>
                  <c:pt idx="6">
                    <c:v>Ammatillinen oppilaitos</c:v>
                  </c:pt>
                </c:lvl>
              </c:multiLvlStrCache>
            </c:multiLvlStrRef>
          </c:cat>
          <c:val>
            <c:numRef>
              <c:f>'Kouluterveyskyselyn aikasarjat '!$B$3:$J$3</c:f>
              <c:numCache>
                <c:formatCode>#\ ##0.0</c:formatCode>
                <c:ptCount val="9"/>
                <c:pt idx="0">
                  <c:v>8.3000000000000007</c:v>
                </c:pt>
                <c:pt idx="1">
                  <c:v>8.5</c:v>
                </c:pt>
                <c:pt idx="2">
                  <c:v>8.5</c:v>
                </c:pt>
                <c:pt idx="3">
                  <c:v>5.7</c:v>
                </c:pt>
                <c:pt idx="4">
                  <c:v>7.7</c:v>
                </c:pt>
                <c:pt idx="5">
                  <c:v>7.6</c:v>
                </c:pt>
                <c:pt idx="6">
                  <c:v>7.4</c:v>
                </c:pt>
                <c:pt idx="7">
                  <c:v>8.9</c:v>
                </c:pt>
                <c:pt idx="8">
                  <c:v>7.6</c:v>
                </c:pt>
              </c:numCache>
            </c:numRef>
          </c:val>
          <c:extLst>
            <c:ext xmlns:c16="http://schemas.microsoft.com/office/drawing/2014/chart" uri="{C3380CC4-5D6E-409C-BE32-E72D297353CC}">
              <c16:uniqueId val="{0000000C-24D5-4BF1-8733-4502C3880566}"/>
            </c:ext>
          </c:extLst>
        </c:ser>
        <c:dLbls>
          <c:dLblPos val="outEnd"/>
          <c:showLegendKey val="0"/>
          <c:showVal val="1"/>
          <c:showCatName val="0"/>
          <c:showSerName val="0"/>
          <c:showPercent val="0"/>
          <c:showBubbleSize val="0"/>
        </c:dLbls>
        <c:gapWidth val="219"/>
        <c:overlap val="-27"/>
        <c:axId val="670008576"/>
        <c:axId val="670003656"/>
      </c:barChart>
      <c:catAx>
        <c:axId val="67000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670003656"/>
        <c:crosses val="autoZero"/>
        <c:auto val="1"/>
        <c:lblAlgn val="ctr"/>
        <c:lblOffset val="100"/>
        <c:noMultiLvlLbl val="0"/>
      </c:catAx>
      <c:valAx>
        <c:axId val="67000365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70008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i-FI" sz="1800"/>
              <a:t>Ei</a:t>
            </a:r>
            <a:r>
              <a:rPr lang="fi-FI" sz="1800" baseline="0"/>
              <a:t> yhtään läheistä ystävää, % Kuopio vuosina 2013, 2015, 2017, 2019 </a:t>
            </a:r>
            <a:endParaRPr lang="fi-FI"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4.0288440507436574E-2"/>
          <c:y val="0.1209219578231811"/>
          <c:w val="0.94929489282589674"/>
          <c:h val="0.60200662903017998"/>
        </c:manualLayout>
      </c:layout>
      <c:barChart>
        <c:barDir val="col"/>
        <c:grouping val="clustered"/>
        <c:varyColors val="0"/>
        <c:ser>
          <c:idx val="0"/>
          <c:order val="0"/>
          <c:tx>
            <c:strRef>
              <c:f>'Kouluterveyskyselyn aikasarjat '!$A$3</c:f>
              <c:strCache>
                <c:ptCount val="1"/>
                <c:pt idx="0">
                  <c:v>Pojat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'Kouluterveyskyselyn aikasarjat '!$B$1:$M$2</c:f>
              <c:multiLvlStrCache>
                <c:ptCount val="12"/>
                <c:lvl>
                  <c:pt idx="0">
                    <c:v>2013</c:v>
                  </c:pt>
                  <c:pt idx="1">
                    <c:v>2015</c:v>
                  </c:pt>
                  <c:pt idx="2">
                    <c:v>2017</c:v>
                  </c:pt>
                  <c:pt idx="3">
                    <c:v>2019</c:v>
                  </c:pt>
                  <c:pt idx="4">
                    <c:v>2013</c:v>
                  </c:pt>
                  <c:pt idx="5">
                    <c:v>2015</c:v>
                  </c:pt>
                  <c:pt idx="6">
                    <c:v>2017</c:v>
                  </c:pt>
                  <c:pt idx="7">
                    <c:v>2019</c:v>
                  </c:pt>
                  <c:pt idx="8">
                    <c:v>2013</c:v>
                  </c:pt>
                  <c:pt idx="9">
                    <c:v>2015</c:v>
                  </c:pt>
                  <c:pt idx="10">
                    <c:v>2017</c:v>
                  </c:pt>
                  <c:pt idx="11">
                    <c:v>2019</c:v>
                  </c:pt>
                </c:lvl>
                <c:lvl>
                  <c:pt idx="0">
                    <c:v>Perusopetus 8. ja 9. lk</c:v>
                  </c:pt>
                  <c:pt idx="4">
                    <c:v>Lukio 1. ja 2. vuosi</c:v>
                  </c:pt>
                  <c:pt idx="8">
                    <c:v>Ammatillinen oppilaitos</c:v>
                  </c:pt>
                </c:lvl>
              </c:multiLvlStrCache>
            </c:multiLvlStrRef>
          </c:cat>
          <c:val>
            <c:numRef>
              <c:f>'Kouluterveyskyselyn aikasarjat '!$B$3:$M$3</c:f>
              <c:numCache>
                <c:formatCode>#\ ##0.0</c:formatCode>
                <c:ptCount val="12"/>
                <c:pt idx="0">
                  <c:v>11.3</c:v>
                </c:pt>
                <c:pt idx="1">
                  <c:v>12.2</c:v>
                </c:pt>
                <c:pt idx="2">
                  <c:v>10.8</c:v>
                </c:pt>
                <c:pt idx="3">
                  <c:v>11.3</c:v>
                </c:pt>
                <c:pt idx="4">
                  <c:v>9</c:v>
                </c:pt>
                <c:pt idx="5">
                  <c:v>10.199999999999999</c:v>
                </c:pt>
                <c:pt idx="6">
                  <c:v>9.4</c:v>
                </c:pt>
                <c:pt idx="7">
                  <c:v>10.199999999999999</c:v>
                </c:pt>
                <c:pt idx="8">
                  <c:v>9.8000000000000007</c:v>
                </c:pt>
                <c:pt idx="9">
                  <c:v>10.6</c:v>
                </c:pt>
                <c:pt idx="10">
                  <c:v>8</c:v>
                </c:pt>
                <c:pt idx="11">
                  <c:v>9.6999999999999993</c:v>
                </c:pt>
              </c:numCache>
            </c:numRef>
          </c:val>
          <c:extLst>
            <c:ext xmlns:c16="http://schemas.microsoft.com/office/drawing/2014/chart" uri="{C3380CC4-5D6E-409C-BE32-E72D297353CC}">
              <c16:uniqueId val="{00000000-F900-48CF-B566-BDD6FEB81BBE}"/>
            </c:ext>
          </c:extLst>
        </c:ser>
        <c:ser>
          <c:idx val="1"/>
          <c:order val="1"/>
          <c:tx>
            <c:strRef>
              <c:f>'Kouluterveyskyselyn aikasarjat '!$A$4</c:f>
              <c:strCache>
                <c:ptCount val="1"/>
                <c:pt idx="0">
                  <c:v>Tytöt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'Kouluterveyskyselyn aikasarjat '!$B$1:$M$2</c:f>
              <c:multiLvlStrCache>
                <c:ptCount val="12"/>
                <c:lvl>
                  <c:pt idx="0">
                    <c:v>2013</c:v>
                  </c:pt>
                  <c:pt idx="1">
                    <c:v>2015</c:v>
                  </c:pt>
                  <c:pt idx="2">
                    <c:v>2017</c:v>
                  </c:pt>
                  <c:pt idx="3">
                    <c:v>2019</c:v>
                  </c:pt>
                  <c:pt idx="4">
                    <c:v>2013</c:v>
                  </c:pt>
                  <c:pt idx="5">
                    <c:v>2015</c:v>
                  </c:pt>
                  <c:pt idx="6">
                    <c:v>2017</c:v>
                  </c:pt>
                  <c:pt idx="7">
                    <c:v>2019</c:v>
                  </c:pt>
                  <c:pt idx="8">
                    <c:v>2013</c:v>
                  </c:pt>
                  <c:pt idx="9">
                    <c:v>2015</c:v>
                  </c:pt>
                  <c:pt idx="10">
                    <c:v>2017</c:v>
                  </c:pt>
                  <c:pt idx="11">
                    <c:v>2019</c:v>
                  </c:pt>
                </c:lvl>
                <c:lvl>
                  <c:pt idx="0">
                    <c:v>Perusopetus 8. ja 9. lk</c:v>
                  </c:pt>
                  <c:pt idx="4">
                    <c:v>Lukio 1. ja 2. vuosi</c:v>
                  </c:pt>
                  <c:pt idx="8">
                    <c:v>Ammatillinen oppilaitos</c:v>
                  </c:pt>
                </c:lvl>
              </c:multiLvlStrCache>
            </c:multiLvlStrRef>
          </c:cat>
          <c:val>
            <c:numRef>
              <c:f>'Kouluterveyskyselyn aikasarjat '!$B$4:$M$4</c:f>
              <c:numCache>
                <c:formatCode>#\ ##0.0</c:formatCode>
                <c:ptCount val="12"/>
                <c:pt idx="0">
                  <c:v>5.6</c:v>
                </c:pt>
                <c:pt idx="1">
                  <c:v>6.4</c:v>
                </c:pt>
                <c:pt idx="2">
                  <c:v>6.2</c:v>
                </c:pt>
                <c:pt idx="3">
                  <c:v>6.9</c:v>
                </c:pt>
                <c:pt idx="4">
                  <c:v>4.4000000000000004</c:v>
                </c:pt>
                <c:pt idx="5">
                  <c:v>5.2</c:v>
                </c:pt>
                <c:pt idx="6">
                  <c:v>5.6</c:v>
                </c:pt>
                <c:pt idx="7">
                  <c:v>6.4</c:v>
                </c:pt>
                <c:pt idx="8">
                  <c:v>4.8</c:v>
                </c:pt>
                <c:pt idx="9">
                  <c:v>5.6</c:v>
                </c:pt>
                <c:pt idx="10">
                  <c:v>5.2</c:v>
                </c:pt>
                <c:pt idx="11">
                  <c:v>6.3</c:v>
                </c:pt>
              </c:numCache>
            </c:numRef>
          </c:val>
          <c:extLst>
            <c:ext xmlns:c16="http://schemas.microsoft.com/office/drawing/2014/chart" uri="{C3380CC4-5D6E-409C-BE32-E72D297353CC}">
              <c16:uniqueId val="{00000001-F900-48CF-B566-BDD6FEB81BBE}"/>
            </c:ext>
          </c:extLst>
        </c:ser>
        <c:dLbls>
          <c:dLblPos val="outEnd"/>
          <c:showLegendKey val="0"/>
          <c:showVal val="1"/>
          <c:showCatName val="0"/>
          <c:showSerName val="0"/>
          <c:showPercent val="0"/>
          <c:showBubbleSize val="0"/>
        </c:dLbls>
        <c:gapWidth val="219"/>
        <c:overlap val="-27"/>
        <c:axId val="808719872"/>
        <c:axId val="808720856"/>
      </c:barChart>
      <c:catAx>
        <c:axId val="80871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i-FI"/>
          </a:p>
        </c:txPr>
        <c:crossAx val="808720856"/>
        <c:crosses val="autoZero"/>
        <c:auto val="1"/>
        <c:lblAlgn val="ctr"/>
        <c:lblOffset val="100"/>
        <c:noMultiLvlLbl val="0"/>
      </c:catAx>
      <c:valAx>
        <c:axId val="80872085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08719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baseline="0" dirty="0">
                <a:effectLst/>
              </a:rPr>
              <a:t>Vähintään tunnin päivässä liikkuvat, %</a:t>
            </a:r>
            <a:r>
              <a:rPr lang="fi-FI" sz="1400" b="0" i="0" u="none" strike="noStrike" baseline="0" dirty="0"/>
              <a:t> 8. ja 9.lk, Kuopio</a:t>
            </a:r>
            <a:endParaRPr lang="fi-FI" dirty="0"/>
          </a:p>
        </c:rich>
      </c:tx>
      <c:layout>
        <c:manualLayout>
          <c:xMode val="edge"/>
          <c:yMode val="edge"/>
          <c:x val="0.15242987849917608"/>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(5).xlsx]Kouluterveyskyselyn aikasarjat '!$B$1</c:f>
              <c:strCache>
                <c:ptCount val="1"/>
                <c:pt idx="0">
                  <c:v>2017</c:v>
                </c:pt>
              </c:strCache>
            </c:strRef>
          </c:tx>
          <c:spPr>
            <a:solidFill>
              <a:schemeClr val="accent6"/>
            </a:solidFill>
            <a:ln>
              <a:noFill/>
            </a:ln>
            <a:effectLst/>
          </c:spPr>
          <c:invertIfNegative val="0"/>
          <c:dLbls>
            <c:dLbl>
              <c:idx val="5"/>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2-09F5-42FE-902B-4F407E2D9E4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(5).xlsx]Kouluterveyskyselyn aikasarjat '!$A$2:$A$8</c:f>
              <c:strCache>
                <c:ptCount val="7"/>
                <c:pt idx="0">
                  <c:v>Joensuu</c:v>
                </c:pt>
                <c:pt idx="1">
                  <c:v>Jyväskylä</c:v>
                </c:pt>
                <c:pt idx="2">
                  <c:v>Kuopio</c:v>
                </c:pt>
                <c:pt idx="3">
                  <c:v>Lahti</c:v>
                </c:pt>
                <c:pt idx="4">
                  <c:v>Oulu</c:v>
                </c:pt>
                <c:pt idx="5">
                  <c:v>Tampere</c:v>
                </c:pt>
                <c:pt idx="6">
                  <c:v>Turku</c:v>
                </c:pt>
              </c:strCache>
            </c:strRef>
          </c:cat>
          <c:val>
            <c:numRef>
              <c:f>'[ktk.ktk1.fact_ktk_ktk1.latest (5).xlsx]Kouluterveyskyselyn aikasarjat '!$B$2:$B$8</c:f>
              <c:numCache>
                <c:formatCode>#\ ##0.0</c:formatCode>
                <c:ptCount val="7"/>
                <c:pt idx="0">
                  <c:v>21.4</c:v>
                </c:pt>
                <c:pt idx="1">
                  <c:v>21.3</c:v>
                </c:pt>
                <c:pt idx="2">
                  <c:v>19.600000000000001</c:v>
                </c:pt>
                <c:pt idx="3">
                  <c:v>21.9</c:v>
                </c:pt>
                <c:pt idx="4">
                  <c:v>19.2</c:v>
                </c:pt>
                <c:pt idx="5">
                  <c:v>18.399999999999999</c:v>
                </c:pt>
                <c:pt idx="6">
                  <c:v>24.7</c:v>
                </c:pt>
              </c:numCache>
            </c:numRef>
          </c:val>
          <c:extLst>
            <c:ext xmlns:c16="http://schemas.microsoft.com/office/drawing/2014/chart" uri="{C3380CC4-5D6E-409C-BE32-E72D297353CC}">
              <c16:uniqueId val="{00000000-09F5-42FE-902B-4F407E2D9E4B}"/>
            </c:ext>
          </c:extLst>
        </c:ser>
        <c:ser>
          <c:idx val="1"/>
          <c:order val="1"/>
          <c:tx>
            <c:strRef>
              <c:f>'[ktk.ktk1.fact_ktk_ktk1.latest (5).xlsx]Kouluterveyskyselyn aikasarjat '!$C$1</c:f>
              <c:strCache>
                <c:ptCount val="1"/>
                <c:pt idx="0">
                  <c:v>2019</c:v>
                </c:pt>
              </c:strCache>
            </c:strRef>
          </c:tx>
          <c:spPr>
            <a:solidFill>
              <a:schemeClr val="accent5"/>
            </a:solidFill>
            <a:ln>
              <a:noFill/>
            </a:ln>
            <a:effectLst/>
          </c:spPr>
          <c:invertIfNegative val="0"/>
          <c:dLbls>
            <c:dLbl>
              <c:idx val="0"/>
              <c:tx>
                <c:rich>
                  <a:bodyPr/>
                  <a:lstStyle/>
                  <a:p>
                    <a:fld id="{33B6DE42-78C2-4843-9822-BB43EE7FD481}" type="VALUE">
                      <a:rPr lang="en-US" b="1">
                        <a:solidFill>
                          <a:srgbClr val="00B050"/>
                        </a:solidFill>
                      </a:rPr>
                      <a:pPr/>
                      <a:t>[ARVO]</a:t>
                    </a:fld>
                    <a:endParaRPr lang="fi-FI"/>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9F5-42FE-902B-4F407E2D9E4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(5).xlsx]Kouluterveyskyselyn aikasarjat '!$A$2:$A$8</c:f>
              <c:strCache>
                <c:ptCount val="7"/>
                <c:pt idx="0">
                  <c:v>Joensuu</c:v>
                </c:pt>
                <c:pt idx="1">
                  <c:v>Jyväskylä</c:v>
                </c:pt>
                <c:pt idx="2">
                  <c:v>Kuopio</c:v>
                </c:pt>
                <c:pt idx="3">
                  <c:v>Lahti</c:v>
                </c:pt>
                <c:pt idx="4">
                  <c:v>Oulu</c:v>
                </c:pt>
                <c:pt idx="5">
                  <c:v>Tampere</c:v>
                </c:pt>
                <c:pt idx="6">
                  <c:v>Turku</c:v>
                </c:pt>
              </c:strCache>
            </c:strRef>
          </c:cat>
          <c:val>
            <c:numRef>
              <c:f>'[ktk.ktk1.fact_ktk_ktk1.latest (5).xlsx]Kouluterveyskyselyn aikasarjat '!$C$2:$C$8</c:f>
              <c:numCache>
                <c:formatCode>#\ ##0.0</c:formatCode>
                <c:ptCount val="7"/>
                <c:pt idx="0">
                  <c:v>25.5</c:v>
                </c:pt>
                <c:pt idx="1">
                  <c:v>24</c:v>
                </c:pt>
                <c:pt idx="2">
                  <c:v>21.8</c:v>
                </c:pt>
                <c:pt idx="3">
                  <c:v>25.2</c:v>
                </c:pt>
                <c:pt idx="4">
                  <c:v>21.8</c:v>
                </c:pt>
                <c:pt idx="5">
                  <c:v>22.8</c:v>
                </c:pt>
                <c:pt idx="6">
                  <c:v>22.1</c:v>
                </c:pt>
              </c:numCache>
            </c:numRef>
          </c:val>
          <c:extLst>
            <c:ext xmlns:c16="http://schemas.microsoft.com/office/drawing/2014/chart" uri="{C3380CC4-5D6E-409C-BE32-E72D297353CC}">
              <c16:uniqueId val="{00000001-09F5-42FE-902B-4F407E2D9E4B}"/>
            </c:ext>
          </c:extLst>
        </c:ser>
        <c:dLbls>
          <c:dLblPos val="outEnd"/>
          <c:showLegendKey val="0"/>
          <c:showVal val="1"/>
          <c:showCatName val="0"/>
          <c:showSerName val="0"/>
          <c:showPercent val="0"/>
          <c:showBubbleSize val="0"/>
        </c:dLbls>
        <c:gapWidth val="219"/>
        <c:overlap val="-27"/>
        <c:axId val="576653024"/>
        <c:axId val="576650072"/>
      </c:barChart>
      <c:catAx>
        <c:axId val="57665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576650072"/>
        <c:crosses val="autoZero"/>
        <c:auto val="1"/>
        <c:lblAlgn val="ctr"/>
        <c:lblOffset val="100"/>
        <c:noMultiLvlLbl val="0"/>
      </c:catAx>
      <c:valAx>
        <c:axId val="57665007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76653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Kokee</a:t>
            </a:r>
            <a:r>
              <a:rPr lang="fi-FI" baseline="0" dirty="0"/>
              <a:t> olevansa tärkeä osa luokkayhteisöä, %, KUOPIO</a:t>
            </a:r>
            <a:endParaRPr lang="fi-FI"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(4).xlsx]Kouluterveyskyselyn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(4).xlsx]Kouluterveyskyselyn aikasarjat '!$A$2:$A$3</c:f>
              <c:strCache>
                <c:ptCount val="2"/>
                <c:pt idx="0">
                  <c:v>2017</c:v>
                </c:pt>
                <c:pt idx="1">
                  <c:v>2019</c:v>
                </c:pt>
              </c:strCache>
            </c:strRef>
          </c:cat>
          <c:val>
            <c:numRef>
              <c:f>'[ktk.ktk1.fact_ktk_ktk1.latest (4).xlsx]Kouluterveyskyselyn aikasarjat '!$B$2:$B$3</c:f>
              <c:numCache>
                <c:formatCode>#\ ##0.0</c:formatCode>
                <c:ptCount val="2"/>
                <c:pt idx="0">
                  <c:v>64.400000000000006</c:v>
                </c:pt>
                <c:pt idx="1">
                  <c:v>54.3</c:v>
                </c:pt>
              </c:numCache>
            </c:numRef>
          </c:val>
          <c:smooth val="0"/>
          <c:extLst>
            <c:ext xmlns:c16="http://schemas.microsoft.com/office/drawing/2014/chart" uri="{C3380CC4-5D6E-409C-BE32-E72D297353CC}">
              <c16:uniqueId val="{00000000-A417-47A4-B924-CDA2D6C74620}"/>
            </c:ext>
          </c:extLst>
        </c:ser>
        <c:ser>
          <c:idx val="1"/>
          <c:order val="1"/>
          <c:tx>
            <c:strRef>
              <c:f>'[ktk.ktk1.fact_ktk_ktk1.latest (4).xlsx]Kouluterveyskyselyn aikasarjat '!$C$1</c:f>
              <c:strCache>
                <c:ptCount val="1"/>
                <c:pt idx="0">
                  <c:v>Lukio 1. ja 2. vuosi</c:v>
                </c:pt>
              </c:strCache>
            </c:strRef>
          </c:tx>
          <c:spPr>
            <a:ln w="28575" cap="rnd">
              <a:solidFill>
                <a:schemeClr val="accent2"/>
              </a:solidFill>
              <a:round/>
            </a:ln>
            <a:effectLst/>
          </c:spPr>
          <c:marker>
            <c:symbol val="none"/>
          </c:marker>
          <c:dLbls>
            <c:dLbl>
              <c:idx val="0"/>
              <c:layout>
                <c:manualLayout>
                  <c:x val="-4.938429548430049E-2"/>
                  <c:y val="5.5934976611685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17-47A4-B924-CDA2D6C74620}"/>
                </c:ext>
              </c:extLst>
            </c:dLbl>
            <c:dLbl>
              <c:idx val="1"/>
              <c:layout>
                <c:manualLayout>
                  <c:x val="4.9491082689699317E-2"/>
                  <c:y val="4.8164028636533936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r"/>
              <c:showLegendKey val="0"/>
              <c:showVal val="1"/>
              <c:showCatName val="0"/>
              <c:showSerName val="0"/>
              <c:showPercent val="0"/>
              <c:showBubbleSize val="0"/>
              <c:extLst>
                <c:ext xmlns:c15="http://schemas.microsoft.com/office/drawing/2012/chart" uri="{CE6537A1-D6FC-4f65-9D91-7224C49458BB}">
                  <c15:layout>
                    <c:manualLayout>
                      <c:w val="8.5407039160078121E-2"/>
                      <c:h val="6.3850576418682276E-2"/>
                    </c:manualLayout>
                  </c15:layout>
                </c:ext>
                <c:ext xmlns:c16="http://schemas.microsoft.com/office/drawing/2014/chart" uri="{C3380CC4-5D6E-409C-BE32-E72D297353CC}">
                  <c16:uniqueId val="{00000004-A417-47A4-B924-CDA2D6C7462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(4).xlsx]Kouluterveyskyselyn aikasarjat '!$A$2:$A$3</c:f>
              <c:strCache>
                <c:ptCount val="2"/>
                <c:pt idx="0">
                  <c:v>2017</c:v>
                </c:pt>
                <c:pt idx="1">
                  <c:v>2019</c:v>
                </c:pt>
              </c:strCache>
            </c:strRef>
          </c:cat>
          <c:val>
            <c:numRef>
              <c:f>'[ktk.ktk1.fact_ktk_ktk1.latest (4).xlsx]Kouluterveyskyselyn aikasarjat '!$C$2:$C$3</c:f>
              <c:numCache>
                <c:formatCode>#\ ##0.0</c:formatCode>
                <c:ptCount val="2"/>
                <c:pt idx="0">
                  <c:v>57.7</c:v>
                </c:pt>
                <c:pt idx="1">
                  <c:v>54.9</c:v>
                </c:pt>
              </c:numCache>
            </c:numRef>
          </c:val>
          <c:smooth val="0"/>
          <c:extLst>
            <c:ext xmlns:c16="http://schemas.microsoft.com/office/drawing/2014/chart" uri="{C3380CC4-5D6E-409C-BE32-E72D297353CC}">
              <c16:uniqueId val="{00000001-A417-47A4-B924-CDA2D6C74620}"/>
            </c:ext>
          </c:extLst>
        </c:ser>
        <c:ser>
          <c:idx val="2"/>
          <c:order val="2"/>
          <c:tx>
            <c:strRef>
              <c:f>'[ktk.ktk1.fact_ktk_ktk1.latest (4).xlsx]Kouluterveyskyselyn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(4).xlsx]Kouluterveyskyselyn aikasarjat '!$A$2:$A$3</c:f>
              <c:strCache>
                <c:ptCount val="2"/>
                <c:pt idx="0">
                  <c:v>2017</c:v>
                </c:pt>
                <c:pt idx="1">
                  <c:v>2019</c:v>
                </c:pt>
              </c:strCache>
            </c:strRef>
          </c:cat>
          <c:val>
            <c:numRef>
              <c:f>'[ktk.ktk1.fact_ktk_ktk1.latest (4).xlsx]Kouluterveyskyselyn aikasarjat '!$D$2:$D$3</c:f>
              <c:numCache>
                <c:formatCode>#\ ##0.0</c:formatCode>
                <c:ptCount val="2"/>
                <c:pt idx="0">
                  <c:v>71.400000000000006</c:v>
                </c:pt>
                <c:pt idx="1">
                  <c:v>62.8</c:v>
                </c:pt>
              </c:numCache>
            </c:numRef>
          </c:val>
          <c:smooth val="0"/>
          <c:extLst>
            <c:ext xmlns:c16="http://schemas.microsoft.com/office/drawing/2014/chart" uri="{C3380CC4-5D6E-409C-BE32-E72D297353CC}">
              <c16:uniqueId val="{00000002-A417-47A4-B924-CDA2D6C74620}"/>
            </c:ext>
          </c:extLst>
        </c:ser>
        <c:dLbls>
          <c:dLblPos val="t"/>
          <c:showLegendKey val="0"/>
          <c:showVal val="1"/>
          <c:showCatName val="0"/>
          <c:showSerName val="0"/>
          <c:showPercent val="0"/>
          <c:showBubbleSize val="0"/>
        </c:dLbls>
        <c:smooth val="0"/>
        <c:axId val="593992744"/>
        <c:axId val="593998320"/>
      </c:lineChart>
      <c:catAx>
        <c:axId val="593992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93998320"/>
        <c:crosses val="autoZero"/>
        <c:auto val="1"/>
        <c:lblAlgn val="ctr"/>
        <c:lblOffset val="100"/>
        <c:noMultiLvlLbl val="0"/>
      </c:catAx>
      <c:valAx>
        <c:axId val="59399832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93992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Kokee olevansa tärkeä osa luokkayhteisöä, %, KOKO MAA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10602835365690977"/>
          <c:y val="0.20069953865462714"/>
          <c:w val="0.89397164634309023"/>
          <c:h val="0.73957164661585539"/>
        </c:manualLayout>
      </c:layout>
      <c:lineChart>
        <c:grouping val="standard"/>
        <c:varyColors val="0"/>
        <c:ser>
          <c:idx val="0"/>
          <c:order val="0"/>
          <c:tx>
            <c:strRef>
              <c:f>'[ktk.ktk1.fact_ktk_ktk1.latest (4).xlsx]Kouluterveyskyselyn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(4).xlsx]Kouluterveyskyselyn aikasarjat '!$A$2:$A$3</c:f>
              <c:strCache>
                <c:ptCount val="2"/>
                <c:pt idx="0">
                  <c:v>2017</c:v>
                </c:pt>
                <c:pt idx="1">
                  <c:v>2019</c:v>
                </c:pt>
              </c:strCache>
            </c:strRef>
          </c:cat>
          <c:val>
            <c:numRef>
              <c:f>'[ktk.ktk1.fact_ktk_ktk1.latest (4).xlsx]Kouluterveyskyselyn aikasarjat '!$B$2:$B$3</c:f>
              <c:numCache>
                <c:formatCode>#\ ##0.0</c:formatCode>
                <c:ptCount val="2"/>
                <c:pt idx="0">
                  <c:v>63.7</c:v>
                </c:pt>
                <c:pt idx="1">
                  <c:v>56.6</c:v>
                </c:pt>
              </c:numCache>
            </c:numRef>
          </c:val>
          <c:smooth val="0"/>
          <c:extLst>
            <c:ext xmlns:c16="http://schemas.microsoft.com/office/drawing/2014/chart" uri="{C3380CC4-5D6E-409C-BE32-E72D297353CC}">
              <c16:uniqueId val="{00000000-B8D9-41C5-B374-2F19410E51AD}"/>
            </c:ext>
          </c:extLst>
        </c:ser>
        <c:ser>
          <c:idx val="1"/>
          <c:order val="1"/>
          <c:tx>
            <c:strRef>
              <c:f>'[ktk.ktk1.fact_ktk_ktk1.latest (4).xlsx]Kouluterveyskyselyn aikasarjat '!$C$1</c:f>
              <c:strCache>
                <c:ptCount val="1"/>
                <c:pt idx="0">
                  <c:v>Lukio 1. ja 2. vuosi</c:v>
                </c:pt>
              </c:strCache>
            </c:strRef>
          </c:tx>
          <c:spPr>
            <a:ln w="28575" cap="rnd">
              <a:solidFill>
                <a:schemeClr val="accent2"/>
              </a:solidFill>
              <a:round/>
            </a:ln>
            <a:effectLst/>
          </c:spPr>
          <c:marker>
            <c:symbol val="none"/>
          </c:marker>
          <c:dLbls>
            <c:dLbl>
              <c:idx val="0"/>
              <c:layout>
                <c:manualLayout>
                  <c:x val="-5.1986532089195604E-2"/>
                  <c:y val="5.16936134118104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D9-41C5-B374-2F19410E51AD}"/>
                </c:ext>
              </c:extLst>
            </c:dLbl>
            <c:dLbl>
              <c:idx val="1"/>
              <c:layout>
                <c:manualLayout>
                  <c:x val="1.2585193988073414E-3"/>
                  <c:y val="-7.805391650413197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D9-41C5-B374-2F19410E51A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(4).xlsx]Kouluterveyskyselyn aikasarjat '!$A$2:$A$3</c:f>
              <c:strCache>
                <c:ptCount val="2"/>
                <c:pt idx="0">
                  <c:v>2017</c:v>
                </c:pt>
                <c:pt idx="1">
                  <c:v>2019</c:v>
                </c:pt>
              </c:strCache>
            </c:strRef>
          </c:cat>
          <c:val>
            <c:numRef>
              <c:f>'[ktk.ktk1.fact_ktk_ktk1.latest (4).xlsx]Kouluterveyskyselyn aikasarjat '!$C$2:$C$3</c:f>
              <c:numCache>
                <c:formatCode>#\ ##0.0</c:formatCode>
                <c:ptCount val="2"/>
                <c:pt idx="0">
                  <c:v>57.7</c:v>
                </c:pt>
                <c:pt idx="1">
                  <c:v>56.6</c:v>
                </c:pt>
              </c:numCache>
            </c:numRef>
          </c:val>
          <c:smooth val="0"/>
          <c:extLst>
            <c:ext xmlns:c16="http://schemas.microsoft.com/office/drawing/2014/chart" uri="{C3380CC4-5D6E-409C-BE32-E72D297353CC}">
              <c16:uniqueId val="{00000001-B8D9-41C5-B374-2F19410E51AD}"/>
            </c:ext>
          </c:extLst>
        </c:ser>
        <c:ser>
          <c:idx val="2"/>
          <c:order val="2"/>
          <c:tx>
            <c:strRef>
              <c:f>'[ktk.ktk1.fact_ktk_ktk1.latest (4).xlsx]Kouluterveyskyselyn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(4).xlsx]Kouluterveyskyselyn aikasarjat '!$A$2:$A$3</c:f>
              <c:strCache>
                <c:ptCount val="2"/>
                <c:pt idx="0">
                  <c:v>2017</c:v>
                </c:pt>
                <c:pt idx="1">
                  <c:v>2019</c:v>
                </c:pt>
              </c:strCache>
            </c:strRef>
          </c:cat>
          <c:val>
            <c:numRef>
              <c:f>'[ktk.ktk1.fact_ktk_ktk1.latest (4).xlsx]Kouluterveyskyselyn aikasarjat '!$D$2:$D$3</c:f>
              <c:numCache>
                <c:formatCode>#\ ##0.0</c:formatCode>
                <c:ptCount val="2"/>
                <c:pt idx="0">
                  <c:v>70.5</c:v>
                </c:pt>
                <c:pt idx="1">
                  <c:v>64.8</c:v>
                </c:pt>
              </c:numCache>
            </c:numRef>
          </c:val>
          <c:smooth val="0"/>
          <c:extLst>
            <c:ext xmlns:c16="http://schemas.microsoft.com/office/drawing/2014/chart" uri="{C3380CC4-5D6E-409C-BE32-E72D297353CC}">
              <c16:uniqueId val="{00000002-B8D9-41C5-B374-2F19410E51AD}"/>
            </c:ext>
          </c:extLst>
        </c:ser>
        <c:dLbls>
          <c:dLblPos val="t"/>
          <c:showLegendKey val="0"/>
          <c:showVal val="1"/>
          <c:showCatName val="0"/>
          <c:showSerName val="0"/>
          <c:showPercent val="0"/>
          <c:showBubbleSize val="0"/>
        </c:dLbls>
        <c:smooth val="0"/>
        <c:axId val="567029928"/>
        <c:axId val="567031896"/>
      </c:lineChart>
      <c:catAx>
        <c:axId val="567029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7031896"/>
        <c:crosses val="autoZero"/>
        <c:auto val="1"/>
        <c:lblAlgn val="ctr"/>
        <c:lblOffset val="100"/>
        <c:noMultiLvlLbl val="0"/>
      </c:catAx>
      <c:valAx>
        <c:axId val="56703189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7029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Kokee terveydentilansa keskinkertaiseksi tai huonoksi, %, KUOPIO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(5).xlsx]Kouluterveyskyselyn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(5).xlsx]Kouluterveyskyselyn aikasarjat '!$A$2:$A$7</c:f>
              <c:strCache>
                <c:ptCount val="6"/>
                <c:pt idx="0">
                  <c:v>2006-2007</c:v>
                </c:pt>
                <c:pt idx="1">
                  <c:v>2008-2009</c:v>
                </c:pt>
                <c:pt idx="2">
                  <c:v>2010-2011</c:v>
                </c:pt>
                <c:pt idx="3">
                  <c:v>2013</c:v>
                </c:pt>
                <c:pt idx="4">
                  <c:v>2017</c:v>
                </c:pt>
                <c:pt idx="5">
                  <c:v>2019</c:v>
                </c:pt>
              </c:strCache>
            </c:strRef>
          </c:cat>
          <c:val>
            <c:numRef>
              <c:f>'[ktk.ktk1.fact_ktk_ktk1.latest (5).xlsx]Kouluterveyskyselyn aikasarjat '!$B$2:$B$7</c:f>
              <c:numCache>
                <c:formatCode>#\ ##0.0</c:formatCode>
                <c:ptCount val="6"/>
                <c:pt idx="0">
                  <c:v>14.5</c:v>
                </c:pt>
                <c:pt idx="1">
                  <c:v>12.3</c:v>
                </c:pt>
                <c:pt idx="2">
                  <c:v>14.4</c:v>
                </c:pt>
                <c:pt idx="3">
                  <c:v>13.8</c:v>
                </c:pt>
                <c:pt idx="4">
                  <c:v>18.3</c:v>
                </c:pt>
                <c:pt idx="5">
                  <c:v>22</c:v>
                </c:pt>
              </c:numCache>
            </c:numRef>
          </c:val>
          <c:smooth val="0"/>
          <c:extLst>
            <c:ext xmlns:c16="http://schemas.microsoft.com/office/drawing/2014/chart" uri="{C3380CC4-5D6E-409C-BE32-E72D297353CC}">
              <c16:uniqueId val="{00000000-96A4-4381-B6D4-CF315FC5C1B0}"/>
            </c:ext>
          </c:extLst>
        </c:ser>
        <c:ser>
          <c:idx val="1"/>
          <c:order val="1"/>
          <c:tx>
            <c:strRef>
              <c:f>'[ktk.ktk1.fact_ktk_ktk1.latest (5).xlsx]Kouluterveyskyselyn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(5).xlsx]Kouluterveyskyselyn aikasarjat '!$A$2:$A$7</c:f>
              <c:strCache>
                <c:ptCount val="6"/>
                <c:pt idx="0">
                  <c:v>2006-2007</c:v>
                </c:pt>
                <c:pt idx="1">
                  <c:v>2008-2009</c:v>
                </c:pt>
                <c:pt idx="2">
                  <c:v>2010-2011</c:v>
                </c:pt>
                <c:pt idx="3">
                  <c:v>2013</c:v>
                </c:pt>
                <c:pt idx="4">
                  <c:v>2017</c:v>
                </c:pt>
                <c:pt idx="5">
                  <c:v>2019</c:v>
                </c:pt>
              </c:strCache>
            </c:strRef>
          </c:cat>
          <c:val>
            <c:numRef>
              <c:f>'[ktk.ktk1.fact_ktk_ktk1.latest (5).xlsx]Kouluterveyskyselyn aikasarjat '!$C$2:$C$7</c:f>
              <c:numCache>
                <c:formatCode>#\ ##0.0</c:formatCode>
                <c:ptCount val="6"/>
                <c:pt idx="0">
                  <c:v>17.3</c:v>
                </c:pt>
                <c:pt idx="1">
                  <c:v>16.100000000000001</c:v>
                </c:pt>
                <c:pt idx="2">
                  <c:v>13.4</c:v>
                </c:pt>
                <c:pt idx="3">
                  <c:v>12.3</c:v>
                </c:pt>
                <c:pt idx="4">
                  <c:v>20.399999999999999</c:v>
                </c:pt>
                <c:pt idx="5">
                  <c:v>18.399999999999999</c:v>
                </c:pt>
              </c:numCache>
            </c:numRef>
          </c:val>
          <c:smooth val="0"/>
          <c:extLst>
            <c:ext xmlns:c16="http://schemas.microsoft.com/office/drawing/2014/chart" uri="{C3380CC4-5D6E-409C-BE32-E72D297353CC}">
              <c16:uniqueId val="{00000001-96A4-4381-B6D4-CF315FC5C1B0}"/>
            </c:ext>
          </c:extLst>
        </c:ser>
        <c:ser>
          <c:idx val="2"/>
          <c:order val="2"/>
          <c:tx>
            <c:strRef>
              <c:f>'[ktk.ktk1.fact_ktk_ktk1.latest (5).xlsx]Kouluterveyskyselyn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(5).xlsx]Kouluterveyskyselyn aikasarjat '!$A$2:$A$7</c:f>
              <c:strCache>
                <c:ptCount val="6"/>
                <c:pt idx="0">
                  <c:v>2006-2007</c:v>
                </c:pt>
                <c:pt idx="1">
                  <c:v>2008-2009</c:v>
                </c:pt>
                <c:pt idx="2">
                  <c:v>2010-2011</c:v>
                </c:pt>
                <c:pt idx="3">
                  <c:v>2013</c:v>
                </c:pt>
                <c:pt idx="4">
                  <c:v>2017</c:v>
                </c:pt>
                <c:pt idx="5">
                  <c:v>2019</c:v>
                </c:pt>
              </c:strCache>
            </c:strRef>
          </c:cat>
          <c:val>
            <c:numRef>
              <c:f>'[ktk.ktk1.fact_ktk_ktk1.latest (5).xlsx]Kouluterveyskyselyn aikasarjat '!$D$2:$D$7</c:f>
              <c:numCache>
                <c:formatCode>#\ ##0.0</c:formatCode>
                <c:ptCount val="6"/>
                <c:pt idx="1">
                  <c:v>17.600000000000001</c:v>
                </c:pt>
                <c:pt idx="2">
                  <c:v>18.7</c:v>
                </c:pt>
                <c:pt idx="3">
                  <c:v>20.6</c:v>
                </c:pt>
                <c:pt idx="4">
                  <c:v>22.2</c:v>
                </c:pt>
                <c:pt idx="5">
                  <c:v>22</c:v>
                </c:pt>
              </c:numCache>
            </c:numRef>
          </c:val>
          <c:smooth val="0"/>
          <c:extLst>
            <c:ext xmlns:c16="http://schemas.microsoft.com/office/drawing/2014/chart" uri="{C3380CC4-5D6E-409C-BE32-E72D297353CC}">
              <c16:uniqueId val="{00000002-96A4-4381-B6D4-CF315FC5C1B0}"/>
            </c:ext>
          </c:extLst>
        </c:ser>
        <c:dLbls>
          <c:dLblPos val="t"/>
          <c:showLegendKey val="0"/>
          <c:showVal val="1"/>
          <c:showCatName val="0"/>
          <c:showSerName val="0"/>
          <c:showPercent val="0"/>
          <c:showBubbleSize val="0"/>
        </c:dLbls>
        <c:smooth val="0"/>
        <c:axId val="565194552"/>
        <c:axId val="565188648"/>
      </c:lineChart>
      <c:catAx>
        <c:axId val="565194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5188648"/>
        <c:crosses val="autoZero"/>
        <c:auto val="1"/>
        <c:lblAlgn val="ctr"/>
        <c:lblOffset val="100"/>
        <c:noMultiLvlLbl val="0"/>
      </c:catAx>
      <c:valAx>
        <c:axId val="56518864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5194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Kokee terveydentilansa keskinkertaiseksi tai huonoksi, %, KOKO</a:t>
            </a:r>
            <a:r>
              <a:rPr lang="fi-FI" baseline="0"/>
              <a:t> MAA</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(5).xlsx]Kouluterveyskyselyn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(5).xlsx]Kouluterveyskyselyn aikasarjat '!$A$2:$A$8</c:f>
              <c:strCache>
                <c:ptCount val="7"/>
                <c:pt idx="0">
                  <c:v>2006-2007</c:v>
                </c:pt>
                <c:pt idx="1">
                  <c:v>2008-2009</c:v>
                </c:pt>
                <c:pt idx="2">
                  <c:v>2010-2011</c:v>
                </c:pt>
                <c:pt idx="3">
                  <c:v>2013</c:v>
                </c:pt>
                <c:pt idx="4">
                  <c:v>2015</c:v>
                </c:pt>
                <c:pt idx="5">
                  <c:v>2017</c:v>
                </c:pt>
                <c:pt idx="6">
                  <c:v>2019</c:v>
                </c:pt>
              </c:strCache>
            </c:strRef>
          </c:cat>
          <c:val>
            <c:numRef>
              <c:f>'[ktk.ktk1.fact_ktk_ktk1.latest (5).xlsx]Kouluterveyskyselyn aikasarjat '!$B$2:$B$8</c:f>
              <c:numCache>
                <c:formatCode>#\ ##0.0</c:formatCode>
                <c:ptCount val="7"/>
                <c:pt idx="0">
                  <c:v>17.399999999999999</c:v>
                </c:pt>
                <c:pt idx="1">
                  <c:v>16.899999999999999</c:v>
                </c:pt>
                <c:pt idx="2">
                  <c:v>16.399999999999999</c:v>
                </c:pt>
                <c:pt idx="3">
                  <c:v>15.9</c:v>
                </c:pt>
                <c:pt idx="4">
                  <c:v>16.2</c:v>
                </c:pt>
                <c:pt idx="5">
                  <c:v>18.8</c:v>
                </c:pt>
                <c:pt idx="6">
                  <c:v>20.9</c:v>
                </c:pt>
              </c:numCache>
            </c:numRef>
          </c:val>
          <c:smooth val="0"/>
          <c:extLst>
            <c:ext xmlns:c16="http://schemas.microsoft.com/office/drawing/2014/chart" uri="{C3380CC4-5D6E-409C-BE32-E72D297353CC}">
              <c16:uniqueId val="{00000000-1BB7-4F4E-B65B-E4B0C68A6308}"/>
            </c:ext>
          </c:extLst>
        </c:ser>
        <c:ser>
          <c:idx val="1"/>
          <c:order val="1"/>
          <c:tx>
            <c:strRef>
              <c:f>'[ktk.ktk1.fact_ktk_ktk1.latest (5).xlsx]Kouluterveyskyselyn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(5).xlsx]Kouluterveyskyselyn aikasarjat '!$A$2:$A$8</c:f>
              <c:strCache>
                <c:ptCount val="7"/>
                <c:pt idx="0">
                  <c:v>2006-2007</c:v>
                </c:pt>
                <c:pt idx="1">
                  <c:v>2008-2009</c:v>
                </c:pt>
                <c:pt idx="2">
                  <c:v>2010-2011</c:v>
                </c:pt>
                <c:pt idx="3">
                  <c:v>2013</c:v>
                </c:pt>
                <c:pt idx="4">
                  <c:v>2015</c:v>
                </c:pt>
                <c:pt idx="5">
                  <c:v>2017</c:v>
                </c:pt>
                <c:pt idx="6">
                  <c:v>2019</c:v>
                </c:pt>
              </c:strCache>
            </c:strRef>
          </c:cat>
          <c:val>
            <c:numRef>
              <c:f>'[ktk.ktk1.fact_ktk_ktk1.latest (5).xlsx]Kouluterveyskyselyn aikasarjat '!$C$2:$C$8</c:f>
              <c:numCache>
                <c:formatCode>#\ ##0.0</c:formatCode>
                <c:ptCount val="7"/>
                <c:pt idx="0">
                  <c:v>18.2</c:v>
                </c:pt>
                <c:pt idx="1">
                  <c:v>17.7</c:v>
                </c:pt>
                <c:pt idx="2">
                  <c:v>17.100000000000001</c:v>
                </c:pt>
                <c:pt idx="3">
                  <c:v>16.399999999999999</c:v>
                </c:pt>
                <c:pt idx="4">
                  <c:v>16.600000000000001</c:v>
                </c:pt>
                <c:pt idx="5">
                  <c:v>19.600000000000001</c:v>
                </c:pt>
                <c:pt idx="6">
                  <c:v>21.2</c:v>
                </c:pt>
              </c:numCache>
            </c:numRef>
          </c:val>
          <c:smooth val="0"/>
          <c:extLst>
            <c:ext xmlns:c16="http://schemas.microsoft.com/office/drawing/2014/chart" uri="{C3380CC4-5D6E-409C-BE32-E72D297353CC}">
              <c16:uniqueId val="{00000001-1BB7-4F4E-B65B-E4B0C68A6308}"/>
            </c:ext>
          </c:extLst>
        </c:ser>
        <c:ser>
          <c:idx val="2"/>
          <c:order val="2"/>
          <c:tx>
            <c:strRef>
              <c:f>'[ktk.ktk1.fact_ktk_ktk1.latest (5).xlsx]Kouluterveyskyselyn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(5).xlsx]Kouluterveyskyselyn aikasarjat '!$A$2:$A$8</c:f>
              <c:strCache>
                <c:ptCount val="7"/>
                <c:pt idx="0">
                  <c:v>2006-2007</c:v>
                </c:pt>
                <c:pt idx="1">
                  <c:v>2008-2009</c:v>
                </c:pt>
                <c:pt idx="2">
                  <c:v>2010-2011</c:v>
                </c:pt>
                <c:pt idx="3">
                  <c:v>2013</c:v>
                </c:pt>
                <c:pt idx="4">
                  <c:v>2015</c:v>
                </c:pt>
                <c:pt idx="5">
                  <c:v>2017</c:v>
                </c:pt>
                <c:pt idx="6">
                  <c:v>2019</c:v>
                </c:pt>
              </c:strCache>
            </c:strRef>
          </c:cat>
          <c:val>
            <c:numRef>
              <c:f>'[ktk.ktk1.fact_ktk_ktk1.latest (5).xlsx]Kouluterveyskyselyn aikasarjat '!$D$2:$D$8</c:f>
              <c:numCache>
                <c:formatCode>#\ ##0.0</c:formatCode>
                <c:ptCount val="7"/>
                <c:pt idx="1">
                  <c:v>21</c:v>
                </c:pt>
                <c:pt idx="2">
                  <c:v>20.7</c:v>
                </c:pt>
                <c:pt idx="3">
                  <c:v>21.2</c:v>
                </c:pt>
                <c:pt idx="4">
                  <c:v>20</c:v>
                </c:pt>
                <c:pt idx="5">
                  <c:v>21.9</c:v>
                </c:pt>
                <c:pt idx="6">
                  <c:v>23.2</c:v>
                </c:pt>
              </c:numCache>
            </c:numRef>
          </c:val>
          <c:smooth val="0"/>
          <c:extLst>
            <c:ext xmlns:c16="http://schemas.microsoft.com/office/drawing/2014/chart" uri="{C3380CC4-5D6E-409C-BE32-E72D297353CC}">
              <c16:uniqueId val="{00000002-1BB7-4F4E-B65B-E4B0C68A6308}"/>
            </c:ext>
          </c:extLst>
        </c:ser>
        <c:dLbls>
          <c:dLblPos val="t"/>
          <c:showLegendKey val="0"/>
          <c:showVal val="1"/>
          <c:showCatName val="0"/>
          <c:showSerName val="0"/>
          <c:showPercent val="0"/>
          <c:showBubbleSize val="0"/>
        </c:dLbls>
        <c:smooth val="0"/>
        <c:axId val="564255264"/>
        <c:axId val="564255920"/>
      </c:lineChart>
      <c:catAx>
        <c:axId val="56425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4255920"/>
        <c:crosses val="autoZero"/>
        <c:auto val="1"/>
        <c:lblAlgn val="ctr"/>
        <c:lblOffset val="100"/>
        <c:noMultiLvlLbl val="0"/>
      </c:catAx>
      <c:valAx>
        <c:axId val="56425592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4255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i-FI" sz="1800"/>
              <a:t>Pitää koulunkäynnistä, %, 8. ja 9.lk</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(1).xlsx]Kouluterveyskyselyn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'!$A$2:$A$8</c:f>
              <c:strCache>
                <c:ptCount val="7"/>
                <c:pt idx="0">
                  <c:v>Kuopio</c:v>
                </c:pt>
                <c:pt idx="1">
                  <c:v>Jyväskylä</c:v>
                </c:pt>
                <c:pt idx="2">
                  <c:v>Oulu</c:v>
                </c:pt>
                <c:pt idx="3">
                  <c:v>Lahti</c:v>
                </c:pt>
                <c:pt idx="4">
                  <c:v>Tampere</c:v>
                </c:pt>
                <c:pt idx="5">
                  <c:v>Turku</c:v>
                </c:pt>
                <c:pt idx="6">
                  <c:v>Joensuu</c:v>
                </c:pt>
              </c:strCache>
            </c:strRef>
          </c:cat>
          <c:val>
            <c:numRef>
              <c:f>'[ktk.ktk1.fact_ktk_ktk1.latest (1).xlsx]Kouluterveyskyselyn aikasarjat '!$B$2:$B$8</c:f>
              <c:numCache>
                <c:formatCode>#\ ##0.0</c:formatCode>
                <c:ptCount val="7"/>
                <c:pt idx="0">
                  <c:v>60.1</c:v>
                </c:pt>
                <c:pt idx="1">
                  <c:v>57.8</c:v>
                </c:pt>
                <c:pt idx="2">
                  <c:v>58.1</c:v>
                </c:pt>
                <c:pt idx="3">
                  <c:v>58</c:v>
                </c:pt>
                <c:pt idx="4">
                  <c:v>59.4</c:v>
                </c:pt>
                <c:pt idx="5">
                  <c:v>65.3</c:v>
                </c:pt>
                <c:pt idx="6">
                  <c:v>68.3</c:v>
                </c:pt>
              </c:numCache>
            </c:numRef>
          </c:val>
          <c:extLst>
            <c:ext xmlns:c16="http://schemas.microsoft.com/office/drawing/2014/chart" uri="{C3380CC4-5D6E-409C-BE32-E72D297353CC}">
              <c16:uniqueId val="{00000000-C0FF-48FA-889F-3CB80AC1AA4B}"/>
            </c:ext>
          </c:extLst>
        </c:ser>
        <c:ser>
          <c:idx val="1"/>
          <c:order val="1"/>
          <c:tx>
            <c:strRef>
              <c:f>'[ktk.ktk1.fact_ktk_ktk1.latest (1).xlsx]Kouluterveyskyselyn aikasarjat '!$C$1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'!$A$2:$A$8</c:f>
              <c:strCache>
                <c:ptCount val="7"/>
                <c:pt idx="0">
                  <c:v>Kuopio</c:v>
                </c:pt>
                <c:pt idx="1">
                  <c:v>Jyväskylä</c:v>
                </c:pt>
                <c:pt idx="2">
                  <c:v>Oulu</c:v>
                </c:pt>
                <c:pt idx="3">
                  <c:v>Lahti</c:v>
                </c:pt>
                <c:pt idx="4">
                  <c:v>Tampere</c:v>
                </c:pt>
                <c:pt idx="5">
                  <c:v>Turku</c:v>
                </c:pt>
                <c:pt idx="6">
                  <c:v>Joensuu</c:v>
                </c:pt>
              </c:strCache>
            </c:strRef>
          </c:cat>
          <c:val>
            <c:numRef>
              <c:f>'[ktk.ktk1.fact_ktk_ktk1.latest (1).xlsx]Kouluterveyskyselyn aikasarjat '!$C$2:$C$8</c:f>
              <c:numCache>
                <c:formatCode>#\ ##0.0</c:formatCode>
                <c:ptCount val="7"/>
                <c:pt idx="0">
                  <c:v>57.4</c:v>
                </c:pt>
                <c:pt idx="1">
                  <c:v>59.7</c:v>
                </c:pt>
                <c:pt idx="2">
                  <c:v>60.2</c:v>
                </c:pt>
                <c:pt idx="3">
                  <c:v>62.7</c:v>
                </c:pt>
                <c:pt idx="4">
                  <c:v>63.3</c:v>
                </c:pt>
                <c:pt idx="5">
                  <c:v>64.7</c:v>
                </c:pt>
                <c:pt idx="6">
                  <c:v>65.2</c:v>
                </c:pt>
              </c:numCache>
            </c:numRef>
          </c:val>
          <c:extLst>
            <c:ext xmlns:c16="http://schemas.microsoft.com/office/drawing/2014/chart" uri="{C3380CC4-5D6E-409C-BE32-E72D297353CC}">
              <c16:uniqueId val="{00000001-C0FF-48FA-889F-3CB80AC1AA4B}"/>
            </c:ext>
          </c:extLst>
        </c:ser>
        <c:dLbls>
          <c:dLblPos val="outEnd"/>
          <c:showLegendKey val="0"/>
          <c:showVal val="1"/>
          <c:showCatName val="0"/>
          <c:showSerName val="0"/>
          <c:showPercent val="0"/>
          <c:showBubbleSize val="0"/>
        </c:dLbls>
        <c:gapWidth val="219"/>
        <c:overlap val="-27"/>
        <c:axId val="565856976"/>
        <c:axId val="565852384"/>
      </c:barChart>
      <c:catAx>
        <c:axId val="56585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565852384"/>
        <c:crosses val="autoZero"/>
        <c:auto val="1"/>
        <c:lblAlgn val="ctr"/>
        <c:lblOffset val="100"/>
        <c:noMultiLvlLbl val="0"/>
      </c:catAx>
      <c:valAx>
        <c:axId val="56585238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5856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a:t>Pitää koulunkäynnistä, %, KUOPIO</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(3).xlsx]Kouluterveyskyselyn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'!$A$2:$A$7</c:f>
              <c:strCache>
                <c:ptCount val="6"/>
                <c:pt idx="0">
                  <c:v>2006-2007</c:v>
                </c:pt>
                <c:pt idx="1">
                  <c:v>2008-2009</c:v>
                </c:pt>
                <c:pt idx="2">
                  <c:v>2010-2011</c:v>
                </c:pt>
                <c:pt idx="3">
                  <c:v>2013</c:v>
                </c:pt>
                <c:pt idx="4">
                  <c:v>2017</c:v>
                </c:pt>
                <c:pt idx="5">
                  <c:v>2019</c:v>
                </c:pt>
              </c:strCache>
            </c:strRef>
          </c:cat>
          <c:val>
            <c:numRef>
              <c:f>'[ktk.ktk1.fact_ktk_ktk1.latest (3).xlsx]Kouluterveyskyselyn aikasarjat '!$B$2:$B$7</c:f>
              <c:numCache>
                <c:formatCode>#\ ##0.0</c:formatCode>
                <c:ptCount val="6"/>
                <c:pt idx="0">
                  <c:v>54.7</c:v>
                </c:pt>
                <c:pt idx="1">
                  <c:v>55.9</c:v>
                </c:pt>
                <c:pt idx="2">
                  <c:v>57.2</c:v>
                </c:pt>
                <c:pt idx="3">
                  <c:v>57.5</c:v>
                </c:pt>
                <c:pt idx="4">
                  <c:v>60.1</c:v>
                </c:pt>
                <c:pt idx="5">
                  <c:v>57.4</c:v>
                </c:pt>
              </c:numCache>
            </c:numRef>
          </c:val>
          <c:smooth val="0"/>
          <c:extLst>
            <c:ext xmlns:c16="http://schemas.microsoft.com/office/drawing/2014/chart" uri="{C3380CC4-5D6E-409C-BE32-E72D297353CC}">
              <c16:uniqueId val="{00000000-056E-43EA-AE27-F9669535918A}"/>
            </c:ext>
          </c:extLst>
        </c:ser>
        <c:ser>
          <c:idx val="1"/>
          <c:order val="1"/>
          <c:tx>
            <c:strRef>
              <c:f>'[ktk.ktk1.fact_ktk_ktk1.latest (3).xlsx]Kouluterveyskyselyn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'!$A$2:$A$7</c:f>
              <c:strCache>
                <c:ptCount val="6"/>
                <c:pt idx="0">
                  <c:v>2006-2007</c:v>
                </c:pt>
                <c:pt idx="1">
                  <c:v>2008-2009</c:v>
                </c:pt>
                <c:pt idx="2">
                  <c:v>2010-2011</c:v>
                </c:pt>
                <c:pt idx="3">
                  <c:v>2013</c:v>
                </c:pt>
                <c:pt idx="4">
                  <c:v>2017</c:v>
                </c:pt>
                <c:pt idx="5">
                  <c:v>2019</c:v>
                </c:pt>
              </c:strCache>
            </c:strRef>
          </c:cat>
          <c:val>
            <c:numRef>
              <c:f>'[ktk.ktk1.fact_ktk_ktk1.latest (3).xlsx]Kouluterveyskyselyn aikasarjat '!$C$2:$C$7</c:f>
              <c:numCache>
                <c:formatCode>#\ ##0.0</c:formatCode>
                <c:ptCount val="6"/>
                <c:pt idx="0">
                  <c:v>62.6</c:v>
                </c:pt>
                <c:pt idx="1">
                  <c:v>69.599999999999994</c:v>
                </c:pt>
                <c:pt idx="2">
                  <c:v>71.400000000000006</c:v>
                </c:pt>
                <c:pt idx="3">
                  <c:v>76.2</c:v>
                </c:pt>
                <c:pt idx="4">
                  <c:v>76.2</c:v>
                </c:pt>
                <c:pt idx="5">
                  <c:v>69</c:v>
                </c:pt>
              </c:numCache>
            </c:numRef>
          </c:val>
          <c:smooth val="0"/>
          <c:extLst>
            <c:ext xmlns:c16="http://schemas.microsoft.com/office/drawing/2014/chart" uri="{C3380CC4-5D6E-409C-BE32-E72D297353CC}">
              <c16:uniqueId val="{00000001-056E-43EA-AE27-F9669535918A}"/>
            </c:ext>
          </c:extLst>
        </c:ser>
        <c:ser>
          <c:idx val="2"/>
          <c:order val="2"/>
          <c:tx>
            <c:strRef>
              <c:f>'[ktk.ktk1.fact_ktk_ktk1.latest (3).xlsx]Kouluterveyskyselyn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'!$A$2:$A$7</c:f>
              <c:strCache>
                <c:ptCount val="6"/>
                <c:pt idx="0">
                  <c:v>2006-2007</c:v>
                </c:pt>
                <c:pt idx="1">
                  <c:v>2008-2009</c:v>
                </c:pt>
                <c:pt idx="2">
                  <c:v>2010-2011</c:v>
                </c:pt>
                <c:pt idx="3">
                  <c:v>2013</c:v>
                </c:pt>
                <c:pt idx="4">
                  <c:v>2017</c:v>
                </c:pt>
                <c:pt idx="5">
                  <c:v>2019</c:v>
                </c:pt>
              </c:strCache>
            </c:strRef>
          </c:cat>
          <c:val>
            <c:numRef>
              <c:f>'[ktk.ktk1.fact_ktk_ktk1.latest (3).xlsx]Kouluterveyskyselyn aikasarjat '!$D$2:$D$7</c:f>
              <c:numCache>
                <c:formatCode>#\ ##0.0</c:formatCode>
                <c:ptCount val="6"/>
                <c:pt idx="1">
                  <c:v>79.400000000000006</c:v>
                </c:pt>
                <c:pt idx="2">
                  <c:v>80</c:v>
                </c:pt>
                <c:pt idx="3">
                  <c:v>81.7</c:v>
                </c:pt>
                <c:pt idx="4">
                  <c:v>82.9</c:v>
                </c:pt>
                <c:pt idx="5">
                  <c:v>83</c:v>
                </c:pt>
              </c:numCache>
            </c:numRef>
          </c:val>
          <c:smooth val="0"/>
          <c:extLst>
            <c:ext xmlns:c16="http://schemas.microsoft.com/office/drawing/2014/chart" uri="{C3380CC4-5D6E-409C-BE32-E72D297353CC}">
              <c16:uniqueId val="{00000002-056E-43EA-AE27-F9669535918A}"/>
            </c:ext>
          </c:extLst>
        </c:ser>
        <c:dLbls>
          <c:dLblPos val="t"/>
          <c:showLegendKey val="0"/>
          <c:showVal val="1"/>
          <c:showCatName val="0"/>
          <c:showSerName val="0"/>
          <c:showPercent val="0"/>
          <c:showBubbleSize val="0"/>
        </c:dLbls>
        <c:smooth val="0"/>
        <c:axId val="566562992"/>
        <c:axId val="566566272"/>
      </c:lineChart>
      <c:catAx>
        <c:axId val="566562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6566272"/>
        <c:crosses val="autoZero"/>
        <c:auto val="1"/>
        <c:lblAlgn val="ctr"/>
        <c:lblOffset val="100"/>
        <c:noMultiLvlLbl val="0"/>
      </c:catAx>
      <c:valAx>
        <c:axId val="56656627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6562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i-FI" sz="1600"/>
              <a:t>Riittämättömyyden tunne opiskelijana, %, 8. ja 9.lk</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(1).xlsx]Kouluterveyskyselyn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'!$A$2:$A$8</c:f>
              <c:strCache>
                <c:ptCount val="7"/>
                <c:pt idx="0">
                  <c:v>Joensuu</c:v>
                </c:pt>
                <c:pt idx="1">
                  <c:v>Oulu</c:v>
                </c:pt>
                <c:pt idx="2">
                  <c:v>Jyväskylä</c:v>
                </c:pt>
                <c:pt idx="3">
                  <c:v>Tampere</c:v>
                </c:pt>
                <c:pt idx="4">
                  <c:v>Lahti</c:v>
                </c:pt>
                <c:pt idx="5">
                  <c:v>Kuopio</c:v>
                </c:pt>
                <c:pt idx="6">
                  <c:v>Turku</c:v>
                </c:pt>
              </c:strCache>
            </c:strRef>
          </c:cat>
          <c:val>
            <c:numRef>
              <c:f>'[ktk.ktk1.fact_ktk_ktk1.latest (1).xlsx]Kouluterveyskyselyn aikasarjat '!$B$2:$B$8</c:f>
              <c:numCache>
                <c:formatCode>#\ ##0.0</c:formatCode>
                <c:ptCount val="7"/>
                <c:pt idx="0">
                  <c:v>16.7</c:v>
                </c:pt>
                <c:pt idx="1">
                  <c:v>17.399999999999999</c:v>
                </c:pt>
                <c:pt idx="2">
                  <c:v>15.6</c:v>
                </c:pt>
                <c:pt idx="3">
                  <c:v>19.7</c:v>
                </c:pt>
                <c:pt idx="4">
                  <c:v>17.899999999999999</c:v>
                </c:pt>
                <c:pt idx="5">
                  <c:v>17.5</c:v>
                </c:pt>
                <c:pt idx="6">
                  <c:v>16.899999999999999</c:v>
                </c:pt>
              </c:numCache>
            </c:numRef>
          </c:val>
          <c:extLst>
            <c:ext xmlns:c16="http://schemas.microsoft.com/office/drawing/2014/chart" uri="{C3380CC4-5D6E-409C-BE32-E72D297353CC}">
              <c16:uniqueId val="{00000000-F50C-4927-9D60-F6DFE578DA3A}"/>
            </c:ext>
          </c:extLst>
        </c:ser>
        <c:ser>
          <c:idx val="1"/>
          <c:order val="1"/>
          <c:tx>
            <c:strRef>
              <c:f>'[ktk.ktk1.fact_ktk_ktk1.latest (1).xlsx]Kouluterveyskyselyn aikasarjat '!$C$1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'!$A$2:$A$8</c:f>
              <c:strCache>
                <c:ptCount val="7"/>
                <c:pt idx="0">
                  <c:v>Joensuu</c:v>
                </c:pt>
                <c:pt idx="1">
                  <c:v>Oulu</c:v>
                </c:pt>
                <c:pt idx="2">
                  <c:v>Jyväskylä</c:v>
                </c:pt>
                <c:pt idx="3">
                  <c:v>Tampere</c:v>
                </c:pt>
                <c:pt idx="4">
                  <c:v>Lahti</c:v>
                </c:pt>
                <c:pt idx="5">
                  <c:v>Kuopio</c:v>
                </c:pt>
                <c:pt idx="6">
                  <c:v>Turku</c:v>
                </c:pt>
              </c:strCache>
            </c:strRef>
          </c:cat>
          <c:val>
            <c:numRef>
              <c:f>'[ktk.ktk1.fact_ktk_ktk1.latest (1).xlsx]Kouluterveyskyselyn aikasarjat '!$C$2:$C$8</c:f>
              <c:numCache>
                <c:formatCode>#\ ##0.0</c:formatCode>
                <c:ptCount val="7"/>
                <c:pt idx="0">
                  <c:v>18.8</c:v>
                </c:pt>
                <c:pt idx="1">
                  <c:v>19.5</c:v>
                </c:pt>
                <c:pt idx="2">
                  <c:v>20.399999999999999</c:v>
                </c:pt>
                <c:pt idx="3">
                  <c:v>21.4</c:v>
                </c:pt>
                <c:pt idx="4">
                  <c:v>22</c:v>
                </c:pt>
                <c:pt idx="5">
                  <c:v>22.2</c:v>
                </c:pt>
                <c:pt idx="6">
                  <c:v>22.8</c:v>
                </c:pt>
              </c:numCache>
            </c:numRef>
          </c:val>
          <c:extLst>
            <c:ext xmlns:c16="http://schemas.microsoft.com/office/drawing/2014/chart" uri="{C3380CC4-5D6E-409C-BE32-E72D297353CC}">
              <c16:uniqueId val="{00000001-F50C-4927-9D60-F6DFE578DA3A}"/>
            </c:ext>
          </c:extLst>
        </c:ser>
        <c:dLbls>
          <c:dLblPos val="outEnd"/>
          <c:showLegendKey val="0"/>
          <c:showVal val="1"/>
          <c:showCatName val="0"/>
          <c:showSerName val="0"/>
          <c:showPercent val="0"/>
          <c:showBubbleSize val="0"/>
        </c:dLbls>
        <c:gapWidth val="219"/>
        <c:overlap val="-27"/>
        <c:axId val="561085200"/>
        <c:axId val="561082576"/>
      </c:barChart>
      <c:catAx>
        <c:axId val="56108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561082576"/>
        <c:crosses val="autoZero"/>
        <c:auto val="1"/>
        <c:lblAlgn val="ctr"/>
        <c:lblOffset val="100"/>
        <c:noMultiLvlLbl val="0"/>
      </c:catAx>
      <c:valAx>
        <c:axId val="56108257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1085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i-FI" sz="1800"/>
              <a:t>Riittämättömyyden tunne opiskelijana, %, KUOPIO</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(2).xlsx]Kouluterveyskyselyn aikasarjat '!$B$1</c:f>
              <c:strCache>
                <c:ptCount val="1"/>
                <c:pt idx="0">
                  <c:v>Perusopetus 8. ja 9. lk</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'!$A$2:$A$7</c:f>
              <c:strCache>
                <c:ptCount val="6"/>
                <c:pt idx="0">
                  <c:v>2006-2007</c:v>
                </c:pt>
                <c:pt idx="1">
                  <c:v>2008-2009</c:v>
                </c:pt>
                <c:pt idx="2">
                  <c:v>2010-2011</c:v>
                </c:pt>
                <c:pt idx="3">
                  <c:v>2013</c:v>
                </c:pt>
                <c:pt idx="4">
                  <c:v>2017</c:v>
                </c:pt>
                <c:pt idx="5">
                  <c:v>2019</c:v>
                </c:pt>
              </c:strCache>
            </c:strRef>
          </c:cat>
          <c:val>
            <c:numRef>
              <c:f>'[ktk.ktk1.fact_ktk_ktk1.latest (2).xlsx]Kouluterveyskyselyn aikasarjat '!$B$2:$B$7</c:f>
              <c:numCache>
                <c:formatCode>#\ ##0.0</c:formatCode>
                <c:ptCount val="6"/>
                <c:pt idx="0">
                  <c:v>13.5</c:v>
                </c:pt>
                <c:pt idx="1">
                  <c:v>14.3</c:v>
                </c:pt>
                <c:pt idx="2">
                  <c:v>14.5</c:v>
                </c:pt>
                <c:pt idx="3">
                  <c:v>16.8</c:v>
                </c:pt>
                <c:pt idx="4">
                  <c:v>17.5</c:v>
                </c:pt>
                <c:pt idx="5">
                  <c:v>22.2</c:v>
                </c:pt>
              </c:numCache>
            </c:numRef>
          </c:val>
          <c:smooth val="0"/>
          <c:extLst>
            <c:ext xmlns:c16="http://schemas.microsoft.com/office/drawing/2014/chart" uri="{C3380CC4-5D6E-409C-BE32-E72D297353CC}">
              <c16:uniqueId val="{00000000-D7A4-4C7B-A178-0C06CA290546}"/>
            </c:ext>
          </c:extLst>
        </c:ser>
        <c:ser>
          <c:idx val="1"/>
          <c:order val="1"/>
          <c:tx>
            <c:strRef>
              <c:f>'[ktk.ktk1.fact_ktk_ktk1.latest (2).xlsx]Kouluterveyskyselyn aikasarjat '!$C$1</c:f>
              <c:strCache>
                <c:ptCount val="1"/>
                <c:pt idx="0">
                  <c:v>Lukio 1. ja 2. vuosi</c:v>
                </c:pt>
              </c:strCache>
            </c:strRef>
          </c:tx>
          <c:spPr>
            <a:ln w="28575" cap="rnd">
              <a:solidFill>
                <a:schemeClr val="accent2"/>
              </a:solidFill>
              <a:round/>
            </a:ln>
            <a:effectLst/>
          </c:spPr>
          <c:marker>
            <c:symbol val="none"/>
          </c:marker>
          <c:dLbls>
            <c:dLbl>
              <c:idx val="5"/>
              <c:layout>
                <c:manualLayout>
                  <c:x val="-3.6009732360097325E-3"/>
                  <c:y val="5.151306975175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A4-4C7B-A178-0C06CA29054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'!$A$2:$A$7</c:f>
              <c:strCache>
                <c:ptCount val="6"/>
                <c:pt idx="0">
                  <c:v>2006-2007</c:v>
                </c:pt>
                <c:pt idx="1">
                  <c:v>2008-2009</c:v>
                </c:pt>
                <c:pt idx="2">
                  <c:v>2010-2011</c:v>
                </c:pt>
                <c:pt idx="3">
                  <c:v>2013</c:v>
                </c:pt>
                <c:pt idx="4">
                  <c:v>2017</c:v>
                </c:pt>
                <c:pt idx="5">
                  <c:v>2019</c:v>
                </c:pt>
              </c:strCache>
            </c:strRef>
          </c:cat>
          <c:val>
            <c:numRef>
              <c:f>'[ktk.ktk1.fact_ktk_ktk1.latest (2).xlsx]Kouluterveyskyselyn aikasarjat '!$C$2:$C$7</c:f>
              <c:numCache>
                <c:formatCode>#\ ##0.0</c:formatCode>
                <c:ptCount val="6"/>
                <c:pt idx="0">
                  <c:v>16.5</c:v>
                </c:pt>
                <c:pt idx="1">
                  <c:v>18.899999999999999</c:v>
                </c:pt>
                <c:pt idx="2">
                  <c:v>17.899999999999999</c:v>
                </c:pt>
                <c:pt idx="3">
                  <c:v>18.399999999999999</c:v>
                </c:pt>
                <c:pt idx="4">
                  <c:v>20.8</c:v>
                </c:pt>
                <c:pt idx="5">
                  <c:v>21.3</c:v>
                </c:pt>
              </c:numCache>
            </c:numRef>
          </c:val>
          <c:smooth val="0"/>
          <c:extLst>
            <c:ext xmlns:c16="http://schemas.microsoft.com/office/drawing/2014/chart" uri="{C3380CC4-5D6E-409C-BE32-E72D297353CC}">
              <c16:uniqueId val="{00000001-D7A4-4C7B-A178-0C06CA290546}"/>
            </c:ext>
          </c:extLst>
        </c:ser>
        <c:ser>
          <c:idx val="2"/>
          <c:order val="2"/>
          <c:tx>
            <c:strRef>
              <c:f>'[ktk.ktk1.fact_ktk_ktk1.latest (2).xlsx]Kouluterveyskyselyn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'!$A$2:$A$7</c:f>
              <c:strCache>
                <c:ptCount val="6"/>
                <c:pt idx="0">
                  <c:v>2006-2007</c:v>
                </c:pt>
                <c:pt idx="1">
                  <c:v>2008-2009</c:v>
                </c:pt>
                <c:pt idx="2">
                  <c:v>2010-2011</c:v>
                </c:pt>
                <c:pt idx="3">
                  <c:v>2013</c:v>
                </c:pt>
                <c:pt idx="4">
                  <c:v>2017</c:v>
                </c:pt>
                <c:pt idx="5">
                  <c:v>2019</c:v>
                </c:pt>
              </c:strCache>
            </c:strRef>
          </c:cat>
          <c:val>
            <c:numRef>
              <c:f>'[ktk.ktk1.fact_ktk_ktk1.latest (2).xlsx]Kouluterveyskyselyn aikasarjat '!$D$2:$D$7</c:f>
              <c:numCache>
                <c:formatCode>#\ ##0.0</c:formatCode>
                <c:ptCount val="6"/>
                <c:pt idx="1">
                  <c:v>9.6</c:v>
                </c:pt>
                <c:pt idx="2">
                  <c:v>10.1</c:v>
                </c:pt>
                <c:pt idx="3">
                  <c:v>12.7</c:v>
                </c:pt>
                <c:pt idx="4">
                  <c:v>8.4</c:v>
                </c:pt>
                <c:pt idx="5">
                  <c:v>13.2</c:v>
                </c:pt>
              </c:numCache>
            </c:numRef>
          </c:val>
          <c:smooth val="0"/>
          <c:extLst>
            <c:ext xmlns:c16="http://schemas.microsoft.com/office/drawing/2014/chart" uri="{C3380CC4-5D6E-409C-BE32-E72D297353CC}">
              <c16:uniqueId val="{00000002-D7A4-4C7B-A178-0C06CA290546}"/>
            </c:ext>
          </c:extLst>
        </c:ser>
        <c:dLbls>
          <c:dLblPos val="t"/>
          <c:showLegendKey val="0"/>
          <c:showVal val="1"/>
          <c:showCatName val="0"/>
          <c:showSerName val="0"/>
          <c:showPercent val="0"/>
          <c:showBubbleSize val="0"/>
        </c:dLbls>
        <c:smooth val="0"/>
        <c:axId val="546800944"/>
        <c:axId val="545270400"/>
      </c:lineChart>
      <c:catAx>
        <c:axId val="546800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5270400"/>
        <c:crosses val="autoZero"/>
        <c:auto val="1"/>
        <c:lblAlgn val="ctr"/>
        <c:lblOffset val="100"/>
        <c:noMultiLvlLbl val="0"/>
      </c:catAx>
      <c:valAx>
        <c:axId val="54527040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6800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Ei opintosuunnitelmia peruskoulun jälkeen, %, 8. ja 9.lk, 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(2).xlsx]Kouluterveyskyselyn aikasarjat '!$B$1:$B$2</c:f>
              <c:strCache>
                <c:ptCount val="2"/>
                <c:pt idx="0">
                  <c:v>2019</c:v>
                </c:pt>
                <c:pt idx="1">
                  <c:v>Ei opintosuunnitelmia peruskoulun jälkeen,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'!$A$3:$A$9</c:f>
              <c:strCache>
                <c:ptCount val="7"/>
                <c:pt idx="0">
                  <c:v>Kuopio</c:v>
                </c:pt>
                <c:pt idx="1">
                  <c:v>Tampere</c:v>
                </c:pt>
                <c:pt idx="2">
                  <c:v>Oulu</c:v>
                </c:pt>
                <c:pt idx="3">
                  <c:v>Turku</c:v>
                </c:pt>
                <c:pt idx="4">
                  <c:v>Lahti</c:v>
                </c:pt>
                <c:pt idx="5">
                  <c:v>Joensuu</c:v>
                </c:pt>
                <c:pt idx="6">
                  <c:v>Jyväskylä</c:v>
                </c:pt>
              </c:strCache>
            </c:strRef>
          </c:cat>
          <c:val>
            <c:numRef>
              <c:f>'[ktk.ktk1.fact_ktk_ktk1.latest (2).xlsx]Kouluterveyskyselyn aikasarjat '!$B$3:$B$9</c:f>
              <c:numCache>
                <c:formatCode>#\ ##0.0</c:formatCode>
                <c:ptCount val="7"/>
                <c:pt idx="0">
                  <c:v>6.7</c:v>
                </c:pt>
                <c:pt idx="1">
                  <c:v>6.8</c:v>
                </c:pt>
                <c:pt idx="2">
                  <c:v>6.9</c:v>
                </c:pt>
                <c:pt idx="3">
                  <c:v>7.3</c:v>
                </c:pt>
                <c:pt idx="4">
                  <c:v>7.6</c:v>
                </c:pt>
                <c:pt idx="5">
                  <c:v>7.9</c:v>
                </c:pt>
                <c:pt idx="6">
                  <c:v>7.9</c:v>
                </c:pt>
              </c:numCache>
            </c:numRef>
          </c:val>
          <c:extLst>
            <c:ext xmlns:c16="http://schemas.microsoft.com/office/drawing/2014/chart" uri="{C3380CC4-5D6E-409C-BE32-E72D297353CC}">
              <c16:uniqueId val="{00000000-7C7A-4DD1-ABF2-959BB0AC67FB}"/>
            </c:ext>
          </c:extLst>
        </c:ser>
        <c:dLbls>
          <c:dLblPos val="outEnd"/>
          <c:showLegendKey val="0"/>
          <c:showVal val="1"/>
          <c:showCatName val="0"/>
          <c:showSerName val="0"/>
          <c:showPercent val="0"/>
          <c:showBubbleSize val="0"/>
        </c:dLbls>
        <c:gapWidth val="219"/>
        <c:overlap val="-27"/>
        <c:axId val="249454576"/>
        <c:axId val="249453920"/>
      </c:barChart>
      <c:catAx>
        <c:axId val="24945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249453920"/>
        <c:crosses val="autoZero"/>
        <c:auto val="1"/>
        <c:lblAlgn val="ctr"/>
        <c:lblOffset val="100"/>
        <c:noMultiLvlLbl val="0"/>
      </c:catAx>
      <c:valAx>
        <c:axId val="24945392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49454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baseline="0">
                <a:effectLst/>
              </a:rPr>
              <a:t>Vaikeuksia kirjoittamista vaativissa tehtävissä, %</a:t>
            </a:r>
            <a:r>
              <a:rPr lang="fi-FI" sz="1400" b="0" i="0" u="none" strike="noStrike" baseline="0"/>
              <a:t> , KUOPIO</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8.4374674961475757E-2"/>
          <c:y val="0.21549516551048256"/>
          <c:w val="0.88379504642333351"/>
          <c:h val="0.57787964103699829"/>
        </c:manualLayout>
      </c:layout>
      <c:lineChart>
        <c:grouping val="standard"/>
        <c:varyColors val="0"/>
        <c:ser>
          <c:idx val="0"/>
          <c:order val="0"/>
          <c:tx>
            <c:strRef>
              <c:f>'[ktk.ktk1.fact_ktk_ktk1.latest (5).xlsx]Kouluterveyskyselyn aikasarjat '!$B$1</c:f>
              <c:strCache>
                <c:ptCount val="1"/>
                <c:pt idx="0">
                  <c:v>Perusopetus 8. ja 9. lk</c:v>
                </c:pt>
              </c:strCache>
            </c:strRef>
          </c:tx>
          <c:spPr>
            <a:ln w="28575" cap="rnd">
              <a:solidFill>
                <a:schemeClr val="accent1"/>
              </a:solidFill>
              <a:round/>
            </a:ln>
            <a:effectLst/>
          </c:spPr>
          <c:marker>
            <c:symbol val="none"/>
          </c:marker>
          <c:dLbls>
            <c:dLbl>
              <c:idx val="0"/>
              <c:layout>
                <c:manualLayout>
                  <c:x val="-4.1061059413596043E-2"/>
                  <c:y val="5.68737144607664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DD-4EE6-AD4C-A81939B4267E}"/>
                </c:ext>
              </c:extLst>
            </c:dLbl>
            <c:dLbl>
              <c:idx val="1"/>
              <c:layout>
                <c:manualLayout>
                  <c:x val="-4.371358263152865E-2"/>
                  <c:y val="4.84526450777854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DD-4EE6-AD4C-A81939B4267E}"/>
                </c:ext>
              </c:extLst>
            </c:dLbl>
            <c:dLbl>
              <c:idx val="2"/>
              <c:layout>
                <c:manualLayout>
                  <c:x val="-2.7798443323933237E-2"/>
                  <c:y val="6.10842491522569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DD-4EE6-AD4C-A81939B4267E}"/>
                </c:ext>
              </c:extLst>
            </c:dLbl>
            <c:dLbl>
              <c:idx val="3"/>
              <c:layout>
                <c:manualLayout>
                  <c:x val="-4.3713582631528601E-2"/>
                  <c:y val="5.68737144607663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DD-4EE6-AD4C-A81939B4267E}"/>
                </c:ext>
              </c:extLst>
            </c:dLbl>
            <c:dLbl>
              <c:idx val="5"/>
              <c:layout>
                <c:manualLayout>
                  <c:x val="-4.106105941359614E-2"/>
                  <c:y val="4.00315756948045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BDD-4EE6-AD4C-A81939B4267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(5).xlsx]Kouluterveyskyselyn aikasarjat '!$A$2:$A$7</c:f>
              <c:strCache>
                <c:ptCount val="6"/>
                <c:pt idx="0">
                  <c:v>2006-2007</c:v>
                </c:pt>
                <c:pt idx="1">
                  <c:v>2008-2009</c:v>
                </c:pt>
                <c:pt idx="2">
                  <c:v>2010-2011</c:v>
                </c:pt>
                <c:pt idx="3">
                  <c:v>2013</c:v>
                </c:pt>
                <c:pt idx="4">
                  <c:v>2017</c:v>
                </c:pt>
                <c:pt idx="5">
                  <c:v>2019</c:v>
                </c:pt>
              </c:strCache>
            </c:strRef>
          </c:cat>
          <c:val>
            <c:numRef>
              <c:f>'[ktk.ktk1.fact_ktk_ktk1.latest (5).xlsx]Kouluterveyskyselyn aikasarjat '!$B$2:$B$7</c:f>
              <c:numCache>
                <c:formatCode>#\ ##0.0</c:formatCode>
                <c:ptCount val="6"/>
                <c:pt idx="0">
                  <c:v>17.3</c:v>
                </c:pt>
                <c:pt idx="1">
                  <c:v>18.2</c:v>
                </c:pt>
                <c:pt idx="2">
                  <c:v>19.899999999999999</c:v>
                </c:pt>
                <c:pt idx="3">
                  <c:v>23.1</c:v>
                </c:pt>
                <c:pt idx="4">
                  <c:v>19.5</c:v>
                </c:pt>
                <c:pt idx="5">
                  <c:v>21.6</c:v>
                </c:pt>
              </c:numCache>
            </c:numRef>
          </c:val>
          <c:smooth val="0"/>
          <c:extLst>
            <c:ext xmlns:c16="http://schemas.microsoft.com/office/drawing/2014/chart" uri="{C3380CC4-5D6E-409C-BE32-E72D297353CC}">
              <c16:uniqueId val="{00000005-CBDD-4EE6-AD4C-A81939B4267E}"/>
            </c:ext>
          </c:extLst>
        </c:ser>
        <c:ser>
          <c:idx val="1"/>
          <c:order val="1"/>
          <c:tx>
            <c:strRef>
              <c:f>'[ktk.ktk1.fact_ktk_ktk1.latest (5).xlsx]Kouluterveyskyselyn aikasarjat '!$C$1</c:f>
              <c:strCache>
                <c:ptCount val="1"/>
                <c:pt idx="0">
                  <c:v>Lukio 1. ja 2. vuosi</c:v>
                </c:pt>
              </c:strCache>
            </c:strRef>
          </c:tx>
          <c:spPr>
            <a:ln w="28575" cap="rnd">
              <a:solidFill>
                <a:schemeClr val="accent2"/>
              </a:solidFill>
              <a:round/>
            </a:ln>
            <a:effectLst/>
          </c:spPr>
          <c:marker>
            <c:symbol val="none"/>
          </c:marker>
          <c:dLbls>
            <c:dLbl>
              <c:idx val="0"/>
              <c:layout>
                <c:manualLayout>
                  <c:x val="-4.6366105849461187E-2"/>
                  <c:y val="-6.52317915924573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BDD-4EE6-AD4C-A81939B4267E}"/>
                </c:ext>
              </c:extLst>
            </c:dLbl>
            <c:dLbl>
              <c:idx val="1"/>
              <c:layout>
                <c:manualLayout>
                  <c:x val="-8.350143090051701E-2"/>
                  <c:y val="-2.31264446775526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BDD-4EE6-AD4C-A81939B4267E}"/>
                </c:ext>
              </c:extLst>
            </c:dLbl>
            <c:dLbl>
              <c:idx val="2"/>
              <c:layout>
                <c:manualLayout>
                  <c:x val="-4.1061059413596043E-2"/>
                  <c:y val="-0.10312660381587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BDD-4EE6-AD4C-A81939B4267E}"/>
                </c:ext>
              </c:extLst>
            </c:dLbl>
            <c:dLbl>
              <c:idx val="3"/>
              <c:layout>
                <c:manualLayout>
                  <c:x val="-2.7798443323933237E-2"/>
                  <c:y val="-1.4705375294571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BDD-4EE6-AD4C-A81939B4267E}"/>
                </c:ext>
              </c:extLst>
            </c:dLbl>
            <c:dLbl>
              <c:idx val="4"/>
              <c:layout>
                <c:manualLayout>
                  <c:x val="-4.3713582631528601E-2"/>
                  <c:y val="5.2663179769275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BDD-4EE6-AD4C-A81939B4267E}"/>
                </c:ext>
              </c:extLst>
            </c:dLbl>
            <c:dLbl>
              <c:idx val="5"/>
              <c:layout>
                <c:manualLayout>
                  <c:x val="-6.5782575804729454E-3"/>
                  <c:y val="-2.31264446775525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BDD-4EE6-AD4C-A81939B4267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(5).xlsx]Kouluterveyskyselyn aikasarjat '!$A$2:$A$7</c:f>
              <c:strCache>
                <c:ptCount val="6"/>
                <c:pt idx="0">
                  <c:v>2006-2007</c:v>
                </c:pt>
                <c:pt idx="1">
                  <c:v>2008-2009</c:v>
                </c:pt>
                <c:pt idx="2">
                  <c:v>2010-2011</c:v>
                </c:pt>
                <c:pt idx="3">
                  <c:v>2013</c:v>
                </c:pt>
                <c:pt idx="4">
                  <c:v>2017</c:v>
                </c:pt>
                <c:pt idx="5">
                  <c:v>2019</c:v>
                </c:pt>
              </c:strCache>
            </c:strRef>
          </c:cat>
          <c:val>
            <c:numRef>
              <c:f>'[ktk.ktk1.fact_ktk_ktk1.latest (5).xlsx]Kouluterveyskyselyn aikasarjat '!$C$2:$C$7</c:f>
              <c:numCache>
                <c:formatCode>#\ ##0.0</c:formatCode>
                <c:ptCount val="6"/>
                <c:pt idx="0">
                  <c:v>20</c:v>
                </c:pt>
                <c:pt idx="1">
                  <c:v>21.4</c:v>
                </c:pt>
                <c:pt idx="2">
                  <c:v>21.9</c:v>
                </c:pt>
                <c:pt idx="3">
                  <c:v>23.7</c:v>
                </c:pt>
                <c:pt idx="4">
                  <c:v>18.399999999999999</c:v>
                </c:pt>
                <c:pt idx="5">
                  <c:v>22.4</c:v>
                </c:pt>
              </c:numCache>
            </c:numRef>
          </c:val>
          <c:smooth val="0"/>
          <c:extLst>
            <c:ext xmlns:c16="http://schemas.microsoft.com/office/drawing/2014/chart" uri="{C3380CC4-5D6E-409C-BE32-E72D297353CC}">
              <c16:uniqueId val="{0000000C-CBDD-4EE6-AD4C-A81939B4267E}"/>
            </c:ext>
          </c:extLst>
        </c:ser>
        <c:ser>
          <c:idx val="2"/>
          <c:order val="2"/>
          <c:tx>
            <c:strRef>
              <c:f>'[ktk.ktk1.fact_ktk_ktk1.latest (5).xlsx]Kouluterveyskyselyn aikasarjat '!$D$1</c:f>
              <c:strCache>
                <c:ptCount val="1"/>
                <c:pt idx="0">
                  <c:v>Ammatillinen oppilaitos</c:v>
                </c:pt>
              </c:strCache>
            </c:strRef>
          </c:tx>
          <c:spPr>
            <a:ln w="28575" cap="rnd">
              <a:solidFill>
                <a:schemeClr val="accent3"/>
              </a:solidFill>
              <a:round/>
            </a:ln>
            <a:effectLst/>
          </c:spPr>
          <c:marker>
            <c:symbol val="none"/>
          </c:marker>
          <c:dLbls>
            <c:dLbl>
              <c:idx val="1"/>
              <c:layout>
                <c:manualLayout>
                  <c:x val="-6.4933768374989084E-2"/>
                  <c:y val="-7.36528609754383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BDD-4EE6-AD4C-A81939B4267E}"/>
                </c:ext>
              </c:extLst>
            </c:dLbl>
            <c:dLbl>
              <c:idx val="2"/>
              <c:layout>
                <c:manualLayout>
                  <c:x val="-6.7586291592921649E-2"/>
                  <c:y val="-8.20739303584193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BDD-4EE6-AD4C-A81939B4267E}"/>
                </c:ext>
              </c:extLst>
            </c:dLbl>
            <c:dLbl>
              <c:idx val="3"/>
              <c:layout>
                <c:manualLayout>
                  <c:x val="-4.6366105849461159E-2"/>
                  <c:y val="-6.9442326283947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BDD-4EE6-AD4C-A81939B4267E}"/>
                </c:ext>
              </c:extLst>
            </c:dLbl>
            <c:dLbl>
              <c:idx val="5"/>
              <c:layout>
                <c:manualLayout>
                  <c:x val="-4.6366105849461256E-2"/>
                  <c:y val="-6.9442326283947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BDD-4EE6-AD4C-A81939B4267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(5).xlsx]Kouluterveyskyselyn aikasarjat '!$A$2:$A$7</c:f>
              <c:strCache>
                <c:ptCount val="6"/>
                <c:pt idx="0">
                  <c:v>2006-2007</c:v>
                </c:pt>
                <c:pt idx="1">
                  <c:v>2008-2009</c:v>
                </c:pt>
                <c:pt idx="2">
                  <c:v>2010-2011</c:v>
                </c:pt>
                <c:pt idx="3">
                  <c:v>2013</c:v>
                </c:pt>
                <c:pt idx="4">
                  <c:v>2017</c:v>
                </c:pt>
                <c:pt idx="5">
                  <c:v>2019</c:v>
                </c:pt>
              </c:strCache>
            </c:strRef>
          </c:cat>
          <c:val>
            <c:numRef>
              <c:f>'[ktk.ktk1.fact_ktk_ktk1.latest (5).xlsx]Kouluterveyskyselyn aikasarjat '!$D$2:$D$7</c:f>
              <c:numCache>
                <c:formatCode>#\ ##0.0</c:formatCode>
                <c:ptCount val="6"/>
                <c:pt idx="1">
                  <c:v>22</c:v>
                </c:pt>
                <c:pt idx="2">
                  <c:v>20.5</c:v>
                </c:pt>
                <c:pt idx="3">
                  <c:v>25.6</c:v>
                </c:pt>
                <c:pt idx="4">
                  <c:v>23.9</c:v>
                </c:pt>
                <c:pt idx="5">
                  <c:v>23.6</c:v>
                </c:pt>
              </c:numCache>
            </c:numRef>
          </c:val>
          <c:smooth val="0"/>
          <c:extLst>
            <c:ext xmlns:c16="http://schemas.microsoft.com/office/drawing/2014/chart" uri="{C3380CC4-5D6E-409C-BE32-E72D297353CC}">
              <c16:uniqueId val="{00000011-CBDD-4EE6-AD4C-A81939B4267E}"/>
            </c:ext>
          </c:extLst>
        </c:ser>
        <c:dLbls>
          <c:dLblPos val="t"/>
          <c:showLegendKey val="0"/>
          <c:showVal val="1"/>
          <c:showCatName val="0"/>
          <c:showSerName val="0"/>
          <c:showPercent val="0"/>
          <c:showBubbleSize val="0"/>
        </c:dLbls>
        <c:smooth val="0"/>
        <c:axId val="602437680"/>
        <c:axId val="602438008"/>
      </c:lineChart>
      <c:catAx>
        <c:axId val="602437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02438008"/>
        <c:crosses val="autoZero"/>
        <c:auto val="1"/>
        <c:lblAlgn val="ctr"/>
        <c:lblOffset val="100"/>
        <c:noMultiLvlLbl val="0"/>
      </c:catAx>
      <c:valAx>
        <c:axId val="60243800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02437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Vähintään</a:t>
            </a:r>
            <a:r>
              <a:rPr lang="en-US" dirty="0"/>
              <a:t> </a:t>
            </a:r>
            <a:r>
              <a:rPr lang="en-US" dirty="0" err="1"/>
              <a:t>tunnin</a:t>
            </a:r>
            <a:r>
              <a:rPr lang="en-US" dirty="0"/>
              <a:t> </a:t>
            </a:r>
            <a:r>
              <a:rPr lang="en-US" dirty="0" err="1"/>
              <a:t>päivässä</a:t>
            </a:r>
            <a:r>
              <a:rPr lang="en-US" dirty="0"/>
              <a:t> </a:t>
            </a:r>
            <a:r>
              <a:rPr lang="en-US" dirty="0" err="1"/>
              <a:t>liikkuvat</a:t>
            </a:r>
            <a:r>
              <a:rPr lang="en-US" dirty="0"/>
              <a:t>, %. Kuopio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'[ktk.ktk1.fact_ktk_ktk1.latest (7).xlsx]Kouluterveyskyselyn aikasarjat '!$A$4</c:f>
              <c:strCache>
                <c:ptCount val="1"/>
                <c:pt idx="0">
                  <c:v>Vähintään tunnin päivässä liikkuvat, %</c:v>
                </c:pt>
              </c:strCache>
            </c:strRef>
          </c:tx>
          <c:spPr>
            <a:solidFill>
              <a:schemeClr val="accent1"/>
            </a:solidFill>
            <a:ln>
              <a:noFill/>
            </a:ln>
            <a:effectLst/>
          </c:spPr>
          <c:invertIfNegative val="0"/>
          <c:dPt>
            <c:idx val="1"/>
            <c:invertIfNegative val="0"/>
            <c:bubble3D val="0"/>
            <c:spPr>
              <a:solidFill>
                <a:srgbClr val="92D050"/>
              </a:solidFill>
              <a:ln>
                <a:noFill/>
              </a:ln>
              <a:effectLst/>
            </c:spPr>
            <c:extLst>
              <c:ext xmlns:c16="http://schemas.microsoft.com/office/drawing/2014/chart" uri="{C3380CC4-5D6E-409C-BE32-E72D297353CC}">
                <c16:uniqueId val="{00000004-74A2-4D2A-9540-585B8962045E}"/>
              </c:ext>
            </c:extLst>
          </c:dPt>
          <c:dPt>
            <c:idx val="2"/>
            <c:invertIfNegative val="0"/>
            <c:bubble3D val="0"/>
            <c:spPr>
              <a:solidFill>
                <a:srgbClr val="92D050"/>
              </a:solidFill>
              <a:ln>
                <a:noFill/>
              </a:ln>
              <a:effectLst/>
            </c:spPr>
            <c:extLst>
              <c:ext xmlns:c16="http://schemas.microsoft.com/office/drawing/2014/chart" uri="{C3380CC4-5D6E-409C-BE32-E72D297353CC}">
                <c16:uniqueId val="{00000003-74A2-4D2A-9540-585B8962045E}"/>
              </c:ext>
            </c:extLst>
          </c:dPt>
          <c:dPt>
            <c:idx val="7"/>
            <c:invertIfNegative val="0"/>
            <c:bubble3D val="0"/>
            <c:spPr>
              <a:solidFill>
                <a:srgbClr val="FFC000"/>
              </a:solidFill>
              <a:ln>
                <a:noFill/>
              </a:ln>
              <a:effectLst/>
            </c:spPr>
            <c:extLst>
              <c:ext xmlns:c16="http://schemas.microsoft.com/office/drawing/2014/chart" uri="{C3380CC4-5D6E-409C-BE32-E72D297353CC}">
                <c16:uniqueId val="{00000002-74A2-4D2A-9540-585B8962045E}"/>
              </c:ext>
            </c:extLst>
          </c:dPt>
          <c:dPt>
            <c:idx val="8"/>
            <c:invertIfNegative val="0"/>
            <c:bubble3D val="0"/>
            <c:spPr>
              <a:solidFill>
                <a:srgbClr val="FFC000"/>
              </a:solidFill>
              <a:ln>
                <a:noFill/>
              </a:ln>
              <a:effectLst/>
            </c:spPr>
            <c:extLst>
              <c:ext xmlns:c16="http://schemas.microsoft.com/office/drawing/2014/chart" uri="{C3380CC4-5D6E-409C-BE32-E72D297353CC}">
                <c16:uniqueId val="{00000001-74A2-4D2A-9540-585B8962045E}"/>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'[ktk.ktk1.fact_ktk_ktk1.latest (7).xlsx]Kouluterveyskyselyn aikasarjat '!$B$1:$J$2</c:f>
              <c:multiLvlStrCache>
                <c:ptCount val="9"/>
                <c:lvl>
                  <c:pt idx="0">
                    <c:v>2013</c:v>
                  </c:pt>
                  <c:pt idx="1">
                    <c:v>2017</c:v>
                  </c:pt>
                  <c:pt idx="2">
                    <c:v>2019</c:v>
                  </c:pt>
                  <c:pt idx="3">
                    <c:v>2013</c:v>
                  </c:pt>
                  <c:pt idx="4">
                    <c:v>2017</c:v>
                  </c:pt>
                  <c:pt idx="5">
                    <c:v>2019</c:v>
                  </c:pt>
                  <c:pt idx="6">
                    <c:v>2013</c:v>
                  </c:pt>
                  <c:pt idx="7">
                    <c:v>2017</c:v>
                  </c:pt>
                  <c:pt idx="8">
                    <c:v>2019</c:v>
                  </c:pt>
                </c:lvl>
                <c:lvl>
                  <c:pt idx="0">
                    <c:v>Perusopetus 8. ja 9. lk</c:v>
                  </c:pt>
                  <c:pt idx="3">
                    <c:v>Lukio 1. ja 2. vuosi</c:v>
                  </c:pt>
                  <c:pt idx="6">
                    <c:v>Ammatillinen oppilaitos</c:v>
                  </c:pt>
                </c:lvl>
              </c:multiLvlStrCache>
            </c:multiLvlStrRef>
          </c:cat>
          <c:val>
            <c:numRef>
              <c:f>'[ktk.ktk1.fact_ktk_ktk1.latest (7).xlsx]Kouluterveyskyselyn aikasarjat '!$B$4:$J$4</c:f>
              <c:numCache>
                <c:formatCode>#\ ##0.0</c:formatCode>
                <c:ptCount val="9"/>
                <c:pt idx="0" formatCode="General">
                  <c:v>0</c:v>
                </c:pt>
                <c:pt idx="1">
                  <c:v>19.600000000000001</c:v>
                </c:pt>
                <c:pt idx="2">
                  <c:v>21.8</c:v>
                </c:pt>
                <c:pt idx="3" formatCode="General">
                  <c:v>0</c:v>
                </c:pt>
                <c:pt idx="4">
                  <c:v>11.3</c:v>
                </c:pt>
                <c:pt idx="5">
                  <c:v>14.9</c:v>
                </c:pt>
                <c:pt idx="6" formatCode="General">
                  <c:v>0</c:v>
                </c:pt>
                <c:pt idx="7">
                  <c:v>14.5</c:v>
                </c:pt>
                <c:pt idx="8">
                  <c:v>19.899999999999999</c:v>
                </c:pt>
              </c:numCache>
            </c:numRef>
          </c:val>
          <c:extLst>
            <c:ext xmlns:c16="http://schemas.microsoft.com/office/drawing/2014/chart" uri="{C3380CC4-5D6E-409C-BE32-E72D297353CC}">
              <c16:uniqueId val="{00000000-74A2-4D2A-9540-585B8962045E}"/>
            </c:ext>
          </c:extLst>
        </c:ser>
        <c:dLbls>
          <c:dLblPos val="outEnd"/>
          <c:showLegendKey val="0"/>
          <c:showVal val="1"/>
          <c:showCatName val="0"/>
          <c:showSerName val="0"/>
          <c:showPercent val="0"/>
          <c:showBubbleSize val="0"/>
        </c:dLbls>
        <c:gapWidth val="182"/>
        <c:axId val="660374920"/>
        <c:axId val="660372296"/>
      </c:barChart>
      <c:catAx>
        <c:axId val="660374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660372296"/>
        <c:crosses val="autoZero"/>
        <c:auto val="1"/>
        <c:lblAlgn val="ctr"/>
        <c:lblOffset val="100"/>
        <c:noMultiLvlLbl val="0"/>
      </c:catAx>
      <c:valAx>
        <c:axId val="6603722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60374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Vaikeuksia kirjoittamista vaativissa tehtävissä, %, KOKO</a:t>
            </a:r>
            <a:r>
              <a:rPr lang="fi-FI" baseline="0"/>
              <a:t> MAA</a:t>
            </a:r>
            <a:endParaRPr lang="fi-FI"/>
          </a:p>
        </c:rich>
      </c:tx>
      <c:layout>
        <c:manualLayout>
          <c:xMode val="edge"/>
          <c:yMode val="edge"/>
          <c:x val="0.37211111111111117"/>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9.3901165717297591E-2"/>
          <c:y val="0.20543268876057644"/>
          <c:w val="0.88824166990398912"/>
          <c:h val="0.60530236474233101"/>
        </c:manualLayout>
      </c:layout>
      <c:lineChart>
        <c:grouping val="standard"/>
        <c:varyColors val="0"/>
        <c:ser>
          <c:idx val="0"/>
          <c:order val="0"/>
          <c:tx>
            <c:strRef>
              <c:f>'[ktk.ktk1.fact_ktk_ktk1.latest (2).xlsx]Kouluterveyskyselyn aikasarjat '!$B$1</c:f>
              <c:strCache>
                <c:ptCount val="1"/>
                <c:pt idx="0">
                  <c:v>Perusopetus 8. ja 9. lk</c:v>
                </c:pt>
              </c:strCache>
            </c:strRef>
          </c:tx>
          <c:spPr>
            <a:ln w="28575" cap="rnd">
              <a:solidFill>
                <a:schemeClr val="accent1"/>
              </a:solidFill>
              <a:round/>
            </a:ln>
            <a:effectLst/>
          </c:spPr>
          <c:marker>
            <c:symbol val="none"/>
          </c:marker>
          <c:dLbls>
            <c:dLbl>
              <c:idx val="0"/>
              <c:layout>
                <c:manualLayout>
                  <c:x val="-3.948984351178312E-2"/>
                  <c:y val="3.74309552403337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CD-4364-AAF5-03A2F52213FA}"/>
                </c:ext>
              </c:extLst>
            </c:dLbl>
            <c:dLbl>
              <c:idx val="1"/>
              <c:layout>
                <c:manualLayout>
                  <c:x val="-3.4387796546436464E-2"/>
                  <c:y val="4.92419568938739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CD-4364-AAF5-03A2F52213FA}"/>
                </c:ext>
              </c:extLst>
            </c:dLbl>
            <c:dLbl>
              <c:idx val="2"/>
              <c:layout>
                <c:manualLayout>
                  <c:x val="-3.6938820029109837E-2"/>
                  <c:y val="4.92419568938739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CD-4364-AAF5-03A2F52213FA}"/>
                </c:ext>
              </c:extLst>
            </c:dLbl>
            <c:dLbl>
              <c:idx val="3"/>
              <c:layout>
                <c:manualLayout>
                  <c:x val="-3.6938820029109788E-2"/>
                  <c:y val="5.71159579962341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CD-4364-AAF5-03A2F52213FA}"/>
                </c:ext>
              </c:extLst>
            </c:dLbl>
            <c:dLbl>
              <c:idx val="4"/>
              <c:layout>
                <c:manualLayout>
                  <c:x val="-3.1836773063763132E-2"/>
                  <c:y val="5.31789574450539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CD-4364-AAF5-03A2F52213FA}"/>
                </c:ext>
              </c:extLst>
            </c:dLbl>
            <c:dLbl>
              <c:idx val="5"/>
              <c:layout>
                <c:manualLayout>
                  <c:x val="-3.6938820029109788E-2"/>
                  <c:y val="4.53049563426938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CD-4364-AAF5-03A2F52213FA}"/>
                </c:ext>
              </c:extLst>
            </c:dLbl>
            <c:dLbl>
              <c:idx val="6"/>
              <c:layout>
                <c:manualLayout>
                  <c:x val="-4.2040866994456444E-2"/>
                  <c:y val="4.53049563426938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CD-4364-AAF5-03A2F52213F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'!$A$2:$A$8</c:f>
              <c:strCache>
                <c:ptCount val="7"/>
                <c:pt idx="0">
                  <c:v>2006-2007</c:v>
                </c:pt>
                <c:pt idx="1">
                  <c:v>2008-2009</c:v>
                </c:pt>
                <c:pt idx="2">
                  <c:v>2010-2011</c:v>
                </c:pt>
                <c:pt idx="3">
                  <c:v>2013</c:v>
                </c:pt>
                <c:pt idx="4">
                  <c:v>2015</c:v>
                </c:pt>
                <c:pt idx="5">
                  <c:v>2017</c:v>
                </c:pt>
                <c:pt idx="6">
                  <c:v>2019</c:v>
                </c:pt>
              </c:strCache>
            </c:strRef>
          </c:cat>
          <c:val>
            <c:numRef>
              <c:f>'[ktk.ktk1.fact_ktk_ktk1.latest (2).xlsx]Kouluterveyskyselyn aikasarjat '!$B$2:$B$8</c:f>
              <c:numCache>
                <c:formatCode>#\ ##0.0</c:formatCode>
                <c:ptCount val="7"/>
                <c:pt idx="0">
                  <c:v>19.899999999999999</c:v>
                </c:pt>
                <c:pt idx="1">
                  <c:v>21.2</c:v>
                </c:pt>
                <c:pt idx="2">
                  <c:v>21.6</c:v>
                </c:pt>
                <c:pt idx="3">
                  <c:v>22.3</c:v>
                </c:pt>
                <c:pt idx="4">
                  <c:v>21.1</c:v>
                </c:pt>
                <c:pt idx="5">
                  <c:v>20.3</c:v>
                </c:pt>
                <c:pt idx="6">
                  <c:v>20.8</c:v>
                </c:pt>
              </c:numCache>
            </c:numRef>
          </c:val>
          <c:smooth val="0"/>
          <c:extLst>
            <c:ext xmlns:c16="http://schemas.microsoft.com/office/drawing/2014/chart" uri="{C3380CC4-5D6E-409C-BE32-E72D297353CC}">
              <c16:uniqueId val="{00000007-C0CD-4364-AAF5-03A2F52213FA}"/>
            </c:ext>
          </c:extLst>
        </c:ser>
        <c:ser>
          <c:idx val="1"/>
          <c:order val="1"/>
          <c:tx>
            <c:strRef>
              <c:f>'[ktk.ktk1.fact_ktk_ktk1.latest (2).xlsx]Kouluterveyskyselyn aikasarjat '!$C$1</c:f>
              <c:strCache>
                <c:ptCount val="1"/>
                <c:pt idx="0">
                  <c:v>Lukio 1. ja 2. vuosi</c:v>
                </c:pt>
              </c:strCache>
            </c:strRef>
          </c:tx>
          <c:spPr>
            <a:ln w="28575" cap="rnd">
              <a:solidFill>
                <a:schemeClr val="accent2"/>
              </a:solidFill>
              <a:round/>
            </a:ln>
            <a:effectLst/>
          </c:spPr>
          <c:marker>
            <c:symbol val="none"/>
          </c:marker>
          <c:dLbls>
            <c:dLbl>
              <c:idx val="0"/>
              <c:layout>
                <c:manualLayout>
                  <c:x val="-4.3226791611913402E-2"/>
                  <c:y val="-3.97547155656602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CD-4364-AAF5-03A2F52213FA}"/>
                </c:ext>
              </c:extLst>
            </c:dLbl>
            <c:dLbl>
              <c:idx val="1"/>
              <c:layout>
                <c:manualLayout>
                  <c:x val="-4.9693937442476431E-2"/>
                  <c:y val="-8.46160618462486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CD-4364-AAF5-03A2F52213FA}"/>
                </c:ext>
              </c:extLst>
            </c:dLbl>
            <c:dLbl>
              <c:idx val="2"/>
              <c:layout>
                <c:manualLayout>
                  <c:x val="-5.1333333333333335E-2"/>
                  <c:y val="-5.78357392825896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CD-4364-AAF5-03A2F52213FA}"/>
                </c:ext>
              </c:extLst>
            </c:dLbl>
            <c:dLbl>
              <c:idx val="3"/>
              <c:layout>
                <c:manualLayout>
                  <c:x val="-3.4387796546436464E-2"/>
                  <c:y val="-2.16240530273674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0CD-4364-AAF5-03A2F52213FA}"/>
                </c:ext>
              </c:extLst>
            </c:dLbl>
            <c:dLbl>
              <c:idx val="5"/>
              <c:layout>
                <c:manualLayout>
                  <c:x val="-5.7347007890496508E-2"/>
                  <c:y val="-0.1043010646021490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0CD-4364-AAF5-03A2F52213F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'!$A$2:$A$8</c:f>
              <c:strCache>
                <c:ptCount val="7"/>
                <c:pt idx="0">
                  <c:v>2006-2007</c:v>
                </c:pt>
                <c:pt idx="1">
                  <c:v>2008-2009</c:v>
                </c:pt>
                <c:pt idx="2">
                  <c:v>2010-2011</c:v>
                </c:pt>
                <c:pt idx="3">
                  <c:v>2013</c:v>
                </c:pt>
                <c:pt idx="4">
                  <c:v>2015</c:v>
                </c:pt>
                <c:pt idx="5">
                  <c:v>2017</c:v>
                </c:pt>
                <c:pt idx="6">
                  <c:v>2019</c:v>
                </c:pt>
              </c:strCache>
            </c:strRef>
          </c:cat>
          <c:val>
            <c:numRef>
              <c:f>'[ktk.ktk1.fact_ktk_ktk1.latest (2).xlsx]Kouluterveyskyselyn aikasarjat '!$C$2:$C$8</c:f>
              <c:numCache>
                <c:formatCode>#\ ##0.0</c:formatCode>
                <c:ptCount val="7"/>
                <c:pt idx="0">
                  <c:v>22</c:v>
                </c:pt>
                <c:pt idx="1">
                  <c:v>22.3</c:v>
                </c:pt>
                <c:pt idx="2">
                  <c:v>22.7</c:v>
                </c:pt>
                <c:pt idx="3">
                  <c:v>22.5</c:v>
                </c:pt>
                <c:pt idx="4">
                  <c:v>23.9</c:v>
                </c:pt>
                <c:pt idx="5">
                  <c:v>21.7</c:v>
                </c:pt>
                <c:pt idx="6">
                  <c:v>23.2</c:v>
                </c:pt>
              </c:numCache>
            </c:numRef>
          </c:val>
          <c:smooth val="0"/>
          <c:extLst>
            <c:ext xmlns:c16="http://schemas.microsoft.com/office/drawing/2014/chart" uri="{C3380CC4-5D6E-409C-BE32-E72D297353CC}">
              <c16:uniqueId val="{0000000D-C0CD-4364-AAF5-03A2F52213FA}"/>
            </c:ext>
          </c:extLst>
        </c:ser>
        <c:ser>
          <c:idx val="2"/>
          <c:order val="2"/>
          <c:tx>
            <c:strRef>
              <c:f>'[ktk.ktk1.fact_ktk_ktk1.latest (2).xlsx]Kouluterveyskyselyn aikasarjat '!$D$1</c:f>
              <c:strCache>
                <c:ptCount val="1"/>
                <c:pt idx="0">
                  <c:v>Ammatillinen oppilaitos</c:v>
                </c:pt>
              </c:strCache>
            </c:strRef>
          </c:tx>
          <c:spPr>
            <a:ln w="28575" cap="rnd">
              <a:solidFill>
                <a:schemeClr val="accent3"/>
              </a:solidFill>
              <a:round/>
            </a:ln>
            <a:effectLst/>
          </c:spPr>
          <c:marker>
            <c:symbol val="none"/>
          </c:marker>
          <c:dLbls>
            <c:dLbl>
              <c:idx val="1"/>
              <c:layout>
                <c:manualLayout>
                  <c:x val="-2.5596407194770042E-2"/>
                  <c:y val="-5.36436475101106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0CD-4364-AAF5-03A2F52213FA}"/>
                </c:ext>
              </c:extLst>
            </c:dLbl>
            <c:dLbl>
              <c:idx val="2"/>
              <c:layout>
                <c:manualLayout>
                  <c:x val="-2.1632679133069821E-2"/>
                  <c:y val="-2.55610535785474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0CD-4364-AAF5-03A2F52213FA}"/>
                </c:ext>
              </c:extLst>
            </c:dLbl>
            <c:dLbl>
              <c:idx val="5"/>
              <c:layout>
                <c:manualLayout>
                  <c:x val="-4.4591890477129865E-2"/>
                  <c:y val="-6.4931059090348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0CD-4364-AAF5-03A2F52213FA}"/>
                </c:ext>
              </c:extLst>
            </c:dLbl>
            <c:dLbl>
              <c:idx val="6"/>
              <c:layout>
                <c:manualLayout>
                  <c:x val="-1.1428585202376509E-2"/>
                  <c:y val="2.16829530356133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0CD-4364-AAF5-03A2F52213F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'!$A$2:$A$8</c:f>
              <c:strCache>
                <c:ptCount val="7"/>
                <c:pt idx="0">
                  <c:v>2006-2007</c:v>
                </c:pt>
                <c:pt idx="1">
                  <c:v>2008-2009</c:v>
                </c:pt>
                <c:pt idx="2">
                  <c:v>2010-2011</c:v>
                </c:pt>
                <c:pt idx="3">
                  <c:v>2013</c:v>
                </c:pt>
                <c:pt idx="4">
                  <c:v>2015</c:v>
                </c:pt>
                <c:pt idx="5">
                  <c:v>2017</c:v>
                </c:pt>
                <c:pt idx="6">
                  <c:v>2019</c:v>
                </c:pt>
              </c:strCache>
            </c:strRef>
          </c:cat>
          <c:val>
            <c:numRef>
              <c:f>'[ktk.ktk1.fact_ktk_ktk1.latest (2).xlsx]Kouluterveyskyselyn aikasarjat '!$D$2:$D$8</c:f>
              <c:numCache>
                <c:formatCode>#\ ##0.0</c:formatCode>
                <c:ptCount val="7"/>
                <c:pt idx="1">
                  <c:v>21.8</c:v>
                </c:pt>
                <c:pt idx="2">
                  <c:v>22</c:v>
                </c:pt>
                <c:pt idx="3">
                  <c:v>23.9</c:v>
                </c:pt>
                <c:pt idx="4">
                  <c:v>22.5</c:v>
                </c:pt>
                <c:pt idx="5">
                  <c:v>21.3</c:v>
                </c:pt>
                <c:pt idx="6">
                  <c:v>22.8</c:v>
                </c:pt>
              </c:numCache>
            </c:numRef>
          </c:val>
          <c:smooth val="0"/>
          <c:extLst>
            <c:ext xmlns:c16="http://schemas.microsoft.com/office/drawing/2014/chart" uri="{C3380CC4-5D6E-409C-BE32-E72D297353CC}">
              <c16:uniqueId val="{00000012-C0CD-4364-AAF5-03A2F52213FA}"/>
            </c:ext>
          </c:extLst>
        </c:ser>
        <c:dLbls>
          <c:dLblPos val="t"/>
          <c:showLegendKey val="0"/>
          <c:showVal val="1"/>
          <c:showCatName val="0"/>
          <c:showSerName val="0"/>
          <c:showPercent val="0"/>
          <c:showBubbleSize val="0"/>
        </c:dLbls>
        <c:smooth val="0"/>
        <c:axId val="705201576"/>
        <c:axId val="705198624"/>
      </c:lineChart>
      <c:catAx>
        <c:axId val="705201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5198624"/>
        <c:crosses val="autoZero"/>
        <c:auto val="1"/>
        <c:lblAlgn val="ctr"/>
        <c:lblOffset val="100"/>
        <c:noMultiLvlLbl val="0"/>
      </c:catAx>
      <c:valAx>
        <c:axId val="70519862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05201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Vaikeuksia kirjoittamista vaativissa tehtävissä, %, 8. ja 9.lk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(10).xlsx]Kouluterveyskyselyn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(10).xlsx]Kouluterveyskyselyn aikasarjat '!$A$2:$A$8</c:f>
              <c:strCache>
                <c:ptCount val="7"/>
                <c:pt idx="0">
                  <c:v>Oulu</c:v>
                </c:pt>
                <c:pt idx="1">
                  <c:v>Lahti</c:v>
                </c:pt>
                <c:pt idx="2">
                  <c:v>Jyväskylä</c:v>
                </c:pt>
                <c:pt idx="3">
                  <c:v>Tampere</c:v>
                </c:pt>
                <c:pt idx="4">
                  <c:v>Joensuu</c:v>
                </c:pt>
                <c:pt idx="5">
                  <c:v>Turku</c:v>
                </c:pt>
                <c:pt idx="6">
                  <c:v>Kuopio</c:v>
                </c:pt>
              </c:strCache>
            </c:strRef>
          </c:cat>
          <c:val>
            <c:numRef>
              <c:f>'[ktk.ktk1.fact_ktk_ktk1.latest (10).xlsx]Kouluterveyskyselyn aikasarjat '!$B$2:$B$8</c:f>
              <c:numCache>
                <c:formatCode>#\ ##0.0</c:formatCode>
                <c:ptCount val="7"/>
                <c:pt idx="0">
                  <c:v>18.2</c:v>
                </c:pt>
                <c:pt idx="1">
                  <c:v>21.7</c:v>
                </c:pt>
                <c:pt idx="2">
                  <c:v>20.7</c:v>
                </c:pt>
                <c:pt idx="3">
                  <c:v>21.4</c:v>
                </c:pt>
                <c:pt idx="4">
                  <c:v>18.600000000000001</c:v>
                </c:pt>
                <c:pt idx="5">
                  <c:v>18</c:v>
                </c:pt>
                <c:pt idx="6">
                  <c:v>19.5</c:v>
                </c:pt>
              </c:numCache>
            </c:numRef>
          </c:val>
          <c:extLst>
            <c:ext xmlns:c16="http://schemas.microsoft.com/office/drawing/2014/chart" uri="{C3380CC4-5D6E-409C-BE32-E72D297353CC}">
              <c16:uniqueId val="{00000000-1A5F-4DAF-8864-EAB3C8D50DE5}"/>
            </c:ext>
          </c:extLst>
        </c:ser>
        <c:ser>
          <c:idx val="1"/>
          <c:order val="1"/>
          <c:tx>
            <c:strRef>
              <c:f>'[ktk.ktk1.fact_ktk_ktk1.latest (10).xlsx]Kouluterveyskyselyn aikasarjat '!$C$1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(10).xlsx]Kouluterveyskyselyn aikasarjat '!$A$2:$A$8</c:f>
              <c:strCache>
                <c:ptCount val="7"/>
                <c:pt idx="0">
                  <c:v>Oulu</c:v>
                </c:pt>
                <c:pt idx="1">
                  <c:v>Lahti</c:v>
                </c:pt>
                <c:pt idx="2">
                  <c:v>Jyväskylä</c:v>
                </c:pt>
                <c:pt idx="3">
                  <c:v>Tampere</c:v>
                </c:pt>
                <c:pt idx="4">
                  <c:v>Joensuu</c:v>
                </c:pt>
                <c:pt idx="5">
                  <c:v>Turku</c:v>
                </c:pt>
                <c:pt idx="6">
                  <c:v>Kuopio</c:v>
                </c:pt>
              </c:strCache>
            </c:strRef>
          </c:cat>
          <c:val>
            <c:numRef>
              <c:f>'[ktk.ktk1.fact_ktk_ktk1.latest (10).xlsx]Kouluterveyskyselyn aikasarjat '!$C$2:$C$8</c:f>
              <c:numCache>
                <c:formatCode>#\ ##0.0</c:formatCode>
                <c:ptCount val="7"/>
                <c:pt idx="0">
                  <c:v>17.7</c:v>
                </c:pt>
                <c:pt idx="1">
                  <c:v>18.7</c:v>
                </c:pt>
                <c:pt idx="2">
                  <c:v>20.8</c:v>
                </c:pt>
                <c:pt idx="3">
                  <c:v>20.9</c:v>
                </c:pt>
                <c:pt idx="4">
                  <c:v>21.2</c:v>
                </c:pt>
                <c:pt idx="5">
                  <c:v>21.4</c:v>
                </c:pt>
                <c:pt idx="6">
                  <c:v>21.6</c:v>
                </c:pt>
              </c:numCache>
            </c:numRef>
          </c:val>
          <c:extLst>
            <c:ext xmlns:c16="http://schemas.microsoft.com/office/drawing/2014/chart" uri="{C3380CC4-5D6E-409C-BE32-E72D297353CC}">
              <c16:uniqueId val="{00000001-1A5F-4DAF-8864-EAB3C8D50DE5}"/>
            </c:ext>
          </c:extLst>
        </c:ser>
        <c:dLbls>
          <c:dLblPos val="outEnd"/>
          <c:showLegendKey val="0"/>
          <c:showVal val="1"/>
          <c:showCatName val="0"/>
          <c:showSerName val="0"/>
          <c:showPercent val="0"/>
          <c:showBubbleSize val="0"/>
        </c:dLbls>
        <c:gapWidth val="219"/>
        <c:overlap val="-27"/>
        <c:axId val="584523256"/>
        <c:axId val="584524240"/>
      </c:barChart>
      <c:catAx>
        <c:axId val="584523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84524240"/>
        <c:crosses val="autoZero"/>
        <c:auto val="1"/>
        <c:lblAlgn val="ctr"/>
        <c:lblOffset val="100"/>
        <c:noMultiLvlLbl val="0"/>
      </c:catAx>
      <c:valAx>
        <c:axId val="584524240"/>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84523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userShapes r:id="rId5"/>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Vaikeuksia lukemista vaativissa tehtävissä, %, KOKO</a:t>
            </a:r>
            <a:r>
              <a:rPr lang="fi-FI" baseline="0"/>
              <a:t> MAA</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(1).xlsx]Kouluterveyskyselyn aikasarjat '!$B$1</c:f>
              <c:strCache>
                <c:ptCount val="1"/>
                <c:pt idx="0">
                  <c:v>Perusopetus 8. ja 9. lk</c:v>
                </c:pt>
              </c:strCache>
            </c:strRef>
          </c:tx>
          <c:spPr>
            <a:ln w="28575" cap="rnd">
              <a:solidFill>
                <a:schemeClr val="accent1"/>
              </a:solidFill>
              <a:round/>
            </a:ln>
            <a:effectLst/>
          </c:spPr>
          <c:marker>
            <c:symbol val="none"/>
          </c:marker>
          <c:dLbls>
            <c:dLbl>
              <c:idx val="0"/>
              <c:layout>
                <c:manualLayout>
                  <c:x val="-4.5777777777777806E-2"/>
                  <c:y val="4.86457421988918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41-4E94-835D-936D9EEAD12B}"/>
                </c:ext>
              </c:extLst>
            </c:dLbl>
            <c:dLbl>
              <c:idx val="1"/>
              <c:layout>
                <c:manualLayout>
                  <c:x val="-2.6333333333333386E-2"/>
                  <c:y val="5.79050014581510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41-4E94-835D-936D9EEAD12B}"/>
                </c:ext>
              </c:extLst>
            </c:dLbl>
            <c:dLbl>
              <c:idx val="2"/>
              <c:layout>
                <c:manualLayout>
                  <c:x val="-3.188888888888889E-2"/>
                  <c:y val="5.79050014581510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41-4E94-835D-936D9EEAD12B}"/>
                </c:ext>
              </c:extLst>
            </c:dLbl>
            <c:dLbl>
              <c:idx val="3"/>
              <c:layout>
                <c:manualLayout>
                  <c:x val="-4.2999999999999997E-2"/>
                  <c:y val="6.25346310877806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41-4E94-835D-936D9EEAD12B}"/>
                </c:ext>
              </c:extLst>
            </c:dLbl>
            <c:dLbl>
              <c:idx val="4"/>
              <c:layout>
                <c:manualLayout>
                  <c:x val="-4.0222222222222222E-2"/>
                  <c:y val="4.40161125692620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241-4E94-835D-936D9EEAD12B}"/>
                </c:ext>
              </c:extLst>
            </c:dLbl>
            <c:dLbl>
              <c:idx val="5"/>
              <c:layout>
                <c:manualLayout>
                  <c:x val="-4.3000000000000101E-2"/>
                  <c:y val="6.25346310877806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241-4E94-835D-936D9EEAD12B}"/>
                </c:ext>
              </c:extLst>
            </c:dLbl>
            <c:dLbl>
              <c:idx val="6"/>
              <c:layout>
                <c:manualLayout>
                  <c:x val="-4.8555555555555553E-2"/>
                  <c:y val="5.32753718285213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241-4E94-835D-936D9EEAD12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'!$A$2:$A$8</c:f>
              <c:strCache>
                <c:ptCount val="7"/>
                <c:pt idx="0">
                  <c:v>2006-2007</c:v>
                </c:pt>
                <c:pt idx="1">
                  <c:v>2008-2009</c:v>
                </c:pt>
                <c:pt idx="2">
                  <c:v>2010-2011</c:v>
                </c:pt>
                <c:pt idx="3">
                  <c:v>2013</c:v>
                </c:pt>
                <c:pt idx="4">
                  <c:v>2015</c:v>
                </c:pt>
                <c:pt idx="5">
                  <c:v>2017</c:v>
                </c:pt>
                <c:pt idx="6">
                  <c:v>2019</c:v>
                </c:pt>
              </c:strCache>
            </c:strRef>
          </c:cat>
          <c:val>
            <c:numRef>
              <c:f>'[ktk.ktk1.fact_ktk_ktk1.latest (1).xlsx]Kouluterveyskyselyn aikasarjat '!$B$2:$B$8</c:f>
              <c:numCache>
                <c:formatCode>#\ ##0.0</c:formatCode>
                <c:ptCount val="7"/>
                <c:pt idx="0">
                  <c:v>20.100000000000001</c:v>
                </c:pt>
                <c:pt idx="1">
                  <c:v>21.2</c:v>
                </c:pt>
                <c:pt idx="2">
                  <c:v>22.3</c:v>
                </c:pt>
                <c:pt idx="3">
                  <c:v>23.5</c:v>
                </c:pt>
                <c:pt idx="4">
                  <c:v>21.6</c:v>
                </c:pt>
                <c:pt idx="5">
                  <c:v>20.5</c:v>
                </c:pt>
                <c:pt idx="6">
                  <c:v>21.1</c:v>
                </c:pt>
              </c:numCache>
            </c:numRef>
          </c:val>
          <c:smooth val="0"/>
          <c:extLst>
            <c:ext xmlns:c16="http://schemas.microsoft.com/office/drawing/2014/chart" uri="{C3380CC4-5D6E-409C-BE32-E72D297353CC}">
              <c16:uniqueId val="{00000007-4241-4E94-835D-936D9EEAD12B}"/>
            </c:ext>
          </c:extLst>
        </c:ser>
        <c:ser>
          <c:idx val="1"/>
          <c:order val="1"/>
          <c:tx>
            <c:strRef>
              <c:f>'[ktk.ktk1.fact_ktk_ktk1.latest (1).xlsx]Kouluterveyskyselyn aikasarjat '!$C$1</c:f>
              <c:strCache>
                <c:ptCount val="1"/>
                <c:pt idx="0">
                  <c:v>Lukio 1. ja 2. vuosi</c:v>
                </c:pt>
              </c:strCache>
            </c:strRef>
          </c:tx>
          <c:spPr>
            <a:ln w="28575" cap="rnd">
              <a:solidFill>
                <a:schemeClr val="accent2"/>
              </a:solidFill>
              <a:round/>
            </a:ln>
            <a:effectLst/>
          </c:spPr>
          <c:marker>
            <c:symbol val="none"/>
          </c:marker>
          <c:dLbls>
            <c:dLbl>
              <c:idx val="0"/>
              <c:layout>
                <c:manualLayout>
                  <c:x val="-4.8555555555555553E-2"/>
                  <c:y val="-4.85764800233304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241-4E94-835D-936D9EEAD12B}"/>
                </c:ext>
              </c:extLst>
            </c:dLbl>
            <c:dLbl>
              <c:idx val="1"/>
              <c:layout>
                <c:manualLayout>
                  <c:x val="-6.8000000000000019E-2"/>
                  <c:y val="-3.0057961504811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241-4E94-835D-936D9EEAD12B}"/>
                </c:ext>
              </c:extLst>
            </c:dLbl>
            <c:dLbl>
              <c:idx val="2"/>
              <c:layout>
                <c:manualLayout>
                  <c:x val="-4.8555555555555553E-2"/>
                  <c:y val="-4.85764800233304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241-4E94-835D-936D9EEAD12B}"/>
                </c:ext>
              </c:extLst>
            </c:dLbl>
            <c:dLbl>
              <c:idx val="3"/>
              <c:layout>
                <c:manualLayout>
                  <c:x val="-3.7444444444444544E-2"/>
                  <c:y val="-3.46875911344415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241-4E94-835D-936D9EEAD12B}"/>
                </c:ext>
              </c:extLst>
            </c:dLbl>
            <c:dLbl>
              <c:idx val="4"/>
              <c:layout>
                <c:manualLayout>
                  <c:x val="-4.8555555555555553E-2"/>
                  <c:y val="-8.56135170603674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241-4E94-835D-936D9EEAD12B}"/>
                </c:ext>
              </c:extLst>
            </c:dLbl>
            <c:dLbl>
              <c:idx val="5"/>
              <c:layout>
                <c:manualLayout>
                  <c:x val="-4.3000000000000101E-2"/>
                  <c:y val="-4.85764800233304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241-4E94-835D-936D9EEAD12B}"/>
                </c:ext>
              </c:extLst>
            </c:dLbl>
            <c:dLbl>
              <c:idx val="6"/>
              <c:layout>
                <c:manualLayout>
                  <c:x val="-1.8000000000000103E-2"/>
                  <c:y val="-3.00579615048118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241-4E94-835D-936D9EEAD12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'!$A$2:$A$8</c:f>
              <c:strCache>
                <c:ptCount val="7"/>
                <c:pt idx="0">
                  <c:v>2006-2007</c:v>
                </c:pt>
                <c:pt idx="1">
                  <c:v>2008-2009</c:v>
                </c:pt>
                <c:pt idx="2">
                  <c:v>2010-2011</c:v>
                </c:pt>
                <c:pt idx="3">
                  <c:v>2013</c:v>
                </c:pt>
                <c:pt idx="4">
                  <c:v>2015</c:v>
                </c:pt>
                <c:pt idx="5">
                  <c:v>2017</c:v>
                </c:pt>
                <c:pt idx="6">
                  <c:v>2019</c:v>
                </c:pt>
              </c:strCache>
            </c:strRef>
          </c:cat>
          <c:val>
            <c:numRef>
              <c:f>'[ktk.ktk1.fact_ktk_ktk1.latest (1).xlsx]Kouluterveyskyselyn aikasarjat '!$C$2:$C$8</c:f>
              <c:numCache>
                <c:formatCode>#\ ##0.0</c:formatCode>
                <c:ptCount val="7"/>
                <c:pt idx="0">
                  <c:v>20.7</c:v>
                </c:pt>
                <c:pt idx="1">
                  <c:v>21.3</c:v>
                </c:pt>
                <c:pt idx="2">
                  <c:v>22.9</c:v>
                </c:pt>
                <c:pt idx="3">
                  <c:v>23.6</c:v>
                </c:pt>
                <c:pt idx="4">
                  <c:v>25</c:v>
                </c:pt>
                <c:pt idx="5">
                  <c:v>21.2</c:v>
                </c:pt>
                <c:pt idx="6">
                  <c:v>22.7</c:v>
                </c:pt>
              </c:numCache>
            </c:numRef>
          </c:val>
          <c:smooth val="0"/>
          <c:extLst>
            <c:ext xmlns:c16="http://schemas.microsoft.com/office/drawing/2014/chart" uri="{C3380CC4-5D6E-409C-BE32-E72D297353CC}">
              <c16:uniqueId val="{0000000F-4241-4E94-835D-936D9EEAD12B}"/>
            </c:ext>
          </c:extLst>
        </c:ser>
        <c:ser>
          <c:idx val="2"/>
          <c:order val="2"/>
          <c:tx>
            <c:strRef>
              <c:f>'[ktk.ktk1.fact_ktk_ktk1.latest (1).xlsx]Kouluterveyskyselyn aikasarjat '!$D$1</c:f>
              <c:strCache>
                <c:ptCount val="1"/>
                <c:pt idx="0">
                  <c:v>Ammatillinen oppilaitos</c:v>
                </c:pt>
              </c:strCache>
            </c:strRef>
          </c:tx>
          <c:spPr>
            <a:ln w="28575" cap="rnd">
              <a:solidFill>
                <a:schemeClr val="accent3"/>
              </a:solidFill>
              <a:round/>
            </a:ln>
            <a:effectLst/>
          </c:spPr>
          <c:marker>
            <c:symbol val="none"/>
          </c:marker>
          <c:dLbls>
            <c:dLbl>
              <c:idx val="1"/>
              <c:layout>
                <c:manualLayout>
                  <c:x val="-4.8555555555555553E-2"/>
                  <c:y val="-8.09838874307378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241-4E94-835D-936D9EEAD12B}"/>
                </c:ext>
              </c:extLst>
            </c:dLbl>
            <c:dLbl>
              <c:idx val="2"/>
              <c:layout>
                <c:manualLayout>
                  <c:x val="-4.2999999999999997E-2"/>
                  <c:y val="-9.4872776319626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241-4E94-835D-936D9EEAD12B}"/>
                </c:ext>
              </c:extLst>
            </c:dLbl>
            <c:dLbl>
              <c:idx val="5"/>
              <c:layout>
                <c:manualLayout>
                  <c:x val="-4.8555555555555553E-2"/>
                  <c:y val="-0.1041320355788859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241-4E94-835D-936D9EEAD12B}"/>
                </c:ext>
              </c:extLst>
            </c:dLbl>
            <c:dLbl>
              <c:idx val="6"/>
              <c:layout>
                <c:manualLayout>
                  <c:x val="-4.8555555555555553E-2"/>
                  <c:y val="-8.09838874307378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241-4E94-835D-936D9EEAD12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'!$A$2:$A$8</c:f>
              <c:strCache>
                <c:ptCount val="7"/>
                <c:pt idx="0">
                  <c:v>2006-2007</c:v>
                </c:pt>
                <c:pt idx="1">
                  <c:v>2008-2009</c:v>
                </c:pt>
                <c:pt idx="2">
                  <c:v>2010-2011</c:v>
                </c:pt>
                <c:pt idx="3">
                  <c:v>2013</c:v>
                </c:pt>
                <c:pt idx="4">
                  <c:v>2015</c:v>
                </c:pt>
                <c:pt idx="5">
                  <c:v>2017</c:v>
                </c:pt>
                <c:pt idx="6">
                  <c:v>2019</c:v>
                </c:pt>
              </c:strCache>
            </c:strRef>
          </c:cat>
          <c:val>
            <c:numRef>
              <c:f>'[ktk.ktk1.fact_ktk_ktk1.latest (1).xlsx]Kouluterveyskyselyn aikasarjat '!$D$2:$D$8</c:f>
              <c:numCache>
                <c:formatCode>#\ ##0.0</c:formatCode>
                <c:ptCount val="7"/>
                <c:pt idx="1">
                  <c:v>23</c:v>
                </c:pt>
                <c:pt idx="2">
                  <c:v>23.2</c:v>
                </c:pt>
                <c:pt idx="3">
                  <c:v>25.3</c:v>
                </c:pt>
                <c:pt idx="4">
                  <c:v>23</c:v>
                </c:pt>
                <c:pt idx="5">
                  <c:v>21.8</c:v>
                </c:pt>
                <c:pt idx="6">
                  <c:v>23.9</c:v>
                </c:pt>
              </c:numCache>
            </c:numRef>
          </c:val>
          <c:smooth val="0"/>
          <c:extLst>
            <c:ext xmlns:c16="http://schemas.microsoft.com/office/drawing/2014/chart" uri="{C3380CC4-5D6E-409C-BE32-E72D297353CC}">
              <c16:uniqueId val="{00000014-4241-4E94-835D-936D9EEAD12B}"/>
            </c:ext>
          </c:extLst>
        </c:ser>
        <c:dLbls>
          <c:dLblPos val="t"/>
          <c:showLegendKey val="0"/>
          <c:showVal val="1"/>
          <c:showCatName val="0"/>
          <c:showSerName val="0"/>
          <c:showPercent val="0"/>
          <c:showBubbleSize val="0"/>
        </c:dLbls>
        <c:smooth val="0"/>
        <c:axId val="615104856"/>
        <c:axId val="615105512"/>
      </c:lineChart>
      <c:catAx>
        <c:axId val="615104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15105512"/>
        <c:crosses val="autoZero"/>
        <c:auto val="1"/>
        <c:lblAlgn val="ctr"/>
        <c:lblOffset val="100"/>
        <c:noMultiLvlLbl val="0"/>
      </c:catAx>
      <c:valAx>
        <c:axId val="61510551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15104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Vaikeuksia lukemista vaativissa tehtävissä, %, KUOPIO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(6).xlsx]Kouluterveyskyselyn aikasarjat '!$B$1</c:f>
              <c:strCache>
                <c:ptCount val="1"/>
                <c:pt idx="0">
                  <c:v>Perusopetus 8. ja 9. lk</c:v>
                </c:pt>
              </c:strCache>
            </c:strRef>
          </c:tx>
          <c:spPr>
            <a:ln w="28575" cap="rnd">
              <a:solidFill>
                <a:schemeClr val="accent1"/>
              </a:solidFill>
              <a:round/>
            </a:ln>
            <a:effectLst/>
          </c:spPr>
          <c:marker>
            <c:symbol val="none"/>
          </c:marker>
          <c:dLbls>
            <c:dLbl>
              <c:idx val="0"/>
              <c:layout>
                <c:manualLayout>
                  <c:x val="-4.0222222222222222E-2"/>
                  <c:y val="4.86457421988918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3A-46C1-93ED-84E9560EEAA7}"/>
                </c:ext>
              </c:extLst>
            </c:dLbl>
            <c:dLbl>
              <c:idx val="1"/>
              <c:layout>
                <c:manualLayout>
                  <c:x val="-3.188888888888889E-2"/>
                  <c:y val="5.790500145815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3A-46C1-93ED-84E9560EEAA7}"/>
                </c:ext>
              </c:extLst>
            </c:dLbl>
            <c:dLbl>
              <c:idx val="3"/>
              <c:layout>
                <c:manualLayout>
                  <c:x val="-2.9111111111111213E-2"/>
                  <c:y val="-3.9317220764071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3A-46C1-93ED-84E9560EEAA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(6).xlsx]Kouluterveyskyselyn aikasarjat '!$A$2:$A$7</c:f>
              <c:strCache>
                <c:ptCount val="6"/>
                <c:pt idx="0">
                  <c:v>2006-2007</c:v>
                </c:pt>
                <c:pt idx="1">
                  <c:v>2008-2009</c:v>
                </c:pt>
                <c:pt idx="2">
                  <c:v>2010-2011</c:v>
                </c:pt>
                <c:pt idx="3">
                  <c:v>2013</c:v>
                </c:pt>
                <c:pt idx="4">
                  <c:v>2017</c:v>
                </c:pt>
                <c:pt idx="5">
                  <c:v>2019</c:v>
                </c:pt>
              </c:strCache>
            </c:strRef>
          </c:cat>
          <c:val>
            <c:numRef>
              <c:f>'[ktk.ktk1.fact_ktk_ktk1.latest (6).xlsx]Kouluterveyskyselyn aikasarjat '!$B$2:$B$7</c:f>
              <c:numCache>
                <c:formatCode>#\ ##0.0</c:formatCode>
                <c:ptCount val="6"/>
                <c:pt idx="0">
                  <c:v>17.600000000000001</c:v>
                </c:pt>
                <c:pt idx="1">
                  <c:v>20.3</c:v>
                </c:pt>
                <c:pt idx="2">
                  <c:v>21.6</c:v>
                </c:pt>
                <c:pt idx="3">
                  <c:v>26.7</c:v>
                </c:pt>
                <c:pt idx="4">
                  <c:v>20.5</c:v>
                </c:pt>
                <c:pt idx="5">
                  <c:v>21.8</c:v>
                </c:pt>
              </c:numCache>
            </c:numRef>
          </c:val>
          <c:smooth val="0"/>
          <c:extLst>
            <c:ext xmlns:c16="http://schemas.microsoft.com/office/drawing/2014/chart" uri="{C3380CC4-5D6E-409C-BE32-E72D297353CC}">
              <c16:uniqueId val="{00000003-C23A-46C1-93ED-84E9560EEAA7}"/>
            </c:ext>
          </c:extLst>
        </c:ser>
        <c:ser>
          <c:idx val="1"/>
          <c:order val="1"/>
          <c:tx>
            <c:strRef>
              <c:f>'[ktk.ktk1.fact_ktk_ktk1.latest (6).xlsx]Kouluterveyskyselyn aikasarjat '!$C$1</c:f>
              <c:strCache>
                <c:ptCount val="1"/>
                <c:pt idx="0">
                  <c:v>Lukio 1. ja 2. vuosi</c:v>
                </c:pt>
              </c:strCache>
            </c:strRef>
          </c:tx>
          <c:spPr>
            <a:ln w="28575" cap="rnd">
              <a:solidFill>
                <a:schemeClr val="accent2"/>
              </a:solidFill>
              <a:round/>
            </a:ln>
            <a:effectLst/>
          </c:spPr>
          <c:marker>
            <c:symbol val="none"/>
          </c:marker>
          <c:dLbls>
            <c:dLbl>
              <c:idx val="1"/>
              <c:layout>
                <c:manualLayout>
                  <c:x val="-7.0777777777777773E-2"/>
                  <c:y val="-3.93172207640712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3A-46C1-93ED-84E9560EEAA7}"/>
                </c:ext>
              </c:extLst>
            </c:dLbl>
            <c:dLbl>
              <c:idx val="2"/>
              <c:layout>
                <c:manualLayout>
                  <c:x val="-4.2999999999999997E-2"/>
                  <c:y val="6.71642607174102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3A-46C1-93ED-84E9560EEAA7}"/>
                </c:ext>
              </c:extLst>
            </c:dLbl>
            <c:dLbl>
              <c:idx val="3"/>
              <c:layout>
                <c:manualLayout>
                  <c:x val="-5.1333333333333432E-2"/>
                  <c:y val="6.71642607174103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23A-46C1-93ED-84E9560EEAA7}"/>
                </c:ext>
              </c:extLst>
            </c:dLbl>
            <c:dLbl>
              <c:idx val="4"/>
              <c:layout>
                <c:manualLayout>
                  <c:x val="-4.2999999999999997E-2"/>
                  <c:y val="4.40161125692620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23A-46C1-93ED-84E9560EEAA7}"/>
                </c:ext>
              </c:extLst>
            </c:dLbl>
            <c:dLbl>
              <c:idx val="5"/>
              <c:layout>
                <c:manualLayout>
                  <c:x val="-3.1888888888888987E-2"/>
                  <c:y val="7.64235199766695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23A-46C1-93ED-84E9560EEAA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(6).xlsx]Kouluterveyskyselyn aikasarjat '!$A$2:$A$7</c:f>
              <c:strCache>
                <c:ptCount val="6"/>
                <c:pt idx="0">
                  <c:v>2006-2007</c:v>
                </c:pt>
                <c:pt idx="1">
                  <c:v>2008-2009</c:v>
                </c:pt>
                <c:pt idx="2">
                  <c:v>2010-2011</c:v>
                </c:pt>
                <c:pt idx="3">
                  <c:v>2013</c:v>
                </c:pt>
                <c:pt idx="4">
                  <c:v>2017</c:v>
                </c:pt>
                <c:pt idx="5">
                  <c:v>2019</c:v>
                </c:pt>
              </c:strCache>
            </c:strRef>
          </c:cat>
          <c:val>
            <c:numRef>
              <c:f>'[ktk.ktk1.fact_ktk_ktk1.latest (6).xlsx]Kouluterveyskyselyn aikasarjat '!$C$2:$C$7</c:f>
              <c:numCache>
                <c:formatCode>#\ ##0.0</c:formatCode>
                <c:ptCount val="6"/>
                <c:pt idx="0">
                  <c:v>20.2</c:v>
                </c:pt>
                <c:pt idx="1">
                  <c:v>20.399999999999999</c:v>
                </c:pt>
                <c:pt idx="2">
                  <c:v>20.399999999999999</c:v>
                </c:pt>
                <c:pt idx="3">
                  <c:v>23.9</c:v>
                </c:pt>
                <c:pt idx="4">
                  <c:v>17.100000000000001</c:v>
                </c:pt>
                <c:pt idx="5">
                  <c:v>21.3</c:v>
                </c:pt>
              </c:numCache>
            </c:numRef>
          </c:val>
          <c:smooth val="0"/>
          <c:extLst>
            <c:ext xmlns:c16="http://schemas.microsoft.com/office/drawing/2014/chart" uri="{C3380CC4-5D6E-409C-BE32-E72D297353CC}">
              <c16:uniqueId val="{00000009-C23A-46C1-93ED-84E9560EEAA7}"/>
            </c:ext>
          </c:extLst>
        </c:ser>
        <c:ser>
          <c:idx val="2"/>
          <c:order val="2"/>
          <c:tx>
            <c:strRef>
              <c:f>'[ktk.ktk1.fact_ktk_ktk1.latest (6).xlsx]Kouluterveyskyselyn aikasarjat '!$D$1</c:f>
              <c:strCache>
                <c:ptCount val="1"/>
                <c:pt idx="0">
                  <c:v>Ammatillinen oppilaitos</c:v>
                </c:pt>
              </c:strCache>
            </c:strRef>
          </c:tx>
          <c:spPr>
            <a:ln w="28575" cap="rnd">
              <a:solidFill>
                <a:schemeClr val="accent3"/>
              </a:solidFill>
              <a:round/>
            </a:ln>
            <a:effectLst/>
          </c:spPr>
          <c:marker>
            <c:symbol val="none"/>
          </c:marker>
          <c:dLbls>
            <c:dLbl>
              <c:idx val="3"/>
              <c:layout>
                <c:manualLayout>
                  <c:x val="-4.8555555555555553E-2"/>
                  <c:y val="-0.1041320355788859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23A-46C1-93ED-84E9560EEAA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(6).xlsx]Kouluterveyskyselyn aikasarjat '!$A$2:$A$7</c:f>
              <c:strCache>
                <c:ptCount val="6"/>
                <c:pt idx="0">
                  <c:v>2006-2007</c:v>
                </c:pt>
                <c:pt idx="1">
                  <c:v>2008-2009</c:v>
                </c:pt>
                <c:pt idx="2">
                  <c:v>2010-2011</c:v>
                </c:pt>
                <c:pt idx="3">
                  <c:v>2013</c:v>
                </c:pt>
                <c:pt idx="4">
                  <c:v>2017</c:v>
                </c:pt>
                <c:pt idx="5">
                  <c:v>2019</c:v>
                </c:pt>
              </c:strCache>
            </c:strRef>
          </c:cat>
          <c:val>
            <c:numRef>
              <c:f>'[ktk.ktk1.fact_ktk_ktk1.latest (6).xlsx]Kouluterveyskyselyn aikasarjat '!$D$2:$D$7</c:f>
              <c:numCache>
                <c:formatCode>#\ ##0.0</c:formatCode>
                <c:ptCount val="6"/>
                <c:pt idx="1">
                  <c:v>22.6</c:v>
                </c:pt>
                <c:pt idx="2">
                  <c:v>21.8</c:v>
                </c:pt>
                <c:pt idx="3">
                  <c:v>27</c:v>
                </c:pt>
                <c:pt idx="4">
                  <c:v>23</c:v>
                </c:pt>
                <c:pt idx="5">
                  <c:v>26.7</c:v>
                </c:pt>
              </c:numCache>
            </c:numRef>
          </c:val>
          <c:smooth val="0"/>
          <c:extLst>
            <c:ext xmlns:c16="http://schemas.microsoft.com/office/drawing/2014/chart" uri="{C3380CC4-5D6E-409C-BE32-E72D297353CC}">
              <c16:uniqueId val="{0000000B-C23A-46C1-93ED-84E9560EEAA7}"/>
            </c:ext>
          </c:extLst>
        </c:ser>
        <c:dLbls>
          <c:dLblPos val="t"/>
          <c:showLegendKey val="0"/>
          <c:showVal val="1"/>
          <c:showCatName val="0"/>
          <c:showSerName val="0"/>
          <c:showPercent val="0"/>
          <c:showBubbleSize val="0"/>
        </c:dLbls>
        <c:smooth val="0"/>
        <c:axId val="711729624"/>
        <c:axId val="711728312"/>
      </c:lineChart>
      <c:catAx>
        <c:axId val="711729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11728312"/>
        <c:crosses val="autoZero"/>
        <c:auto val="1"/>
        <c:lblAlgn val="ctr"/>
        <c:lblOffset val="100"/>
        <c:noMultiLvlLbl val="0"/>
      </c:catAx>
      <c:valAx>
        <c:axId val="71172831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11729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Vaikeuksia lukemista vaativissa tehtävissä, %, 8. ja 9.lk</a:t>
            </a:r>
          </a:p>
        </c:rich>
      </c:tx>
      <c:layout>
        <c:manualLayout>
          <c:xMode val="edge"/>
          <c:yMode val="edge"/>
          <c:x val="0.10077777777777779"/>
          <c:y val="2.31481481481481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9.3914479440070003E-2"/>
          <c:y val="0.25546296296296295"/>
          <c:w val="0.87830774278215218"/>
          <c:h val="0.5358639545056868"/>
        </c:manualLayout>
      </c:layout>
      <c:barChart>
        <c:barDir val="col"/>
        <c:grouping val="clustered"/>
        <c:varyColors val="0"/>
        <c:ser>
          <c:idx val="0"/>
          <c:order val="0"/>
          <c:tx>
            <c:strRef>
              <c:f>'[ktk.ktk1.fact_ktk_ktk1.latest (5).xlsx]Kouluterveyskyselyn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(5).xlsx]Kouluterveyskyselyn aikasarjat '!$A$2:$A$8</c:f>
              <c:strCache>
                <c:ptCount val="7"/>
                <c:pt idx="0">
                  <c:v>Oulu</c:v>
                </c:pt>
                <c:pt idx="1">
                  <c:v>Lahti</c:v>
                </c:pt>
                <c:pt idx="2">
                  <c:v>Jyväskylä</c:v>
                </c:pt>
                <c:pt idx="3">
                  <c:v>Turku</c:v>
                </c:pt>
                <c:pt idx="4">
                  <c:v>Tampere</c:v>
                </c:pt>
                <c:pt idx="5">
                  <c:v>Joensuu</c:v>
                </c:pt>
                <c:pt idx="6">
                  <c:v>Kuopio</c:v>
                </c:pt>
              </c:strCache>
            </c:strRef>
          </c:cat>
          <c:val>
            <c:numRef>
              <c:f>'[ktk.ktk1.fact_ktk_ktk1.latest (5).xlsx]Kouluterveyskyselyn aikasarjat '!$B$2:$B$8</c:f>
              <c:numCache>
                <c:formatCode>#\ ##0.0</c:formatCode>
                <c:ptCount val="7"/>
                <c:pt idx="0">
                  <c:v>19</c:v>
                </c:pt>
                <c:pt idx="1">
                  <c:v>21.7</c:v>
                </c:pt>
                <c:pt idx="2">
                  <c:v>20.7</c:v>
                </c:pt>
                <c:pt idx="3">
                  <c:v>20.399999999999999</c:v>
                </c:pt>
                <c:pt idx="4">
                  <c:v>21.8</c:v>
                </c:pt>
                <c:pt idx="5">
                  <c:v>17.7</c:v>
                </c:pt>
                <c:pt idx="6">
                  <c:v>20.5</c:v>
                </c:pt>
              </c:numCache>
            </c:numRef>
          </c:val>
          <c:extLst>
            <c:ext xmlns:c16="http://schemas.microsoft.com/office/drawing/2014/chart" uri="{C3380CC4-5D6E-409C-BE32-E72D297353CC}">
              <c16:uniqueId val="{00000000-DC83-4735-A567-53B8F5513893}"/>
            </c:ext>
          </c:extLst>
        </c:ser>
        <c:ser>
          <c:idx val="1"/>
          <c:order val="1"/>
          <c:tx>
            <c:strRef>
              <c:f>'[ktk.ktk1.fact_ktk_ktk1.latest (5).xlsx]Kouluterveyskyselyn aikasarjat '!$C$1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(5).xlsx]Kouluterveyskyselyn aikasarjat '!$A$2:$A$8</c:f>
              <c:strCache>
                <c:ptCount val="7"/>
                <c:pt idx="0">
                  <c:v>Oulu</c:v>
                </c:pt>
                <c:pt idx="1">
                  <c:v>Lahti</c:v>
                </c:pt>
                <c:pt idx="2">
                  <c:v>Jyväskylä</c:v>
                </c:pt>
                <c:pt idx="3">
                  <c:v>Turku</c:v>
                </c:pt>
                <c:pt idx="4">
                  <c:v>Tampere</c:v>
                </c:pt>
                <c:pt idx="5">
                  <c:v>Joensuu</c:v>
                </c:pt>
                <c:pt idx="6">
                  <c:v>Kuopio</c:v>
                </c:pt>
              </c:strCache>
            </c:strRef>
          </c:cat>
          <c:val>
            <c:numRef>
              <c:f>'[ktk.ktk1.fact_ktk_ktk1.latest (5).xlsx]Kouluterveyskyselyn aikasarjat '!$C$2:$C$8</c:f>
              <c:numCache>
                <c:formatCode>#\ ##0.0</c:formatCode>
                <c:ptCount val="7"/>
                <c:pt idx="0">
                  <c:v>18.600000000000001</c:v>
                </c:pt>
                <c:pt idx="1">
                  <c:v>19.899999999999999</c:v>
                </c:pt>
                <c:pt idx="2">
                  <c:v>20.8</c:v>
                </c:pt>
                <c:pt idx="3">
                  <c:v>20.8</c:v>
                </c:pt>
                <c:pt idx="4">
                  <c:v>21.1</c:v>
                </c:pt>
                <c:pt idx="5">
                  <c:v>21.8</c:v>
                </c:pt>
                <c:pt idx="6">
                  <c:v>21.8</c:v>
                </c:pt>
              </c:numCache>
            </c:numRef>
          </c:val>
          <c:extLst>
            <c:ext xmlns:c16="http://schemas.microsoft.com/office/drawing/2014/chart" uri="{C3380CC4-5D6E-409C-BE32-E72D297353CC}">
              <c16:uniqueId val="{00000001-DC83-4735-A567-53B8F5513893}"/>
            </c:ext>
          </c:extLst>
        </c:ser>
        <c:dLbls>
          <c:dLblPos val="outEnd"/>
          <c:showLegendKey val="0"/>
          <c:showVal val="1"/>
          <c:showCatName val="0"/>
          <c:showSerName val="0"/>
          <c:showPercent val="0"/>
          <c:showBubbleSize val="0"/>
        </c:dLbls>
        <c:gapWidth val="219"/>
        <c:overlap val="-27"/>
        <c:axId val="734141176"/>
        <c:axId val="734140848"/>
      </c:barChart>
      <c:catAx>
        <c:axId val="734141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4140848"/>
        <c:crosses val="autoZero"/>
        <c:auto val="1"/>
        <c:lblAlgn val="ctr"/>
        <c:lblOffset val="100"/>
        <c:noMultiLvlLbl val="0"/>
      </c:catAx>
      <c:valAx>
        <c:axId val="73414084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4141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Vaikeuksia laskemista vaativissa tehtävissä, %, KUOPIO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(3).xlsx]Kouluterveyskyselyn aikasarjat '!$A$2</c:f>
              <c:strCache>
                <c:ptCount val="1"/>
                <c:pt idx="0">
                  <c:v>2013</c:v>
                </c:pt>
              </c:strCache>
            </c:strRef>
          </c:tx>
          <c:spPr>
            <a:ln w="28575" cap="rnd">
              <a:solidFill>
                <a:schemeClr val="accent1"/>
              </a:solidFill>
              <a:round/>
            </a:ln>
            <a:effectLst/>
          </c:spPr>
          <c:marker>
            <c:symbol val="none"/>
          </c:marker>
          <c:dLbls>
            <c:dLbl>
              <c:idx val="2"/>
              <c:layout>
                <c:manualLayout>
                  <c:x val="1.4444444444443427E-3"/>
                  <c:y val="-2.280183727034120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8AA-45DD-A3EA-F0E398B1A4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'!$B$1:$D$1</c:f>
              <c:strCache>
                <c:ptCount val="3"/>
                <c:pt idx="0">
                  <c:v>Perusopetus 8. ja 9. lk</c:v>
                </c:pt>
                <c:pt idx="1">
                  <c:v>Lukio 1. ja 2. vuosi</c:v>
                </c:pt>
                <c:pt idx="2">
                  <c:v>Ammatillinen oppilaitos</c:v>
                </c:pt>
              </c:strCache>
            </c:strRef>
          </c:cat>
          <c:val>
            <c:numRef>
              <c:f>'[ktk.ktk1.fact_ktk_ktk1.latest (3).xlsx]Kouluterveyskyselyn aikasarjat '!$B$2:$D$2</c:f>
              <c:numCache>
                <c:formatCode>#\ ##0.0</c:formatCode>
                <c:ptCount val="3"/>
                <c:pt idx="0">
                  <c:v>29.8</c:v>
                </c:pt>
                <c:pt idx="1">
                  <c:v>34.1</c:v>
                </c:pt>
                <c:pt idx="2">
                  <c:v>30.9</c:v>
                </c:pt>
              </c:numCache>
            </c:numRef>
          </c:val>
          <c:smooth val="0"/>
          <c:extLst>
            <c:ext xmlns:c16="http://schemas.microsoft.com/office/drawing/2014/chart" uri="{C3380CC4-5D6E-409C-BE32-E72D297353CC}">
              <c16:uniqueId val="{00000000-E8AA-45DD-A3EA-F0E398B1A46F}"/>
            </c:ext>
          </c:extLst>
        </c:ser>
        <c:ser>
          <c:idx val="1"/>
          <c:order val="1"/>
          <c:tx>
            <c:strRef>
              <c:f>'[ktk.ktk1.fact_ktk_ktk1.latest (3).xlsx]Kouluterveyskyselyn aikasarjat '!$A$3</c:f>
              <c:strCache>
                <c:ptCount val="1"/>
                <c:pt idx="0">
                  <c:v>2017</c:v>
                </c:pt>
              </c:strCache>
            </c:strRef>
          </c:tx>
          <c:spPr>
            <a:ln w="28575" cap="rnd">
              <a:solidFill>
                <a:schemeClr val="accent2"/>
              </a:solidFill>
              <a:round/>
            </a:ln>
            <a:effectLst/>
          </c:spPr>
          <c:marker>
            <c:symbol val="none"/>
          </c:marker>
          <c:dLbls>
            <c:dLbl>
              <c:idx val="0"/>
              <c:layout>
                <c:manualLayout>
                  <c:x val="-3.4666666666666644E-2"/>
                  <c:y val="4.86457421988918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AA-45DD-A3EA-F0E398B1A46F}"/>
                </c:ext>
              </c:extLst>
            </c:dLbl>
            <c:dLbl>
              <c:idx val="1"/>
              <c:layout>
                <c:manualLayout>
                  <c:x val="-3.4666666666666769E-2"/>
                  <c:y val="5.32753718285214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AA-45DD-A3EA-F0E398B1A46F}"/>
                </c:ext>
              </c:extLst>
            </c:dLbl>
            <c:dLbl>
              <c:idx val="2"/>
              <c:layout>
                <c:manualLayout>
                  <c:x val="-4.3000000000000101E-2"/>
                  <c:y val="4.40161125692621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AA-45DD-A3EA-F0E398B1A4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'!$B$1:$D$1</c:f>
              <c:strCache>
                <c:ptCount val="3"/>
                <c:pt idx="0">
                  <c:v>Perusopetus 8. ja 9. lk</c:v>
                </c:pt>
                <c:pt idx="1">
                  <c:v>Lukio 1. ja 2. vuosi</c:v>
                </c:pt>
                <c:pt idx="2">
                  <c:v>Ammatillinen oppilaitos</c:v>
                </c:pt>
              </c:strCache>
            </c:strRef>
          </c:cat>
          <c:val>
            <c:numRef>
              <c:f>'[ktk.ktk1.fact_ktk_ktk1.latest (3).xlsx]Kouluterveyskyselyn aikasarjat '!$B$3:$D$3</c:f>
              <c:numCache>
                <c:formatCode>#\ ##0.0</c:formatCode>
                <c:ptCount val="3"/>
                <c:pt idx="0">
                  <c:v>23.9</c:v>
                </c:pt>
                <c:pt idx="1">
                  <c:v>24.1</c:v>
                </c:pt>
                <c:pt idx="2">
                  <c:v>28.7</c:v>
                </c:pt>
              </c:numCache>
            </c:numRef>
          </c:val>
          <c:smooth val="0"/>
          <c:extLst>
            <c:ext xmlns:c16="http://schemas.microsoft.com/office/drawing/2014/chart" uri="{C3380CC4-5D6E-409C-BE32-E72D297353CC}">
              <c16:uniqueId val="{00000004-E8AA-45DD-A3EA-F0E398B1A46F}"/>
            </c:ext>
          </c:extLst>
        </c:ser>
        <c:ser>
          <c:idx val="2"/>
          <c:order val="2"/>
          <c:tx>
            <c:strRef>
              <c:f>'[ktk.ktk1.fact_ktk_ktk1.latest (3).xlsx]Kouluterveyskyselyn aikasarjat '!$A$4</c:f>
              <c:strCache>
                <c:ptCount val="1"/>
                <c:pt idx="0">
                  <c:v>2019</c:v>
                </c:pt>
              </c:strCache>
            </c:strRef>
          </c:tx>
          <c:spPr>
            <a:ln w="28575" cap="rnd">
              <a:solidFill>
                <a:schemeClr val="accent3"/>
              </a:solidFill>
              <a:round/>
            </a:ln>
            <a:effectLst/>
          </c:spPr>
          <c:marker>
            <c:symbol val="none"/>
          </c:marker>
          <c:dLbls>
            <c:dLbl>
              <c:idx val="1"/>
              <c:layout>
                <c:manualLayout>
                  <c:x val="-5.6888888888888989E-2"/>
                  <c:y val="-3.93172207640712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AA-45DD-A3EA-F0E398B1A4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(3).xlsx]Kouluterveyskyselyn aikasarjat '!$B$1:$D$1</c:f>
              <c:strCache>
                <c:ptCount val="3"/>
                <c:pt idx="0">
                  <c:v>Perusopetus 8. ja 9. lk</c:v>
                </c:pt>
                <c:pt idx="1">
                  <c:v>Lukio 1. ja 2. vuosi</c:v>
                </c:pt>
                <c:pt idx="2">
                  <c:v>Ammatillinen oppilaitos</c:v>
                </c:pt>
              </c:strCache>
            </c:strRef>
          </c:cat>
          <c:val>
            <c:numRef>
              <c:f>'[ktk.ktk1.fact_ktk_ktk1.latest (3).xlsx]Kouluterveyskyselyn aikasarjat '!$B$4:$D$4</c:f>
              <c:numCache>
                <c:formatCode>#\ ##0.0</c:formatCode>
                <c:ptCount val="3"/>
                <c:pt idx="0">
                  <c:v>24.5</c:v>
                </c:pt>
                <c:pt idx="1">
                  <c:v>29.3</c:v>
                </c:pt>
                <c:pt idx="2">
                  <c:v>33.700000000000003</c:v>
                </c:pt>
              </c:numCache>
            </c:numRef>
          </c:val>
          <c:smooth val="0"/>
          <c:extLst>
            <c:ext xmlns:c16="http://schemas.microsoft.com/office/drawing/2014/chart" uri="{C3380CC4-5D6E-409C-BE32-E72D297353CC}">
              <c16:uniqueId val="{00000006-E8AA-45DD-A3EA-F0E398B1A46F}"/>
            </c:ext>
          </c:extLst>
        </c:ser>
        <c:dLbls>
          <c:dLblPos val="t"/>
          <c:showLegendKey val="0"/>
          <c:showVal val="1"/>
          <c:showCatName val="0"/>
          <c:showSerName val="0"/>
          <c:showPercent val="0"/>
          <c:showBubbleSize val="0"/>
        </c:dLbls>
        <c:smooth val="0"/>
        <c:axId val="539200288"/>
        <c:axId val="539195696"/>
      </c:lineChart>
      <c:catAx>
        <c:axId val="53920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9195696"/>
        <c:crosses val="autoZero"/>
        <c:auto val="1"/>
        <c:lblAlgn val="ctr"/>
        <c:lblOffset val="100"/>
        <c:noMultiLvlLbl val="0"/>
      </c:catAx>
      <c:valAx>
        <c:axId val="53919569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9200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Vaikeuksia laskemista vaativissa tehtävissä, %, KOKO</a:t>
            </a:r>
            <a:r>
              <a:rPr lang="fi-FI" baseline="0"/>
              <a:t> MAA</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(1).xlsx]Kouluterveyskyselyn aikasarjat '!$B$1</c:f>
              <c:strCache>
                <c:ptCount val="1"/>
                <c:pt idx="0">
                  <c:v>Perusopetus 8. ja 9. lk</c:v>
                </c:pt>
              </c:strCache>
            </c:strRef>
          </c:tx>
          <c:spPr>
            <a:ln w="28575" cap="rnd">
              <a:solidFill>
                <a:schemeClr val="accent1"/>
              </a:solidFill>
              <a:round/>
            </a:ln>
            <a:effectLst/>
          </c:spPr>
          <c:marker>
            <c:symbol val="none"/>
          </c:marker>
          <c:dLbls>
            <c:dLbl>
              <c:idx val="0"/>
              <c:layout>
                <c:manualLayout>
                  <c:x val="-5.6888888888888892E-2"/>
                  <c:y val="4.86457421988917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E3-41BA-9D82-5FA9237EF62E}"/>
                </c:ext>
              </c:extLst>
            </c:dLbl>
            <c:dLbl>
              <c:idx val="1"/>
              <c:layout>
                <c:manualLayout>
                  <c:x val="-4.0222222222222222E-2"/>
                  <c:y val="4.86457421988918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E3-41BA-9D82-5FA9237EF62E}"/>
                </c:ext>
              </c:extLst>
            </c:dLbl>
            <c:dLbl>
              <c:idx val="2"/>
              <c:layout>
                <c:manualLayout>
                  <c:x val="-4.5777777777777778E-2"/>
                  <c:y val="4.40161125692621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E3-41BA-9D82-5FA9237EF62E}"/>
                </c:ext>
              </c:extLst>
            </c:dLbl>
            <c:dLbl>
              <c:idx val="3"/>
              <c:layout>
                <c:manualLayout>
                  <c:x val="-5.1333333333333536E-2"/>
                  <c:y val="4.40161125692620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E3-41BA-9D82-5FA9237EF62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'!$A$2:$A$5</c:f>
              <c:strCache>
                <c:ptCount val="4"/>
                <c:pt idx="0">
                  <c:v>2013</c:v>
                </c:pt>
                <c:pt idx="1">
                  <c:v>2015</c:v>
                </c:pt>
                <c:pt idx="2">
                  <c:v>2017</c:v>
                </c:pt>
                <c:pt idx="3">
                  <c:v>2019</c:v>
                </c:pt>
              </c:strCache>
            </c:strRef>
          </c:cat>
          <c:val>
            <c:numRef>
              <c:f>'[ktk.ktk1.fact_ktk_ktk1.latest (1).xlsx]Kouluterveyskyselyn aikasarjat '!$B$2:$B$5</c:f>
              <c:numCache>
                <c:formatCode>#\ ##0.0</c:formatCode>
                <c:ptCount val="4"/>
                <c:pt idx="0">
                  <c:v>28.1</c:v>
                </c:pt>
                <c:pt idx="1">
                  <c:v>24.9</c:v>
                </c:pt>
                <c:pt idx="2">
                  <c:v>23.3</c:v>
                </c:pt>
                <c:pt idx="3">
                  <c:v>24.1</c:v>
                </c:pt>
              </c:numCache>
            </c:numRef>
          </c:val>
          <c:smooth val="0"/>
          <c:extLst>
            <c:ext xmlns:c16="http://schemas.microsoft.com/office/drawing/2014/chart" uri="{C3380CC4-5D6E-409C-BE32-E72D297353CC}">
              <c16:uniqueId val="{00000004-BAE3-41BA-9D82-5FA9237EF62E}"/>
            </c:ext>
          </c:extLst>
        </c:ser>
        <c:ser>
          <c:idx val="1"/>
          <c:order val="1"/>
          <c:tx>
            <c:strRef>
              <c:f>'[ktk.ktk1.fact_ktk_ktk1.latest (1).xlsx]Kouluterveyskyselyn aikasarjat '!$C$1</c:f>
              <c:strCache>
                <c:ptCount val="1"/>
                <c:pt idx="0">
                  <c:v>Lukio 1. ja 2. vuosi</c:v>
                </c:pt>
              </c:strCache>
            </c:strRef>
          </c:tx>
          <c:spPr>
            <a:ln w="28575" cap="rnd">
              <a:solidFill>
                <a:schemeClr val="accent2"/>
              </a:solidFill>
              <a:round/>
            </a:ln>
            <a:effectLst/>
          </c:spPr>
          <c:marker>
            <c:symbol val="none"/>
          </c:marker>
          <c:dLbls>
            <c:dLbl>
              <c:idx val="0"/>
              <c:layout>
                <c:manualLayout>
                  <c:x val="-8.744444444444445E-2"/>
                  <c:y val="-1.616907261592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E3-41BA-9D82-5FA9237EF62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'!$A$2:$A$5</c:f>
              <c:strCache>
                <c:ptCount val="4"/>
                <c:pt idx="0">
                  <c:v>2013</c:v>
                </c:pt>
                <c:pt idx="1">
                  <c:v>2015</c:v>
                </c:pt>
                <c:pt idx="2">
                  <c:v>2017</c:v>
                </c:pt>
                <c:pt idx="3">
                  <c:v>2019</c:v>
                </c:pt>
              </c:strCache>
            </c:strRef>
          </c:cat>
          <c:val>
            <c:numRef>
              <c:f>'[ktk.ktk1.fact_ktk_ktk1.latest (1).xlsx]Kouluterveyskyselyn aikasarjat '!$C$2:$C$5</c:f>
              <c:numCache>
                <c:formatCode>#\ ##0.0</c:formatCode>
                <c:ptCount val="4"/>
                <c:pt idx="0">
                  <c:v>29.3</c:v>
                </c:pt>
                <c:pt idx="1">
                  <c:v>30.3</c:v>
                </c:pt>
                <c:pt idx="2">
                  <c:v>29.3</c:v>
                </c:pt>
                <c:pt idx="3">
                  <c:v>30.7</c:v>
                </c:pt>
              </c:numCache>
            </c:numRef>
          </c:val>
          <c:smooth val="0"/>
          <c:extLst>
            <c:ext xmlns:c16="http://schemas.microsoft.com/office/drawing/2014/chart" uri="{C3380CC4-5D6E-409C-BE32-E72D297353CC}">
              <c16:uniqueId val="{00000006-BAE3-41BA-9D82-5FA9237EF62E}"/>
            </c:ext>
          </c:extLst>
        </c:ser>
        <c:ser>
          <c:idx val="2"/>
          <c:order val="2"/>
          <c:tx>
            <c:strRef>
              <c:f>'[ktk.ktk1.fact_ktk_ktk1.latest (1).xlsx]Kouluterveyskyselyn aikasarjat '!$D$1</c:f>
              <c:strCache>
                <c:ptCount val="1"/>
                <c:pt idx="0">
                  <c:v>Ammatillinen oppilaitos</c:v>
                </c:pt>
              </c:strCache>
            </c:strRef>
          </c:tx>
          <c:spPr>
            <a:ln w="28575" cap="rnd">
              <a:solidFill>
                <a:schemeClr val="accent3"/>
              </a:solidFill>
              <a:round/>
            </a:ln>
            <a:effectLst/>
          </c:spPr>
          <c:marker>
            <c:symbol val="none"/>
          </c:marker>
          <c:dLbls>
            <c:dLbl>
              <c:idx val="0"/>
              <c:layout>
                <c:manualLayout>
                  <c:x val="-4.5777777777777806E-2"/>
                  <c:y val="-9.48727763196267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AE3-41BA-9D82-5FA9237EF62E}"/>
                </c:ext>
              </c:extLst>
            </c:dLbl>
            <c:dLbl>
              <c:idx val="3"/>
              <c:layout>
                <c:manualLayout>
                  <c:x val="-2.0777777777777777E-2"/>
                  <c:y val="-1.15394429862933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AE3-41BA-9D82-5FA9237EF62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(1).xlsx]Kouluterveyskyselyn aikasarjat '!$A$2:$A$5</c:f>
              <c:strCache>
                <c:ptCount val="4"/>
                <c:pt idx="0">
                  <c:v>2013</c:v>
                </c:pt>
                <c:pt idx="1">
                  <c:v>2015</c:v>
                </c:pt>
                <c:pt idx="2">
                  <c:v>2017</c:v>
                </c:pt>
                <c:pt idx="3">
                  <c:v>2019</c:v>
                </c:pt>
              </c:strCache>
            </c:strRef>
          </c:cat>
          <c:val>
            <c:numRef>
              <c:f>'[ktk.ktk1.fact_ktk_ktk1.latest (1).xlsx]Kouluterveyskyselyn aikasarjat '!$D$2:$D$5</c:f>
              <c:numCache>
                <c:formatCode>#\ ##0.0</c:formatCode>
                <c:ptCount val="4"/>
                <c:pt idx="0">
                  <c:v>29.6</c:v>
                </c:pt>
                <c:pt idx="1">
                  <c:v>27.4</c:v>
                </c:pt>
                <c:pt idx="2">
                  <c:v>26.5</c:v>
                </c:pt>
                <c:pt idx="3">
                  <c:v>28.1</c:v>
                </c:pt>
              </c:numCache>
            </c:numRef>
          </c:val>
          <c:smooth val="0"/>
          <c:extLst>
            <c:ext xmlns:c16="http://schemas.microsoft.com/office/drawing/2014/chart" uri="{C3380CC4-5D6E-409C-BE32-E72D297353CC}">
              <c16:uniqueId val="{00000008-BAE3-41BA-9D82-5FA9237EF62E}"/>
            </c:ext>
          </c:extLst>
        </c:ser>
        <c:dLbls>
          <c:dLblPos val="t"/>
          <c:showLegendKey val="0"/>
          <c:showVal val="1"/>
          <c:showCatName val="0"/>
          <c:showSerName val="0"/>
          <c:showPercent val="0"/>
          <c:showBubbleSize val="0"/>
        </c:dLbls>
        <c:smooth val="0"/>
        <c:axId val="539178864"/>
        <c:axId val="539179192"/>
      </c:lineChart>
      <c:catAx>
        <c:axId val="53917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9179192"/>
        <c:crosses val="autoZero"/>
        <c:auto val="1"/>
        <c:lblAlgn val="ctr"/>
        <c:lblOffset val="100"/>
        <c:noMultiLvlLbl val="0"/>
      </c:catAx>
      <c:valAx>
        <c:axId val="539179192"/>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9178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Vaikeuksia laskemista vaativissa tehtävissä, %, 8. ja 9.lk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'[ktk.ktk1.fact_ktk_ktk1.latest (8).xlsx]Kouluterveyskyselyn aikasarjat '!$B$1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(8).xlsx]Kouluterveyskyselyn aikasarjat '!$A$2:$A$8</c:f>
              <c:strCache>
                <c:ptCount val="7"/>
                <c:pt idx="0">
                  <c:v>Oulu</c:v>
                </c:pt>
                <c:pt idx="1">
                  <c:v>Tampere</c:v>
                </c:pt>
                <c:pt idx="2">
                  <c:v>Joensuu</c:v>
                </c:pt>
                <c:pt idx="3">
                  <c:v>Jyväskylä</c:v>
                </c:pt>
                <c:pt idx="4">
                  <c:v>Turku</c:v>
                </c:pt>
                <c:pt idx="5">
                  <c:v>Lahti</c:v>
                </c:pt>
                <c:pt idx="6">
                  <c:v>Kuopio</c:v>
                </c:pt>
              </c:strCache>
            </c:strRef>
          </c:cat>
          <c:val>
            <c:numRef>
              <c:f>'[ktk.ktk1.fact_ktk_ktk1.latest (8).xlsx]Kouluterveyskyselyn aikasarjat '!$B$2:$B$8</c:f>
              <c:numCache>
                <c:formatCode>#\ ##0.0</c:formatCode>
                <c:ptCount val="7"/>
                <c:pt idx="0">
                  <c:v>23.3</c:v>
                </c:pt>
                <c:pt idx="1">
                  <c:v>24.7</c:v>
                </c:pt>
                <c:pt idx="2">
                  <c:v>22.1</c:v>
                </c:pt>
                <c:pt idx="3">
                  <c:v>23.1</c:v>
                </c:pt>
                <c:pt idx="4">
                  <c:v>23.4</c:v>
                </c:pt>
                <c:pt idx="5">
                  <c:v>25.3</c:v>
                </c:pt>
                <c:pt idx="6">
                  <c:v>23.9</c:v>
                </c:pt>
              </c:numCache>
            </c:numRef>
          </c:val>
          <c:extLst>
            <c:ext xmlns:c16="http://schemas.microsoft.com/office/drawing/2014/chart" uri="{C3380CC4-5D6E-409C-BE32-E72D297353CC}">
              <c16:uniqueId val="{00000000-62B8-4426-AEB5-885CED675510}"/>
            </c:ext>
          </c:extLst>
        </c:ser>
        <c:ser>
          <c:idx val="1"/>
          <c:order val="1"/>
          <c:tx>
            <c:strRef>
              <c:f>'[ktk.ktk1.fact_ktk_ktk1.latest (8).xlsx]Kouluterveyskyselyn aikasarjat '!$C$1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(8).xlsx]Kouluterveyskyselyn aikasarjat '!$A$2:$A$8</c:f>
              <c:strCache>
                <c:ptCount val="7"/>
                <c:pt idx="0">
                  <c:v>Oulu</c:v>
                </c:pt>
                <c:pt idx="1">
                  <c:v>Tampere</c:v>
                </c:pt>
                <c:pt idx="2">
                  <c:v>Joensuu</c:v>
                </c:pt>
                <c:pt idx="3">
                  <c:v>Jyväskylä</c:v>
                </c:pt>
                <c:pt idx="4">
                  <c:v>Turku</c:v>
                </c:pt>
                <c:pt idx="5">
                  <c:v>Lahti</c:v>
                </c:pt>
                <c:pt idx="6">
                  <c:v>Kuopio</c:v>
                </c:pt>
              </c:strCache>
            </c:strRef>
          </c:cat>
          <c:val>
            <c:numRef>
              <c:f>'[ktk.ktk1.fact_ktk_ktk1.latest (8).xlsx]Kouluterveyskyselyn aikasarjat '!$C$2:$C$8</c:f>
              <c:numCache>
                <c:formatCode>#\ ##0.0</c:formatCode>
                <c:ptCount val="7"/>
                <c:pt idx="0">
                  <c:v>22.8</c:v>
                </c:pt>
                <c:pt idx="1">
                  <c:v>23.2</c:v>
                </c:pt>
                <c:pt idx="2">
                  <c:v>23.3</c:v>
                </c:pt>
                <c:pt idx="3">
                  <c:v>23.3</c:v>
                </c:pt>
                <c:pt idx="4">
                  <c:v>23.4</c:v>
                </c:pt>
                <c:pt idx="5">
                  <c:v>23.9</c:v>
                </c:pt>
                <c:pt idx="6">
                  <c:v>24.5</c:v>
                </c:pt>
              </c:numCache>
            </c:numRef>
          </c:val>
          <c:extLst>
            <c:ext xmlns:c16="http://schemas.microsoft.com/office/drawing/2014/chart" uri="{C3380CC4-5D6E-409C-BE32-E72D297353CC}">
              <c16:uniqueId val="{00000001-62B8-4426-AEB5-885CED675510}"/>
            </c:ext>
          </c:extLst>
        </c:ser>
        <c:dLbls>
          <c:dLblPos val="outEnd"/>
          <c:showLegendKey val="0"/>
          <c:showVal val="1"/>
          <c:showCatName val="0"/>
          <c:showSerName val="0"/>
          <c:showPercent val="0"/>
          <c:showBubbleSize val="0"/>
        </c:dLbls>
        <c:gapWidth val="219"/>
        <c:overlap val="-27"/>
        <c:axId val="746151584"/>
        <c:axId val="746144696"/>
      </c:barChart>
      <c:catAx>
        <c:axId val="74615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46144696"/>
        <c:crosses val="autoZero"/>
        <c:auto val="1"/>
        <c:lblAlgn val="ctr"/>
        <c:lblOffset val="100"/>
        <c:noMultiLvlLbl val="0"/>
      </c:catAx>
      <c:valAx>
        <c:axId val="74614469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46151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Luvattomia poissaoloja vähintään viikoittain, %, KOKO</a:t>
            </a:r>
            <a:r>
              <a:rPr lang="fi-FI" baseline="0"/>
              <a:t> MAA</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(2).xlsx]Kouluterveyskyselyn aikasarjat '!$B$1</c:f>
              <c:strCache>
                <c:ptCount val="1"/>
                <c:pt idx="0">
                  <c:v>Perusopetus 8. ja 9. lk</c:v>
                </c:pt>
              </c:strCache>
            </c:strRef>
          </c:tx>
          <c:spPr>
            <a:ln w="28575" cap="rnd">
              <a:solidFill>
                <a:schemeClr val="accent1"/>
              </a:solidFill>
              <a:round/>
            </a:ln>
            <a:effectLst/>
          </c:spPr>
          <c:marker>
            <c:symbol val="none"/>
          </c:marker>
          <c:dLbls>
            <c:dLbl>
              <c:idx val="0"/>
              <c:layout>
                <c:manualLayout>
                  <c:x val="-4.2222222222222272E-2"/>
                  <c:y val="5.32753718285214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1E-4C65-B63D-FE14419CB0C1}"/>
                </c:ext>
              </c:extLst>
            </c:dLbl>
            <c:dLbl>
              <c:idx val="1"/>
              <c:layout>
                <c:manualLayout>
                  <c:x val="-3.1111111111111214E-2"/>
                  <c:y val="4.86457421988918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1E-4C65-B63D-FE14419CB0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'!$A$2:$A$3</c:f>
              <c:strCache>
                <c:ptCount val="2"/>
                <c:pt idx="0">
                  <c:v>2017</c:v>
                </c:pt>
                <c:pt idx="1">
                  <c:v>2019</c:v>
                </c:pt>
              </c:strCache>
            </c:strRef>
          </c:cat>
          <c:val>
            <c:numRef>
              <c:f>'[ktk.ktk1.fact_ktk_ktk1.latest (2).xlsx]Kouluterveyskyselyn aikasarjat '!$B$2:$B$3</c:f>
              <c:numCache>
                <c:formatCode>#\ ##0.0</c:formatCode>
                <c:ptCount val="2"/>
                <c:pt idx="0">
                  <c:v>3.8</c:v>
                </c:pt>
                <c:pt idx="1">
                  <c:v>3.9</c:v>
                </c:pt>
              </c:numCache>
            </c:numRef>
          </c:val>
          <c:smooth val="0"/>
          <c:extLst>
            <c:ext xmlns:c16="http://schemas.microsoft.com/office/drawing/2014/chart" uri="{C3380CC4-5D6E-409C-BE32-E72D297353CC}">
              <c16:uniqueId val="{00000002-061E-4C65-B63D-FE14419CB0C1}"/>
            </c:ext>
          </c:extLst>
        </c:ser>
        <c:ser>
          <c:idx val="1"/>
          <c:order val="1"/>
          <c:tx>
            <c:strRef>
              <c:f>'[ktk.ktk1.fact_ktk_ktk1.latest (2).xlsx]Kouluterveyskyselyn aikasarjat '!$C$1</c:f>
              <c:strCache>
                <c:ptCount val="1"/>
                <c:pt idx="0">
                  <c:v>Lukio 1. ja 2. vuosi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'!$A$2:$A$3</c:f>
              <c:strCache>
                <c:ptCount val="2"/>
                <c:pt idx="0">
                  <c:v>2017</c:v>
                </c:pt>
                <c:pt idx="1">
                  <c:v>2019</c:v>
                </c:pt>
              </c:strCache>
            </c:strRef>
          </c:cat>
          <c:val>
            <c:numRef>
              <c:f>'[ktk.ktk1.fact_ktk_ktk1.latest (2).xlsx]Kouluterveyskyselyn aikasarjat '!$C$2:$C$3</c:f>
              <c:numCache>
                <c:formatCode>#\ ##0.0</c:formatCode>
                <c:ptCount val="2"/>
                <c:pt idx="0">
                  <c:v>4.3</c:v>
                </c:pt>
                <c:pt idx="1">
                  <c:v>4.7</c:v>
                </c:pt>
              </c:numCache>
            </c:numRef>
          </c:val>
          <c:smooth val="0"/>
          <c:extLst>
            <c:ext xmlns:c16="http://schemas.microsoft.com/office/drawing/2014/chart" uri="{C3380CC4-5D6E-409C-BE32-E72D297353CC}">
              <c16:uniqueId val="{00000003-061E-4C65-B63D-FE14419CB0C1}"/>
            </c:ext>
          </c:extLst>
        </c:ser>
        <c:ser>
          <c:idx val="2"/>
          <c:order val="2"/>
          <c:tx>
            <c:strRef>
              <c:f>'[ktk.ktk1.fact_ktk_ktk1.latest (2).xlsx]Kouluterveyskyselyn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(2).xlsx]Kouluterveyskyselyn aikasarjat '!$A$2:$A$3</c:f>
              <c:strCache>
                <c:ptCount val="2"/>
                <c:pt idx="0">
                  <c:v>2017</c:v>
                </c:pt>
                <c:pt idx="1">
                  <c:v>2019</c:v>
                </c:pt>
              </c:strCache>
            </c:strRef>
          </c:cat>
          <c:val>
            <c:numRef>
              <c:f>'[ktk.ktk1.fact_ktk_ktk1.latest (2).xlsx]Kouluterveyskyselyn aikasarjat '!$D$2:$D$3</c:f>
              <c:numCache>
                <c:formatCode>#\ ##0.0</c:formatCode>
                <c:ptCount val="2"/>
                <c:pt idx="0">
                  <c:v>8.6999999999999993</c:v>
                </c:pt>
                <c:pt idx="1">
                  <c:v>9.6999999999999993</c:v>
                </c:pt>
              </c:numCache>
            </c:numRef>
          </c:val>
          <c:smooth val="0"/>
          <c:extLst>
            <c:ext xmlns:c16="http://schemas.microsoft.com/office/drawing/2014/chart" uri="{C3380CC4-5D6E-409C-BE32-E72D297353CC}">
              <c16:uniqueId val="{00000004-061E-4C65-B63D-FE14419CB0C1}"/>
            </c:ext>
          </c:extLst>
        </c:ser>
        <c:dLbls>
          <c:dLblPos val="t"/>
          <c:showLegendKey val="0"/>
          <c:showVal val="1"/>
          <c:showCatName val="0"/>
          <c:showSerName val="0"/>
          <c:showPercent val="0"/>
          <c:showBubbleSize val="0"/>
        </c:dLbls>
        <c:smooth val="0"/>
        <c:axId val="664006936"/>
        <c:axId val="664008248"/>
      </c:lineChart>
      <c:catAx>
        <c:axId val="664006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64008248"/>
        <c:crosses val="autoZero"/>
        <c:auto val="1"/>
        <c:lblAlgn val="ctr"/>
        <c:lblOffset val="100"/>
        <c:noMultiLvlLbl val="0"/>
      </c:catAx>
      <c:valAx>
        <c:axId val="664008248"/>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64006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Luvattomia poissaoloja vähintään viikoittain, %, KUOPIO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'[ktk.ktk1.fact_ktk_ktk1.latest (7).xlsx]Kouluterveyskyselyn aikasarjat '!$B$1</c:f>
              <c:strCache>
                <c:ptCount val="1"/>
                <c:pt idx="0">
                  <c:v>Perusopetus 8. ja 9. lk</c:v>
                </c:pt>
              </c:strCache>
            </c:strRef>
          </c:tx>
          <c:spPr>
            <a:ln w="28575" cap="rnd">
              <a:solidFill>
                <a:schemeClr val="accent1"/>
              </a:solidFill>
              <a:round/>
            </a:ln>
            <a:effectLst/>
          </c:spPr>
          <c:marker>
            <c:symbol val="none"/>
          </c:marker>
          <c:dLbls>
            <c:dLbl>
              <c:idx val="1"/>
              <c:layout>
                <c:manualLayout>
                  <c:x val="-3.9444444444444442E-2"/>
                  <c:y val="4.86457421988918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25-41F0-A14A-A0AC933F863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(7).xlsx]Kouluterveyskyselyn aikasarjat '!$A$2:$A$3</c:f>
              <c:strCache>
                <c:ptCount val="2"/>
                <c:pt idx="0">
                  <c:v>2017</c:v>
                </c:pt>
                <c:pt idx="1">
                  <c:v>2019</c:v>
                </c:pt>
              </c:strCache>
            </c:strRef>
          </c:cat>
          <c:val>
            <c:numRef>
              <c:f>'[ktk.ktk1.fact_ktk_ktk1.latest (7).xlsx]Kouluterveyskyselyn aikasarjat '!$B$2:$B$3</c:f>
              <c:numCache>
                <c:formatCode>#\ ##0.0</c:formatCode>
                <c:ptCount val="2"/>
                <c:pt idx="0">
                  <c:v>2.2999999999999998</c:v>
                </c:pt>
                <c:pt idx="1">
                  <c:v>2.9</c:v>
                </c:pt>
              </c:numCache>
            </c:numRef>
          </c:val>
          <c:smooth val="0"/>
          <c:extLst>
            <c:ext xmlns:c16="http://schemas.microsoft.com/office/drawing/2014/chart" uri="{C3380CC4-5D6E-409C-BE32-E72D297353CC}">
              <c16:uniqueId val="{00000001-B025-41F0-A14A-A0AC933F8634}"/>
            </c:ext>
          </c:extLst>
        </c:ser>
        <c:ser>
          <c:idx val="1"/>
          <c:order val="1"/>
          <c:tx>
            <c:strRef>
              <c:f>'[ktk.ktk1.fact_ktk_ktk1.latest (7).xlsx]Kouluterveyskyselyn aikasarjat '!$C$1</c:f>
              <c:strCache>
                <c:ptCount val="1"/>
                <c:pt idx="0">
                  <c:v>Lukio 1. ja 2. vuosi</c:v>
                </c:pt>
              </c:strCache>
            </c:strRef>
          </c:tx>
          <c:spPr>
            <a:ln w="28575" cap="rnd">
              <a:solidFill>
                <a:schemeClr val="accent2"/>
              </a:solidFill>
              <a:round/>
            </a:ln>
            <a:effectLst/>
          </c:spPr>
          <c:marker>
            <c:symbol val="none"/>
          </c:marker>
          <c:dLbls>
            <c:dLbl>
              <c:idx val="0"/>
              <c:layout>
                <c:manualLayout>
                  <c:x val="-2.5555555555555557E-2"/>
                  <c:y val="4.40161125692621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25-41F0-A14A-A0AC933F8634}"/>
                </c:ext>
              </c:extLst>
            </c:dLbl>
            <c:dLbl>
              <c:idx val="1"/>
              <c:layout>
                <c:manualLayout>
                  <c:x val="-4.2222222222222223E-2"/>
                  <c:y val="-0.1041320355788859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25-41F0-A14A-A0AC933F863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(7).xlsx]Kouluterveyskyselyn aikasarjat '!$A$2:$A$3</c:f>
              <c:strCache>
                <c:ptCount val="2"/>
                <c:pt idx="0">
                  <c:v>2017</c:v>
                </c:pt>
                <c:pt idx="1">
                  <c:v>2019</c:v>
                </c:pt>
              </c:strCache>
            </c:strRef>
          </c:cat>
          <c:val>
            <c:numRef>
              <c:f>'[ktk.ktk1.fact_ktk_ktk1.latest (7).xlsx]Kouluterveyskyselyn aikasarjat '!$C$2:$C$3</c:f>
              <c:numCache>
                <c:formatCode>#\ ##0.0</c:formatCode>
                <c:ptCount val="2"/>
                <c:pt idx="0">
                  <c:v>1.8</c:v>
                </c:pt>
                <c:pt idx="1">
                  <c:v>3</c:v>
                </c:pt>
              </c:numCache>
            </c:numRef>
          </c:val>
          <c:smooth val="0"/>
          <c:extLst>
            <c:ext xmlns:c16="http://schemas.microsoft.com/office/drawing/2014/chart" uri="{C3380CC4-5D6E-409C-BE32-E72D297353CC}">
              <c16:uniqueId val="{00000004-B025-41F0-A14A-A0AC933F8634}"/>
            </c:ext>
          </c:extLst>
        </c:ser>
        <c:ser>
          <c:idx val="2"/>
          <c:order val="2"/>
          <c:tx>
            <c:strRef>
              <c:f>'[ktk.ktk1.fact_ktk_ktk1.latest (7).xlsx]Kouluterveyskyselyn aikasarjat '!$D$1</c:f>
              <c:strCache>
                <c:ptCount val="1"/>
                <c:pt idx="0">
                  <c:v>Ammatillinen oppilaitos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'[ktk.ktk1.fact_ktk_ktk1.latest (7).xlsx]Kouluterveyskyselyn aikasarjat '!$A$2:$A$3</c:f>
              <c:strCache>
                <c:ptCount val="2"/>
                <c:pt idx="0">
                  <c:v>2017</c:v>
                </c:pt>
                <c:pt idx="1">
                  <c:v>2019</c:v>
                </c:pt>
              </c:strCache>
            </c:strRef>
          </c:cat>
          <c:val>
            <c:numRef>
              <c:f>'[ktk.ktk1.fact_ktk_ktk1.latest (7).xlsx]Kouluterveyskyselyn aikasarjat '!$D$2:$D$3</c:f>
              <c:numCache>
                <c:formatCode>#\ ##0.0</c:formatCode>
                <c:ptCount val="2"/>
                <c:pt idx="0">
                  <c:v>5.6</c:v>
                </c:pt>
                <c:pt idx="1">
                  <c:v>7.9</c:v>
                </c:pt>
              </c:numCache>
            </c:numRef>
          </c:val>
          <c:smooth val="0"/>
          <c:extLst>
            <c:ext xmlns:c16="http://schemas.microsoft.com/office/drawing/2014/chart" uri="{C3380CC4-5D6E-409C-BE32-E72D297353CC}">
              <c16:uniqueId val="{00000005-B025-41F0-A14A-A0AC933F8634}"/>
            </c:ext>
          </c:extLst>
        </c:ser>
        <c:dLbls>
          <c:dLblPos val="t"/>
          <c:showLegendKey val="0"/>
          <c:showVal val="1"/>
          <c:showCatName val="0"/>
          <c:showSerName val="0"/>
          <c:showPercent val="0"/>
          <c:showBubbleSize val="0"/>
        </c:dLbls>
        <c:smooth val="0"/>
        <c:axId val="553896152"/>
        <c:axId val="553895824"/>
      </c:lineChart>
      <c:catAx>
        <c:axId val="553896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3895824"/>
        <c:crosses val="autoZero"/>
        <c:auto val="1"/>
        <c:lblAlgn val="ctr"/>
        <c:lblOffset val="100"/>
        <c:noMultiLvlLbl val="0"/>
      </c:catAx>
      <c:valAx>
        <c:axId val="553895824"/>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3896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7.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3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9-12-08T06:37:29.817" idx="6">
    <p:pos x="6894" y="1288"/>
    <p:text/>
    <p:extLst>
      <p:ext uri="{C676402C-5697-4E1C-873F-D02D1690AC5C}">
        <p15:threadingInfo xmlns:p15="http://schemas.microsoft.com/office/powerpoint/2012/main" timeZoneBias="-120"/>
      </p:ext>
    </p:extLst>
  </p:cm>
</p:cmLst>
</file>

<file path=ppt/drawings/drawing1.xml><?xml version="1.0" encoding="utf-8"?>
<c:userShapes xmlns:c="http://schemas.openxmlformats.org/drawingml/2006/chart">
  <cdr:relSizeAnchor xmlns:cdr="http://schemas.openxmlformats.org/drawingml/2006/chartDrawing">
    <cdr:from>
      <cdr:x>0.84758</cdr:x>
      <cdr:y>0.71565</cdr:y>
    </cdr:from>
    <cdr:to>
      <cdr:x>0.96972</cdr:x>
      <cdr:y>0.96756</cdr:y>
    </cdr:to>
    <cdr:sp macro="" textlink="">
      <cdr:nvSpPr>
        <cdr:cNvPr id="2" name="Ellipsi 1"/>
        <cdr:cNvSpPr/>
      </cdr:nvSpPr>
      <cdr:spPr>
        <a:xfrm xmlns:a="http://schemas.openxmlformats.org/drawingml/2006/main">
          <a:off x="3875148" y="1963168"/>
          <a:ext cx="558411" cy="691035"/>
        </a:xfrm>
        <a:prstGeom xmlns:a="http://schemas.openxmlformats.org/drawingml/2006/main" prst="ellipse">
          <a:avLst/>
        </a:prstGeom>
        <a:noFill xmlns:a="http://schemas.openxmlformats.org/drawingml/2006/main"/>
        <a:ln xmlns:a="http://schemas.openxmlformats.org/drawingml/2006/main">
          <a:solidFill>
            <a:srgbClr val="C0000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i-FI"/>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889250" cy="496888"/>
          </a:xfrm>
          <a:prstGeom prst="rect">
            <a:avLst/>
          </a:prstGeom>
        </p:spPr>
        <p:txBody>
          <a:bodyPr vert="horz" lIns="93835" tIns="46918" rIns="93835" bIns="46918" rtlCol="0"/>
          <a:lstStyle>
            <a:lvl1pPr algn="l" fontAlgn="auto">
              <a:spcBef>
                <a:spcPts val="0"/>
              </a:spcBef>
              <a:spcAft>
                <a:spcPts val="0"/>
              </a:spcAft>
              <a:defRPr sz="1200">
                <a:latin typeface="+mn-lt"/>
                <a:ea typeface="+mn-ea"/>
                <a:cs typeface="+mn-cs"/>
              </a:defRPr>
            </a:lvl1pPr>
          </a:lstStyle>
          <a:p>
            <a:pPr>
              <a:defRPr/>
            </a:pPr>
            <a:endParaRPr lang="fi-FI"/>
          </a:p>
        </p:txBody>
      </p:sp>
      <p:sp>
        <p:nvSpPr>
          <p:cNvPr id="3" name="Päiväyksen paikkamerkki 2"/>
          <p:cNvSpPr>
            <a:spLocks noGrp="1"/>
          </p:cNvSpPr>
          <p:nvPr>
            <p:ph type="dt" sz="quarter" idx="1"/>
          </p:nvPr>
        </p:nvSpPr>
        <p:spPr>
          <a:xfrm>
            <a:off x="3778250" y="0"/>
            <a:ext cx="2889250" cy="496888"/>
          </a:xfrm>
          <a:prstGeom prst="rect">
            <a:avLst/>
          </a:prstGeom>
        </p:spPr>
        <p:txBody>
          <a:bodyPr vert="horz" wrap="square" lIns="93835" tIns="46918" rIns="93835" bIns="46918" numCol="1" anchor="t" anchorCtr="0" compatLnSpc="1">
            <a:prstTxWarp prst="textNoShape">
              <a:avLst/>
            </a:prstTxWarp>
          </a:bodyPr>
          <a:lstStyle>
            <a:lvl1pPr algn="r">
              <a:defRPr sz="1200">
                <a:latin typeface="Calibri" charset="0"/>
              </a:defRPr>
            </a:lvl1pPr>
          </a:lstStyle>
          <a:p>
            <a:pPr>
              <a:defRPr/>
            </a:pPr>
            <a:fld id="{5590EED1-0BC3-4BB9-8EB5-B926B537AB3F}" type="datetime1">
              <a:rPr lang="fi-FI"/>
              <a:pPr>
                <a:defRPr/>
              </a:pPr>
              <a:t>15.2.2023</a:t>
            </a:fld>
            <a:endParaRPr lang="fi-FI"/>
          </a:p>
        </p:txBody>
      </p:sp>
      <p:sp>
        <p:nvSpPr>
          <p:cNvPr id="4" name="Alatunnisteen paikkamerkki 3"/>
          <p:cNvSpPr>
            <a:spLocks noGrp="1"/>
          </p:cNvSpPr>
          <p:nvPr>
            <p:ph type="ftr" sz="quarter" idx="2"/>
          </p:nvPr>
        </p:nvSpPr>
        <p:spPr>
          <a:xfrm>
            <a:off x="0" y="9428163"/>
            <a:ext cx="2889250" cy="496887"/>
          </a:xfrm>
          <a:prstGeom prst="rect">
            <a:avLst/>
          </a:prstGeom>
        </p:spPr>
        <p:txBody>
          <a:bodyPr vert="horz" lIns="93835" tIns="46918" rIns="93835" bIns="46918" rtlCol="0" anchor="b"/>
          <a:lstStyle>
            <a:lvl1pPr algn="l" fontAlgn="auto">
              <a:spcBef>
                <a:spcPts val="0"/>
              </a:spcBef>
              <a:spcAft>
                <a:spcPts val="0"/>
              </a:spcAft>
              <a:defRPr sz="1200">
                <a:latin typeface="+mn-lt"/>
                <a:ea typeface="+mn-ea"/>
                <a:cs typeface="+mn-cs"/>
              </a:defRPr>
            </a:lvl1pPr>
          </a:lstStyle>
          <a:p>
            <a:pPr>
              <a:defRPr/>
            </a:pPr>
            <a:endParaRPr lang="fi-FI"/>
          </a:p>
        </p:txBody>
      </p:sp>
      <p:sp>
        <p:nvSpPr>
          <p:cNvPr id="5" name="Dian numeron paikkamerkki 4"/>
          <p:cNvSpPr>
            <a:spLocks noGrp="1"/>
          </p:cNvSpPr>
          <p:nvPr>
            <p:ph type="sldNum" sz="quarter" idx="3"/>
          </p:nvPr>
        </p:nvSpPr>
        <p:spPr>
          <a:xfrm>
            <a:off x="3778250" y="9428163"/>
            <a:ext cx="2889250" cy="496887"/>
          </a:xfrm>
          <a:prstGeom prst="rect">
            <a:avLst/>
          </a:prstGeom>
        </p:spPr>
        <p:txBody>
          <a:bodyPr vert="horz" wrap="square" lIns="93835" tIns="46918" rIns="93835" bIns="46918" numCol="1" anchor="b" anchorCtr="0" compatLnSpc="1">
            <a:prstTxWarp prst="textNoShape">
              <a:avLst/>
            </a:prstTxWarp>
          </a:bodyPr>
          <a:lstStyle>
            <a:lvl1pPr algn="r">
              <a:defRPr sz="1200">
                <a:latin typeface="Calibri" charset="0"/>
              </a:defRPr>
            </a:lvl1pPr>
          </a:lstStyle>
          <a:p>
            <a:pPr>
              <a:defRPr/>
            </a:pPr>
            <a:fld id="{A7BEAB4D-EF50-45DF-9D64-6E14AE0F09A4}" type="slidenum">
              <a:rPr lang="fi-FI"/>
              <a:pPr>
                <a:defRPr/>
              </a:pPr>
              <a:t>‹#›</a:t>
            </a:fld>
            <a:endParaRPr lang="fi-FI"/>
          </a:p>
        </p:txBody>
      </p:sp>
    </p:spTree>
    <p:extLst>
      <p:ext uri="{BB962C8B-B14F-4D97-AF65-F5344CB8AC3E}">
        <p14:creationId xmlns:p14="http://schemas.microsoft.com/office/powerpoint/2010/main" val="9569615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889250" cy="496888"/>
          </a:xfrm>
          <a:prstGeom prst="rect">
            <a:avLst/>
          </a:prstGeom>
        </p:spPr>
        <p:txBody>
          <a:bodyPr vert="horz" lIns="93835" tIns="46918" rIns="93835" bIns="46918" rtlCol="0"/>
          <a:lstStyle>
            <a:lvl1pPr algn="l" fontAlgn="auto">
              <a:spcBef>
                <a:spcPts val="0"/>
              </a:spcBef>
              <a:spcAft>
                <a:spcPts val="0"/>
              </a:spcAft>
              <a:defRPr sz="1200">
                <a:latin typeface="+mn-lt"/>
                <a:ea typeface="+mn-ea"/>
                <a:cs typeface="+mn-cs"/>
              </a:defRPr>
            </a:lvl1pPr>
          </a:lstStyle>
          <a:p>
            <a:pPr>
              <a:defRPr/>
            </a:pPr>
            <a:endParaRPr lang="fi-FI"/>
          </a:p>
        </p:txBody>
      </p:sp>
      <p:sp>
        <p:nvSpPr>
          <p:cNvPr id="3" name="Päiväyksen paikkamerkki 2"/>
          <p:cNvSpPr>
            <a:spLocks noGrp="1"/>
          </p:cNvSpPr>
          <p:nvPr>
            <p:ph type="dt" idx="1"/>
          </p:nvPr>
        </p:nvSpPr>
        <p:spPr>
          <a:xfrm>
            <a:off x="3778250" y="0"/>
            <a:ext cx="2889250" cy="496888"/>
          </a:xfrm>
          <a:prstGeom prst="rect">
            <a:avLst/>
          </a:prstGeom>
        </p:spPr>
        <p:txBody>
          <a:bodyPr vert="horz" wrap="square" lIns="93835" tIns="46918" rIns="93835" bIns="46918" numCol="1" anchor="t" anchorCtr="0" compatLnSpc="1">
            <a:prstTxWarp prst="textNoShape">
              <a:avLst/>
            </a:prstTxWarp>
          </a:bodyPr>
          <a:lstStyle>
            <a:lvl1pPr algn="r">
              <a:defRPr sz="1200">
                <a:latin typeface="Calibri" charset="0"/>
              </a:defRPr>
            </a:lvl1pPr>
          </a:lstStyle>
          <a:p>
            <a:pPr>
              <a:defRPr/>
            </a:pPr>
            <a:fld id="{5A71B547-9146-4D47-A0A1-09434ED91A0A}" type="datetime1">
              <a:rPr lang="fi-FI"/>
              <a:pPr>
                <a:defRPr/>
              </a:pPr>
              <a:t>15.2.2023</a:t>
            </a:fld>
            <a:endParaRPr lang="fi-FI"/>
          </a:p>
        </p:txBody>
      </p:sp>
      <p:sp>
        <p:nvSpPr>
          <p:cNvPr id="4" name="Dian kuvan paikkamerkki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3835" tIns="46918" rIns="93835" bIns="46918" rtlCol="0" anchor="ctr"/>
          <a:lstStyle/>
          <a:p>
            <a:pPr lvl="0"/>
            <a:endParaRPr lang="fi-FI" noProof="0"/>
          </a:p>
        </p:txBody>
      </p:sp>
      <p:sp>
        <p:nvSpPr>
          <p:cNvPr id="5" name="Huomautusten paikkamerkki 4"/>
          <p:cNvSpPr>
            <a:spLocks noGrp="1"/>
          </p:cNvSpPr>
          <p:nvPr>
            <p:ph type="body" sz="quarter" idx="3"/>
          </p:nvPr>
        </p:nvSpPr>
        <p:spPr>
          <a:xfrm>
            <a:off x="666750" y="4714875"/>
            <a:ext cx="5335588" cy="4467225"/>
          </a:xfrm>
          <a:prstGeom prst="rect">
            <a:avLst/>
          </a:prstGeom>
        </p:spPr>
        <p:txBody>
          <a:bodyPr vert="horz" wrap="square" lIns="93835" tIns="46918" rIns="93835" bIns="46918" numCol="1" anchor="t" anchorCtr="0" compatLnSpc="1">
            <a:prstTxWarp prst="textNoShape">
              <a:avLst/>
            </a:prstTxWarp>
            <a:normAutofit/>
          </a:bodyPr>
          <a:lstStyle/>
          <a:p>
            <a:pPr lvl="0"/>
            <a:r>
              <a:rPr lang="fi-FI" noProof="0" dirty="0"/>
              <a:t>Muokkaa tekstin perustyylejä osoittamalla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6" name="Alatunnisteen paikkamerkki 5"/>
          <p:cNvSpPr>
            <a:spLocks noGrp="1"/>
          </p:cNvSpPr>
          <p:nvPr>
            <p:ph type="ftr" sz="quarter" idx="4"/>
          </p:nvPr>
        </p:nvSpPr>
        <p:spPr>
          <a:xfrm>
            <a:off x="0" y="9428163"/>
            <a:ext cx="2889250" cy="496887"/>
          </a:xfrm>
          <a:prstGeom prst="rect">
            <a:avLst/>
          </a:prstGeom>
        </p:spPr>
        <p:txBody>
          <a:bodyPr vert="horz" lIns="93835" tIns="46918" rIns="93835" bIns="46918" rtlCol="0" anchor="b"/>
          <a:lstStyle>
            <a:lvl1pPr algn="l" fontAlgn="auto">
              <a:spcBef>
                <a:spcPts val="0"/>
              </a:spcBef>
              <a:spcAft>
                <a:spcPts val="0"/>
              </a:spcAft>
              <a:defRPr sz="1200">
                <a:latin typeface="+mn-lt"/>
                <a:ea typeface="+mn-ea"/>
                <a:cs typeface="+mn-cs"/>
              </a:defRPr>
            </a:lvl1pPr>
          </a:lstStyle>
          <a:p>
            <a:pPr>
              <a:defRPr/>
            </a:pPr>
            <a:endParaRPr lang="fi-FI"/>
          </a:p>
        </p:txBody>
      </p:sp>
      <p:sp>
        <p:nvSpPr>
          <p:cNvPr id="7" name="Dian numeron paikkamerkki 6"/>
          <p:cNvSpPr>
            <a:spLocks noGrp="1"/>
          </p:cNvSpPr>
          <p:nvPr>
            <p:ph type="sldNum" sz="quarter" idx="5"/>
          </p:nvPr>
        </p:nvSpPr>
        <p:spPr>
          <a:xfrm>
            <a:off x="3778250" y="9428163"/>
            <a:ext cx="2889250" cy="496887"/>
          </a:xfrm>
          <a:prstGeom prst="rect">
            <a:avLst/>
          </a:prstGeom>
        </p:spPr>
        <p:txBody>
          <a:bodyPr vert="horz" wrap="square" lIns="93835" tIns="46918" rIns="93835" bIns="46918" numCol="1" anchor="b" anchorCtr="0" compatLnSpc="1">
            <a:prstTxWarp prst="textNoShape">
              <a:avLst/>
            </a:prstTxWarp>
          </a:bodyPr>
          <a:lstStyle>
            <a:lvl1pPr algn="r">
              <a:defRPr sz="1200">
                <a:latin typeface="Calibri" charset="0"/>
              </a:defRPr>
            </a:lvl1pPr>
          </a:lstStyle>
          <a:p>
            <a:pPr>
              <a:defRPr/>
            </a:pPr>
            <a:fld id="{6DFC2BB4-0084-4C51-890A-9AE0EA23797A}" type="slidenum">
              <a:rPr lang="fi-FI"/>
              <a:pPr>
                <a:defRPr/>
              </a:pPr>
              <a:t>‹#›</a:t>
            </a:fld>
            <a:endParaRPr lang="fi-FI"/>
          </a:p>
        </p:txBody>
      </p:sp>
    </p:spTree>
    <p:extLst>
      <p:ext uri="{BB962C8B-B14F-4D97-AF65-F5344CB8AC3E}">
        <p14:creationId xmlns:p14="http://schemas.microsoft.com/office/powerpoint/2010/main" val="262371269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Georgia" pitchFamily="18" charset="0"/>
        <a:ea typeface="ＭＳ Ｐゴシック" charset="-128"/>
        <a:cs typeface="Georgia" pitchFamily="18" charset="0"/>
      </a:defRPr>
    </a:lvl1pPr>
    <a:lvl2pPr marL="457200" algn="l" defTabSz="457200" rtl="0" eaLnBrk="0" fontAlgn="base" hangingPunct="0">
      <a:spcBef>
        <a:spcPct val="30000"/>
      </a:spcBef>
      <a:spcAft>
        <a:spcPct val="0"/>
      </a:spcAft>
      <a:defRPr sz="1200" kern="1200">
        <a:solidFill>
          <a:schemeClr val="tx1"/>
        </a:solidFill>
        <a:latin typeface="Georgia" pitchFamily="18" charset="0"/>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Georgia" pitchFamily="18" charset="0"/>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Georgia" pitchFamily="18" charset="0"/>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Georgia" pitchFamily="18"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6DFC2BB4-0084-4C51-890A-9AE0EA23797A}" type="slidenum">
              <a:rPr lang="fi-FI" smtClean="0"/>
              <a:pPr>
                <a:defRPr/>
              </a:pPr>
              <a:t>2</a:t>
            </a:fld>
            <a:endParaRPr lang="fi-FI"/>
          </a:p>
        </p:txBody>
      </p:sp>
    </p:spTree>
    <p:extLst>
      <p:ext uri="{BB962C8B-B14F-4D97-AF65-F5344CB8AC3E}">
        <p14:creationId xmlns:p14="http://schemas.microsoft.com/office/powerpoint/2010/main" val="174971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Calibri"/>
                <a:ea typeface="ＭＳ Ｐゴシック" charset="-128"/>
                <a:cs typeface="+mn-cs"/>
              </a:rPr>
              <a:t>Kysymys 2019.Kertonut kokemastaan seksuaalisesta häirinnästä tai väkivallasta luottamalleen aikuiselle, %</a:t>
            </a:r>
            <a:endParaRPr lang="fi-FI" dirty="0"/>
          </a:p>
        </p:txBody>
      </p:sp>
      <p:sp>
        <p:nvSpPr>
          <p:cNvPr id="4" name="Dian numeron paikkamerkki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DFC2BB4-0084-4C51-890A-9AE0EA23797A}" type="slidenum">
              <a:rPr kumimoji="0" lang="fi-FI"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fi-FI"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584852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Tätä seurataan. Puuttumisen,</a:t>
            </a:r>
            <a:r>
              <a:rPr lang="fi-FI" baseline="0" dirty="0"/>
              <a:t> auttamisen vaikutus nuorten kokemuksien mukaan.</a:t>
            </a:r>
            <a:endParaRPr lang="fi-FI" dirty="0"/>
          </a:p>
        </p:txBody>
      </p:sp>
      <p:sp>
        <p:nvSpPr>
          <p:cNvPr id="4" name="Dian numeron paikkamerkki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DFC2BB4-0084-4C51-890A-9AE0EA23797A}" type="slidenum">
              <a:rPr kumimoji="0" lang="fi-FI"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fi-FI"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153176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Kouluterveyskyselyjen tuloksia kannattaa hyödyntää toiminnan</a:t>
            </a:r>
            <a:r>
              <a:rPr lang="fi-FI" baseline="0" dirty="0"/>
              <a:t> kohdentamisessa. </a:t>
            </a:r>
            <a:r>
              <a:rPr lang="fi-FI" baseline="0" dirty="0" err="1"/>
              <a:t>Mararskuun</a:t>
            </a:r>
            <a:r>
              <a:rPr lang="fi-FI" baseline="0" dirty="0"/>
              <a:t> lopussa 2019 koulukohtaiset tulokset.</a:t>
            </a:r>
            <a:endParaRPr lang="fi-FI" dirty="0"/>
          </a:p>
        </p:txBody>
      </p:sp>
      <p:sp>
        <p:nvSpPr>
          <p:cNvPr id="4" name="Dian numeron paikkamerkki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DFC2BB4-0084-4C51-890A-9AE0EA23797A}" type="slidenum">
              <a:rPr kumimoji="0" lang="fi-FI"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fi-FI"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1392188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Indikaattori perustuu kysymykseen: ”Mieti kaikkea liikkumistasi viimeksi kuluneen 7 päivän aikana. Kuinka monena päivänä olet liikkunut ainakin tunnin päivässä?”. Vastausvaihtoehdot: 1) 0 päivänä, 2) 1 päivänä, 3) 2 päivänä, 4) 3 päivänä, 5) 4 päivänä, 6) 5 päivänä, 7) 6 päivänä, 8) 7 päivänä. Tarkastelussa ovat vastaajat, jotka ovat ilmoittaneet vaihtoehdon 8.</a:t>
            </a:r>
          </a:p>
        </p:txBody>
      </p:sp>
      <p:sp>
        <p:nvSpPr>
          <p:cNvPr id="4" name="Dian numeron paikkamerkki 3"/>
          <p:cNvSpPr>
            <a:spLocks noGrp="1"/>
          </p:cNvSpPr>
          <p:nvPr>
            <p:ph type="sldNum" sz="quarter" idx="10"/>
          </p:nvPr>
        </p:nvSpPr>
        <p:spPr/>
        <p:txBody>
          <a:bodyPr/>
          <a:lstStyle/>
          <a:p>
            <a:pPr>
              <a:defRPr/>
            </a:pPr>
            <a:fld id="{6DFC2BB4-0084-4C51-890A-9AE0EA23797A}" type="slidenum">
              <a:rPr lang="fi-FI" smtClean="0"/>
              <a:pPr>
                <a:defRPr/>
              </a:pPr>
              <a:t>11</a:t>
            </a:fld>
            <a:endParaRPr lang="fi-FI"/>
          </a:p>
        </p:txBody>
      </p:sp>
    </p:spTree>
    <p:extLst>
      <p:ext uri="{BB962C8B-B14F-4D97-AF65-F5344CB8AC3E}">
        <p14:creationId xmlns:p14="http://schemas.microsoft.com/office/powerpoint/2010/main" val="2321087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DFC2BB4-0084-4C51-890A-9AE0EA23797A}" type="slidenum">
              <a:rPr kumimoji="0" lang="fi-FI"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fi-FI"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3176445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i="0" u="none" strike="noStrike" dirty="0">
                <a:solidFill>
                  <a:srgbClr val="000000"/>
                </a:solidFill>
                <a:effectLst/>
                <a:latin typeface="Arial" panose="020B0604020202020204" pitchFamily="34" charset="0"/>
              </a:rPr>
              <a:t>Koko maa 2017</a:t>
            </a:r>
            <a:r>
              <a:rPr lang="fi-FI" dirty="0"/>
              <a:t> pk </a:t>
            </a:r>
            <a:r>
              <a:rPr lang="fi-FI" sz="1200" b="0" i="0" u="none" strike="noStrike" dirty="0">
                <a:solidFill>
                  <a:srgbClr val="000000"/>
                </a:solidFill>
                <a:effectLst/>
                <a:latin typeface="Arial" panose="020B0604020202020204" pitchFamily="34" charset="0"/>
              </a:rPr>
              <a:t>6,9</a:t>
            </a:r>
            <a:r>
              <a:rPr lang="fi-FI" dirty="0"/>
              <a:t> lukio </a:t>
            </a:r>
            <a:r>
              <a:rPr lang="fi-FI" sz="1200" b="0" i="0" u="none" strike="noStrike" dirty="0">
                <a:solidFill>
                  <a:srgbClr val="000000"/>
                </a:solidFill>
                <a:effectLst/>
                <a:latin typeface="Arial" panose="020B0604020202020204" pitchFamily="34" charset="0"/>
              </a:rPr>
              <a:t>1,4 </a:t>
            </a:r>
            <a:r>
              <a:rPr lang="fi-FI" sz="1200" b="0" i="0" u="none" strike="noStrike" dirty="0" err="1">
                <a:solidFill>
                  <a:srgbClr val="000000"/>
                </a:solidFill>
                <a:effectLst/>
                <a:latin typeface="Arial" panose="020B0604020202020204" pitchFamily="34" charset="0"/>
              </a:rPr>
              <a:t>aol</a:t>
            </a:r>
            <a:r>
              <a:rPr lang="fi-FI" dirty="0"/>
              <a:t> </a:t>
            </a:r>
            <a:r>
              <a:rPr lang="fi-FI" sz="1200" b="0" i="0" u="none" strike="noStrike" dirty="0">
                <a:solidFill>
                  <a:srgbClr val="000000"/>
                </a:solidFill>
                <a:effectLst/>
                <a:latin typeface="Arial" panose="020B0604020202020204" pitchFamily="34" charset="0"/>
              </a:rPr>
              <a:t>3,9</a:t>
            </a:r>
            <a:r>
              <a:rPr lang="fi-FI" dirty="0"/>
              <a:t> </a:t>
            </a:r>
            <a:r>
              <a:rPr lang="fi-FI" sz="1200" b="1" i="0" u="none" strike="noStrike" dirty="0">
                <a:solidFill>
                  <a:srgbClr val="000000"/>
                </a:solidFill>
                <a:effectLst/>
                <a:latin typeface="Arial" panose="020B0604020202020204" pitchFamily="34" charset="0"/>
              </a:rPr>
              <a:t>2019</a:t>
            </a:r>
            <a:r>
              <a:rPr lang="fi-FI" dirty="0"/>
              <a:t> pk </a:t>
            </a:r>
            <a:r>
              <a:rPr lang="fi-FI" sz="1200" b="0" i="0" u="none" strike="noStrike" dirty="0">
                <a:solidFill>
                  <a:srgbClr val="000000"/>
                </a:solidFill>
                <a:effectLst/>
                <a:latin typeface="Arial" panose="020B0604020202020204" pitchFamily="34" charset="0"/>
              </a:rPr>
              <a:t>6,4</a:t>
            </a:r>
            <a:r>
              <a:rPr lang="fi-FI" dirty="0"/>
              <a:t> lukio </a:t>
            </a:r>
            <a:r>
              <a:rPr lang="fi-FI" sz="1200" b="0" i="0" u="none" strike="noStrike" dirty="0">
                <a:solidFill>
                  <a:srgbClr val="000000"/>
                </a:solidFill>
                <a:effectLst/>
                <a:latin typeface="Arial" panose="020B0604020202020204" pitchFamily="34" charset="0"/>
              </a:rPr>
              <a:t>1,5</a:t>
            </a:r>
            <a:r>
              <a:rPr lang="fi-FI" dirty="0"/>
              <a:t> </a:t>
            </a:r>
            <a:r>
              <a:rPr lang="fi-FI" dirty="0" err="1"/>
              <a:t>aol</a:t>
            </a:r>
            <a:r>
              <a:rPr lang="fi-FI" dirty="0"/>
              <a:t> </a:t>
            </a:r>
            <a:r>
              <a:rPr lang="fi-FI" sz="1200" b="0" i="0" u="none" strike="noStrike" dirty="0">
                <a:solidFill>
                  <a:srgbClr val="000000"/>
                </a:solidFill>
                <a:effectLst/>
                <a:latin typeface="Arial" panose="020B0604020202020204" pitchFamily="34" charset="0"/>
              </a:rPr>
              <a:t>3,9</a:t>
            </a:r>
            <a:r>
              <a:rPr lang="fi-FI" dirty="0"/>
              <a:t> . Koko maassa pk pojat pysynyt</a:t>
            </a:r>
            <a:r>
              <a:rPr lang="fi-FI" baseline="0" dirty="0"/>
              <a:t> samana, Kuopio pojat noussut</a:t>
            </a:r>
            <a:endParaRPr lang="fi-FI" dirty="0"/>
          </a:p>
        </p:txBody>
      </p:sp>
      <p:sp>
        <p:nvSpPr>
          <p:cNvPr id="4" name="Dian numeron paikkamerkki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DFC2BB4-0084-4C51-890A-9AE0EA23797A}" type="slidenum">
              <a:rPr kumimoji="0" lang="fi-FI"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fi-FI"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3471800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Alle kuusi prosenttia oppilaista kiusaa toistuvasti muita oppilaita, pojat useammin kuin tytöt.  </a:t>
            </a:r>
          </a:p>
        </p:txBody>
      </p:sp>
      <p:sp>
        <p:nvSpPr>
          <p:cNvPr id="4" name="Dian numeron paikkamerkki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DFC2BB4-0084-4C51-890A-9AE0EA23797A}" type="slidenum">
              <a:rPr kumimoji="0" lang="fi-FI"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fi-FI"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1445635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i="0" u="none" strike="noStrike" dirty="0">
                <a:solidFill>
                  <a:srgbClr val="000000"/>
                </a:solidFill>
                <a:effectLst/>
                <a:latin typeface="Arial" panose="020B0604020202020204" pitchFamily="34" charset="0"/>
              </a:rPr>
              <a:t>Koko maa 2017</a:t>
            </a:r>
            <a:r>
              <a:rPr lang="fi-FI" dirty="0"/>
              <a:t> sp yht. </a:t>
            </a:r>
            <a:r>
              <a:rPr lang="fi-FI" sz="1200" b="0" i="0" u="none" strike="noStrike" dirty="0">
                <a:solidFill>
                  <a:srgbClr val="000000"/>
                </a:solidFill>
                <a:effectLst/>
                <a:latin typeface="Arial" panose="020B0604020202020204" pitchFamily="34" charset="0"/>
              </a:rPr>
              <a:t>7,3</a:t>
            </a:r>
            <a:r>
              <a:rPr lang="fi-FI" dirty="0"/>
              <a:t> pojat </a:t>
            </a:r>
            <a:r>
              <a:rPr lang="fi-FI" sz="1200" b="0" i="0" u="none" strike="noStrike" dirty="0">
                <a:solidFill>
                  <a:srgbClr val="000000"/>
                </a:solidFill>
                <a:effectLst/>
                <a:latin typeface="Arial" panose="020B0604020202020204" pitchFamily="34" charset="0"/>
              </a:rPr>
              <a:t>8,1</a:t>
            </a:r>
            <a:r>
              <a:rPr lang="fi-FI" dirty="0"/>
              <a:t> tytöt </a:t>
            </a:r>
            <a:r>
              <a:rPr lang="fi-FI" sz="1200" b="0" i="0" u="none" strike="noStrike" dirty="0">
                <a:solidFill>
                  <a:srgbClr val="000000"/>
                </a:solidFill>
                <a:effectLst/>
                <a:latin typeface="Arial" panose="020B0604020202020204" pitchFamily="34" charset="0"/>
              </a:rPr>
              <a:t>6,4</a:t>
            </a:r>
            <a:r>
              <a:rPr lang="fi-FI" dirty="0"/>
              <a:t> </a:t>
            </a:r>
            <a:r>
              <a:rPr lang="fi-FI" sz="1200" b="1" i="0" u="none" strike="noStrike" dirty="0">
                <a:solidFill>
                  <a:srgbClr val="000000"/>
                </a:solidFill>
                <a:effectLst/>
                <a:latin typeface="Arial" panose="020B0604020202020204" pitchFamily="34" charset="0"/>
              </a:rPr>
              <a:t>2019</a:t>
            </a:r>
            <a:r>
              <a:rPr lang="fi-FI" dirty="0"/>
              <a:t> sp yht.</a:t>
            </a:r>
            <a:r>
              <a:rPr lang="fi-FI" sz="1200" b="0" i="0" u="none" strike="noStrike" dirty="0">
                <a:solidFill>
                  <a:srgbClr val="000000"/>
                </a:solidFill>
                <a:effectLst/>
                <a:latin typeface="Arial" panose="020B0604020202020204" pitchFamily="34" charset="0"/>
              </a:rPr>
              <a:t>7,2</a:t>
            </a:r>
            <a:r>
              <a:rPr lang="fi-FI" dirty="0"/>
              <a:t> pojat </a:t>
            </a:r>
            <a:r>
              <a:rPr lang="fi-FI" sz="1200" b="0" i="0" u="none" strike="noStrike" dirty="0">
                <a:solidFill>
                  <a:srgbClr val="000000"/>
                </a:solidFill>
                <a:effectLst/>
                <a:latin typeface="Arial" panose="020B0604020202020204" pitchFamily="34" charset="0"/>
              </a:rPr>
              <a:t>7,8</a:t>
            </a:r>
            <a:r>
              <a:rPr lang="fi-FI" dirty="0"/>
              <a:t> tytöt</a:t>
            </a:r>
            <a:r>
              <a:rPr lang="fi-FI" baseline="0" dirty="0"/>
              <a:t> </a:t>
            </a:r>
            <a:r>
              <a:rPr lang="fi-FI" sz="1200" b="0" i="0" u="none" strike="noStrike" dirty="0">
                <a:solidFill>
                  <a:srgbClr val="000000"/>
                </a:solidFill>
                <a:effectLst/>
                <a:latin typeface="Arial" panose="020B0604020202020204" pitchFamily="34" charset="0"/>
              </a:rPr>
              <a:t>6,5</a:t>
            </a:r>
            <a:r>
              <a:rPr lang="fi-FI" dirty="0"/>
              <a:t> </a:t>
            </a:r>
          </a:p>
        </p:txBody>
      </p:sp>
      <p:sp>
        <p:nvSpPr>
          <p:cNvPr id="4" name="Dian numeron paikkamerkki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DFC2BB4-0084-4C51-890A-9AE0EA23797A}" type="slidenum">
              <a:rPr kumimoji="0" lang="fi-FI"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fi-FI"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1725441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i="0" u="none" strike="noStrike" dirty="0">
                <a:solidFill>
                  <a:srgbClr val="000000"/>
                </a:solidFill>
                <a:effectLst/>
                <a:latin typeface="Arial" panose="020B0604020202020204" pitchFamily="34" charset="0"/>
              </a:rPr>
              <a:t>Koko maa 2017</a:t>
            </a:r>
            <a:r>
              <a:rPr lang="fi-FI" dirty="0"/>
              <a:t> sp </a:t>
            </a:r>
            <a:r>
              <a:rPr lang="fi-FI" dirty="0" err="1"/>
              <a:t>yht</a:t>
            </a:r>
            <a:r>
              <a:rPr lang="fi-FI" dirty="0"/>
              <a:t> </a:t>
            </a:r>
            <a:r>
              <a:rPr lang="fi-FI" sz="1200" b="0" i="0" u="none" strike="noStrike" dirty="0">
                <a:solidFill>
                  <a:srgbClr val="000000"/>
                </a:solidFill>
                <a:effectLst/>
                <a:latin typeface="Arial" panose="020B0604020202020204" pitchFamily="34" charset="0"/>
              </a:rPr>
              <a:t>2,2</a:t>
            </a:r>
            <a:r>
              <a:rPr lang="fi-FI" dirty="0"/>
              <a:t> pojat </a:t>
            </a:r>
            <a:r>
              <a:rPr lang="fi-FI" sz="1200" b="0" i="0" u="none" strike="noStrike" dirty="0">
                <a:solidFill>
                  <a:srgbClr val="000000"/>
                </a:solidFill>
                <a:effectLst/>
                <a:latin typeface="Arial" panose="020B0604020202020204" pitchFamily="34" charset="0"/>
              </a:rPr>
              <a:t>3,1</a:t>
            </a:r>
            <a:r>
              <a:rPr lang="fi-FI" dirty="0"/>
              <a:t> tytöt</a:t>
            </a:r>
            <a:r>
              <a:rPr lang="fi-FI" sz="1200" b="0" i="0" u="none" strike="noStrike" dirty="0">
                <a:solidFill>
                  <a:srgbClr val="000000"/>
                </a:solidFill>
                <a:effectLst/>
                <a:latin typeface="Arial" panose="020B0604020202020204" pitchFamily="34" charset="0"/>
              </a:rPr>
              <a:t>1,2</a:t>
            </a:r>
            <a:r>
              <a:rPr lang="fi-FI" dirty="0"/>
              <a:t> </a:t>
            </a:r>
            <a:r>
              <a:rPr lang="fi-FI" sz="1200" b="1" i="0" u="none" strike="noStrike" dirty="0">
                <a:solidFill>
                  <a:srgbClr val="000000"/>
                </a:solidFill>
                <a:effectLst/>
                <a:latin typeface="Arial" panose="020B0604020202020204" pitchFamily="34" charset="0"/>
              </a:rPr>
              <a:t>2019</a:t>
            </a:r>
            <a:r>
              <a:rPr lang="fi-FI" dirty="0"/>
              <a:t> sp </a:t>
            </a:r>
            <a:r>
              <a:rPr lang="fi-FI" dirty="0" err="1"/>
              <a:t>yht</a:t>
            </a:r>
            <a:r>
              <a:rPr lang="fi-FI" dirty="0"/>
              <a:t> </a:t>
            </a:r>
            <a:r>
              <a:rPr lang="fi-FI" sz="1200" b="0" i="0" u="none" strike="noStrike" dirty="0">
                <a:solidFill>
                  <a:srgbClr val="000000"/>
                </a:solidFill>
                <a:effectLst/>
                <a:latin typeface="Arial" panose="020B0604020202020204" pitchFamily="34" charset="0"/>
              </a:rPr>
              <a:t>2,1</a:t>
            </a:r>
            <a:r>
              <a:rPr lang="fi-FI" dirty="0"/>
              <a:t> pojat </a:t>
            </a:r>
            <a:r>
              <a:rPr lang="fi-FI" sz="1200" b="0" i="0" u="none" strike="noStrike" dirty="0">
                <a:solidFill>
                  <a:srgbClr val="000000"/>
                </a:solidFill>
                <a:effectLst/>
                <a:latin typeface="Arial" panose="020B0604020202020204" pitchFamily="34" charset="0"/>
              </a:rPr>
              <a:t>2,8</a:t>
            </a:r>
            <a:r>
              <a:rPr lang="fi-FI" dirty="0"/>
              <a:t> tytöt</a:t>
            </a:r>
            <a:r>
              <a:rPr lang="fi-FI" sz="1200" b="0" i="0" u="none" strike="noStrike" dirty="0">
                <a:solidFill>
                  <a:srgbClr val="000000"/>
                </a:solidFill>
                <a:effectLst/>
                <a:latin typeface="Arial" panose="020B0604020202020204" pitchFamily="34" charset="0"/>
              </a:rPr>
              <a:t>1,3</a:t>
            </a:r>
            <a:r>
              <a:rPr lang="fi-FI" dirty="0"/>
              <a:t> </a:t>
            </a:r>
          </a:p>
        </p:txBody>
      </p:sp>
      <p:sp>
        <p:nvSpPr>
          <p:cNvPr id="4" name="Dian numeron paikkamerkki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DFC2BB4-0084-4C51-890A-9AE0EA23797A}" type="slidenum">
              <a:rPr kumimoji="0" lang="fi-FI"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fi-FI"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2397583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i="0" u="none" strike="noStrike" dirty="0">
                <a:solidFill>
                  <a:srgbClr val="000000"/>
                </a:solidFill>
                <a:effectLst/>
                <a:latin typeface="Arial" panose="020B0604020202020204" pitchFamily="34" charset="0"/>
              </a:rPr>
              <a:t>Koko maa2017</a:t>
            </a:r>
            <a:r>
              <a:rPr lang="fi-FI" dirty="0"/>
              <a:t> sp </a:t>
            </a:r>
            <a:r>
              <a:rPr lang="fi-FI" dirty="0" err="1"/>
              <a:t>yht</a:t>
            </a:r>
            <a:r>
              <a:rPr lang="fi-FI" dirty="0"/>
              <a:t> </a:t>
            </a:r>
            <a:r>
              <a:rPr lang="fi-FI" sz="1200" b="0" i="0" u="none" strike="noStrike" dirty="0">
                <a:solidFill>
                  <a:srgbClr val="000000"/>
                </a:solidFill>
                <a:effectLst/>
                <a:latin typeface="Arial" panose="020B0604020202020204" pitchFamily="34" charset="0"/>
              </a:rPr>
              <a:t>16,3</a:t>
            </a:r>
            <a:r>
              <a:rPr lang="fi-FI" dirty="0"/>
              <a:t> pojat </a:t>
            </a:r>
            <a:r>
              <a:rPr lang="fi-FI" sz="1200" b="0" i="0" u="none" strike="noStrike" dirty="0">
                <a:solidFill>
                  <a:srgbClr val="000000"/>
                </a:solidFill>
                <a:effectLst/>
                <a:latin typeface="Arial" panose="020B0604020202020204" pitchFamily="34" charset="0"/>
              </a:rPr>
              <a:t>15,3</a:t>
            </a:r>
            <a:r>
              <a:rPr lang="fi-FI" dirty="0"/>
              <a:t> tytöt </a:t>
            </a:r>
            <a:r>
              <a:rPr lang="fi-FI" sz="1200" b="0" i="0" u="none" strike="noStrike" dirty="0">
                <a:solidFill>
                  <a:srgbClr val="000000"/>
                </a:solidFill>
                <a:effectLst/>
                <a:latin typeface="Arial" panose="020B0604020202020204" pitchFamily="34" charset="0"/>
              </a:rPr>
              <a:t>17,5</a:t>
            </a:r>
            <a:r>
              <a:rPr lang="fi-FI" dirty="0"/>
              <a:t> </a:t>
            </a:r>
            <a:r>
              <a:rPr lang="fi-FI" sz="1200" b="1" i="0" u="none" strike="noStrike" dirty="0">
                <a:solidFill>
                  <a:srgbClr val="000000"/>
                </a:solidFill>
                <a:effectLst/>
                <a:latin typeface="Arial" panose="020B0604020202020204" pitchFamily="34" charset="0"/>
              </a:rPr>
              <a:t>2019</a:t>
            </a:r>
            <a:r>
              <a:rPr lang="fi-FI" dirty="0"/>
              <a:t> sp </a:t>
            </a:r>
            <a:r>
              <a:rPr lang="fi-FI" dirty="0" err="1"/>
              <a:t>yht</a:t>
            </a:r>
            <a:r>
              <a:rPr lang="fi-FI" dirty="0"/>
              <a:t> </a:t>
            </a:r>
            <a:r>
              <a:rPr lang="fi-FI" sz="1200" b="0" i="0" u="none" strike="noStrike" dirty="0">
                <a:solidFill>
                  <a:srgbClr val="000000"/>
                </a:solidFill>
                <a:effectLst/>
                <a:latin typeface="Arial" panose="020B0604020202020204" pitchFamily="34" charset="0"/>
              </a:rPr>
              <a:t>16,0</a:t>
            </a:r>
            <a:r>
              <a:rPr lang="fi-FI" dirty="0"/>
              <a:t> pojat </a:t>
            </a:r>
            <a:r>
              <a:rPr lang="fi-FI" sz="1200" b="0" i="0" u="none" strike="noStrike" dirty="0">
                <a:solidFill>
                  <a:srgbClr val="000000"/>
                </a:solidFill>
                <a:effectLst/>
                <a:latin typeface="Arial" panose="020B0604020202020204" pitchFamily="34" charset="0"/>
              </a:rPr>
              <a:t>15,3</a:t>
            </a:r>
            <a:r>
              <a:rPr lang="fi-FI" dirty="0"/>
              <a:t> tytöt</a:t>
            </a:r>
            <a:r>
              <a:rPr lang="fi-FI" sz="1200" b="0" i="0" u="none" strike="noStrike" dirty="0">
                <a:solidFill>
                  <a:srgbClr val="000000"/>
                </a:solidFill>
                <a:effectLst/>
                <a:latin typeface="Arial" panose="020B0604020202020204" pitchFamily="34" charset="0"/>
              </a:rPr>
              <a:t>16,8</a:t>
            </a:r>
            <a:r>
              <a:rPr lang="fi-FI" dirty="0"/>
              <a:t> </a:t>
            </a:r>
          </a:p>
        </p:txBody>
      </p:sp>
      <p:sp>
        <p:nvSpPr>
          <p:cNvPr id="4" name="Dian numeron paikkamerkki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DFC2BB4-0084-4C51-890A-9AE0EA23797A}" type="slidenum">
              <a:rPr kumimoji="0" lang="fi-FI"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fi-FI"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3575546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6DFC2BB4-0084-4C51-890A-9AE0EA23797A}" type="slidenum">
              <a:rPr lang="fi-FI" smtClean="0"/>
              <a:pPr>
                <a:defRPr/>
              </a:pPr>
              <a:t>29</a:t>
            </a:fld>
            <a:endParaRPr lang="fi-FI"/>
          </a:p>
        </p:txBody>
      </p:sp>
    </p:spTree>
    <p:extLst>
      <p:ext uri="{BB962C8B-B14F-4D97-AF65-F5344CB8AC3E}">
        <p14:creationId xmlns:p14="http://schemas.microsoft.com/office/powerpoint/2010/main" val="2096274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pn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Master" Target="../slideMasters/slideMaster11.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png"/><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Master" Target="../slideMasters/slideMaster13.xml"/><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Tree>
    <p:extLst>
      <p:ext uri="{BB962C8B-B14F-4D97-AF65-F5344CB8AC3E}">
        <p14:creationId xmlns:p14="http://schemas.microsoft.com/office/powerpoint/2010/main" val="25137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065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09601" y="273050"/>
            <a:ext cx="4011084" cy="1162050"/>
          </a:xfrm>
        </p:spPr>
        <p:txBody>
          <a:bodyPr anchor="t"/>
          <a:lstStyle>
            <a:lvl1pPr algn="l">
              <a:defRPr sz="2000" b="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4766734" y="273051"/>
            <a:ext cx="6815665" cy="5853113"/>
          </a:xfrm>
        </p:spPr>
        <p:txBody>
          <a:bodyPr/>
          <a:lstStyle>
            <a:lvl1pPr>
              <a:defRPr sz="24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1435101"/>
            <a:ext cx="4011084" cy="4691063"/>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Päiväyksen paikkamerkki 3"/>
          <p:cNvSpPr>
            <a:spLocks noGrp="1"/>
          </p:cNvSpPr>
          <p:nvPr>
            <p:ph type="dt" sz="half" idx="10"/>
          </p:nvPr>
        </p:nvSpPr>
        <p:spPr/>
        <p:txBody>
          <a:bodyPr/>
          <a:lstStyle>
            <a:lvl1pPr>
              <a:defRPr/>
            </a:lvl1pPr>
          </a:lstStyle>
          <a:p>
            <a:pPr>
              <a:defRPr/>
            </a:pPr>
            <a:fld id="{D7C71F1D-282E-4A46-971E-D56BD9FE088D}" type="datetime1">
              <a:rPr lang="fi-FI" smtClean="0"/>
              <a:t>15.2.2023</a:t>
            </a:fld>
            <a:endParaRPr lang="fi-FI" dirty="0"/>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698CECBB-3629-462F-8B84-F6DFA0D63B5E}" type="slidenum">
              <a:rPr lang="fi-FI" smtClean="0"/>
              <a:pPr>
                <a:defRPr/>
              </a:pPr>
              <a:t>‹#›</a:t>
            </a:fld>
            <a:endParaRPr lang="fi-FI"/>
          </a:p>
        </p:txBody>
      </p:sp>
    </p:spTree>
    <p:extLst>
      <p:ext uri="{BB962C8B-B14F-4D97-AF65-F5344CB8AC3E}">
        <p14:creationId xmlns:p14="http://schemas.microsoft.com/office/powerpoint/2010/main" val="2253083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2000" b="0">
                <a:solidFill>
                  <a:srgbClr val="F01E00"/>
                </a:solidFill>
              </a:defRPr>
            </a:lvl1pPr>
          </a:lstStyle>
          <a:p>
            <a:r>
              <a:rPr lang="fi-FI"/>
              <a:t>Muokkaa perustyyl. napsautt.</a:t>
            </a:r>
            <a:endParaRPr lang="fi-FI" dirty="0"/>
          </a:p>
        </p:txBody>
      </p:sp>
      <p:sp>
        <p:nvSpPr>
          <p:cNvPr id="3" name="Kuvan paikkamerkki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a:t>Lisää kuva napsauttamalla kuvaketta</a:t>
            </a:r>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Tree>
    <p:extLst>
      <p:ext uri="{BB962C8B-B14F-4D97-AF65-F5344CB8AC3E}">
        <p14:creationId xmlns:p14="http://schemas.microsoft.com/office/powerpoint/2010/main" val="247145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7" name="Kuva 6">
            <a:extLst>
              <a:ext uri="{FF2B5EF4-FFF2-40B4-BE49-F238E27FC236}">
                <a16:creationId xmlns:a16="http://schemas.microsoft.com/office/drawing/2014/main" id="{7C5C580F-7559-448F-A159-E2E96A9A6FBF}"/>
              </a:ext>
            </a:extLst>
          </p:cNvPr>
          <p:cNvPicPr>
            <a:picLocks noChangeAspect="1"/>
          </p:cNvPicPr>
          <p:nvPr userDrawn="1"/>
        </p:nvPicPr>
        <p:blipFill>
          <a:blip r:embed="rId3"/>
          <a:stretch>
            <a:fillRect/>
          </a:stretch>
        </p:blipFill>
        <p:spPr>
          <a:xfrm>
            <a:off x="0" y="-1016"/>
            <a:ext cx="12192000" cy="6860032"/>
          </a:xfrm>
          <a:prstGeom prst="rect">
            <a:avLst/>
          </a:prstGeom>
        </p:spPr>
      </p:pic>
      <p:pic>
        <p:nvPicPr>
          <p:cNvPr id="9" name="Kuva 8">
            <a:extLst>
              <a:ext uri="{FF2B5EF4-FFF2-40B4-BE49-F238E27FC236}">
                <a16:creationId xmlns:a16="http://schemas.microsoft.com/office/drawing/2014/main" id="{4B4B2680-8402-41D1-8D70-FD7DC7E46F53}"/>
              </a:ext>
            </a:extLst>
          </p:cNvPr>
          <p:cNvPicPr>
            <a:picLocks noChangeAspect="1"/>
          </p:cNvPicPr>
          <p:nvPr userDrawn="1"/>
        </p:nvPicPr>
        <p:blipFill>
          <a:blip r:embed="rId4"/>
          <a:stretch>
            <a:fillRect/>
          </a:stretch>
        </p:blipFill>
        <p:spPr>
          <a:xfrm>
            <a:off x="10653193" y="6282868"/>
            <a:ext cx="1086002" cy="323895"/>
          </a:xfrm>
          <a:prstGeom prst="rect">
            <a:avLst/>
          </a:prstGeom>
        </p:spPr>
      </p:pic>
    </p:spTree>
    <p:extLst>
      <p:ext uri="{BB962C8B-B14F-4D97-AF65-F5344CB8AC3E}">
        <p14:creationId xmlns:p14="http://schemas.microsoft.com/office/powerpoint/2010/main" val="2363242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2473313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3" name="Kuva 2">
            <a:extLst>
              <a:ext uri="{FF2B5EF4-FFF2-40B4-BE49-F238E27FC236}">
                <a16:creationId xmlns:a16="http://schemas.microsoft.com/office/drawing/2014/main" id="{9C675C4B-3A92-4312-B9B5-15A973BF2FF0}"/>
              </a:ext>
            </a:extLst>
          </p:cNvPr>
          <p:cNvPicPr>
            <a:picLocks noChangeAspect="1"/>
          </p:cNvPicPr>
          <p:nvPr userDrawn="1"/>
        </p:nvPicPr>
        <p:blipFill>
          <a:blip r:embed="rId3"/>
          <a:stretch>
            <a:fillRect/>
          </a:stretch>
        </p:blipFill>
        <p:spPr>
          <a:xfrm>
            <a:off x="0" y="-1016"/>
            <a:ext cx="12192000" cy="6860032"/>
          </a:xfrm>
          <a:prstGeom prst="rect">
            <a:avLst/>
          </a:prstGeom>
        </p:spPr>
      </p:pic>
      <p:pic>
        <p:nvPicPr>
          <p:cNvPr id="6" name="Kuva 5">
            <a:extLst>
              <a:ext uri="{FF2B5EF4-FFF2-40B4-BE49-F238E27FC236}">
                <a16:creationId xmlns:a16="http://schemas.microsoft.com/office/drawing/2014/main" id="{14FAB11B-A8A5-4585-8F48-F0C5D1CB15ED}"/>
              </a:ext>
            </a:extLst>
          </p:cNvPr>
          <p:cNvPicPr>
            <a:picLocks noChangeAspect="1"/>
          </p:cNvPicPr>
          <p:nvPr userDrawn="1"/>
        </p:nvPicPr>
        <p:blipFill>
          <a:blip r:embed="rId4"/>
          <a:stretch>
            <a:fillRect/>
          </a:stretch>
        </p:blipFill>
        <p:spPr>
          <a:xfrm>
            <a:off x="10653193" y="6282868"/>
            <a:ext cx="1086002" cy="323895"/>
          </a:xfrm>
          <a:prstGeom prst="rect">
            <a:avLst/>
          </a:prstGeom>
        </p:spPr>
      </p:pic>
    </p:spTree>
    <p:extLst>
      <p:ext uri="{BB962C8B-B14F-4D97-AF65-F5344CB8AC3E}">
        <p14:creationId xmlns:p14="http://schemas.microsoft.com/office/powerpoint/2010/main" val="1784177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1981744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5" name="Kuva 4">
            <a:extLst>
              <a:ext uri="{FF2B5EF4-FFF2-40B4-BE49-F238E27FC236}">
                <a16:creationId xmlns:a16="http://schemas.microsoft.com/office/drawing/2014/main" id="{F2ADEA69-F051-4007-B697-02918E716AAC}"/>
              </a:ext>
            </a:extLst>
          </p:cNvPr>
          <p:cNvPicPr>
            <a:picLocks noChangeAspect="1"/>
          </p:cNvPicPr>
          <p:nvPr userDrawn="1"/>
        </p:nvPicPr>
        <p:blipFill>
          <a:blip r:embed="rId3"/>
          <a:stretch>
            <a:fillRect/>
          </a:stretch>
        </p:blipFill>
        <p:spPr>
          <a:xfrm>
            <a:off x="1806" y="0"/>
            <a:ext cx="12190194" cy="6859016"/>
          </a:xfrm>
          <a:prstGeom prst="rect">
            <a:avLst/>
          </a:prstGeom>
        </p:spPr>
      </p:pic>
      <p:pic>
        <p:nvPicPr>
          <p:cNvPr id="6" name="Kuva 5">
            <a:extLst>
              <a:ext uri="{FF2B5EF4-FFF2-40B4-BE49-F238E27FC236}">
                <a16:creationId xmlns:a16="http://schemas.microsoft.com/office/drawing/2014/main" id="{C74D8A26-53A0-413B-B4BB-9FFC781CA082}"/>
              </a:ext>
            </a:extLst>
          </p:cNvPr>
          <p:cNvPicPr>
            <a:picLocks noChangeAspect="1"/>
          </p:cNvPicPr>
          <p:nvPr userDrawn="1"/>
        </p:nvPicPr>
        <p:blipFill>
          <a:blip r:embed="rId4"/>
          <a:stretch>
            <a:fillRect/>
          </a:stretch>
        </p:blipFill>
        <p:spPr>
          <a:xfrm>
            <a:off x="10653193" y="6282868"/>
            <a:ext cx="1086002" cy="323895"/>
          </a:xfrm>
          <a:prstGeom prst="rect">
            <a:avLst/>
          </a:prstGeom>
        </p:spPr>
      </p:pic>
    </p:spTree>
    <p:extLst>
      <p:ext uri="{BB962C8B-B14F-4D97-AF65-F5344CB8AC3E}">
        <p14:creationId xmlns:p14="http://schemas.microsoft.com/office/powerpoint/2010/main" val="1258631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710105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5" name="Kuva 4">
            <a:extLst>
              <a:ext uri="{FF2B5EF4-FFF2-40B4-BE49-F238E27FC236}">
                <a16:creationId xmlns:a16="http://schemas.microsoft.com/office/drawing/2014/main" id="{A664DB76-F884-4324-8512-017A4A4589AA}"/>
              </a:ext>
            </a:extLst>
          </p:cNvPr>
          <p:cNvPicPr>
            <a:picLocks noChangeAspect="1"/>
          </p:cNvPicPr>
          <p:nvPr userDrawn="1"/>
        </p:nvPicPr>
        <p:blipFill>
          <a:blip r:embed="rId3"/>
          <a:stretch>
            <a:fillRect/>
          </a:stretch>
        </p:blipFill>
        <p:spPr>
          <a:xfrm>
            <a:off x="0" y="-1016"/>
            <a:ext cx="12192000" cy="6860032"/>
          </a:xfrm>
          <a:prstGeom prst="rect">
            <a:avLst/>
          </a:prstGeom>
        </p:spPr>
      </p:pic>
      <p:pic>
        <p:nvPicPr>
          <p:cNvPr id="6" name="Kuva 5">
            <a:extLst>
              <a:ext uri="{FF2B5EF4-FFF2-40B4-BE49-F238E27FC236}">
                <a16:creationId xmlns:a16="http://schemas.microsoft.com/office/drawing/2014/main" id="{85D9018B-1652-4C26-A9C0-6ACAC41B1DC6}"/>
              </a:ext>
            </a:extLst>
          </p:cNvPr>
          <p:cNvPicPr>
            <a:picLocks noChangeAspect="1"/>
          </p:cNvPicPr>
          <p:nvPr userDrawn="1"/>
        </p:nvPicPr>
        <p:blipFill>
          <a:blip r:embed="rId4"/>
          <a:stretch>
            <a:fillRect/>
          </a:stretch>
        </p:blipFill>
        <p:spPr>
          <a:xfrm>
            <a:off x="10653193" y="290984"/>
            <a:ext cx="1086002" cy="323895"/>
          </a:xfrm>
          <a:prstGeom prst="rect">
            <a:avLst/>
          </a:prstGeom>
        </p:spPr>
      </p:pic>
    </p:spTree>
    <p:extLst>
      <p:ext uri="{BB962C8B-B14F-4D97-AF65-F5344CB8AC3E}">
        <p14:creationId xmlns:p14="http://schemas.microsoft.com/office/powerpoint/2010/main" val="1958838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Osan ylätunniste">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914399" y="2371346"/>
            <a:ext cx="10363200" cy="1362075"/>
          </a:xfrm>
        </p:spPr>
        <p:txBody>
          <a:bodyPr anchor="b"/>
          <a:lstStyle>
            <a:lvl1pPr algn="ctr">
              <a:defRPr sz="3000" b="0" cap="none">
                <a:solidFill>
                  <a:srgbClr val="F01E00"/>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1686892" y="3881371"/>
            <a:ext cx="8818215" cy="1500187"/>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Tree>
    <p:extLst>
      <p:ext uri="{BB962C8B-B14F-4D97-AF65-F5344CB8AC3E}">
        <p14:creationId xmlns:p14="http://schemas.microsoft.com/office/powerpoint/2010/main" val="2698067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361266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3" name="Kuva 2">
            <a:extLst>
              <a:ext uri="{FF2B5EF4-FFF2-40B4-BE49-F238E27FC236}">
                <a16:creationId xmlns:a16="http://schemas.microsoft.com/office/drawing/2014/main" id="{AE8657A2-35E9-4BA6-8B0E-58FA52F9F945}"/>
              </a:ext>
            </a:extLst>
          </p:cNvPr>
          <p:cNvPicPr>
            <a:picLocks noChangeAspect="1"/>
          </p:cNvPicPr>
          <p:nvPr userDrawn="1"/>
        </p:nvPicPr>
        <p:blipFill>
          <a:blip r:embed="rId3"/>
          <a:stretch>
            <a:fillRect/>
          </a:stretch>
        </p:blipFill>
        <p:spPr>
          <a:xfrm>
            <a:off x="1806" y="0"/>
            <a:ext cx="12190194" cy="6859016"/>
          </a:xfrm>
          <a:prstGeom prst="rect">
            <a:avLst/>
          </a:prstGeom>
        </p:spPr>
      </p:pic>
      <p:pic>
        <p:nvPicPr>
          <p:cNvPr id="6" name="Kuva 5">
            <a:extLst>
              <a:ext uri="{FF2B5EF4-FFF2-40B4-BE49-F238E27FC236}">
                <a16:creationId xmlns:a16="http://schemas.microsoft.com/office/drawing/2014/main" id="{92ECC357-F9AE-47ED-B9A3-BB84C82F36AD}"/>
              </a:ext>
            </a:extLst>
          </p:cNvPr>
          <p:cNvPicPr>
            <a:picLocks noChangeAspect="1"/>
          </p:cNvPicPr>
          <p:nvPr userDrawn="1"/>
        </p:nvPicPr>
        <p:blipFill>
          <a:blip r:embed="rId4"/>
          <a:stretch>
            <a:fillRect/>
          </a:stretch>
        </p:blipFill>
        <p:spPr>
          <a:xfrm>
            <a:off x="10653193" y="342070"/>
            <a:ext cx="1086002" cy="323895"/>
          </a:xfrm>
          <a:prstGeom prst="rect">
            <a:avLst/>
          </a:prstGeom>
        </p:spPr>
      </p:pic>
    </p:spTree>
    <p:extLst>
      <p:ext uri="{BB962C8B-B14F-4D97-AF65-F5344CB8AC3E}">
        <p14:creationId xmlns:p14="http://schemas.microsoft.com/office/powerpoint/2010/main" val="483743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3641500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3" name="Kuva 2">
            <a:extLst>
              <a:ext uri="{FF2B5EF4-FFF2-40B4-BE49-F238E27FC236}">
                <a16:creationId xmlns:a16="http://schemas.microsoft.com/office/drawing/2014/main" id="{89A0DD77-80F6-4E09-9922-EFBE0F793EE9}"/>
              </a:ext>
            </a:extLst>
          </p:cNvPr>
          <p:cNvPicPr>
            <a:picLocks noChangeAspect="1"/>
          </p:cNvPicPr>
          <p:nvPr userDrawn="1"/>
        </p:nvPicPr>
        <p:blipFill>
          <a:blip r:embed="rId3"/>
          <a:stretch>
            <a:fillRect/>
          </a:stretch>
        </p:blipFill>
        <p:spPr>
          <a:xfrm>
            <a:off x="1806" y="0"/>
            <a:ext cx="12190194" cy="6859016"/>
          </a:xfrm>
          <a:prstGeom prst="rect">
            <a:avLst/>
          </a:prstGeom>
        </p:spPr>
      </p:pic>
      <p:pic>
        <p:nvPicPr>
          <p:cNvPr id="6" name="Kuva 5">
            <a:extLst>
              <a:ext uri="{FF2B5EF4-FFF2-40B4-BE49-F238E27FC236}">
                <a16:creationId xmlns:a16="http://schemas.microsoft.com/office/drawing/2014/main" id="{CEFD7B09-EF4E-4D82-BC17-BB56E7CCBFED}"/>
              </a:ext>
            </a:extLst>
          </p:cNvPr>
          <p:cNvPicPr>
            <a:picLocks noChangeAspect="1"/>
          </p:cNvPicPr>
          <p:nvPr userDrawn="1"/>
        </p:nvPicPr>
        <p:blipFill>
          <a:blip r:embed="rId4"/>
          <a:stretch>
            <a:fillRect/>
          </a:stretch>
        </p:blipFill>
        <p:spPr>
          <a:xfrm>
            <a:off x="10653193" y="6282868"/>
            <a:ext cx="1086002" cy="323895"/>
          </a:xfrm>
          <a:prstGeom prst="rect">
            <a:avLst/>
          </a:prstGeom>
        </p:spPr>
      </p:pic>
    </p:spTree>
    <p:extLst>
      <p:ext uri="{BB962C8B-B14F-4D97-AF65-F5344CB8AC3E}">
        <p14:creationId xmlns:p14="http://schemas.microsoft.com/office/powerpoint/2010/main" val="178463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235869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7" name="Kuva 6">
            <a:extLst>
              <a:ext uri="{FF2B5EF4-FFF2-40B4-BE49-F238E27FC236}">
                <a16:creationId xmlns:a16="http://schemas.microsoft.com/office/drawing/2014/main" id="{7C5C580F-7559-448F-A159-E2E96A9A6FBF}"/>
              </a:ext>
            </a:extLst>
          </p:cNvPr>
          <p:cNvPicPr>
            <a:picLocks noChangeAspect="1"/>
          </p:cNvPicPr>
          <p:nvPr/>
        </p:nvPicPr>
        <p:blipFill>
          <a:blip r:embed="rId3"/>
          <a:stretch>
            <a:fillRect/>
          </a:stretch>
        </p:blipFill>
        <p:spPr>
          <a:xfrm>
            <a:off x="0" y="-1016"/>
            <a:ext cx="12192000" cy="6860032"/>
          </a:xfrm>
          <a:prstGeom prst="rect">
            <a:avLst/>
          </a:prstGeom>
        </p:spPr>
      </p:pic>
      <p:pic>
        <p:nvPicPr>
          <p:cNvPr id="9" name="Kuva 8">
            <a:extLst>
              <a:ext uri="{FF2B5EF4-FFF2-40B4-BE49-F238E27FC236}">
                <a16:creationId xmlns:a16="http://schemas.microsoft.com/office/drawing/2014/main" id="{4B4B2680-8402-41D1-8D70-FD7DC7E46F53}"/>
              </a:ext>
            </a:extLst>
          </p:cNvPr>
          <p:cNvPicPr>
            <a:picLocks noChangeAspect="1"/>
          </p:cNvPicPr>
          <p:nvPr/>
        </p:nvPicPr>
        <p:blipFill>
          <a:blip r:embed="rId4"/>
          <a:stretch>
            <a:fillRect/>
          </a:stretch>
        </p:blipFill>
        <p:spPr>
          <a:xfrm>
            <a:off x="10653193" y="6282868"/>
            <a:ext cx="1086002" cy="323895"/>
          </a:xfrm>
          <a:prstGeom prst="rect">
            <a:avLst/>
          </a:prstGeom>
        </p:spPr>
      </p:pic>
    </p:spTree>
    <p:extLst>
      <p:ext uri="{BB962C8B-B14F-4D97-AF65-F5344CB8AC3E}">
        <p14:creationId xmlns:p14="http://schemas.microsoft.com/office/powerpoint/2010/main" val="2498206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2710623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6_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3" name="Kuva 2">
            <a:extLst>
              <a:ext uri="{FF2B5EF4-FFF2-40B4-BE49-F238E27FC236}">
                <a16:creationId xmlns:a16="http://schemas.microsoft.com/office/drawing/2014/main" id="{9C675C4B-3A92-4312-B9B5-15A973BF2FF0}"/>
              </a:ext>
            </a:extLst>
          </p:cNvPr>
          <p:cNvPicPr>
            <a:picLocks noChangeAspect="1"/>
          </p:cNvPicPr>
          <p:nvPr/>
        </p:nvPicPr>
        <p:blipFill>
          <a:blip r:embed="rId3"/>
          <a:stretch>
            <a:fillRect/>
          </a:stretch>
        </p:blipFill>
        <p:spPr>
          <a:xfrm>
            <a:off x="0" y="-1016"/>
            <a:ext cx="12192000" cy="6860032"/>
          </a:xfrm>
          <a:prstGeom prst="rect">
            <a:avLst/>
          </a:prstGeom>
        </p:spPr>
      </p:pic>
      <p:pic>
        <p:nvPicPr>
          <p:cNvPr id="6" name="Kuva 5">
            <a:extLst>
              <a:ext uri="{FF2B5EF4-FFF2-40B4-BE49-F238E27FC236}">
                <a16:creationId xmlns:a16="http://schemas.microsoft.com/office/drawing/2014/main" id="{14FAB11B-A8A5-4585-8F48-F0C5D1CB15ED}"/>
              </a:ext>
            </a:extLst>
          </p:cNvPr>
          <p:cNvPicPr>
            <a:picLocks noChangeAspect="1"/>
          </p:cNvPicPr>
          <p:nvPr/>
        </p:nvPicPr>
        <p:blipFill>
          <a:blip r:embed="rId4"/>
          <a:stretch>
            <a:fillRect/>
          </a:stretch>
        </p:blipFill>
        <p:spPr>
          <a:xfrm>
            <a:off x="10653193" y="6282868"/>
            <a:ext cx="1086002" cy="323895"/>
          </a:xfrm>
          <a:prstGeom prst="rect">
            <a:avLst/>
          </a:prstGeom>
        </p:spPr>
      </p:pic>
    </p:spTree>
    <p:extLst>
      <p:ext uri="{BB962C8B-B14F-4D97-AF65-F5344CB8AC3E}">
        <p14:creationId xmlns:p14="http://schemas.microsoft.com/office/powerpoint/2010/main" val="2369347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34972796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5_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5" name="Kuva 4">
            <a:extLst>
              <a:ext uri="{FF2B5EF4-FFF2-40B4-BE49-F238E27FC236}">
                <a16:creationId xmlns:a16="http://schemas.microsoft.com/office/drawing/2014/main" id="{F2ADEA69-F051-4007-B697-02918E716AAC}"/>
              </a:ext>
            </a:extLst>
          </p:cNvPr>
          <p:cNvPicPr>
            <a:picLocks noChangeAspect="1"/>
          </p:cNvPicPr>
          <p:nvPr/>
        </p:nvPicPr>
        <p:blipFill>
          <a:blip r:embed="rId3"/>
          <a:stretch>
            <a:fillRect/>
          </a:stretch>
        </p:blipFill>
        <p:spPr>
          <a:xfrm>
            <a:off x="1806" y="0"/>
            <a:ext cx="12190194" cy="6859016"/>
          </a:xfrm>
          <a:prstGeom prst="rect">
            <a:avLst/>
          </a:prstGeom>
        </p:spPr>
      </p:pic>
      <p:pic>
        <p:nvPicPr>
          <p:cNvPr id="6" name="Kuva 5">
            <a:extLst>
              <a:ext uri="{FF2B5EF4-FFF2-40B4-BE49-F238E27FC236}">
                <a16:creationId xmlns:a16="http://schemas.microsoft.com/office/drawing/2014/main" id="{C74D8A26-53A0-413B-B4BB-9FFC781CA082}"/>
              </a:ext>
            </a:extLst>
          </p:cNvPr>
          <p:cNvPicPr>
            <a:picLocks noChangeAspect="1"/>
          </p:cNvPicPr>
          <p:nvPr/>
        </p:nvPicPr>
        <p:blipFill>
          <a:blip r:embed="rId4"/>
          <a:stretch>
            <a:fillRect/>
          </a:stretch>
        </p:blipFill>
        <p:spPr>
          <a:xfrm>
            <a:off x="10653193" y="6282868"/>
            <a:ext cx="1086002" cy="323895"/>
          </a:xfrm>
          <a:prstGeom prst="rect">
            <a:avLst/>
          </a:prstGeom>
        </p:spPr>
      </p:pic>
    </p:spTree>
    <p:extLst>
      <p:ext uri="{BB962C8B-B14F-4D97-AF65-F5344CB8AC3E}">
        <p14:creationId xmlns:p14="http://schemas.microsoft.com/office/powerpoint/2010/main" val="392116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17182025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7482445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4_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5" name="Kuva 4">
            <a:extLst>
              <a:ext uri="{FF2B5EF4-FFF2-40B4-BE49-F238E27FC236}">
                <a16:creationId xmlns:a16="http://schemas.microsoft.com/office/drawing/2014/main" id="{A664DB76-F884-4324-8512-017A4A4589AA}"/>
              </a:ext>
            </a:extLst>
          </p:cNvPr>
          <p:cNvPicPr>
            <a:picLocks noChangeAspect="1"/>
          </p:cNvPicPr>
          <p:nvPr/>
        </p:nvPicPr>
        <p:blipFill>
          <a:blip r:embed="rId3"/>
          <a:stretch>
            <a:fillRect/>
          </a:stretch>
        </p:blipFill>
        <p:spPr>
          <a:xfrm>
            <a:off x="0" y="-1016"/>
            <a:ext cx="12192000" cy="6860032"/>
          </a:xfrm>
          <a:prstGeom prst="rect">
            <a:avLst/>
          </a:prstGeom>
        </p:spPr>
      </p:pic>
      <p:pic>
        <p:nvPicPr>
          <p:cNvPr id="6" name="Kuva 5">
            <a:extLst>
              <a:ext uri="{FF2B5EF4-FFF2-40B4-BE49-F238E27FC236}">
                <a16:creationId xmlns:a16="http://schemas.microsoft.com/office/drawing/2014/main" id="{85D9018B-1652-4C26-A9C0-6ACAC41B1DC6}"/>
              </a:ext>
            </a:extLst>
          </p:cNvPr>
          <p:cNvPicPr>
            <a:picLocks noChangeAspect="1"/>
          </p:cNvPicPr>
          <p:nvPr/>
        </p:nvPicPr>
        <p:blipFill>
          <a:blip r:embed="rId4"/>
          <a:stretch>
            <a:fillRect/>
          </a:stretch>
        </p:blipFill>
        <p:spPr>
          <a:xfrm>
            <a:off x="10653193" y="290984"/>
            <a:ext cx="1086002" cy="323895"/>
          </a:xfrm>
          <a:prstGeom prst="rect">
            <a:avLst/>
          </a:prstGeom>
        </p:spPr>
      </p:pic>
    </p:spTree>
    <p:extLst>
      <p:ext uri="{BB962C8B-B14F-4D97-AF65-F5344CB8AC3E}">
        <p14:creationId xmlns:p14="http://schemas.microsoft.com/office/powerpoint/2010/main" val="2648574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35946747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3_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3" name="Kuva 2">
            <a:extLst>
              <a:ext uri="{FF2B5EF4-FFF2-40B4-BE49-F238E27FC236}">
                <a16:creationId xmlns:a16="http://schemas.microsoft.com/office/drawing/2014/main" id="{AE8657A2-35E9-4BA6-8B0E-58FA52F9F945}"/>
              </a:ext>
            </a:extLst>
          </p:cNvPr>
          <p:cNvPicPr>
            <a:picLocks noChangeAspect="1"/>
          </p:cNvPicPr>
          <p:nvPr/>
        </p:nvPicPr>
        <p:blipFill>
          <a:blip r:embed="rId3"/>
          <a:stretch>
            <a:fillRect/>
          </a:stretch>
        </p:blipFill>
        <p:spPr>
          <a:xfrm>
            <a:off x="1806" y="0"/>
            <a:ext cx="12190194" cy="6859016"/>
          </a:xfrm>
          <a:prstGeom prst="rect">
            <a:avLst/>
          </a:prstGeom>
        </p:spPr>
      </p:pic>
      <p:pic>
        <p:nvPicPr>
          <p:cNvPr id="6" name="Kuva 5">
            <a:extLst>
              <a:ext uri="{FF2B5EF4-FFF2-40B4-BE49-F238E27FC236}">
                <a16:creationId xmlns:a16="http://schemas.microsoft.com/office/drawing/2014/main" id="{92ECC357-F9AE-47ED-B9A3-BB84C82F36AD}"/>
              </a:ext>
            </a:extLst>
          </p:cNvPr>
          <p:cNvPicPr>
            <a:picLocks noChangeAspect="1"/>
          </p:cNvPicPr>
          <p:nvPr/>
        </p:nvPicPr>
        <p:blipFill>
          <a:blip r:embed="rId4"/>
          <a:stretch>
            <a:fillRect/>
          </a:stretch>
        </p:blipFill>
        <p:spPr>
          <a:xfrm>
            <a:off x="10653193" y="342070"/>
            <a:ext cx="1086002" cy="323895"/>
          </a:xfrm>
          <a:prstGeom prst="rect">
            <a:avLst/>
          </a:prstGeom>
        </p:spPr>
      </p:pic>
    </p:spTree>
    <p:extLst>
      <p:ext uri="{BB962C8B-B14F-4D97-AF65-F5344CB8AC3E}">
        <p14:creationId xmlns:p14="http://schemas.microsoft.com/office/powerpoint/2010/main" val="39965907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8146217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2_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3" name="Kuva 2">
            <a:extLst>
              <a:ext uri="{FF2B5EF4-FFF2-40B4-BE49-F238E27FC236}">
                <a16:creationId xmlns:a16="http://schemas.microsoft.com/office/drawing/2014/main" id="{89A0DD77-80F6-4E09-9922-EFBE0F793EE9}"/>
              </a:ext>
            </a:extLst>
          </p:cNvPr>
          <p:cNvPicPr>
            <a:picLocks noChangeAspect="1"/>
          </p:cNvPicPr>
          <p:nvPr/>
        </p:nvPicPr>
        <p:blipFill>
          <a:blip r:embed="rId3"/>
          <a:stretch>
            <a:fillRect/>
          </a:stretch>
        </p:blipFill>
        <p:spPr>
          <a:xfrm>
            <a:off x="1806" y="0"/>
            <a:ext cx="12190194" cy="6859016"/>
          </a:xfrm>
          <a:prstGeom prst="rect">
            <a:avLst/>
          </a:prstGeom>
        </p:spPr>
      </p:pic>
      <p:pic>
        <p:nvPicPr>
          <p:cNvPr id="6" name="Kuva 5">
            <a:extLst>
              <a:ext uri="{FF2B5EF4-FFF2-40B4-BE49-F238E27FC236}">
                <a16:creationId xmlns:a16="http://schemas.microsoft.com/office/drawing/2014/main" id="{CEFD7B09-EF4E-4D82-BC17-BB56E7CCBFED}"/>
              </a:ext>
            </a:extLst>
          </p:cNvPr>
          <p:cNvPicPr>
            <a:picLocks noChangeAspect="1"/>
          </p:cNvPicPr>
          <p:nvPr/>
        </p:nvPicPr>
        <p:blipFill>
          <a:blip r:embed="rId4"/>
          <a:stretch>
            <a:fillRect/>
          </a:stretch>
        </p:blipFill>
        <p:spPr>
          <a:xfrm>
            <a:off x="10653193" y="6282868"/>
            <a:ext cx="1086002" cy="323895"/>
          </a:xfrm>
          <a:prstGeom prst="rect">
            <a:avLst/>
          </a:prstGeom>
        </p:spPr>
      </p:pic>
    </p:spTree>
    <p:extLst>
      <p:ext uri="{BB962C8B-B14F-4D97-AF65-F5344CB8AC3E}">
        <p14:creationId xmlns:p14="http://schemas.microsoft.com/office/powerpoint/2010/main" val="30774475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14184034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2" y="9525"/>
            <a:ext cx="12192000" cy="6857143"/>
          </a:xfrm>
          <a:prstGeom prst="rect">
            <a:avLst/>
          </a:prstGeom>
        </p:spPr>
      </p:pic>
    </p:spTree>
    <p:extLst>
      <p:ext uri="{BB962C8B-B14F-4D97-AF65-F5344CB8AC3E}">
        <p14:creationId xmlns:p14="http://schemas.microsoft.com/office/powerpoint/2010/main" val="25359060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1_Osan ylätunniste">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914399" y="2371346"/>
            <a:ext cx="10363200" cy="1362075"/>
          </a:xfrm>
        </p:spPr>
        <p:txBody>
          <a:bodyPr anchor="b"/>
          <a:lstStyle>
            <a:lvl1pPr algn="ctr">
              <a:defRPr sz="3000" b="0" cap="none">
                <a:solidFill>
                  <a:srgbClr val="F01E00"/>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1686892" y="3881371"/>
            <a:ext cx="8818215" cy="1500187"/>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Tree>
    <p:extLst>
      <p:ext uri="{BB962C8B-B14F-4D97-AF65-F5344CB8AC3E}">
        <p14:creationId xmlns:p14="http://schemas.microsoft.com/office/powerpoint/2010/main" val="39786751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2116297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fi-FI" dirty="0"/>
          </a:p>
        </p:txBody>
      </p:sp>
      <p:sp>
        <p:nvSpPr>
          <p:cNvPr id="3" name="Sisällön paikkamerkki 2"/>
          <p:cNvSpPr>
            <a:spLocks noGrp="1"/>
          </p:cNvSpPr>
          <p:nvPr>
            <p:ph sz="half" idx="1"/>
          </p:nvPr>
        </p:nvSpPr>
        <p:spPr>
          <a:xfrm>
            <a:off x="609599" y="1600201"/>
            <a:ext cx="6355405"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9" name="Kuva 8">
            <a:extLst>
              <a:ext uri="{FF2B5EF4-FFF2-40B4-BE49-F238E27FC236}">
                <a16:creationId xmlns:a16="http://schemas.microsoft.com/office/drawing/2014/main" id="{083D9076-5E96-4559-93BD-3E5DE91AEACB}"/>
              </a:ext>
            </a:extLst>
          </p:cNvPr>
          <p:cNvPicPr>
            <a:picLocks noChangeAspect="1"/>
          </p:cNvPicPr>
          <p:nvPr userDrawn="1"/>
        </p:nvPicPr>
        <p:blipFill>
          <a:blip r:embed="rId2"/>
          <a:stretch>
            <a:fillRect/>
          </a:stretch>
        </p:blipFill>
        <p:spPr>
          <a:xfrm>
            <a:off x="7061200" y="3113834"/>
            <a:ext cx="4938882" cy="3127423"/>
          </a:xfrm>
          <a:prstGeom prst="rect">
            <a:avLst/>
          </a:prstGeom>
        </p:spPr>
      </p:pic>
      <p:sp>
        <p:nvSpPr>
          <p:cNvPr id="8"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10"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1"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3831362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fi-FI" dirty="0"/>
          </a:p>
        </p:txBody>
      </p:sp>
      <p:sp>
        <p:nvSpPr>
          <p:cNvPr id="3" name="Sisällön paikkamerkki 2"/>
          <p:cNvSpPr>
            <a:spLocks noGrp="1"/>
          </p:cNvSpPr>
          <p:nvPr>
            <p:ph sz="half" idx="1"/>
          </p:nvPr>
        </p:nvSpPr>
        <p:spPr>
          <a:xfrm>
            <a:off x="609599" y="1600201"/>
            <a:ext cx="6355405"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9" name="Kuva 8">
            <a:extLst>
              <a:ext uri="{FF2B5EF4-FFF2-40B4-BE49-F238E27FC236}">
                <a16:creationId xmlns:a16="http://schemas.microsoft.com/office/drawing/2014/main" id="{083D9076-5E96-4559-93BD-3E5DE91AEACB}"/>
              </a:ext>
            </a:extLst>
          </p:cNvPr>
          <p:cNvPicPr>
            <a:picLocks noChangeAspect="1"/>
          </p:cNvPicPr>
          <p:nvPr userDrawn="1"/>
        </p:nvPicPr>
        <p:blipFill>
          <a:blip r:embed="rId2"/>
          <a:stretch>
            <a:fillRect/>
          </a:stretch>
        </p:blipFill>
        <p:spPr>
          <a:xfrm>
            <a:off x="6906276" y="3113834"/>
            <a:ext cx="5093806" cy="3127423"/>
          </a:xfrm>
          <a:prstGeom prst="rect">
            <a:avLst/>
          </a:prstGeom>
        </p:spPr>
      </p:pic>
      <p:sp>
        <p:nvSpPr>
          <p:cNvPr id="8"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10"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1"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34334551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E1A731BE-68CF-464A-BDE1-CDCB45DFB567}"/>
              </a:ext>
            </a:extLst>
          </p:cNvPr>
          <p:cNvPicPr>
            <a:picLocks noChangeAspect="1"/>
          </p:cNvPicPr>
          <p:nvPr userDrawn="1"/>
        </p:nvPicPr>
        <p:blipFill>
          <a:blip r:embed="rId2"/>
          <a:stretch>
            <a:fillRect/>
          </a:stretch>
        </p:blipFill>
        <p:spPr>
          <a:xfrm>
            <a:off x="6175707" y="1298326"/>
            <a:ext cx="5400675" cy="4572000"/>
          </a:xfrm>
          <a:prstGeom prst="rect">
            <a:avLst/>
          </a:prstGeom>
        </p:spPr>
      </p:pic>
      <p:sp>
        <p:nvSpPr>
          <p:cNvPr id="2" name="Otsikko 1"/>
          <p:cNvSpPr>
            <a:spLocks noGrp="1"/>
          </p:cNvSpPr>
          <p:nvPr>
            <p:ph type="title" hasCustomPrompt="1"/>
          </p:nvPr>
        </p:nvSpPr>
        <p:spPr>
          <a:xfrm>
            <a:off x="609600" y="1539790"/>
            <a:ext cx="5694947" cy="1143000"/>
          </a:xfrm>
        </p:spPr>
        <p:txBody>
          <a:bodyPr/>
          <a:lstStyle>
            <a:lvl1pPr algn="l">
              <a:defRPr sz="2400" cap="none" baseline="0"/>
            </a:lvl1pPr>
          </a:lstStyle>
          <a:p>
            <a:r>
              <a:rPr lang="fi-FI" dirty="0"/>
              <a:t>Lisää lopputervehdys napsauttamalla</a:t>
            </a:r>
          </a:p>
        </p:txBody>
      </p:sp>
      <p:sp>
        <p:nvSpPr>
          <p:cNvPr id="15" name="Tekstin paikkamerkki 14">
            <a:extLst>
              <a:ext uri="{FF2B5EF4-FFF2-40B4-BE49-F238E27FC236}">
                <a16:creationId xmlns:a16="http://schemas.microsoft.com/office/drawing/2014/main" id="{AEC169EF-B452-4734-B327-E4810D5ABABD}"/>
              </a:ext>
            </a:extLst>
          </p:cNvPr>
          <p:cNvSpPr>
            <a:spLocks noGrp="1"/>
          </p:cNvSpPr>
          <p:nvPr>
            <p:ph type="body" sz="quarter" idx="15"/>
          </p:nvPr>
        </p:nvSpPr>
        <p:spPr>
          <a:xfrm>
            <a:off x="615618" y="3114005"/>
            <a:ext cx="4533900" cy="1924050"/>
          </a:xfr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8" name="Tekstiruutu 17">
            <a:extLst>
              <a:ext uri="{FF2B5EF4-FFF2-40B4-BE49-F238E27FC236}">
                <a16:creationId xmlns:a16="http://schemas.microsoft.com/office/drawing/2014/main" id="{F900AD87-F512-4523-8BF3-9BC3AFA77784}"/>
              </a:ext>
            </a:extLst>
          </p:cNvPr>
          <p:cNvSpPr txBox="1"/>
          <p:nvPr userDrawn="1"/>
        </p:nvSpPr>
        <p:spPr>
          <a:xfrm>
            <a:off x="615618" y="6030093"/>
            <a:ext cx="3232484" cy="523220"/>
          </a:xfrm>
          <a:prstGeom prst="rect">
            <a:avLst/>
          </a:prstGeom>
          <a:noFill/>
        </p:spPr>
        <p:txBody>
          <a:bodyPr wrap="square" rtlCol="0">
            <a:spAutoFit/>
          </a:bodyPr>
          <a:lstStyle/>
          <a:p>
            <a:r>
              <a:rPr lang="fi-FI" sz="1400" dirty="0" err="1">
                <a:solidFill>
                  <a:schemeClr val="tx1"/>
                </a:solidFill>
              </a:rPr>
              <a:t>etunimi.sukunimi</a:t>
            </a:r>
            <a:r>
              <a:rPr lang="fi-FI" sz="1400" dirty="0">
                <a:solidFill>
                  <a:schemeClr val="tx1"/>
                </a:solidFill>
              </a:rPr>
              <a:t>(at)kuopio.fi</a:t>
            </a:r>
          </a:p>
          <a:p>
            <a:r>
              <a:rPr lang="fi-FI" sz="1400" dirty="0">
                <a:solidFill>
                  <a:schemeClr val="tx1"/>
                </a:solidFill>
              </a:rPr>
              <a:t>www.kuopio.fi</a:t>
            </a:r>
          </a:p>
        </p:txBody>
      </p:sp>
      <p:pic>
        <p:nvPicPr>
          <p:cNvPr id="20" name="Kuva 19">
            <a:extLst>
              <a:ext uri="{FF2B5EF4-FFF2-40B4-BE49-F238E27FC236}">
                <a16:creationId xmlns:a16="http://schemas.microsoft.com/office/drawing/2014/main" id="{BFCC2DC6-FEA3-4B0E-8580-F41E0F95BEEC}"/>
              </a:ext>
            </a:extLst>
          </p:cNvPr>
          <p:cNvPicPr>
            <a:picLocks noChangeAspect="1"/>
          </p:cNvPicPr>
          <p:nvPr userDrawn="1"/>
        </p:nvPicPr>
        <p:blipFill>
          <a:blip r:embed="rId3"/>
          <a:stretch>
            <a:fillRect/>
          </a:stretch>
        </p:blipFill>
        <p:spPr>
          <a:xfrm>
            <a:off x="10566591" y="6124992"/>
            <a:ext cx="1009791" cy="333422"/>
          </a:xfrm>
          <a:prstGeom prst="rect">
            <a:avLst/>
          </a:prstGeom>
        </p:spPr>
      </p:pic>
    </p:spTree>
    <p:extLst>
      <p:ext uri="{BB962C8B-B14F-4D97-AF65-F5344CB8AC3E}">
        <p14:creationId xmlns:p14="http://schemas.microsoft.com/office/powerpoint/2010/main" val="3302739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Kaksi sisältökohdett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AE4C2AED-ADC5-4423-89DD-ECEC60AD067A}"/>
              </a:ext>
            </a:extLst>
          </p:cNvPr>
          <p:cNvPicPr>
            <a:picLocks noChangeAspect="1"/>
          </p:cNvPicPr>
          <p:nvPr userDrawn="1"/>
        </p:nvPicPr>
        <p:blipFill>
          <a:blip r:embed="rId2"/>
          <a:stretch>
            <a:fillRect/>
          </a:stretch>
        </p:blipFill>
        <p:spPr>
          <a:xfrm>
            <a:off x="7999362" y="2799995"/>
            <a:ext cx="3986260" cy="3374612"/>
          </a:xfrm>
          <a:prstGeom prst="rect">
            <a:avLst/>
          </a:prstGeom>
        </p:spPr>
      </p:pic>
      <p:sp>
        <p:nvSpPr>
          <p:cNvPr id="2" name="Otsikko 1"/>
          <p:cNvSpPr>
            <a:spLocks noGrp="1"/>
          </p:cNvSpPr>
          <p:nvPr>
            <p:ph type="title"/>
          </p:nvPr>
        </p:nvSpPr>
        <p:spPr/>
        <p:txBody>
          <a:bodyPr/>
          <a:lstStyle/>
          <a:p>
            <a:r>
              <a:rPr lang="fi-FI"/>
              <a:t>Muokkaa perustyyl. napsautt.</a:t>
            </a:r>
            <a:endParaRPr lang="fi-FI" dirty="0"/>
          </a:p>
        </p:txBody>
      </p:sp>
      <p:sp>
        <p:nvSpPr>
          <p:cNvPr id="3" name="Sisällön paikkamerkki 2"/>
          <p:cNvSpPr>
            <a:spLocks noGrp="1"/>
          </p:cNvSpPr>
          <p:nvPr>
            <p:ph sz="half" idx="1"/>
          </p:nvPr>
        </p:nvSpPr>
        <p:spPr>
          <a:xfrm>
            <a:off x="609600" y="1600201"/>
            <a:ext cx="7416800"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10"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1"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25739768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09600" y="1600201"/>
            <a:ext cx="5384800"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defRPr lang="fi-FI" sz="2000" kern="1200" dirty="0" smtClean="0">
                <a:solidFill>
                  <a:schemeClr val="tx1"/>
                </a:solidFill>
                <a:latin typeface="Arial" pitchFamily="34" charset="0"/>
                <a:ea typeface="ＭＳ Ｐゴシック" charset="-128"/>
                <a:cs typeface="Arial" pitchFamily="34" charset="0"/>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yksen paikkamerkki 3"/>
          <p:cNvSpPr>
            <a:spLocks noGrp="1"/>
          </p:cNvSpPr>
          <p:nvPr>
            <p:ph type="dt" sz="half" idx="10"/>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9"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0"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38070865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609600" y="2174875"/>
            <a:ext cx="5386917"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93368" y="2174875"/>
            <a:ext cx="5389033"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Päiväyksen paikkamerkki 3"/>
          <p:cNvSpPr>
            <a:spLocks noGrp="1"/>
          </p:cNvSpPr>
          <p:nvPr>
            <p:ph type="dt" sz="half" idx="10"/>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11" name="Alatunnisteen paikkamerkki 4"/>
          <p:cNvSpPr>
            <a:spLocks noGrp="1"/>
          </p:cNvSpPr>
          <p:nvPr>
            <p:ph type="ftr" sz="quarter" idx="11"/>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12"/>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11130864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fi-FI" dirty="0"/>
          </a:p>
        </p:txBody>
      </p:sp>
      <p:sp>
        <p:nvSpPr>
          <p:cNvPr id="6"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7"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8"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34427682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2329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09601" y="273050"/>
            <a:ext cx="4011084" cy="1162050"/>
          </a:xfrm>
        </p:spPr>
        <p:txBody>
          <a:bodyPr anchor="t"/>
          <a:lstStyle>
            <a:lvl1pPr algn="l">
              <a:defRPr sz="2400" b="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4766734" y="273051"/>
            <a:ext cx="6815665"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1435101"/>
            <a:ext cx="4011084" cy="4691063"/>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8" name="Päiväyksen paikkamerkki 3"/>
          <p:cNvSpPr>
            <a:spLocks noGrp="1"/>
          </p:cNvSpPr>
          <p:nvPr>
            <p:ph type="dt" sz="half" idx="10"/>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9"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0"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41819227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2000" b="0">
                <a:solidFill>
                  <a:srgbClr val="F01E00"/>
                </a:solidFill>
              </a:defRPr>
            </a:lvl1pPr>
          </a:lstStyle>
          <a:p>
            <a:r>
              <a:rPr lang="fi-FI"/>
              <a:t>Muokkaa perustyyl. napsautt.</a:t>
            </a:r>
            <a:endParaRPr lang="fi-FI" dirty="0"/>
          </a:p>
        </p:txBody>
      </p:sp>
      <p:sp>
        <p:nvSpPr>
          <p:cNvPr id="3" name="Kuvan paikkamerkki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a:t>Lisää kuva napsauttamalla kuvaketta</a:t>
            </a:r>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Tree>
    <p:extLst>
      <p:ext uri="{BB962C8B-B14F-4D97-AF65-F5344CB8AC3E}">
        <p14:creationId xmlns:p14="http://schemas.microsoft.com/office/powerpoint/2010/main" val="35823052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914400" y="2130429"/>
            <a:ext cx="10363200" cy="1470025"/>
          </a:xfrm>
        </p:spPr>
        <p:txBody>
          <a:bodyPr/>
          <a:lstStyle/>
          <a:p>
            <a:r>
              <a:rPr lang="fi-FI"/>
              <a:t>Muokkaa perustyyl. napsautt.</a:t>
            </a:r>
          </a:p>
        </p:txBody>
      </p:sp>
      <p:sp>
        <p:nvSpPr>
          <p:cNvPr id="3" name="Alaotsikk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5E2CF347-D13B-417F-AD92-06162D4AB4E4}" type="datetimeFigureOut">
              <a:rPr lang="fi-FI" smtClean="0"/>
              <a:t>15.2.2023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93EC78E-AEF8-4EC6-A0CC-871DA835BF5C}" type="slidenum">
              <a:rPr lang="fi-FI" smtClean="0"/>
              <a:t>‹#›</a:t>
            </a:fld>
            <a:endParaRPr lang="fi-FI"/>
          </a:p>
        </p:txBody>
      </p:sp>
    </p:spTree>
    <p:extLst>
      <p:ext uri="{BB962C8B-B14F-4D97-AF65-F5344CB8AC3E}">
        <p14:creationId xmlns:p14="http://schemas.microsoft.com/office/powerpoint/2010/main" val="101046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E1A731BE-68CF-464A-BDE1-CDCB45DFB567}"/>
              </a:ext>
            </a:extLst>
          </p:cNvPr>
          <p:cNvPicPr>
            <a:picLocks noChangeAspect="1"/>
          </p:cNvPicPr>
          <p:nvPr userDrawn="1"/>
        </p:nvPicPr>
        <p:blipFill>
          <a:blip r:embed="rId2"/>
          <a:stretch>
            <a:fillRect/>
          </a:stretch>
        </p:blipFill>
        <p:spPr>
          <a:xfrm>
            <a:off x="6175707" y="1298326"/>
            <a:ext cx="5400675" cy="4572000"/>
          </a:xfrm>
          <a:prstGeom prst="rect">
            <a:avLst/>
          </a:prstGeom>
        </p:spPr>
      </p:pic>
      <p:sp>
        <p:nvSpPr>
          <p:cNvPr id="2" name="Otsikko 1"/>
          <p:cNvSpPr>
            <a:spLocks noGrp="1"/>
          </p:cNvSpPr>
          <p:nvPr>
            <p:ph type="title" hasCustomPrompt="1"/>
          </p:nvPr>
        </p:nvSpPr>
        <p:spPr>
          <a:xfrm>
            <a:off x="609600" y="1539790"/>
            <a:ext cx="5694947" cy="1143000"/>
          </a:xfrm>
        </p:spPr>
        <p:txBody>
          <a:bodyPr/>
          <a:lstStyle>
            <a:lvl1pPr algn="l">
              <a:defRPr sz="2400" cap="none" baseline="0"/>
            </a:lvl1pPr>
          </a:lstStyle>
          <a:p>
            <a:r>
              <a:rPr lang="fi-FI" dirty="0"/>
              <a:t>Lisää lopputervehdys napsauttamalla</a:t>
            </a:r>
          </a:p>
        </p:txBody>
      </p:sp>
      <p:sp>
        <p:nvSpPr>
          <p:cNvPr id="15" name="Tekstin paikkamerkki 14">
            <a:extLst>
              <a:ext uri="{FF2B5EF4-FFF2-40B4-BE49-F238E27FC236}">
                <a16:creationId xmlns:a16="http://schemas.microsoft.com/office/drawing/2014/main" id="{AEC169EF-B452-4734-B327-E4810D5ABABD}"/>
              </a:ext>
            </a:extLst>
          </p:cNvPr>
          <p:cNvSpPr>
            <a:spLocks noGrp="1"/>
          </p:cNvSpPr>
          <p:nvPr>
            <p:ph type="body" sz="quarter" idx="15"/>
          </p:nvPr>
        </p:nvSpPr>
        <p:spPr>
          <a:xfrm>
            <a:off x="609600" y="3114005"/>
            <a:ext cx="4533900" cy="1924050"/>
          </a:xfr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8" name="Tekstiruutu 17">
            <a:extLst>
              <a:ext uri="{FF2B5EF4-FFF2-40B4-BE49-F238E27FC236}">
                <a16:creationId xmlns:a16="http://schemas.microsoft.com/office/drawing/2014/main" id="{F900AD87-F512-4523-8BF3-9BC3AFA77784}"/>
              </a:ext>
            </a:extLst>
          </p:cNvPr>
          <p:cNvSpPr txBox="1"/>
          <p:nvPr userDrawn="1"/>
        </p:nvSpPr>
        <p:spPr>
          <a:xfrm>
            <a:off x="609600" y="5972592"/>
            <a:ext cx="3232484" cy="523220"/>
          </a:xfrm>
          <a:prstGeom prst="rect">
            <a:avLst/>
          </a:prstGeom>
          <a:noFill/>
        </p:spPr>
        <p:txBody>
          <a:bodyPr wrap="square" rtlCol="0">
            <a:spAutoFit/>
          </a:bodyPr>
          <a:lstStyle/>
          <a:p>
            <a:r>
              <a:rPr lang="fi-FI" sz="1400" dirty="0" err="1">
                <a:solidFill>
                  <a:schemeClr val="tx1"/>
                </a:solidFill>
              </a:rPr>
              <a:t>etunimi.sukunimi</a:t>
            </a:r>
            <a:r>
              <a:rPr lang="fi-FI" sz="1400" dirty="0">
                <a:solidFill>
                  <a:schemeClr val="tx1"/>
                </a:solidFill>
              </a:rPr>
              <a:t>(at)kuopio.fi</a:t>
            </a:r>
          </a:p>
          <a:p>
            <a:r>
              <a:rPr lang="fi-FI" sz="1400" dirty="0">
                <a:solidFill>
                  <a:schemeClr val="tx1"/>
                </a:solidFill>
              </a:rPr>
              <a:t>www.kuopio.fi</a:t>
            </a:r>
          </a:p>
        </p:txBody>
      </p:sp>
      <p:pic>
        <p:nvPicPr>
          <p:cNvPr id="20" name="Kuva 19">
            <a:extLst>
              <a:ext uri="{FF2B5EF4-FFF2-40B4-BE49-F238E27FC236}">
                <a16:creationId xmlns:a16="http://schemas.microsoft.com/office/drawing/2014/main" id="{BFCC2DC6-FEA3-4B0E-8580-F41E0F95BEEC}"/>
              </a:ext>
            </a:extLst>
          </p:cNvPr>
          <p:cNvPicPr>
            <a:picLocks noChangeAspect="1"/>
          </p:cNvPicPr>
          <p:nvPr userDrawn="1"/>
        </p:nvPicPr>
        <p:blipFill>
          <a:blip r:embed="rId3"/>
          <a:stretch>
            <a:fillRect/>
          </a:stretch>
        </p:blipFill>
        <p:spPr>
          <a:xfrm>
            <a:off x="10566591" y="6124992"/>
            <a:ext cx="1009791" cy="333422"/>
          </a:xfrm>
          <a:prstGeom prst="rect">
            <a:avLst/>
          </a:prstGeom>
        </p:spPr>
      </p:pic>
    </p:spTree>
    <p:extLst>
      <p:ext uri="{BB962C8B-B14F-4D97-AF65-F5344CB8AC3E}">
        <p14:creationId xmlns:p14="http://schemas.microsoft.com/office/powerpoint/2010/main" val="40375269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5E2CF347-D13B-417F-AD92-06162D4AB4E4}" type="datetimeFigureOut">
              <a:rPr lang="fi-FI" smtClean="0"/>
              <a:t>15.2.2023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93EC78E-AEF8-4EC6-A0CC-871DA835BF5C}" type="slidenum">
              <a:rPr lang="fi-FI" smtClean="0"/>
              <a:t>‹#›</a:t>
            </a:fld>
            <a:endParaRPr lang="fi-FI"/>
          </a:p>
        </p:txBody>
      </p:sp>
    </p:spTree>
    <p:extLst>
      <p:ext uri="{BB962C8B-B14F-4D97-AF65-F5344CB8AC3E}">
        <p14:creationId xmlns:p14="http://schemas.microsoft.com/office/powerpoint/2010/main" val="28487785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02"/>
            <a:ext cx="103632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5E2CF347-D13B-417F-AD92-06162D4AB4E4}" type="datetimeFigureOut">
              <a:rPr lang="fi-FI" smtClean="0"/>
              <a:t>15.2.2023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93EC78E-AEF8-4EC6-A0CC-871DA835BF5C}" type="slidenum">
              <a:rPr lang="fi-FI" smtClean="0"/>
              <a:t>‹#›</a:t>
            </a:fld>
            <a:endParaRPr lang="fi-FI"/>
          </a:p>
        </p:txBody>
      </p:sp>
    </p:spTree>
    <p:extLst>
      <p:ext uri="{BB962C8B-B14F-4D97-AF65-F5344CB8AC3E}">
        <p14:creationId xmlns:p14="http://schemas.microsoft.com/office/powerpoint/2010/main" val="16117711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09600" y="1200153"/>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97600" y="1200153"/>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5E2CF347-D13B-417F-AD92-06162D4AB4E4}" type="datetimeFigureOut">
              <a:rPr lang="fi-FI" smtClean="0"/>
              <a:t>15.2.2023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93EC78E-AEF8-4EC6-A0CC-871DA835BF5C}" type="slidenum">
              <a:rPr lang="fi-FI" smtClean="0"/>
              <a:t>‹#›</a:t>
            </a:fld>
            <a:endParaRPr lang="fi-FI"/>
          </a:p>
        </p:txBody>
      </p:sp>
    </p:spTree>
    <p:extLst>
      <p:ext uri="{BB962C8B-B14F-4D97-AF65-F5344CB8AC3E}">
        <p14:creationId xmlns:p14="http://schemas.microsoft.com/office/powerpoint/2010/main" val="10193568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4639"/>
            <a:ext cx="109728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93373"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5E2CF347-D13B-417F-AD92-06162D4AB4E4}" type="datetimeFigureOut">
              <a:rPr lang="fi-FI" smtClean="0"/>
              <a:t>15.2.2023</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F93EC78E-AEF8-4EC6-A0CC-871DA835BF5C}" type="slidenum">
              <a:rPr lang="fi-FI" smtClean="0"/>
              <a:t>‹#›</a:t>
            </a:fld>
            <a:endParaRPr lang="fi-FI"/>
          </a:p>
        </p:txBody>
      </p:sp>
    </p:spTree>
    <p:extLst>
      <p:ext uri="{BB962C8B-B14F-4D97-AF65-F5344CB8AC3E}">
        <p14:creationId xmlns:p14="http://schemas.microsoft.com/office/powerpoint/2010/main" val="37755690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5E2CF347-D13B-417F-AD92-06162D4AB4E4}" type="datetimeFigureOut">
              <a:rPr lang="fi-FI" smtClean="0"/>
              <a:t>15.2.2023</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93EC78E-AEF8-4EC6-A0CC-871DA835BF5C}" type="slidenum">
              <a:rPr lang="fi-FI" smtClean="0"/>
              <a:t>‹#›</a:t>
            </a:fld>
            <a:endParaRPr lang="fi-FI"/>
          </a:p>
        </p:txBody>
      </p:sp>
    </p:spTree>
    <p:extLst>
      <p:ext uri="{BB962C8B-B14F-4D97-AF65-F5344CB8AC3E}">
        <p14:creationId xmlns:p14="http://schemas.microsoft.com/office/powerpoint/2010/main" val="33500630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5E2CF347-D13B-417F-AD92-06162D4AB4E4}" type="datetimeFigureOut">
              <a:rPr lang="fi-FI" smtClean="0"/>
              <a:t>15.2.2023</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F93EC78E-AEF8-4EC6-A0CC-871DA835BF5C}" type="slidenum">
              <a:rPr lang="fi-FI" smtClean="0"/>
              <a:t>‹#›</a:t>
            </a:fld>
            <a:endParaRPr lang="fi-FI"/>
          </a:p>
        </p:txBody>
      </p:sp>
    </p:spTree>
    <p:extLst>
      <p:ext uri="{BB962C8B-B14F-4D97-AF65-F5344CB8AC3E}">
        <p14:creationId xmlns:p14="http://schemas.microsoft.com/office/powerpoint/2010/main" val="2687880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6" y="273050"/>
            <a:ext cx="4011084" cy="1162051"/>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5E2CF347-D13B-417F-AD92-06162D4AB4E4}" type="datetimeFigureOut">
              <a:rPr lang="fi-FI" smtClean="0"/>
              <a:t>15.2.2023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93EC78E-AEF8-4EC6-A0CC-871DA835BF5C}" type="slidenum">
              <a:rPr lang="fi-FI" smtClean="0"/>
              <a:t>‹#›</a:t>
            </a:fld>
            <a:endParaRPr lang="fi-FI"/>
          </a:p>
        </p:txBody>
      </p:sp>
    </p:spTree>
    <p:extLst>
      <p:ext uri="{BB962C8B-B14F-4D97-AF65-F5344CB8AC3E}">
        <p14:creationId xmlns:p14="http://schemas.microsoft.com/office/powerpoint/2010/main" val="34097110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2"/>
            <a:ext cx="7315200" cy="566739"/>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2389717" y="536734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5E2CF347-D13B-417F-AD92-06162D4AB4E4}" type="datetimeFigureOut">
              <a:rPr lang="fi-FI" smtClean="0"/>
              <a:t>15.2.2023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93EC78E-AEF8-4EC6-A0CC-871DA835BF5C}" type="slidenum">
              <a:rPr lang="fi-FI" smtClean="0"/>
              <a:t>‹#›</a:t>
            </a:fld>
            <a:endParaRPr lang="fi-FI"/>
          </a:p>
        </p:txBody>
      </p:sp>
    </p:spTree>
    <p:extLst>
      <p:ext uri="{BB962C8B-B14F-4D97-AF65-F5344CB8AC3E}">
        <p14:creationId xmlns:p14="http://schemas.microsoft.com/office/powerpoint/2010/main" val="1947464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5E2CF347-D13B-417F-AD92-06162D4AB4E4}" type="datetimeFigureOut">
              <a:rPr lang="fi-FI" smtClean="0"/>
              <a:t>15.2.2023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93EC78E-AEF8-4EC6-A0CC-871DA835BF5C}" type="slidenum">
              <a:rPr lang="fi-FI" smtClean="0"/>
              <a:t>‹#›</a:t>
            </a:fld>
            <a:endParaRPr lang="fi-FI"/>
          </a:p>
        </p:txBody>
      </p:sp>
    </p:spTree>
    <p:extLst>
      <p:ext uri="{BB962C8B-B14F-4D97-AF65-F5344CB8AC3E}">
        <p14:creationId xmlns:p14="http://schemas.microsoft.com/office/powerpoint/2010/main" val="21799453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06377"/>
            <a:ext cx="2743200" cy="4387851"/>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09600" y="206377"/>
            <a:ext cx="8026400" cy="4387851"/>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5E2CF347-D13B-417F-AD92-06162D4AB4E4}" type="datetimeFigureOut">
              <a:rPr lang="fi-FI" smtClean="0"/>
              <a:t>15.2.2023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93EC78E-AEF8-4EC6-A0CC-871DA835BF5C}" type="slidenum">
              <a:rPr lang="fi-FI" smtClean="0"/>
              <a:t>‹#›</a:t>
            </a:fld>
            <a:endParaRPr lang="fi-FI"/>
          </a:p>
        </p:txBody>
      </p:sp>
    </p:spTree>
    <p:extLst>
      <p:ext uri="{BB962C8B-B14F-4D97-AF65-F5344CB8AC3E}">
        <p14:creationId xmlns:p14="http://schemas.microsoft.com/office/powerpoint/2010/main" val="3524686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Kaksi sisältökohdett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AE4C2AED-ADC5-4423-89DD-ECEC60AD067A}"/>
              </a:ext>
            </a:extLst>
          </p:cNvPr>
          <p:cNvPicPr>
            <a:picLocks noChangeAspect="1"/>
          </p:cNvPicPr>
          <p:nvPr userDrawn="1"/>
        </p:nvPicPr>
        <p:blipFill>
          <a:blip r:embed="rId2"/>
          <a:stretch>
            <a:fillRect/>
          </a:stretch>
        </p:blipFill>
        <p:spPr>
          <a:xfrm>
            <a:off x="7999362" y="2799995"/>
            <a:ext cx="3986260" cy="3374612"/>
          </a:xfrm>
          <a:prstGeom prst="rect">
            <a:avLst/>
          </a:prstGeom>
        </p:spPr>
      </p:pic>
      <p:sp>
        <p:nvSpPr>
          <p:cNvPr id="2" name="Otsikko 1"/>
          <p:cNvSpPr>
            <a:spLocks noGrp="1"/>
          </p:cNvSpPr>
          <p:nvPr>
            <p:ph type="title" hasCustomPrompt="1"/>
          </p:nvPr>
        </p:nvSpPr>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609600" y="1600201"/>
            <a:ext cx="7416800"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10"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1"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1293433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fi-FI" dirty="0"/>
          </a:p>
        </p:txBody>
      </p:sp>
      <p:sp>
        <p:nvSpPr>
          <p:cNvPr id="3" name="Sisällön paikkamerkki 2"/>
          <p:cNvSpPr>
            <a:spLocks noGrp="1"/>
          </p:cNvSpPr>
          <p:nvPr>
            <p:ph sz="half" idx="1"/>
          </p:nvPr>
        </p:nvSpPr>
        <p:spPr>
          <a:xfrm>
            <a:off x="609600" y="1600201"/>
            <a:ext cx="5384800"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defRPr lang="fi-FI" sz="2000" kern="1200" dirty="0" smtClean="0">
                <a:solidFill>
                  <a:schemeClr val="tx1"/>
                </a:solidFill>
                <a:latin typeface="+mn-lt"/>
                <a:ea typeface="ＭＳ Ｐゴシック" charset="-128"/>
                <a:cs typeface="Arial" pitchFamily="34" charset="0"/>
              </a:defRPr>
            </a:lvl1pPr>
            <a:lvl2pPr>
              <a:defRPr sz="1800">
                <a:latin typeface="+mn-lt"/>
              </a:defRPr>
            </a:lvl2pPr>
            <a:lvl3pPr>
              <a:defRPr sz="18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yksen paikkamerkki 3"/>
          <p:cNvSpPr>
            <a:spLocks noGrp="1"/>
          </p:cNvSpPr>
          <p:nvPr>
            <p:ph type="dt" sz="half" idx="10"/>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9"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0"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761676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endParaRPr lang="fi-FI" dirty="0"/>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609600" y="2174875"/>
            <a:ext cx="5386917"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93368" y="2174875"/>
            <a:ext cx="5389033"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yksen paikkamerkki 3"/>
          <p:cNvSpPr>
            <a:spLocks noGrp="1"/>
          </p:cNvSpPr>
          <p:nvPr>
            <p:ph type="dt" sz="half" idx="10"/>
          </p:nvPr>
        </p:nvSpPr>
        <p:spPr/>
        <p:txBody>
          <a:bodyPr/>
          <a:lstStyle>
            <a:lvl1pPr>
              <a:defRPr/>
            </a:lvl1pPr>
          </a:lstStyle>
          <a:p>
            <a:pPr>
              <a:defRPr/>
            </a:pPr>
            <a:fld id="{7C9231B9-6505-4446-932D-CF347DCD4BCF}" type="datetime1">
              <a:rPr lang="fi-FI" smtClean="0"/>
              <a:t>15.2.2023</a:t>
            </a:fld>
            <a:endParaRPr lang="fi-FI"/>
          </a:p>
        </p:txBody>
      </p:sp>
      <p:sp>
        <p:nvSpPr>
          <p:cNvPr id="8" name="Alatunnisteen paikkamerkki 4"/>
          <p:cNvSpPr>
            <a:spLocks noGrp="1"/>
          </p:cNvSpPr>
          <p:nvPr>
            <p:ph type="ftr" sz="quarter" idx="11"/>
          </p:nvPr>
        </p:nvSpPr>
        <p:spPr/>
        <p:txBody>
          <a:bodyPr/>
          <a:lstStyle>
            <a:lvl1pPr>
              <a:defRPr/>
            </a:lvl1pPr>
          </a:lstStyle>
          <a:p>
            <a:pPr>
              <a:defRPr/>
            </a:pPr>
            <a:endParaRPr lang="fi-FI"/>
          </a:p>
        </p:txBody>
      </p:sp>
      <p:sp>
        <p:nvSpPr>
          <p:cNvPr id="9" name="Dian numeron paikkamerkki 5"/>
          <p:cNvSpPr>
            <a:spLocks noGrp="1"/>
          </p:cNvSpPr>
          <p:nvPr>
            <p:ph type="sldNum" sz="quarter" idx="12"/>
          </p:nvPr>
        </p:nvSpPr>
        <p:spPr/>
        <p:txBody>
          <a:bodyPr/>
          <a:lstStyle>
            <a:lvl1pPr>
              <a:defRPr/>
            </a:lvl1pPr>
          </a:lstStyle>
          <a:p>
            <a:pPr>
              <a:defRPr/>
            </a:pPr>
            <a:fld id="{8C1D3B5D-ED60-49BD-8C6E-B633E6E5FC5D}" type="slidenum">
              <a:rPr lang="fi-FI" smtClean="0"/>
              <a:pPr>
                <a:defRPr/>
              </a:pPr>
              <a:t>‹#›</a:t>
            </a:fld>
            <a:endParaRPr lang="fi-FI"/>
          </a:p>
        </p:txBody>
      </p:sp>
    </p:spTree>
    <p:extLst>
      <p:ext uri="{BB962C8B-B14F-4D97-AF65-F5344CB8AC3E}">
        <p14:creationId xmlns:p14="http://schemas.microsoft.com/office/powerpoint/2010/main" val="2275146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fi-FI" dirty="0"/>
          </a:p>
        </p:txBody>
      </p:sp>
      <p:sp>
        <p:nvSpPr>
          <p:cNvPr id="3" name="Päiväyksen paikkamerkki 3"/>
          <p:cNvSpPr>
            <a:spLocks noGrp="1"/>
          </p:cNvSpPr>
          <p:nvPr>
            <p:ph type="dt" sz="half" idx="10"/>
          </p:nvPr>
        </p:nvSpPr>
        <p:spPr/>
        <p:txBody>
          <a:bodyPr/>
          <a:lstStyle>
            <a:lvl1pPr>
              <a:defRPr/>
            </a:lvl1pPr>
          </a:lstStyle>
          <a:p>
            <a:pPr>
              <a:defRPr/>
            </a:pPr>
            <a:fld id="{8D2437B3-3B0F-4F4F-A31C-170FEBA0D899}" type="datetime1">
              <a:rPr lang="fi-FI" smtClean="0"/>
              <a:t>15.2.2023</a:t>
            </a:fld>
            <a:endParaRPr lang="fi-FI" dirty="0"/>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3D582287-382E-4B28-8FF3-E80DF884F48E}" type="slidenum">
              <a:rPr lang="fi-FI" smtClean="0"/>
              <a:pPr>
                <a:defRPr/>
              </a:pPr>
              <a:t>‹#›</a:t>
            </a:fld>
            <a:endParaRPr lang="fi-FI"/>
          </a:p>
        </p:txBody>
      </p:sp>
    </p:spTree>
    <p:extLst>
      <p:ext uri="{BB962C8B-B14F-4D97-AF65-F5344CB8AC3E}">
        <p14:creationId xmlns:p14="http://schemas.microsoft.com/office/powerpoint/2010/main" val="941374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4" Type="http://schemas.openxmlformats.org/officeDocument/2006/relationships/image" Target="../media/image5.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1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1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5"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6"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cxnSp>
        <p:nvCxnSpPr>
          <p:cNvPr id="14" name="Suora yhdysviiva 13">
            <a:extLst>
              <a:ext uri="{FF2B5EF4-FFF2-40B4-BE49-F238E27FC236}">
                <a16:creationId xmlns:a16="http://schemas.microsoft.com/office/drawing/2014/main" id="{0F5E1493-2B27-4C38-A071-9809BDEFD18C}"/>
              </a:ext>
            </a:extLst>
          </p:cNvPr>
          <p:cNvCxnSpPr/>
          <p:nvPr userDrawn="1"/>
        </p:nvCxnSpPr>
        <p:spPr>
          <a:xfrm>
            <a:off x="0" y="628092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3" name="Kuva 2">
            <a:extLst>
              <a:ext uri="{FF2B5EF4-FFF2-40B4-BE49-F238E27FC236}">
                <a16:creationId xmlns:a16="http://schemas.microsoft.com/office/drawing/2014/main" id="{F6F209B3-7A1E-4648-BD8E-FD1475F5E8A5}"/>
              </a:ext>
            </a:extLst>
          </p:cNvPr>
          <p:cNvPicPr>
            <a:picLocks noChangeAspect="1"/>
          </p:cNvPicPr>
          <p:nvPr userDrawn="1"/>
        </p:nvPicPr>
        <p:blipFill>
          <a:blip r:embed="rId14"/>
          <a:stretch>
            <a:fillRect/>
          </a:stretch>
        </p:blipFill>
        <p:spPr>
          <a:xfrm>
            <a:off x="10620734" y="6352140"/>
            <a:ext cx="1009791" cy="333422"/>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711" r:id="rId2"/>
    <p:sldLayoutId id="2147483728" r:id="rId3"/>
    <p:sldLayoutId id="2147483688" r:id="rId4"/>
    <p:sldLayoutId id="2147483761" r:id="rId5"/>
    <p:sldLayoutId id="2147483713" r:id="rId6"/>
    <p:sldLayoutId id="2147483712" r:id="rId7"/>
    <p:sldLayoutId id="2147483689" r:id="rId8"/>
    <p:sldLayoutId id="2147483690" r:id="rId9"/>
    <p:sldLayoutId id="2147483691" r:id="rId10"/>
    <p:sldLayoutId id="2147483692" r:id="rId11"/>
    <p:sldLayoutId id="2147483693" r:id="rId1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2603702473"/>
      </p:ext>
    </p:extLst>
  </p:cSld>
  <p:clrMap bg1="lt1" tx1="dk1" bg2="lt2" tx2="dk2" accent1="accent1" accent2="accent2" accent3="accent3" accent4="accent4" accent5="accent5" accent6="accent6" hlink="hlink" folHlink="folHlink"/>
  <p:sldLayoutIdLst>
    <p:sldLayoutId id="2147483784" r:id="rId1"/>
    <p:sldLayoutId id="2147483785"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645016187"/>
      </p:ext>
    </p:extLst>
  </p:cSld>
  <p:clrMap bg1="lt1" tx1="dk1" bg2="lt2" tx2="dk2" accent1="accent1" accent2="accent2" accent3="accent3" accent4="accent4" accent5="accent5" accent6="accent6" hlink="hlink" folHlink="folHlink"/>
  <p:sldLayoutIdLst>
    <p:sldLayoutId id="2147483787" r:id="rId1"/>
    <p:sldLayoutId id="2147483788"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4285671413"/>
      </p:ext>
    </p:extLst>
  </p:cSld>
  <p:clrMap bg1="lt1" tx1="dk1" bg2="lt2" tx2="dk2" accent1="accent1" accent2="accent2" accent3="accent3" accent4="accent4" accent5="accent5" accent6="accent6" hlink="hlink" folHlink="folHlink"/>
  <p:sldLayoutIdLst>
    <p:sldLayoutId id="2147483790" r:id="rId1"/>
    <p:sldLayoutId id="2147483791"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995883544"/>
      </p:ext>
    </p:extLst>
  </p:cSld>
  <p:clrMap bg1="lt1" tx1="dk1" bg2="lt2" tx2="dk2" accent1="accent1" accent2="accent2" accent3="accent3" accent4="accent4" accent5="accent5" accent6="accent6" hlink="hlink" folHlink="folHlink"/>
  <p:sldLayoutIdLst>
    <p:sldLayoutId id="2147483793" r:id="rId1"/>
    <p:sldLayoutId id="2147483794"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userDrawn="1"/>
        </p:nvCxnSpPr>
        <p:spPr>
          <a:xfrm>
            <a:off x="0" y="628092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3" name="Kuva 2">
            <a:extLst>
              <a:ext uri="{FF2B5EF4-FFF2-40B4-BE49-F238E27FC236}">
                <a16:creationId xmlns:a16="http://schemas.microsoft.com/office/drawing/2014/main" id="{F6F209B3-7A1E-4648-BD8E-FD1475F5E8A5}"/>
              </a:ext>
            </a:extLst>
          </p:cNvPr>
          <p:cNvPicPr>
            <a:picLocks noChangeAspect="1"/>
          </p:cNvPicPr>
          <p:nvPr userDrawn="1"/>
        </p:nvPicPr>
        <p:blipFill>
          <a:blip r:embed="rId14"/>
          <a:stretch>
            <a:fillRect/>
          </a:stretch>
        </p:blipFill>
        <p:spPr>
          <a:xfrm>
            <a:off x="10620734" y="6352140"/>
            <a:ext cx="1009791" cy="333422"/>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1372571108"/>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2CF347-D13B-417F-AD92-06162D4AB4E4}" type="datetimeFigureOut">
              <a:rPr lang="fi-FI" smtClean="0"/>
              <a:t>15.2.2023</a:t>
            </a:fld>
            <a:endParaRPr lang="fi-FI"/>
          </a:p>
        </p:txBody>
      </p:sp>
      <p:sp>
        <p:nvSpPr>
          <p:cNvPr id="5" name="Alatunnisteen paikkamerkki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EC78E-AEF8-4EC6-A0CC-871DA835BF5C}" type="slidenum">
              <a:rPr lang="fi-FI" smtClean="0"/>
              <a:t>‹#›</a:t>
            </a:fld>
            <a:endParaRPr lang="fi-FI"/>
          </a:p>
        </p:txBody>
      </p:sp>
    </p:spTree>
    <p:extLst>
      <p:ext uri="{BB962C8B-B14F-4D97-AF65-F5344CB8AC3E}">
        <p14:creationId xmlns:p14="http://schemas.microsoft.com/office/powerpoint/2010/main" val="201806568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userDrawn="1"/>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22"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23"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24"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742804615"/>
      </p:ext>
    </p:extLst>
  </p:cSld>
  <p:clrMap bg1="lt1" tx1="dk1" bg2="lt2" tx2="dk2" accent1="accent1" accent2="accent2" accent3="accent3" accent4="accent4" accent5="accent5" accent6="accent6" hlink="hlink" folHlink="folHlink"/>
  <p:sldLayoutIdLst>
    <p:sldLayoutId id="2147483719" r:id="rId1"/>
    <p:sldLayoutId id="2147483730"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userDrawn="1"/>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2199546347"/>
      </p:ext>
    </p:extLst>
  </p:cSld>
  <p:clrMap bg1="lt1" tx1="dk1" bg2="lt2" tx2="dk2" accent1="accent1" accent2="accent2" accent3="accent3" accent4="accent4" accent5="accent5" accent6="accent6" hlink="hlink" folHlink="folHlink"/>
  <p:sldLayoutIdLst>
    <p:sldLayoutId id="2147483760" r:id="rId1"/>
    <p:sldLayoutId id="2147483755"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userDrawn="1"/>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1226059744"/>
      </p:ext>
    </p:extLst>
  </p:cSld>
  <p:clrMap bg1="lt1" tx1="dk1" bg2="lt2" tx2="dk2" accent1="accent1" accent2="accent2" accent3="accent3" accent4="accent4" accent5="accent5" accent6="accent6" hlink="hlink" folHlink="folHlink"/>
  <p:sldLayoutIdLst>
    <p:sldLayoutId id="2147483752" r:id="rId1"/>
    <p:sldLayoutId id="2147483748"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userDrawn="1"/>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1105614437"/>
      </p:ext>
    </p:extLst>
  </p:cSld>
  <p:clrMap bg1="lt1" tx1="dk1" bg2="lt2" tx2="dk2" accent1="accent1" accent2="accent2" accent3="accent3" accent4="accent4" accent5="accent5" accent6="accent6" hlink="hlink" folHlink="folHlink"/>
  <p:sldLayoutIdLst>
    <p:sldLayoutId id="2147483745" r:id="rId1"/>
    <p:sldLayoutId id="2147483742"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userDrawn="1"/>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3078883253"/>
      </p:ext>
    </p:extLst>
  </p:cSld>
  <p:clrMap bg1="lt1" tx1="dk1" bg2="lt2" tx2="dk2" accent1="accent1" accent2="accent2" accent3="accent3" accent4="accent4" accent5="accent5" accent6="accent6" hlink="hlink" folHlink="folHlink"/>
  <p:sldLayoutIdLst>
    <p:sldLayoutId id="2147483739" r:id="rId1"/>
    <p:sldLayoutId id="2147483737"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18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userDrawn="1"/>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3315183653"/>
      </p:ext>
    </p:extLst>
  </p:cSld>
  <p:clrMap bg1="lt1" tx1="dk1" bg2="lt2" tx2="dk2" accent1="accent1" accent2="accent2" accent3="accent3" accent4="accent4" accent5="accent5" accent6="accent6" hlink="hlink" folHlink="folHlink"/>
  <p:sldLayoutIdLst>
    <p:sldLayoutId id="2147483734" r:id="rId1"/>
    <p:sldLayoutId id="2147483733"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18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22"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23"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24"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1715636379"/>
      </p:ext>
    </p:extLst>
  </p:cSld>
  <p:clrMap bg1="lt1" tx1="dk1" bg2="lt2" tx2="dk2" accent1="accent1" accent2="accent2" accent3="accent3" accent4="accent4" accent5="accent5" accent6="accent6" hlink="hlink" folHlink="folHlink"/>
  <p:sldLayoutIdLst>
    <p:sldLayoutId id="2147483778" r:id="rId1"/>
    <p:sldLayoutId id="2147483779"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18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15.2.2023</a:t>
            </a:fld>
            <a:endParaRPr lang="fi-FI" dirty="0"/>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2282401320"/>
      </p:ext>
    </p:extLst>
  </p:cSld>
  <p:clrMap bg1="lt1" tx1="dk1" bg2="lt2" tx2="dk2" accent1="accent1" accent2="accent2" accent3="accent3" accent4="accent4" accent5="accent5" accent6="accent6" hlink="hlink" folHlink="folHlink"/>
  <p:sldLayoutIdLst>
    <p:sldLayoutId id="2147483781" r:id="rId1"/>
    <p:sldLayoutId id="2147483782"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chart" Target="../charts/chart154.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chart" Target="../charts/chart156.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chart" Target="../charts/chart158.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chart" Target="../charts/chart160.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chart" Target="../charts/chart162.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chart" Target="../charts/chart164.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chart" Target="../charts/chart16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chart" Target="../charts/chart168.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1.xml"/><Relationship Id="rId2" Type="http://schemas.openxmlformats.org/officeDocument/2006/relationships/chart" Target="../charts/chart170.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3.xml"/><Relationship Id="rId2" Type="http://schemas.openxmlformats.org/officeDocument/2006/relationships/chart" Target="../charts/chart17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chart" Target="../charts/chart175.xml"/><Relationship Id="rId2" Type="http://schemas.openxmlformats.org/officeDocument/2006/relationships/chart" Target="../charts/chart174.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chart" Target="../charts/chart177.xml"/><Relationship Id="rId2" Type="http://schemas.openxmlformats.org/officeDocument/2006/relationships/chart" Target="../charts/chart176.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chart" Target="../charts/chart179.xml"/><Relationship Id="rId2" Type="http://schemas.openxmlformats.org/officeDocument/2006/relationships/chart" Target="../charts/chart178.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chart" Target="../charts/chart180.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chart" Target="../charts/chart183.xml"/><Relationship Id="rId2" Type="http://schemas.openxmlformats.org/officeDocument/2006/relationships/chart" Target="../charts/chart182.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chart" Target="../charts/chart185.xml"/><Relationship Id="rId2" Type="http://schemas.openxmlformats.org/officeDocument/2006/relationships/chart" Target="../charts/chart184.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chart" Target="../charts/chart187.xml"/><Relationship Id="rId2" Type="http://schemas.openxmlformats.org/officeDocument/2006/relationships/chart" Target="../charts/chart18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chart" Target="../charts/chart18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sade.rytkonen@kuopio.f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thl.fi/fi/web/lapset-nuoret-ja-perheet/tutkimustuloksia/kaikki-tulokset"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chart" Target="../charts/chart31.xml"/></Relationships>
</file>

<file path=ppt/slides/_rels/slide2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chart" Target="../charts/chart33.xml"/></Relationships>
</file>

<file path=ppt/slides/_rels/slide2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xml"/><Relationship Id="rId1" Type="http://schemas.openxmlformats.org/officeDocument/2006/relationships/slideLayout" Target="../slideLayouts/slideLayout43.xml"/><Relationship Id="rId4" Type="http://schemas.openxmlformats.org/officeDocument/2006/relationships/chart" Target="../charts/chart35.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6.xml"/><Relationship Id="rId1" Type="http://schemas.openxmlformats.org/officeDocument/2006/relationships/slideLayout" Target="../slideLayouts/slideLayout39.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hyperlink" Target="https://www.thl.fi/fi/web/lapset-nuoret-ja-perheet/tutkimustuloksia" TargetMode="External"/><Relationship Id="rId2" Type="http://schemas.openxmlformats.org/officeDocument/2006/relationships/notesSlide" Target="../notesSlides/notesSlide7.xml"/><Relationship Id="rId1" Type="http://schemas.openxmlformats.org/officeDocument/2006/relationships/slideLayout" Target="../slideLayouts/slideLayout39.xml"/><Relationship Id="rId4" Type="http://schemas.openxmlformats.org/officeDocument/2006/relationships/chart" Target="../charts/chart38.xml"/></Relationships>
</file>

<file path=ppt/slides/_rels/slide2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openxmlformats.org/officeDocument/2006/relationships/chart" Target="../charts/chart40.xml"/></Relationships>
</file>

<file path=ppt/slides/_rels/slide26.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3.xml"/><Relationship Id="rId4" Type="http://schemas.openxmlformats.org/officeDocument/2006/relationships/chart" Target="../charts/char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3.xml"/><Relationship Id="rId4" Type="http://schemas.openxmlformats.org/officeDocument/2006/relationships/chart" Target="../charts/chart55.xml"/></Relationships>
</file>

<file path=ppt/slides/_rels/slide41.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3.xml"/><Relationship Id="rId4" Type="http://schemas.openxmlformats.org/officeDocument/2006/relationships/chart" Target="../charts/chart58.xml"/></Relationships>
</file>

<file path=ppt/slides/_rels/slide42.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3.xml"/><Relationship Id="rId4" Type="http://schemas.openxmlformats.org/officeDocument/2006/relationships/chart" Target="../charts/chart61.xml"/></Relationships>
</file>

<file path=ppt/slides/_rels/slide43.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chart" Target="../charts/chart8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chart" Target="../charts/chart8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chart" Target="../charts/chart8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chart" Target="../charts/chart8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chart" Target="../charts/chart88.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chart" Target="../charts/chart89.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chart" Target="../charts/chart9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chart" Target="../charts/chart92.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61.xml.rels><?xml version="1.0" encoding="UTF-8" standalone="yes"?>
<Relationships xmlns="http://schemas.openxmlformats.org/package/2006/relationships"><Relationship Id="rId2" Type="http://schemas.openxmlformats.org/officeDocument/2006/relationships/chart" Target="../charts/chart94.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chart" Target="../charts/chart9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chart" Target="../charts/chart97.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chart" Target="../charts/chart100.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chart" Target="../charts/chart10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chart" Target="../charts/chart103.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chart" Target="../charts/chart104.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chart" Target="../charts/chart10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chart" Target="../charts/chart109.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chart" Target="../charts/chart11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chart" Target="../charts/chart11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chart" Target="../charts/chart113.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chart" Target="../charts/chart114.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chart" Target="../charts/chart115.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chart" Target="../charts/chart116.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chart" Target="../charts/chart117.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chart" Target="../charts/chart11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chart" Target="../charts/chart11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chart" Target="../charts/chart12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chart" Target="../charts/chart12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chart" Target="../charts/chart12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chart" Target="../charts/chart126.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chart" Target="../charts/chart130.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chart" Target="../charts/chart131.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chart" Target="../charts/chart135.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chart" Target="../charts/chart136.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chart" Target="../charts/chart138.xml"/><Relationship Id="rId1" Type="http://schemas.openxmlformats.org/officeDocument/2006/relationships/slideLayout" Target="../slideLayouts/slideLayout3.xml"/><Relationship Id="rId4" Type="http://schemas.openxmlformats.org/officeDocument/2006/relationships/chart" Target="../charts/chart140.xml"/></Relationships>
</file>

<file path=ppt/slides/_rels/slide93.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chart" Target="../charts/chart141.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chart" Target="../charts/chart143.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chart" Target="../charts/chart144.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chart" Target="../charts/chart14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chart" Target="../charts/chart148.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chart" Target="../charts/chart150.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827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LIIKUNTA SUKUPUOLITTAIN EROJA Kuopiossa</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2032564230"/>
              </p:ext>
            </p:extLst>
          </p:nvPr>
        </p:nvGraphicFramePr>
        <p:xfrm>
          <a:off x="507345" y="2735826"/>
          <a:ext cx="4674256" cy="27903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Kaavio 6"/>
          <p:cNvGraphicFramePr>
            <a:graphicFrameLocks/>
          </p:cNvGraphicFramePr>
          <p:nvPr>
            <p:extLst>
              <p:ext uri="{D42A27DB-BD31-4B8C-83A1-F6EECF244321}">
                <p14:modId xmlns:p14="http://schemas.microsoft.com/office/powerpoint/2010/main" val="3471481780"/>
              </p:ext>
            </p:extLst>
          </p:nvPr>
        </p:nvGraphicFramePr>
        <p:xfrm>
          <a:off x="5827580" y="2735826"/>
          <a:ext cx="4997736"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194672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400" dirty="0"/>
              <a:t>HARRASTUKSET, kokee harrastukset liian kalliiksi</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2914134484"/>
              </p:ext>
            </p:extLst>
          </p:nvPr>
        </p:nvGraphicFramePr>
        <p:xfrm>
          <a:off x="701040" y="2480310"/>
          <a:ext cx="5082540" cy="3348990"/>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p:cNvSpPr txBox="1"/>
          <p:nvPr/>
        </p:nvSpPr>
        <p:spPr>
          <a:xfrm>
            <a:off x="794085" y="1528010"/>
            <a:ext cx="11032958" cy="923330"/>
          </a:xfrm>
          <a:prstGeom prst="rect">
            <a:avLst/>
          </a:prstGeom>
          <a:noFill/>
        </p:spPr>
        <p:txBody>
          <a:bodyPr wrap="square" rtlCol="0">
            <a:spAutoFit/>
          </a:bodyPr>
          <a:lstStyle/>
          <a:p>
            <a:r>
              <a:rPr lang="fi-FI" dirty="0"/>
              <a:t>Kuopiolaiset 8. ja 9.lk nuorista 22,2% kokee kiinnostavat harrastukset liian kalliiksi ja tilanne on keskimääräinen suhteessa vertailukuntiin. Erityisesti ammatillisen oppilaitoksen nuoret kokevat harrastukset liian kalliiksi Kuopiossa.</a:t>
            </a:r>
          </a:p>
        </p:txBody>
      </p:sp>
      <p:graphicFrame>
        <p:nvGraphicFramePr>
          <p:cNvPr id="7" name="Kaavio 6"/>
          <p:cNvGraphicFramePr>
            <a:graphicFrameLocks/>
          </p:cNvGraphicFramePr>
          <p:nvPr>
            <p:extLst>
              <p:ext uri="{D42A27DB-BD31-4B8C-83A1-F6EECF244321}">
                <p14:modId xmlns:p14="http://schemas.microsoft.com/office/powerpoint/2010/main" val="1362696664"/>
              </p:ext>
            </p:extLst>
          </p:nvPr>
        </p:nvGraphicFramePr>
        <p:xfrm>
          <a:off x="6400800" y="2914651"/>
          <a:ext cx="5181600" cy="2754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8485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400" dirty="0"/>
              <a:t>HARRASTUKSET, ohjatusti taide ja kulttuuri/ liikunta harrastukset</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4229731683"/>
              </p:ext>
            </p:extLst>
          </p:nvPr>
        </p:nvGraphicFramePr>
        <p:xfrm>
          <a:off x="609601" y="2177716"/>
          <a:ext cx="4884420" cy="32804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Kaavio 5"/>
          <p:cNvGraphicFramePr>
            <a:graphicFrameLocks/>
          </p:cNvGraphicFramePr>
          <p:nvPr>
            <p:extLst>
              <p:ext uri="{D42A27DB-BD31-4B8C-83A1-F6EECF244321}">
                <p14:modId xmlns:p14="http://schemas.microsoft.com/office/powerpoint/2010/main" val="787822254"/>
              </p:ext>
            </p:extLst>
          </p:nvPr>
        </p:nvGraphicFramePr>
        <p:xfrm>
          <a:off x="6217920" y="2423160"/>
          <a:ext cx="4804410" cy="3006090"/>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iruutu 7"/>
          <p:cNvSpPr txBox="1"/>
          <p:nvPr/>
        </p:nvSpPr>
        <p:spPr>
          <a:xfrm>
            <a:off x="609601" y="1221265"/>
            <a:ext cx="10978214" cy="923330"/>
          </a:xfrm>
          <a:prstGeom prst="rect">
            <a:avLst/>
          </a:prstGeom>
          <a:noFill/>
        </p:spPr>
        <p:txBody>
          <a:bodyPr wrap="square" rtlCol="0">
            <a:spAutoFit/>
          </a:bodyPr>
          <a:lstStyle/>
          <a:p>
            <a:r>
              <a:rPr lang="fi-FI" dirty="0"/>
              <a:t>Kuopiossa suhteessa vertailukuntiin 8. ja 9.lk nuoret harrastavat keskimääräisen verran taidetta tai kulttuuria ohjatusti vapaa-ajalla vähintään viikoittain. Kuopiolaiset 8. ja 9.lk nuoret harrastavat liikuntaa ohjatusti vapaa-ajalla vähintään viikoittain toiseksi vähiten vertailukunnista. </a:t>
            </a:r>
          </a:p>
        </p:txBody>
      </p:sp>
      <p:sp>
        <p:nvSpPr>
          <p:cNvPr id="3" name="Suorakulmio 2"/>
          <p:cNvSpPr/>
          <p:nvPr/>
        </p:nvSpPr>
        <p:spPr>
          <a:xfrm>
            <a:off x="6388769" y="5575072"/>
            <a:ext cx="5570620" cy="646331"/>
          </a:xfrm>
          <a:prstGeom prst="rect">
            <a:avLst/>
          </a:prstGeom>
        </p:spPr>
        <p:txBody>
          <a:bodyPr wrap="square">
            <a:spAutoFit/>
          </a:bodyPr>
          <a:lstStyle/>
          <a:p>
            <a:r>
              <a:rPr lang="fi-FI" sz="900" dirty="0"/>
              <a:t>Indikaattori perustuu kysymykseen: "Kuinka usein harrastat liikuntaa tai urheilet ohjatusti tai omatoimisesti vapaa-ajalla?". Kysymyksen osio: 1) ohjatusti seuran tai järjestön tunneilla, harjoituksissa tai kilpailuissa/otteluissa. Vastausvaihtoehdot: 1) lähes päivittäin, 2) joka viikko, 3) joka kuukausi, 4) harvemmin, 5) en koskaan. Tarkastelussa ovat vastaajat, jotka ovat ilmoittaneet vaihtoehdon 1 tai 2. </a:t>
            </a:r>
          </a:p>
        </p:txBody>
      </p:sp>
      <p:sp>
        <p:nvSpPr>
          <p:cNvPr id="7" name="Suorakulmio 6"/>
          <p:cNvSpPr/>
          <p:nvPr/>
        </p:nvSpPr>
        <p:spPr>
          <a:xfrm>
            <a:off x="292769" y="5458126"/>
            <a:ext cx="6096000" cy="830997"/>
          </a:xfrm>
          <a:prstGeom prst="rect">
            <a:avLst/>
          </a:prstGeom>
        </p:spPr>
        <p:txBody>
          <a:bodyPr>
            <a:spAutoFit/>
          </a:bodyPr>
          <a:lstStyle/>
          <a:p>
            <a:r>
              <a:rPr lang="fi-FI" sz="800" dirty="0"/>
              <a:t>Indikaattori perustuu kysymykseen: "Kuinka usein harrastat taidetta tai kulttuuria ohjatusti tai omatoimisesti vapaa-ajalla?". Kysymyksen osio: 1) ohjatusti tunneilla, esimerkiksi taideoppilaitoksessa tai koulun kerhossa. Vastausvaihtoehdot: 1) lähes päivittäin, 2) joka viikko, 3) joka kuukausi, 4) harvemmin, 5) en koskaan. Tarkastelussa ovat vastaajat, jotka ovat ilmoittaneet vaihtoehdon 1 tai 2. Taiteen ja kulttuurin harrastaminen on esimerkiksi piirtämistä, kirjoittamista, koodaamista tai teatterissa, </a:t>
            </a:r>
            <a:r>
              <a:rPr lang="fi-FI" sz="800" dirty="0" err="1"/>
              <a:t>festareilla</a:t>
            </a:r>
            <a:r>
              <a:rPr lang="fi-FI" sz="800" dirty="0"/>
              <a:t>, sirkuksessa tai museossa käymistä. Myös musiikin kuuntelu, kirjojen lukeminen, valokuvaaminen ja videoiden tekeminen tai elokuvien katselu on taiteen ja kulttuurin harrastamista. </a:t>
            </a:r>
          </a:p>
        </p:txBody>
      </p:sp>
    </p:spTree>
    <p:extLst>
      <p:ext uri="{BB962C8B-B14F-4D97-AF65-F5344CB8AC3E}">
        <p14:creationId xmlns:p14="http://schemas.microsoft.com/office/powerpoint/2010/main" val="837552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HARRASTUKSET, </a:t>
            </a:r>
            <a:r>
              <a:rPr lang="fi-FI" b="1" dirty="0"/>
              <a:t>ohjatusti</a:t>
            </a:r>
            <a:r>
              <a:rPr lang="fi-FI" dirty="0"/>
              <a:t> taide ja kulttuuri ja liikunta harrastukset kouluasteittain</a:t>
            </a:r>
          </a:p>
        </p:txBody>
      </p:sp>
      <p:sp>
        <p:nvSpPr>
          <p:cNvPr id="4" name="Alatunnisteen paikkamerkki 3"/>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0F0F0F">
                  <a:tint val="75000"/>
                </a:srgbClr>
              </a:solidFill>
              <a:effectLst/>
              <a:uLnTx/>
              <a:uFillTx/>
              <a:latin typeface="Verdana"/>
              <a:ea typeface="+mn-ea"/>
              <a:cs typeface="+mn-cs"/>
            </a:endParaRPr>
          </a:p>
        </p:txBody>
      </p:sp>
      <p:graphicFrame>
        <p:nvGraphicFramePr>
          <p:cNvPr id="5" name="Kaavio 4"/>
          <p:cNvGraphicFramePr>
            <a:graphicFrameLocks/>
          </p:cNvGraphicFramePr>
          <p:nvPr>
            <p:extLst>
              <p:ext uri="{D42A27DB-BD31-4B8C-83A1-F6EECF244321}">
                <p14:modId xmlns:p14="http://schemas.microsoft.com/office/powerpoint/2010/main" val="2070552508"/>
              </p:ext>
            </p:extLst>
          </p:nvPr>
        </p:nvGraphicFramePr>
        <p:xfrm>
          <a:off x="799072" y="2225841"/>
          <a:ext cx="5349433" cy="33162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Kaavio 5"/>
          <p:cNvGraphicFramePr>
            <a:graphicFrameLocks/>
          </p:cNvGraphicFramePr>
          <p:nvPr>
            <p:extLst>
              <p:ext uri="{D42A27DB-BD31-4B8C-83A1-F6EECF244321}">
                <p14:modId xmlns:p14="http://schemas.microsoft.com/office/powerpoint/2010/main" val="2799460023"/>
              </p:ext>
            </p:extLst>
          </p:nvPr>
        </p:nvGraphicFramePr>
        <p:xfrm>
          <a:off x="6721643" y="2225841"/>
          <a:ext cx="4732420" cy="31507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21879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HARRASTUKSET, harrastaa omatoimisesti taidetta ja kulttuuria</a:t>
            </a:r>
          </a:p>
        </p:txBody>
      </p:sp>
      <p:sp>
        <p:nvSpPr>
          <p:cNvPr id="4" name="Alatunnisteen paikkamerkki 3"/>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0F0F0F">
                  <a:tint val="75000"/>
                </a:srgbClr>
              </a:solidFill>
              <a:effectLst/>
              <a:uLnTx/>
              <a:uFillTx/>
              <a:latin typeface="Verdana"/>
              <a:ea typeface="+mn-ea"/>
              <a:cs typeface="+mn-cs"/>
            </a:endParaRPr>
          </a:p>
        </p:txBody>
      </p:sp>
      <p:graphicFrame>
        <p:nvGraphicFramePr>
          <p:cNvPr id="6" name="Kaavio 5"/>
          <p:cNvGraphicFramePr>
            <a:graphicFrameLocks/>
          </p:cNvGraphicFramePr>
          <p:nvPr>
            <p:extLst>
              <p:ext uri="{D42A27DB-BD31-4B8C-83A1-F6EECF244321}">
                <p14:modId xmlns:p14="http://schemas.microsoft.com/office/powerpoint/2010/main" val="4046192526"/>
              </p:ext>
            </p:extLst>
          </p:nvPr>
        </p:nvGraphicFramePr>
        <p:xfrm>
          <a:off x="763930" y="1539432"/>
          <a:ext cx="5683170" cy="3185671"/>
        </p:xfrm>
        <a:graphic>
          <a:graphicData uri="http://schemas.openxmlformats.org/drawingml/2006/chart">
            <c:chart xmlns:c="http://schemas.openxmlformats.org/drawingml/2006/chart" xmlns:r="http://schemas.openxmlformats.org/officeDocument/2006/relationships" r:id="rId2"/>
          </a:graphicData>
        </a:graphic>
      </p:graphicFrame>
      <p:sp>
        <p:nvSpPr>
          <p:cNvPr id="8" name="Suorakulmio 7"/>
          <p:cNvSpPr/>
          <p:nvPr/>
        </p:nvSpPr>
        <p:spPr>
          <a:xfrm>
            <a:off x="208713" y="5186250"/>
            <a:ext cx="11879584" cy="830997"/>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dirty="0">
                <a:ln>
                  <a:noFill/>
                </a:ln>
                <a:solidFill>
                  <a:srgbClr val="0F0F0F"/>
                </a:solidFill>
                <a:effectLst/>
                <a:uLnTx/>
                <a:uFillTx/>
                <a:latin typeface="Arial" charset="0"/>
                <a:ea typeface="ＭＳ Ｐゴシック" charset="-128"/>
                <a:cs typeface="+mn-cs"/>
              </a:rPr>
              <a:t>Indikaattori perustuu kysymykseen: "Kuinka usein harrastat taidetta tai kulttuuria ohjatusti tai omatoimisesti vapaa-ajalla?". Kysymyksen osio: 2) omatoimisesti. Vastausvaihtoehdot: 1) lähes päivittäin, 2) joka viikko, 3) joka kuukausi, 4) harvemmin, 5) en koskaan. Tarkastelussa ovat vastaajat, jotka ovat ilmoittaneet vaihtoehdon 1 tai 2. Taiteen ja kulttuurin harrastaminen on esimerkiksi piirtämistä, kirjoittamista, koodaamista tai teatterissa, </a:t>
            </a:r>
            <a:r>
              <a:rPr kumimoji="0" lang="fi-FI" sz="1200" b="0" i="0" u="none" strike="noStrike" kern="1200" cap="none" spc="0" normalizeH="0" baseline="0" noProof="0" dirty="0" err="1">
                <a:ln>
                  <a:noFill/>
                </a:ln>
                <a:solidFill>
                  <a:srgbClr val="0F0F0F"/>
                </a:solidFill>
                <a:effectLst/>
                <a:uLnTx/>
                <a:uFillTx/>
                <a:latin typeface="Arial" charset="0"/>
                <a:ea typeface="ＭＳ Ｐゴシック" charset="-128"/>
                <a:cs typeface="+mn-cs"/>
              </a:rPr>
              <a:t>festareilla</a:t>
            </a:r>
            <a:r>
              <a:rPr kumimoji="0" lang="fi-FI" sz="1200" b="0" i="0" u="none" strike="noStrike" kern="1200" cap="none" spc="0" normalizeH="0" baseline="0" noProof="0" dirty="0">
                <a:ln>
                  <a:noFill/>
                </a:ln>
                <a:solidFill>
                  <a:srgbClr val="0F0F0F"/>
                </a:solidFill>
                <a:effectLst/>
                <a:uLnTx/>
                <a:uFillTx/>
                <a:latin typeface="Arial" charset="0"/>
                <a:ea typeface="ＭＳ Ｐゴシック" charset="-128"/>
                <a:cs typeface="+mn-cs"/>
              </a:rPr>
              <a:t>, sirkuksessa tai museossa käymistä. Myös musiikin kuuntelu, kirjojen lukeminen, valokuvaaminen ja videoiden tekeminen tai elokuvien katselu on taiteen ja kulttuurin harrastamista.</a:t>
            </a:r>
          </a:p>
        </p:txBody>
      </p:sp>
      <p:graphicFrame>
        <p:nvGraphicFramePr>
          <p:cNvPr id="9" name="Kaavio 8"/>
          <p:cNvGraphicFramePr>
            <a:graphicFrameLocks/>
          </p:cNvGraphicFramePr>
          <p:nvPr/>
        </p:nvGraphicFramePr>
        <p:xfrm>
          <a:off x="7149296" y="1820668"/>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888996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HARRASTUKSET, harrastaa liikuntaa omatoimisesti vapaa-ajalla </a:t>
            </a:r>
            <a:r>
              <a:rPr lang="fi-FI" dirty="0" err="1"/>
              <a:t>väh</a:t>
            </a:r>
            <a:r>
              <a:rPr lang="fi-FI" dirty="0"/>
              <a:t>. viikoittain</a:t>
            </a:r>
          </a:p>
        </p:txBody>
      </p:sp>
      <p:sp>
        <p:nvSpPr>
          <p:cNvPr id="4" name="Alatunnisteen paikkamerkki 3"/>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0F0F0F">
                  <a:tint val="75000"/>
                </a:srgbClr>
              </a:solidFill>
              <a:effectLst/>
              <a:uLnTx/>
              <a:uFillTx/>
              <a:latin typeface="Verdana"/>
              <a:ea typeface="+mn-ea"/>
              <a:cs typeface="+mn-cs"/>
            </a:endParaRPr>
          </a:p>
        </p:txBody>
      </p:sp>
      <p:graphicFrame>
        <p:nvGraphicFramePr>
          <p:cNvPr id="7" name="Kaavio 6"/>
          <p:cNvGraphicFramePr>
            <a:graphicFrameLocks/>
          </p:cNvGraphicFramePr>
          <p:nvPr>
            <p:extLst>
              <p:ext uri="{D42A27DB-BD31-4B8C-83A1-F6EECF244321}">
                <p14:modId xmlns:p14="http://schemas.microsoft.com/office/powerpoint/2010/main" val="3280334284"/>
              </p:ext>
            </p:extLst>
          </p:nvPr>
        </p:nvGraphicFramePr>
        <p:xfrm>
          <a:off x="6757737" y="2298032"/>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Suorakulmio 2"/>
          <p:cNvSpPr/>
          <p:nvPr/>
        </p:nvSpPr>
        <p:spPr>
          <a:xfrm>
            <a:off x="762000" y="5352130"/>
            <a:ext cx="10567737" cy="646331"/>
          </a:xfrm>
          <a:prstGeom prst="rect">
            <a:avLst/>
          </a:prstGeom>
        </p:spPr>
        <p:txBody>
          <a:bodyPr wrap="square">
            <a:spAutoFit/>
          </a:bodyPr>
          <a:lstStyle/>
          <a:p>
            <a:r>
              <a:rPr lang="fi-FI" sz="1200" dirty="0"/>
              <a:t>Indikaattori perustuu kysymykseen: "Kuinka usein harrastat liikuntaa tai urheilet ohjatusti tai omatoimisesti vapaa-ajalla?". Kysymyksen osio: 2) omatoimisesti. Vastausvaihtoehdot: 1) lähes päivittäin, 2) joka viikko, 3) joka kuukausi, 4) harvemmin, 5) en koskaan. Tarkastelussa ovat vastaajat, jotka ovat ilmoittaneet vaihtoehdon 1 tai 2. </a:t>
            </a:r>
          </a:p>
        </p:txBody>
      </p:sp>
      <p:graphicFrame>
        <p:nvGraphicFramePr>
          <p:cNvPr id="11" name="Kaavio 10"/>
          <p:cNvGraphicFramePr>
            <a:graphicFrameLocks/>
          </p:cNvGraphicFramePr>
          <p:nvPr>
            <p:extLst>
              <p:ext uri="{D42A27DB-BD31-4B8C-83A1-F6EECF244321}">
                <p14:modId xmlns:p14="http://schemas.microsoft.com/office/powerpoint/2010/main" val="2196002604"/>
              </p:ext>
            </p:extLst>
          </p:nvPr>
        </p:nvGraphicFramePr>
        <p:xfrm>
          <a:off x="1010653" y="2334127"/>
          <a:ext cx="5088757" cy="26643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13663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HARRASTUKSET, liikuntaa tai urheilee </a:t>
            </a:r>
            <a:r>
              <a:rPr lang="fi-FI" dirty="0" err="1"/>
              <a:t>väh</a:t>
            </a:r>
            <a:r>
              <a:rPr lang="fi-FI" dirty="0"/>
              <a:t> kuukausittain</a:t>
            </a:r>
          </a:p>
        </p:txBody>
      </p:sp>
      <p:sp>
        <p:nvSpPr>
          <p:cNvPr id="4" name="Alatunnisteen paikkamerkki 3"/>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0F0F0F">
                  <a:tint val="75000"/>
                </a:srgbClr>
              </a:solidFill>
              <a:effectLst/>
              <a:uLnTx/>
              <a:uFillTx/>
              <a:latin typeface="Verdana"/>
              <a:ea typeface="+mn-ea"/>
              <a:cs typeface="+mn-cs"/>
            </a:endParaRPr>
          </a:p>
        </p:txBody>
      </p:sp>
      <p:graphicFrame>
        <p:nvGraphicFramePr>
          <p:cNvPr id="5" name="Kaavio 4"/>
          <p:cNvGraphicFramePr>
            <a:graphicFrameLocks/>
          </p:cNvGraphicFramePr>
          <p:nvPr>
            <p:extLst>
              <p:ext uri="{D42A27DB-BD31-4B8C-83A1-F6EECF244321}">
                <p14:modId xmlns:p14="http://schemas.microsoft.com/office/powerpoint/2010/main" val="3363510845"/>
              </p:ext>
            </p:extLst>
          </p:nvPr>
        </p:nvGraphicFramePr>
        <p:xfrm>
          <a:off x="6553200" y="2256700"/>
          <a:ext cx="4888832" cy="2958457"/>
        </p:xfrm>
        <a:graphic>
          <a:graphicData uri="http://schemas.openxmlformats.org/drawingml/2006/chart">
            <c:chart xmlns:c="http://schemas.openxmlformats.org/drawingml/2006/chart" xmlns:r="http://schemas.openxmlformats.org/officeDocument/2006/relationships" r:id="rId2"/>
          </a:graphicData>
        </a:graphic>
      </p:graphicFrame>
      <p:sp>
        <p:nvSpPr>
          <p:cNvPr id="3" name="Suorakulmio 2"/>
          <p:cNvSpPr/>
          <p:nvPr/>
        </p:nvSpPr>
        <p:spPr>
          <a:xfrm>
            <a:off x="609600" y="5651571"/>
            <a:ext cx="11265567" cy="415498"/>
          </a:xfrm>
          <a:prstGeom prst="rect">
            <a:avLst/>
          </a:prstGeom>
        </p:spPr>
        <p:txBody>
          <a:bodyPr wrap="square">
            <a:spAutoFit/>
          </a:bodyPr>
          <a:lstStyle/>
          <a:p>
            <a:r>
              <a:rPr lang="fi-FI" sz="1050" dirty="0"/>
              <a:t>Indikaattori perustuu kysymykseen: "Kuinka usein teet seuraavia asioita kouluajan ulkopuolella?". Kysymyksen osio: 1) harrastan liikuntaa tai urheilen. Vastausvaihtoehdot: 1) lähes päivittäin, 2) joka viikko, 3) joka kuukausi, 4) harvemmin, 5) en koskaan. Tarkastelussa ovat vastaajat, jotka ovat ilmoittaneet vaihtoehdon 1, 2 tai 3. </a:t>
            </a:r>
          </a:p>
        </p:txBody>
      </p:sp>
      <p:graphicFrame>
        <p:nvGraphicFramePr>
          <p:cNvPr id="7" name="Kaavio 6"/>
          <p:cNvGraphicFramePr>
            <a:graphicFrameLocks/>
          </p:cNvGraphicFramePr>
          <p:nvPr>
            <p:extLst>
              <p:ext uri="{D42A27DB-BD31-4B8C-83A1-F6EECF244321}">
                <p14:modId xmlns:p14="http://schemas.microsoft.com/office/powerpoint/2010/main" val="139609365"/>
              </p:ext>
            </p:extLst>
          </p:nvPr>
        </p:nvGraphicFramePr>
        <p:xfrm>
          <a:off x="1247273" y="2364328"/>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80129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HARRASTUKSET, harrastaa musiikkia</a:t>
            </a:r>
          </a:p>
        </p:txBody>
      </p:sp>
      <p:sp>
        <p:nvSpPr>
          <p:cNvPr id="4" name="Alatunnisteen paikkamerkki 3"/>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0F0F0F">
                  <a:tint val="75000"/>
                </a:srgbClr>
              </a:solidFill>
              <a:effectLst/>
              <a:uLnTx/>
              <a:uFillTx/>
              <a:latin typeface="Verdana"/>
              <a:ea typeface="+mn-ea"/>
              <a:cs typeface="+mn-cs"/>
            </a:endParaRPr>
          </a:p>
        </p:txBody>
      </p:sp>
      <p:graphicFrame>
        <p:nvGraphicFramePr>
          <p:cNvPr id="5" name="Kaavio 4"/>
          <p:cNvGraphicFramePr>
            <a:graphicFrameLocks/>
          </p:cNvGraphicFramePr>
          <p:nvPr>
            <p:extLst>
              <p:ext uri="{D42A27DB-BD31-4B8C-83A1-F6EECF244321}">
                <p14:modId xmlns:p14="http://schemas.microsoft.com/office/powerpoint/2010/main" val="2341729727"/>
              </p:ext>
            </p:extLst>
          </p:nvPr>
        </p:nvGraphicFramePr>
        <p:xfrm>
          <a:off x="768206" y="1494039"/>
          <a:ext cx="5380299" cy="3621565"/>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p:cNvSpPr txBox="1"/>
          <p:nvPr/>
        </p:nvSpPr>
        <p:spPr>
          <a:xfrm>
            <a:off x="609600" y="5532698"/>
            <a:ext cx="10972799"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000" b="0" i="0" u="none" strike="noStrike" kern="1200" cap="none" spc="0" normalizeH="0" baseline="0" noProof="0" dirty="0">
                <a:ln>
                  <a:noFill/>
                </a:ln>
                <a:solidFill>
                  <a:srgbClr val="0F0F0F"/>
                </a:solidFill>
                <a:effectLst/>
                <a:uLnTx/>
                <a:uFillTx/>
                <a:latin typeface="Arial" charset="0"/>
                <a:ea typeface="ＭＳ Ｐゴシック" charset="-128"/>
                <a:cs typeface="+mn-cs"/>
              </a:rPr>
              <a:t>Indikaattori perustuu kysymykseen: "Kuinka usein teet seuraavia asioita kouluajan ulkopuolella?" Kysymyksen osio: 2) harrastan laulamista, soittamista tai säveltämistä. Vastausvaihtoehdot: 1) lähes päivittäin, 2) joka viikko, 3) joka kuukausi, 4) harvemmin, 5) en koskaan. Tarkastelussa ovat ne vastaajat, jotka ovat ilmoittaneet vaihtoehdon 1, 2 tai 3. </a:t>
            </a:r>
          </a:p>
        </p:txBody>
      </p:sp>
      <p:graphicFrame>
        <p:nvGraphicFramePr>
          <p:cNvPr id="7" name="Kaavio 6"/>
          <p:cNvGraphicFramePr>
            <a:graphicFrameLocks/>
          </p:cNvGraphicFramePr>
          <p:nvPr/>
        </p:nvGraphicFramePr>
        <p:xfrm>
          <a:off x="6873433" y="1834733"/>
          <a:ext cx="4874871" cy="31182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968407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HARRASTUKSET, harrastaa näyttelemistä, sirkusta tai tanssia</a:t>
            </a:r>
          </a:p>
        </p:txBody>
      </p:sp>
      <p:sp>
        <p:nvSpPr>
          <p:cNvPr id="4" name="Alatunnisteen paikkamerkki 3"/>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0F0F0F">
                  <a:tint val="75000"/>
                </a:srgbClr>
              </a:solidFill>
              <a:effectLst/>
              <a:uLnTx/>
              <a:uFillTx/>
              <a:latin typeface="Verdana"/>
              <a:ea typeface="+mn-ea"/>
              <a:cs typeface="+mn-cs"/>
            </a:endParaRPr>
          </a:p>
        </p:txBody>
      </p:sp>
      <p:graphicFrame>
        <p:nvGraphicFramePr>
          <p:cNvPr id="5" name="Kaavio 4"/>
          <p:cNvGraphicFramePr>
            <a:graphicFrameLocks/>
          </p:cNvGraphicFramePr>
          <p:nvPr>
            <p:extLst>
              <p:ext uri="{D42A27DB-BD31-4B8C-83A1-F6EECF244321}">
                <p14:modId xmlns:p14="http://schemas.microsoft.com/office/powerpoint/2010/main" val="24600475"/>
              </p:ext>
            </p:extLst>
          </p:nvPr>
        </p:nvGraphicFramePr>
        <p:xfrm>
          <a:off x="609601" y="1736203"/>
          <a:ext cx="5623367" cy="3099121"/>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p:cNvSpPr txBox="1"/>
          <p:nvPr/>
        </p:nvSpPr>
        <p:spPr>
          <a:xfrm>
            <a:off x="609602" y="5613723"/>
            <a:ext cx="11073062"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000" b="0" i="0" u="none" strike="noStrike" kern="1200" cap="none" spc="0" normalizeH="0" baseline="0" noProof="0" dirty="0">
                <a:ln>
                  <a:noFill/>
                </a:ln>
                <a:solidFill>
                  <a:srgbClr val="0F0F0F"/>
                </a:solidFill>
                <a:effectLst/>
                <a:uLnTx/>
                <a:uFillTx/>
                <a:latin typeface="Arial" charset="0"/>
                <a:ea typeface="ＭＳ Ｐゴシック" charset="-128"/>
                <a:cs typeface="+mn-cs"/>
              </a:rPr>
              <a:t>Indikaattori perustuu kysymykseen: "Kuinka usein teet seuraavia asioita kouluajan ulkopuolella?". Kysymyksen osio: 3) harrastan näyttelemistä, sirkusta tai tanssia. Vastausvaihtoehdot: 1) lähes päivittäin, 2) joka viikko, 3) joka kuukausi, 4) harvemmin, 5) en koskaan. Tarkastelussa ovat vastaajat, jotka ovat ilmoittaneet vaihtoehdon 1, 2 tai 3.</a:t>
            </a:r>
          </a:p>
        </p:txBody>
      </p:sp>
      <p:graphicFrame>
        <p:nvGraphicFramePr>
          <p:cNvPr id="7" name="Kaavio 6"/>
          <p:cNvGraphicFramePr>
            <a:graphicFrameLocks/>
          </p:cNvGraphicFramePr>
          <p:nvPr/>
        </p:nvGraphicFramePr>
        <p:xfrm>
          <a:off x="6749970" y="2068187"/>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64817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HARRASTUKSET, harrastaa kuvataidetta tai valokuvaamista</a:t>
            </a:r>
          </a:p>
        </p:txBody>
      </p:sp>
      <p:sp>
        <p:nvSpPr>
          <p:cNvPr id="4" name="Alatunnisteen paikkamerkki 3"/>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0F0F0F">
                  <a:tint val="75000"/>
                </a:srgbClr>
              </a:solidFill>
              <a:effectLst/>
              <a:uLnTx/>
              <a:uFillTx/>
              <a:latin typeface="Verdana"/>
              <a:ea typeface="+mn-ea"/>
              <a:cs typeface="+mn-cs"/>
            </a:endParaRPr>
          </a:p>
        </p:txBody>
      </p:sp>
      <p:graphicFrame>
        <p:nvGraphicFramePr>
          <p:cNvPr id="5" name="Kaavio 4"/>
          <p:cNvGraphicFramePr>
            <a:graphicFrameLocks/>
          </p:cNvGraphicFramePr>
          <p:nvPr>
            <p:extLst>
              <p:ext uri="{D42A27DB-BD31-4B8C-83A1-F6EECF244321}">
                <p14:modId xmlns:p14="http://schemas.microsoft.com/office/powerpoint/2010/main" val="112063356"/>
              </p:ext>
            </p:extLst>
          </p:nvPr>
        </p:nvGraphicFramePr>
        <p:xfrm>
          <a:off x="731132" y="1463937"/>
          <a:ext cx="5299277" cy="3335092"/>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p:cNvSpPr txBox="1"/>
          <p:nvPr/>
        </p:nvSpPr>
        <p:spPr>
          <a:xfrm>
            <a:off x="902825" y="5278056"/>
            <a:ext cx="10679575"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000" b="0" i="0" u="none" strike="noStrike" kern="1200" cap="none" spc="0" normalizeH="0" baseline="0" noProof="0" dirty="0">
                <a:ln>
                  <a:noFill/>
                </a:ln>
                <a:solidFill>
                  <a:srgbClr val="0F0F0F"/>
                </a:solidFill>
                <a:effectLst/>
                <a:uLnTx/>
                <a:uFillTx/>
                <a:latin typeface="Arial" charset="0"/>
                <a:ea typeface="ＭＳ Ｐゴシック" charset="-128"/>
                <a:cs typeface="+mn-cs"/>
              </a:rPr>
              <a:t>Indikaattori perustuu kysymykseen: "Kuinka usein teet seuraavia asioita kouluajan ulkopuolella?". Kysymyksen osio: 4) harrastan piirtämistä, maalaamista tai valokuvaamista. Vastausvaihtoehdot: 1) lähes päivittäin, 2) joka viikko, 3) joka kuukausi, 4) harvemmin, 5) en koskaan. Tarkastelussa ovat vastaajat, jotka ovat ilmoittaneet vaihtoehdon 1,2 tai 3. </a:t>
            </a:r>
          </a:p>
        </p:txBody>
      </p:sp>
      <p:graphicFrame>
        <p:nvGraphicFramePr>
          <p:cNvPr id="7" name="Kaavio 6"/>
          <p:cNvGraphicFramePr>
            <a:graphicFrameLocks/>
          </p:cNvGraphicFramePr>
          <p:nvPr/>
        </p:nvGraphicFramePr>
        <p:xfrm>
          <a:off x="6807843"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452029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HARRASTUKSET, lukee kirjoja</a:t>
            </a:r>
          </a:p>
        </p:txBody>
      </p:sp>
      <p:sp>
        <p:nvSpPr>
          <p:cNvPr id="4" name="Alatunnisteen paikkamerkki 3"/>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0F0F0F">
                  <a:tint val="75000"/>
                </a:srgbClr>
              </a:solidFill>
              <a:effectLst/>
              <a:uLnTx/>
              <a:uFillTx/>
              <a:latin typeface="Verdana"/>
              <a:ea typeface="+mn-ea"/>
              <a:cs typeface="+mn-cs"/>
            </a:endParaRPr>
          </a:p>
        </p:txBody>
      </p:sp>
      <p:graphicFrame>
        <p:nvGraphicFramePr>
          <p:cNvPr id="6" name="Kaavio 5"/>
          <p:cNvGraphicFramePr>
            <a:graphicFrameLocks/>
          </p:cNvGraphicFramePr>
          <p:nvPr/>
        </p:nvGraphicFramePr>
        <p:xfrm>
          <a:off x="756631" y="1417638"/>
          <a:ext cx="5391874" cy="365628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497711" y="5625296"/>
            <a:ext cx="11606057"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000" b="0" i="0" u="none" strike="noStrike" kern="1200" cap="none" spc="0" normalizeH="0" baseline="0" noProof="0" dirty="0">
                <a:ln>
                  <a:noFill/>
                </a:ln>
                <a:solidFill>
                  <a:srgbClr val="0F0F0F"/>
                </a:solidFill>
                <a:effectLst/>
                <a:uLnTx/>
                <a:uFillTx/>
                <a:latin typeface="Arial" charset="0"/>
                <a:ea typeface="ＭＳ Ｐゴシック" charset="-128"/>
                <a:cs typeface="+mn-cs"/>
              </a:rPr>
              <a:t>Indikaattori perustuu kysymykseen: "Kuinka usein teet seuraavia asioita kouluajan ulkopuolella?". Kysymyksen osio: 5) luen kirjoja omaksi ilokseni. Vastausvaihtoehdot: 1) lähes päivittäin, 2) joka viikko, 3) joka kuukausi, 4) harvemmin, 5) en koskaan. Tarkastelussa ovat ne vastaajat, jotka ovat ilmoittaneet vaihtoehdon 1, 2 tai 3.</a:t>
            </a:r>
          </a:p>
        </p:txBody>
      </p:sp>
      <p:graphicFrame>
        <p:nvGraphicFramePr>
          <p:cNvPr id="11" name="Kaavio 10"/>
          <p:cNvGraphicFramePr>
            <a:graphicFrameLocks/>
          </p:cNvGraphicFramePr>
          <p:nvPr/>
        </p:nvGraphicFramePr>
        <p:xfrm>
          <a:off x="6991109" y="1989263"/>
          <a:ext cx="4782273" cy="30846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0845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LIIKUNTA SUKUPUOLITTAIN EROJA Kuopiossa</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7" name="Kaavio 6"/>
          <p:cNvGraphicFramePr>
            <a:graphicFrameLocks/>
          </p:cNvGraphicFramePr>
          <p:nvPr>
            <p:extLst>
              <p:ext uri="{D42A27DB-BD31-4B8C-83A1-F6EECF244321}">
                <p14:modId xmlns:p14="http://schemas.microsoft.com/office/powerpoint/2010/main" val="3028601738"/>
              </p:ext>
            </p:extLst>
          </p:nvPr>
        </p:nvGraphicFramePr>
        <p:xfrm>
          <a:off x="1155290" y="2847913"/>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755864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HARRASTUKSET, harrastaa kirjoittamista</a:t>
            </a:r>
          </a:p>
        </p:txBody>
      </p:sp>
      <p:sp>
        <p:nvSpPr>
          <p:cNvPr id="4" name="Alatunnisteen paikkamerkki 3"/>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0F0F0F">
                  <a:tint val="75000"/>
                </a:srgbClr>
              </a:solidFill>
              <a:effectLst/>
              <a:uLnTx/>
              <a:uFillTx/>
              <a:latin typeface="Verdana"/>
              <a:ea typeface="+mn-ea"/>
              <a:cs typeface="+mn-cs"/>
            </a:endParaRPr>
          </a:p>
        </p:txBody>
      </p:sp>
      <p:graphicFrame>
        <p:nvGraphicFramePr>
          <p:cNvPr id="5" name="Kaavio 4"/>
          <p:cNvGraphicFramePr>
            <a:graphicFrameLocks/>
          </p:cNvGraphicFramePr>
          <p:nvPr>
            <p:extLst>
              <p:ext uri="{D42A27DB-BD31-4B8C-83A1-F6EECF244321}">
                <p14:modId xmlns:p14="http://schemas.microsoft.com/office/powerpoint/2010/main" val="773019609"/>
              </p:ext>
            </p:extLst>
          </p:nvPr>
        </p:nvGraphicFramePr>
        <p:xfrm>
          <a:off x="962679" y="1792552"/>
          <a:ext cx="5299226" cy="3133846"/>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p:cNvSpPr txBox="1"/>
          <p:nvPr/>
        </p:nvSpPr>
        <p:spPr>
          <a:xfrm>
            <a:off x="609601" y="5534526"/>
            <a:ext cx="11349788"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000" b="0" i="0" u="none" strike="noStrike" kern="1200" cap="none" spc="0" normalizeH="0" baseline="0" noProof="0" dirty="0">
                <a:ln>
                  <a:noFill/>
                </a:ln>
                <a:solidFill>
                  <a:srgbClr val="0F0F0F"/>
                </a:solidFill>
                <a:effectLst/>
                <a:uLnTx/>
                <a:uFillTx/>
                <a:latin typeface="Arial" charset="0"/>
                <a:ea typeface="ＭＳ Ｐゴシック" charset="-128"/>
                <a:cs typeface="+mn-cs"/>
              </a:rPr>
              <a:t>Indikaattori perustuu kysymykseen: "Kuinka usein teet seuraavia asioita kouluajan ulkopuolella?". Kysymyksen osio: 6) kirjoitan runoja tai kertomuksia. Vastausvaihtoehdot: 1) lähes päivittäin, 2) joka viikko, 3) joka kuukausi, 4) harvemmin, 5) en koskaan. Tarkastelussa ovat vastaajat, jotka ovat ilmoittaneet vaihtoehdon 1, 2 tai 3. </a:t>
            </a:r>
          </a:p>
        </p:txBody>
      </p:sp>
      <p:graphicFrame>
        <p:nvGraphicFramePr>
          <p:cNvPr id="7" name="Kaavio 6"/>
          <p:cNvGraphicFramePr>
            <a:graphicFrameLocks/>
          </p:cNvGraphicFramePr>
          <p:nvPr/>
        </p:nvGraphicFramePr>
        <p:xfrm>
          <a:off x="6761544" y="1987875"/>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81609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HARRASTUKSET, käy elokuvissa, teatterissa, konsertissa tai näyttelyissä</a:t>
            </a:r>
          </a:p>
        </p:txBody>
      </p:sp>
      <p:sp>
        <p:nvSpPr>
          <p:cNvPr id="4" name="Alatunnisteen paikkamerkki 3"/>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0F0F0F">
                  <a:tint val="75000"/>
                </a:srgbClr>
              </a:solidFill>
              <a:effectLst/>
              <a:uLnTx/>
              <a:uFillTx/>
              <a:latin typeface="Verdana"/>
              <a:ea typeface="+mn-ea"/>
              <a:cs typeface="+mn-cs"/>
            </a:endParaRPr>
          </a:p>
        </p:txBody>
      </p:sp>
      <p:graphicFrame>
        <p:nvGraphicFramePr>
          <p:cNvPr id="5" name="Kaavio 4"/>
          <p:cNvGraphicFramePr>
            <a:graphicFrameLocks/>
          </p:cNvGraphicFramePr>
          <p:nvPr>
            <p:extLst>
              <p:ext uri="{D42A27DB-BD31-4B8C-83A1-F6EECF244321}">
                <p14:modId xmlns:p14="http://schemas.microsoft.com/office/powerpoint/2010/main" val="1571787350"/>
              </p:ext>
            </p:extLst>
          </p:nvPr>
        </p:nvGraphicFramePr>
        <p:xfrm>
          <a:off x="729206" y="1417638"/>
          <a:ext cx="5046562" cy="3729422"/>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p:cNvSpPr txBox="1"/>
          <p:nvPr/>
        </p:nvSpPr>
        <p:spPr>
          <a:xfrm>
            <a:off x="1006997" y="5578997"/>
            <a:ext cx="10783950"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000" b="0" i="0" u="none" strike="noStrike" kern="1200" cap="none" spc="0" normalizeH="0" baseline="0" noProof="0" dirty="0">
                <a:ln>
                  <a:noFill/>
                </a:ln>
                <a:solidFill>
                  <a:srgbClr val="0F0F0F"/>
                </a:solidFill>
                <a:effectLst/>
                <a:uLnTx/>
                <a:uFillTx/>
                <a:latin typeface="Arial" charset="0"/>
                <a:ea typeface="ＭＳ Ｐゴシック" charset="-128"/>
                <a:cs typeface="+mn-cs"/>
              </a:rPr>
              <a:t>Indikaattori perustuu kysymykseen: "Kuinka usein teet seuraavia asioita kouluajan ulkopuolella?". Kysymyksen osio: 7) käyn elokuvissa, teatterissa, konsertissa tai näyttelyissä. Vastausvaihtoehdot: 1) lähes päivittäin, 2) joka viikko, 3) joka kuukausi, 4) harvemmin, 5) en koskaan. Tarkastelussa ovat vastaajat, jotka ovat ilmoittaneet vaihtoehdon 1, 2 tai 3</a:t>
            </a:r>
          </a:p>
        </p:txBody>
      </p:sp>
      <p:graphicFrame>
        <p:nvGraphicFramePr>
          <p:cNvPr id="7" name="Kaavio 6"/>
          <p:cNvGraphicFramePr>
            <a:graphicFrameLocks/>
          </p:cNvGraphicFramePr>
          <p:nvPr/>
        </p:nvGraphicFramePr>
        <p:xfrm>
          <a:off x="6541625" y="2123823"/>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246518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HARRASTUKSET, harrastaa käsitöitä, rakentaa tai korjaa laitteita</a:t>
            </a:r>
          </a:p>
        </p:txBody>
      </p:sp>
      <p:sp>
        <p:nvSpPr>
          <p:cNvPr id="4" name="Alatunnisteen paikkamerkki 3"/>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0F0F0F">
                  <a:tint val="75000"/>
                </a:srgbClr>
              </a:solidFill>
              <a:effectLst/>
              <a:uLnTx/>
              <a:uFillTx/>
              <a:latin typeface="Verdana"/>
              <a:ea typeface="+mn-ea"/>
              <a:cs typeface="+mn-cs"/>
            </a:endParaRPr>
          </a:p>
        </p:txBody>
      </p:sp>
      <p:graphicFrame>
        <p:nvGraphicFramePr>
          <p:cNvPr id="5" name="Kaavio 4"/>
          <p:cNvGraphicFramePr>
            <a:graphicFrameLocks/>
          </p:cNvGraphicFramePr>
          <p:nvPr>
            <p:extLst>
              <p:ext uri="{D42A27DB-BD31-4B8C-83A1-F6EECF244321}">
                <p14:modId xmlns:p14="http://schemas.microsoft.com/office/powerpoint/2010/main" val="1327281080"/>
              </p:ext>
            </p:extLst>
          </p:nvPr>
        </p:nvGraphicFramePr>
        <p:xfrm>
          <a:off x="722004" y="1678330"/>
          <a:ext cx="5673524" cy="3064397"/>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p:cNvSpPr txBox="1"/>
          <p:nvPr/>
        </p:nvSpPr>
        <p:spPr>
          <a:xfrm>
            <a:off x="722004" y="5486400"/>
            <a:ext cx="10860396"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000" b="0" i="0" u="none" strike="noStrike" kern="1200" cap="none" spc="0" normalizeH="0" baseline="0" noProof="0" dirty="0">
                <a:ln>
                  <a:noFill/>
                </a:ln>
                <a:solidFill>
                  <a:srgbClr val="0F0F0F"/>
                </a:solidFill>
                <a:effectLst/>
                <a:uLnTx/>
                <a:uFillTx/>
                <a:latin typeface="Arial" charset="0"/>
                <a:ea typeface="ＭＳ Ｐゴシック" charset="-128"/>
                <a:cs typeface="+mn-cs"/>
              </a:rPr>
              <a:t>Indikaattori perustuu kysymykseen: "Kuinka usein teet seuraavia asioita kouluajan ulkopuolella?". Kysymyksen osio: 8) teen käsi- tai puutöitä, askartelen, rakennan tai korjaan koneita tai laitteita. Vastausvaihtoehdot: 1) lähes päivittäin, 2) joka viikko, 3) joka kuukausi, 4) harvemmin, 5) en koskaan. Tarkastelussa ovat ne vastaajat, jotka ovat ilmoittaneet vaihtoehdon 1, 2 tai 3</a:t>
            </a:r>
          </a:p>
        </p:txBody>
      </p:sp>
      <p:graphicFrame>
        <p:nvGraphicFramePr>
          <p:cNvPr id="6" name="Kaavio 5"/>
          <p:cNvGraphicFramePr>
            <a:graphicFrameLocks/>
          </p:cNvGraphicFramePr>
          <p:nvPr/>
        </p:nvGraphicFramePr>
        <p:xfrm>
          <a:off x="6749970" y="1973484"/>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63082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HARRASTUKSET, tekee animaatioita, videoita tai elokuvia</a:t>
            </a:r>
          </a:p>
        </p:txBody>
      </p:sp>
      <p:sp>
        <p:nvSpPr>
          <p:cNvPr id="4" name="Alatunnisteen paikkamerkki 3"/>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0F0F0F">
                  <a:tint val="75000"/>
                </a:srgbClr>
              </a:solidFill>
              <a:effectLst/>
              <a:uLnTx/>
              <a:uFillTx/>
              <a:latin typeface="Verdana"/>
              <a:ea typeface="+mn-ea"/>
              <a:cs typeface="+mn-cs"/>
            </a:endParaRPr>
          </a:p>
        </p:txBody>
      </p:sp>
      <p:graphicFrame>
        <p:nvGraphicFramePr>
          <p:cNvPr id="5" name="Kaavio 4"/>
          <p:cNvGraphicFramePr>
            <a:graphicFrameLocks/>
          </p:cNvGraphicFramePr>
          <p:nvPr>
            <p:extLst>
              <p:ext uri="{D42A27DB-BD31-4B8C-83A1-F6EECF244321}">
                <p14:modId xmlns:p14="http://schemas.microsoft.com/office/powerpoint/2010/main" val="1603208173"/>
              </p:ext>
            </p:extLst>
          </p:nvPr>
        </p:nvGraphicFramePr>
        <p:xfrm>
          <a:off x="694481" y="1597306"/>
          <a:ext cx="5557777" cy="33884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p:cNvSpPr txBox="1"/>
          <p:nvPr/>
        </p:nvSpPr>
        <p:spPr>
          <a:xfrm>
            <a:off x="694481" y="5532699"/>
            <a:ext cx="11325066"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000" b="0" i="0" u="none" strike="noStrike" kern="1200" cap="none" spc="0" normalizeH="0" baseline="0" noProof="0" dirty="0">
                <a:ln>
                  <a:noFill/>
                </a:ln>
                <a:solidFill>
                  <a:srgbClr val="0F0F0F"/>
                </a:solidFill>
                <a:effectLst/>
                <a:uLnTx/>
                <a:uFillTx/>
                <a:latin typeface="Arial" charset="0"/>
                <a:ea typeface="ＭＳ Ｐゴシック" charset="-128"/>
                <a:cs typeface="+mn-cs"/>
              </a:rPr>
              <a:t>Indikaattori perustuu kysymykseen: "Kuinka usein teet seuraavia asioita kouluajan ulkopuolella?". Kysymyksen osio: 11) teen animaatioita, videoita tai elokuvia. Vastausvaihtoehdot: 1) lähes päivittäin, 2) joka viikko, 3) joka kuukausi, 4) harvemmin, 5) en koskaan. Tarkastelussa ovat vastaajat, jotka ovat ilmoittaneet vaihtoehdon 1, 2 tai 3. </a:t>
            </a:r>
          </a:p>
        </p:txBody>
      </p:sp>
      <p:graphicFrame>
        <p:nvGraphicFramePr>
          <p:cNvPr id="6" name="Kaavio 5"/>
          <p:cNvGraphicFramePr>
            <a:graphicFrameLocks/>
          </p:cNvGraphicFramePr>
          <p:nvPr/>
        </p:nvGraphicFramePr>
        <p:xfrm>
          <a:off x="6680521" y="2181827"/>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052237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HARRASTUKSET, julkaisee mediasisältöjä</a:t>
            </a:r>
          </a:p>
        </p:txBody>
      </p:sp>
      <p:sp>
        <p:nvSpPr>
          <p:cNvPr id="4" name="Alatunnisteen paikkamerkki 3"/>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0F0F0F">
                  <a:tint val="75000"/>
                </a:srgbClr>
              </a:solidFill>
              <a:effectLst/>
              <a:uLnTx/>
              <a:uFillTx/>
              <a:latin typeface="Verdana"/>
              <a:ea typeface="+mn-ea"/>
              <a:cs typeface="+mn-cs"/>
            </a:endParaRPr>
          </a:p>
        </p:txBody>
      </p:sp>
      <p:graphicFrame>
        <p:nvGraphicFramePr>
          <p:cNvPr id="5" name="Kaavio 4"/>
          <p:cNvGraphicFramePr>
            <a:graphicFrameLocks/>
          </p:cNvGraphicFramePr>
          <p:nvPr>
            <p:extLst>
              <p:ext uri="{D42A27DB-BD31-4B8C-83A1-F6EECF244321}">
                <p14:modId xmlns:p14="http://schemas.microsoft.com/office/powerpoint/2010/main" val="3122106870"/>
              </p:ext>
            </p:extLst>
          </p:nvPr>
        </p:nvGraphicFramePr>
        <p:xfrm>
          <a:off x="1040309" y="1608881"/>
          <a:ext cx="5222112" cy="3319041"/>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p:cNvSpPr txBox="1"/>
          <p:nvPr/>
        </p:nvSpPr>
        <p:spPr>
          <a:xfrm>
            <a:off x="891252" y="5706319"/>
            <a:ext cx="11020012"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000" b="0" i="0" u="none" strike="noStrike" kern="1200" cap="none" spc="0" normalizeH="0" baseline="0" noProof="0" dirty="0">
                <a:ln>
                  <a:noFill/>
                </a:ln>
                <a:solidFill>
                  <a:srgbClr val="0F0F0F"/>
                </a:solidFill>
                <a:effectLst/>
                <a:uLnTx/>
                <a:uFillTx/>
                <a:latin typeface="Arial" charset="0"/>
                <a:ea typeface="ＭＳ Ｐゴシック" charset="-128"/>
                <a:cs typeface="+mn-cs"/>
              </a:rPr>
              <a:t>Indikaattori perustuu kysymykseen: "Kuinka usein teet seuraavia asioita kouluajan ulkopuolella?". Kysymyksen osio: 12) julkaisen mediasisältöä esimerkiksi </a:t>
            </a:r>
            <a:r>
              <a:rPr kumimoji="0" lang="fi-FI" sz="1000" b="0" i="0" u="none" strike="noStrike" kern="1200" cap="none" spc="0" normalizeH="0" baseline="0" noProof="0" dirty="0" err="1">
                <a:ln>
                  <a:noFill/>
                </a:ln>
                <a:solidFill>
                  <a:srgbClr val="0F0F0F"/>
                </a:solidFill>
                <a:effectLst/>
                <a:uLnTx/>
                <a:uFillTx/>
                <a:latin typeface="Arial" charset="0"/>
                <a:ea typeface="ＭＳ Ｐゴシック" charset="-128"/>
                <a:cs typeface="+mn-cs"/>
              </a:rPr>
              <a:t>bloggaamalla</a:t>
            </a:r>
            <a:r>
              <a:rPr kumimoji="0" lang="fi-FI" sz="1000" b="0" i="0" u="none" strike="noStrike" kern="1200" cap="none" spc="0" normalizeH="0" baseline="0" noProof="0" dirty="0">
                <a:ln>
                  <a:noFill/>
                </a:ln>
                <a:solidFill>
                  <a:srgbClr val="0F0F0F"/>
                </a:solidFill>
                <a:effectLst/>
                <a:uLnTx/>
                <a:uFillTx/>
                <a:latin typeface="Arial" charset="0"/>
                <a:ea typeface="ＭＳ Ｐゴシック" charset="-128"/>
                <a:cs typeface="+mn-cs"/>
              </a:rPr>
              <a:t>, </a:t>
            </a:r>
            <a:r>
              <a:rPr kumimoji="0" lang="fi-FI" sz="1000" b="0" i="0" u="none" strike="noStrike" kern="1200" cap="none" spc="0" normalizeH="0" baseline="0" noProof="0" dirty="0" err="1">
                <a:ln>
                  <a:noFill/>
                </a:ln>
                <a:solidFill>
                  <a:srgbClr val="0F0F0F"/>
                </a:solidFill>
                <a:effectLst/>
                <a:uLnTx/>
                <a:uFillTx/>
                <a:latin typeface="Arial" charset="0"/>
                <a:ea typeface="ＭＳ Ｐゴシック" charset="-128"/>
                <a:cs typeface="+mn-cs"/>
              </a:rPr>
              <a:t>vloggaamalla</a:t>
            </a:r>
            <a:r>
              <a:rPr kumimoji="0" lang="fi-FI" sz="1000" b="0" i="0" u="none" strike="noStrike" kern="1200" cap="none" spc="0" normalizeH="0" baseline="0" noProof="0" dirty="0">
                <a:ln>
                  <a:noFill/>
                </a:ln>
                <a:solidFill>
                  <a:srgbClr val="0F0F0F"/>
                </a:solidFill>
                <a:effectLst/>
                <a:uLnTx/>
                <a:uFillTx/>
                <a:latin typeface="Arial" charset="0"/>
                <a:ea typeface="ＭＳ Ｐゴシック" charset="-128"/>
                <a:cs typeface="+mn-cs"/>
              </a:rPr>
              <a:t> tai </a:t>
            </a:r>
            <a:r>
              <a:rPr kumimoji="0" lang="fi-FI" sz="1000" b="0" i="0" u="none" strike="noStrike" kern="1200" cap="none" spc="0" normalizeH="0" baseline="0" noProof="0" dirty="0" err="1">
                <a:ln>
                  <a:noFill/>
                </a:ln>
                <a:solidFill>
                  <a:srgbClr val="0F0F0F"/>
                </a:solidFill>
                <a:effectLst/>
                <a:uLnTx/>
                <a:uFillTx/>
                <a:latin typeface="Arial" charset="0"/>
                <a:ea typeface="ＭＳ Ｐゴシック" charset="-128"/>
                <a:cs typeface="+mn-cs"/>
              </a:rPr>
              <a:t>tubettamalla</a:t>
            </a:r>
            <a:r>
              <a:rPr kumimoji="0" lang="fi-FI" sz="1000" b="0" i="0" u="none" strike="noStrike" kern="1200" cap="none" spc="0" normalizeH="0" baseline="0" noProof="0" dirty="0">
                <a:ln>
                  <a:noFill/>
                </a:ln>
                <a:solidFill>
                  <a:srgbClr val="0F0F0F"/>
                </a:solidFill>
                <a:effectLst/>
                <a:uLnTx/>
                <a:uFillTx/>
                <a:latin typeface="Arial" charset="0"/>
                <a:ea typeface="ＭＳ Ｐゴシック" charset="-128"/>
                <a:cs typeface="+mn-cs"/>
              </a:rPr>
              <a:t>. Vastausvaihtoehdot: 1) lähes päivittäin, 2) joka viikko, 3) joka kuukausi, 4) harvemmin, 5) en koskaan. Tarkastelussa ovat vastaajat, jotka ovat ilmoittaneet vaihtoehdon 1, 2 tai 3</a:t>
            </a:r>
          </a:p>
        </p:txBody>
      </p:sp>
      <p:graphicFrame>
        <p:nvGraphicFramePr>
          <p:cNvPr id="6" name="Kaavio 5"/>
          <p:cNvGraphicFramePr>
            <a:graphicFrameLocks/>
          </p:cNvGraphicFramePr>
          <p:nvPr>
            <p:extLst>
              <p:ext uri="{D42A27DB-BD31-4B8C-83A1-F6EECF244321}">
                <p14:modId xmlns:p14="http://schemas.microsoft.com/office/powerpoint/2010/main" val="3182086128"/>
              </p:ext>
            </p:extLst>
          </p:nvPr>
        </p:nvGraphicFramePr>
        <p:xfrm>
          <a:off x="7178233" y="1896801"/>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249248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HARRASTUKSET, osallistuu yhdistyksen tai järjestön toimintaa tai vapaaehtoistoimintaan</a:t>
            </a:r>
          </a:p>
        </p:txBody>
      </p:sp>
      <p:sp>
        <p:nvSpPr>
          <p:cNvPr id="4" name="Alatunnisteen paikkamerkki 3"/>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0F0F0F">
                  <a:tint val="75000"/>
                </a:srgbClr>
              </a:solidFill>
              <a:effectLst/>
              <a:uLnTx/>
              <a:uFillTx/>
              <a:latin typeface="Verdana"/>
              <a:ea typeface="+mn-ea"/>
              <a:cs typeface="+mn-cs"/>
            </a:endParaRPr>
          </a:p>
        </p:txBody>
      </p:sp>
      <p:graphicFrame>
        <p:nvGraphicFramePr>
          <p:cNvPr id="5" name="Kaavio 4"/>
          <p:cNvGraphicFramePr>
            <a:graphicFrameLocks/>
          </p:cNvGraphicFramePr>
          <p:nvPr>
            <p:extLst>
              <p:ext uri="{D42A27DB-BD31-4B8C-83A1-F6EECF244321}">
                <p14:modId xmlns:p14="http://schemas.microsoft.com/office/powerpoint/2010/main" val="46156222"/>
              </p:ext>
            </p:extLst>
          </p:nvPr>
        </p:nvGraphicFramePr>
        <p:xfrm>
          <a:off x="843539" y="1417638"/>
          <a:ext cx="5939742" cy="3689430"/>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p:cNvSpPr txBox="1"/>
          <p:nvPr/>
        </p:nvSpPr>
        <p:spPr>
          <a:xfrm>
            <a:off x="474562" y="5440895"/>
            <a:ext cx="11328417" cy="553998"/>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000" b="0" i="0" u="none" strike="noStrike" kern="1200" cap="none" spc="0" normalizeH="0" baseline="0" noProof="0" dirty="0">
                <a:ln>
                  <a:noFill/>
                </a:ln>
                <a:solidFill>
                  <a:srgbClr val="0F0F0F"/>
                </a:solidFill>
                <a:effectLst/>
                <a:uLnTx/>
                <a:uFillTx/>
                <a:latin typeface="Arial" charset="0"/>
                <a:ea typeface="ＭＳ Ｐゴシック" charset="-128"/>
                <a:cs typeface="+mn-cs"/>
              </a:rPr>
              <a:t>Indikaattori perustuu kysymykseen: "Kuinka usein teet seuraavia asioita kouluajan ulkopuolella?". Kysymyksen osio: 14) osallistun jonkin seuran, yhdistyksen tai järjestön toimintaan, esim. partio, 4H-kerho, vapaapalokunta, vapaaehtoistoiminta, seurakunta. Vastausvaihtoehdot: 1) lähes päivittäin, 2) joka viikko, 3) joka kuukausi, 4) harvemmin, 5) en koskaan. Tarkastelussa ovat vastaajat, jotka ovat ilmoittaneet vaihtoehdon 1, 2 tai 3. </a:t>
            </a:r>
          </a:p>
        </p:txBody>
      </p:sp>
      <p:graphicFrame>
        <p:nvGraphicFramePr>
          <p:cNvPr id="6" name="Kaavio 5"/>
          <p:cNvGraphicFramePr>
            <a:graphicFrameLocks/>
          </p:cNvGraphicFramePr>
          <p:nvPr>
            <p:extLst>
              <p:ext uri="{D42A27DB-BD31-4B8C-83A1-F6EECF244321}">
                <p14:modId xmlns:p14="http://schemas.microsoft.com/office/powerpoint/2010/main" val="960649349"/>
              </p:ext>
            </p:extLst>
          </p:nvPr>
        </p:nvGraphicFramePr>
        <p:xfrm>
          <a:off x="7230979" y="2196297"/>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89220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SUUN TERVEYS</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2124413656"/>
              </p:ext>
            </p:extLst>
          </p:nvPr>
        </p:nvGraphicFramePr>
        <p:xfrm>
          <a:off x="861060" y="2274570"/>
          <a:ext cx="5814060" cy="36347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p:cNvSpPr txBox="1"/>
          <p:nvPr/>
        </p:nvSpPr>
        <p:spPr>
          <a:xfrm>
            <a:off x="609600" y="1417638"/>
            <a:ext cx="11209019" cy="646331"/>
          </a:xfrm>
          <a:prstGeom prst="rect">
            <a:avLst/>
          </a:prstGeom>
          <a:noFill/>
        </p:spPr>
        <p:txBody>
          <a:bodyPr wrap="square" rtlCol="0">
            <a:spAutoFit/>
          </a:bodyPr>
          <a:lstStyle/>
          <a:p>
            <a:r>
              <a:rPr lang="fi-FI" dirty="0"/>
              <a:t>Yhä useampi harjaa hampaansa, tilanne on parantunut edellisestä mittauksesta niin Kuopiossa kuin vertailukunnissa. Kuopiossa huonoiten hampaita harjataan ammatillisen oppilaitoksen nuorten parissa.</a:t>
            </a:r>
          </a:p>
        </p:txBody>
      </p:sp>
      <p:graphicFrame>
        <p:nvGraphicFramePr>
          <p:cNvPr id="7" name="Kaavio 6"/>
          <p:cNvGraphicFramePr>
            <a:graphicFrameLocks/>
          </p:cNvGraphicFramePr>
          <p:nvPr>
            <p:extLst>
              <p:ext uri="{D42A27DB-BD31-4B8C-83A1-F6EECF244321}">
                <p14:modId xmlns:p14="http://schemas.microsoft.com/office/powerpoint/2010/main" val="1033170678"/>
              </p:ext>
            </p:extLst>
          </p:nvPr>
        </p:nvGraphicFramePr>
        <p:xfrm>
          <a:off x="7090410" y="2720340"/>
          <a:ext cx="48768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314664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71773"/>
            <a:ext cx="10972799" cy="1143000"/>
          </a:xfrm>
        </p:spPr>
        <p:txBody>
          <a:bodyPr/>
          <a:lstStyle/>
          <a:p>
            <a:r>
              <a:rPr lang="fi-FI" dirty="0"/>
              <a:t>AVUN JA TUEN SAAMINEN</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2104776973"/>
              </p:ext>
            </p:extLst>
          </p:nvPr>
        </p:nvGraphicFramePr>
        <p:xfrm>
          <a:off x="525780" y="2334595"/>
          <a:ext cx="11167110" cy="3954780"/>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p:cNvSpPr txBox="1"/>
          <p:nvPr/>
        </p:nvSpPr>
        <p:spPr>
          <a:xfrm>
            <a:off x="609601" y="1191595"/>
            <a:ext cx="11201400" cy="1200329"/>
          </a:xfrm>
          <a:prstGeom prst="rect">
            <a:avLst/>
          </a:prstGeom>
          <a:noFill/>
        </p:spPr>
        <p:txBody>
          <a:bodyPr wrap="square" rtlCol="0">
            <a:spAutoFit/>
          </a:bodyPr>
          <a:lstStyle/>
          <a:p>
            <a:r>
              <a:rPr lang="fi-FI" dirty="0"/>
              <a:t>Perusopetuksen 8. ja 9.lk nuoret olisivat erityisesti kaivanneet tukea ja apua erityisesti koulukuraattorilta sekä koulupsykologilta, mutta eivät ole sitä saaneet. Lukiolaiset sekä ammattioppilaitoksen nuoret taasen olisivat kaivanneet enemmän apua koulupsykologilta, mutta lukiolaisista 33,3% ja ammatillisen oppilaitoksen nuorista 29,2% ei ole apua saanut. </a:t>
            </a:r>
          </a:p>
        </p:txBody>
      </p:sp>
    </p:spTree>
    <p:extLst>
      <p:ext uri="{BB962C8B-B14F-4D97-AF65-F5344CB8AC3E}">
        <p14:creationId xmlns:p14="http://schemas.microsoft.com/office/powerpoint/2010/main" val="1848602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LIIKUNTA</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3392350000"/>
              </p:ext>
            </p:extLst>
          </p:nvPr>
        </p:nvGraphicFramePr>
        <p:xfrm>
          <a:off x="948813" y="2452657"/>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Kaavio 5"/>
          <p:cNvGraphicFramePr>
            <a:graphicFrameLocks/>
          </p:cNvGraphicFramePr>
          <p:nvPr>
            <p:extLst>
              <p:ext uri="{D42A27DB-BD31-4B8C-83A1-F6EECF244321}">
                <p14:modId xmlns:p14="http://schemas.microsoft.com/office/powerpoint/2010/main" val="696171751"/>
              </p:ext>
            </p:extLst>
          </p:nvPr>
        </p:nvGraphicFramePr>
        <p:xfrm>
          <a:off x="6399816" y="2399562"/>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1444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LIIKUNTA SUKUPUOLITTAIN EROJA Kuopiossa</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1315815329"/>
              </p:ext>
            </p:extLst>
          </p:nvPr>
        </p:nvGraphicFramePr>
        <p:xfrm>
          <a:off x="665644" y="2589817"/>
          <a:ext cx="4690970" cy="28597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Kaavio 5"/>
          <p:cNvGraphicFramePr>
            <a:graphicFrameLocks/>
          </p:cNvGraphicFramePr>
          <p:nvPr>
            <p:extLst>
              <p:ext uri="{D42A27DB-BD31-4B8C-83A1-F6EECF244321}">
                <p14:modId xmlns:p14="http://schemas.microsoft.com/office/powerpoint/2010/main" val="1785947941"/>
              </p:ext>
            </p:extLst>
          </p:nvPr>
        </p:nvGraphicFramePr>
        <p:xfrm>
          <a:off x="5986862" y="2725502"/>
          <a:ext cx="4785360" cy="28302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739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767509"/>
          </a:xfrm>
        </p:spPr>
        <p:txBody>
          <a:bodyPr/>
          <a:lstStyle/>
          <a:p>
            <a:r>
              <a:rPr lang="fi-FI" dirty="0"/>
              <a:t>YLIPAINO</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808402327"/>
              </p:ext>
            </p:extLst>
          </p:nvPr>
        </p:nvGraphicFramePr>
        <p:xfrm>
          <a:off x="542365" y="1956547"/>
          <a:ext cx="5797923" cy="3937841"/>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p:cNvSpPr txBox="1"/>
          <p:nvPr/>
        </p:nvSpPr>
        <p:spPr>
          <a:xfrm>
            <a:off x="542365" y="1055158"/>
            <a:ext cx="11107270" cy="646331"/>
          </a:xfrm>
          <a:prstGeom prst="rect">
            <a:avLst/>
          </a:prstGeom>
          <a:noFill/>
        </p:spPr>
        <p:txBody>
          <a:bodyPr wrap="square" rtlCol="0">
            <a:spAutoFit/>
          </a:bodyPr>
          <a:lstStyle/>
          <a:p>
            <a:r>
              <a:rPr lang="fi-FI" dirty="0"/>
              <a:t>Ylipainoisten määrä on Kuopiossa keskimääräisellä tasolla 8. ja 9. luokkalaisten parissa suhteessa vertailukuntiin. Jyväskylässä 8. ja 9. luokkalaisten ylipainoisten määrä on laskenut, muissa noussut. </a:t>
            </a:r>
          </a:p>
        </p:txBody>
      </p:sp>
      <p:graphicFrame>
        <p:nvGraphicFramePr>
          <p:cNvPr id="7" name="Kaavio 6"/>
          <p:cNvGraphicFramePr>
            <a:graphicFrameLocks/>
          </p:cNvGraphicFramePr>
          <p:nvPr>
            <p:extLst>
              <p:ext uri="{D42A27DB-BD31-4B8C-83A1-F6EECF244321}">
                <p14:modId xmlns:p14="http://schemas.microsoft.com/office/powerpoint/2010/main" val="745699396"/>
              </p:ext>
            </p:extLst>
          </p:nvPr>
        </p:nvGraphicFramePr>
        <p:xfrm>
          <a:off x="6891807" y="2111188"/>
          <a:ext cx="4757827" cy="3395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8361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YLIPAINO</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145257365"/>
              </p:ext>
            </p:extLst>
          </p:nvPr>
        </p:nvGraphicFramePr>
        <p:xfrm>
          <a:off x="1005841" y="2052320"/>
          <a:ext cx="5100320" cy="39563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p:cNvSpPr txBox="1"/>
          <p:nvPr/>
        </p:nvSpPr>
        <p:spPr>
          <a:xfrm>
            <a:off x="535617" y="1173866"/>
            <a:ext cx="11351583" cy="1077218"/>
          </a:xfrm>
          <a:prstGeom prst="rect">
            <a:avLst/>
          </a:prstGeom>
          <a:noFill/>
        </p:spPr>
        <p:txBody>
          <a:bodyPr wrap="square" rtlCol="0">
            <a:spAutoFit/>
          </a:bodyPr>
          <a:lstStyle/>
          <a:p>
            <a:r>
              <a:rPr lang="fi-FI" sz="1600" dirty="0"/>
              <a:t>Ylipainoisten määrä on lisääntynyt Kuopiossa eri kouluasteilla paitsi lukiossa. 4 ja 5. </a:t>
            </a:r>
            <a:r>
              <a:rPr lang="fi-FI" sz="1600" dirty="0" err="1"/>
              <a:t>lk</a:t>
            </a:r>
            <a:r>
              <a:rPr lang="fi-FI" sz="1600" dirty="0"/>
              <a:t> ei kysytty tätä), erityisen paljon ammatillisessa oppilaitoksessa. Pojista on useampi ylipainoinen kuin tytöistä paitsi ammatillisessa oppilaitoksessa, jossa tytöt ovat useammin ylipainoisia uusimman kyselyn mukaan. Ylipaino on erityisen huolenaihe varsinkin ammatillisessa oppilaitoksessa. </a:t>
            </a:r>
          </a:p>
        </p:txBody>
      </p:sp>
      <p:cxnSp>
        <p:nvCxnSpPr>
          <p:cNvPr id="10" name="Kaareva yhdysviiva 9"/>
          <p:cNvCxnSpPr/>
          <p:nvPr/>
        </p:nvCxnSpPr>
        <p:spPr>
          <a:xfrm flipV="1">
            <a:off x="4949625" y="2844800"/>
            <a:ext cx="872055" cy="552530"/>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graphicFrame>
        <p:nvGraphicFramePr>
          <p:cNvPr id="13" name="Kaavio 12"/>
          <p:cNvGraphicFramePr>
            <a:graphicFrameLocks/>
          </p:cNvGraphicFramePr>
          <p:nvPr>
            <p:extLst>
              <p:ext uri="{D42A27DB-BD31-4B8C-83A1-F6EECF244321}">
                <p14:modId xmlns:p14="http://schemas.microsoft.com/office/powerpoint/2010/main" val="9229803"/>
              </p:ext>
            </p:extLst>
          </p:nvPr>
        </p:nvGraphicFramePr>
        <p:xfrm>
          <a:off x="6604000" y="2153920"/>
          <a:ext cx="5283200" cy="3854768"/>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uora yhdysviiva 14"/>
          <p:cNvCxnSpPr/>
          <p:nvPr/>
        </p:nvCxnSpPr>
        <p:spPr>
          <a:xfrm>
            <a:off x="8605520" y="2641600"/>
            <a:ext cx="0" cy="29159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p:nvCxnSpPr>
        <p:spPr>
          <a:xfrm>
            <a:off x="10160000" y="2641600"/>
            <a:ext cx="0" cy="291592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0511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RAVITSEMUS</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338772592"/>
              </p:ext>
            </p:extLst>
          </p:nvPr>
        </p:nvGraphicFramePr>
        <p:xfrm>
          <a:off x="609600" y="1514764"/>
          <a:ext cx="5726545" cy="44939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Kaavio 5"/>
          <p:cNvGraphicFramePr>
            <a:graphicFrameLocks/>
          </p:cNvGraphicFramePr>
          <p:nvPr>
            <p:extLst>
              <p:ext uri="{D42A27DB-BD31-4B8C-83A1-F6EECF244321}">
                <p14:modId xmlns:p14="http://schemas.microsoft.com/office/powerpoint/2010/main" val="3862352552"/>
              </p:ext>
            </p:extLst>
          </p:nvPr>
        </p:nvGraphicFramePr>
        <p:xfrm>
          <a:off x="6936509" y="2179782"/>
          <a:ext cx="4932218" cy="3602181"/>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ruutu 6"/>
          <p:cNvSpPr txBox="1"/>
          <p:nvPr/>
        </p:nvSpPr>
        <p:spPr>
          <a:xfrm>
            <a:off x="4066591" y="696707"/>
            <a:ext cx="7434529" cy="584775"/>
          </a:xfrm>
          <a:prstGeom prst="rect">
            <a:avLst/>
          </a:prstGeom>
          <a:noFill/>
        </p:spPr>
        <p:txBody>
          <a:bodyPr wrap="square" rtlCol="0">
            <a:spAutoFit/>
          </a:bodyPr>
          <a:lstStyle/>
          <a:p>
            <a:r>
              <a:rPr lang="fi-FI" sz="1600" dirty="0"/>
              <a:t>Nuoria jotka eivät syö aamupalaa on lisääntynyt Kuopiossa ja myös kaikissa vertailukunnissa niin 4. ja 5.lk kuin 8. ja 9.lk parissa. </a:t>
            </a:r>
          </a:p>
        </p:txBody>
      </p:sp>
    </p:spTree>
    <p:extLst>
      <p:ext uri="{BB962C8B-B14F-4D97-AF65-F5344CB8AC3E}">
        <p14:creationId xmlns:p14="http://schemas.microsoft.com/office/powerpoint/2010/main" val="1439144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RAVITSEMUS</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559129559"/>
              </p:ext>
            </p:extLst>
          </p:nvPr>
        </p:nvGraphicFramePr>
        <p:xfrm>
          <a:off x="387927" y="1280160"/>
          <a:ext cx="5890953" cy="3915728"/>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p:cNvSpPr txBox="1"/>
          <p:nvPr/>
        </p:nvSpPr>
        <p:spPr>
          <a:xfrm>
            <a:off x="544946" y="5306664"/>
            <a:ext cx="4941454" cy="830997"/>
          </a:xfrm>
          <a:prstGeom prst="rect">
            <a:avLst/>
          </a:prstGeom>
          <a:noFill/>
        </p:spPr>
        <p:txBody>
          <a:bodyPr wrap="square" rtlCol="0">
            <a:spAutoFit/>
          </a:bodyPr>
          <a:lstStyle/>
          <a:p>
            <a:r>
              <a:rPr lang="fi-FI" sz="1600" dirty="0"/>
              <a:t>Kuopiolaiset nuoret syövät koululounasta toiseksi huonoiten vertailukunnista. 4 ja 5.lk ei tätä ole kysytty.</a:t>
            </a:r>
          </a:p>
        </p:txBody>
      </p:sp>
      <p:graphicFrame>
        <p:nvGraphicFramePr>
          <p:cNvPr id="7" name="Kaavio 6"/>
          <p:cNvGraphicFramePr>
            <a:graphicFrameLocks/>
          </p:cNvGraphicFramePr>
          <p:nvPr>
            <p:extLst>
              <p:ext uri="{D42A27DB-BD31-4B8C-83A1-F6EECF244321}">
                <p14:modId xmlns:p14="http://schemas.microsoft.com/office/powerpoint/2010/main" val="1158069379"/>
              </p:ext>
            </p:extLst>
          </p:nvPr>
        </p:nvGraphicFramePr>
        <p:xfrm>
          <a:off x="6500554" y="1469255"/>
          <a:ext cx="5694829" cy="32492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iruutu 2"/>
          <p:cNvSpPr txBox="1"/>
          <p:nvPr/>
        </p:nvSpPr>
        <p:spPr>
          <a:xfrm>
            <a:off x="6892831" y="5207459"/>
            <a:ext cx="5069997" cy="584775"/>
          </a:xfrm>
          <a:prstGeom prst="rect">
            <a:avLst/>
          </a:prstGeom>
          <a:noFill/>
        </p:spPr>
        <p:txBody>
          <a:bodyPr wrap="square" rtlCol="0">
            <a:spAutoFit/>
          </a:bodyPr>
          <a:lstStyle/>
          <a:p>
            <a:r>
              <a:rPr lang="fi-FI" sz="1600" dirty="0"/>
              <a:t>Kaikilla eri kouluasteilla koululounaan syöminen on huonontunut kahden vuoden takaisesta</a:t>
            </a:r>
          </a:p>
        </p:txBody>
      </p:sp>
    </p:spTree>
    <p:extLst>
      <p:ext uri="{BB962C8B-B14F-4D97-AF65-F5344CB8AC3E}">
        <p14:creationId xmlns:p14="http://schemas.microsoft.com/office/powerpoint/2010/main" val="2005784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RAVITSEMUS SUKUPUOLITTAIN EROT, KUOPIO</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7" name="Sisällön paikkamerkki 6"/>
          <p:cNvGraphicFramePr>
            <a:graphicFrameLocks noGrp="1"/>
          </p:cNvGraphicFramePr>
          <p:nvPr>
            <p:ph idx="1"/>
            <p:extLst>
              <p:ext uri="{D42A27DB-BD31-4B8C-83A1-F6EECF244321}">
                <p14:modId xmlns:p14="http://schemas.microsoft.com/office/powerpoint/2010/main" val="3690544638"/>
              </p:ext>
            </p:extLst>
          </p:nvPr>
        </p:nvGraphicFramePr>
        <p:xfrm>
          <a:off x="609601" y="2290713"/>
          <a:ext cx="4540624" cy="39176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Kaavio 7"/>
          <p:cNvGraphicFramePr>
            <a:graphicFrameLocks/>
          </p:cNvGraphicFramePr>
          <p:nvPr>
            <p:extLst>
              <p:ext uri="{D42A27DB-BD31-4B8C-83A1-F6EECF244321}">
                <p14:modId xmlns:p14="http://schemas.microsoft.com/office/powerpoint/2010/main" val="1671372151"/>
              </p:ext>
            </p:extLst>
          </p:nvPr>
        </p:nvGraphicFramePr>
        <p:xfrm>
          <a:off x="6522388" y="2245138"/>
          <a:ext cx="4376454" cy="3973606"/>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iruutu 8"/>
          <p:cNvSpPr txBox="1"/>
          <p:nvPr/>
        </p:nvSpPr>
        <p:spPr>
          <a:xfrm>
            <a:off x="609601" y="1358988"/>
            <a:ext cx="7443128" cy="369332"/>
          </a:xfrm>
          <a:prstGeom prst="rect">
            <a:avLst/>
          </a:prstGeom>
          <a:noFill/>
        </p:spPr>
        <p:txBody>
          <a:bodyPr wrap="none" rtlCol="0">
            <a:spAutoFit/>
          </a:bodyPr>
          <a:lstStyle/>
          <a:p>
            <a:r>
              <a:rPr lang="fi-FI" dirty="0"/>
              <a:t>Tytöt syövät koululounasta huonommin kuin pojat kaikilla kouluasteilla. </a:t>
            </a:r>
          </a:p>
        </p:txBody>
      </p:sp>
    </p:spTree>
    <p:extLst>
      <p:ext uri="{BB962C8B-B14F-4D97-AF65-F5344CB8AC3E}">
        <p14:creationId xmlns:p14="http://schemas.microsoft.com/office/powerpoint/2010/main" val="2893940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619442"/>
          </a:xfrm>
        </p:spPr>
        <p:txBody>
          <a:bodyPr/>
          <a:lstStyle/>
          <a:p>
            <a:r>
              <a:rPr lang="fi-FI" dirty="0"/>
              <a:t>KIUSAAMINEN</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13" name="Sisällön paikkamerkki 12"/>
          <p:cNvGraphicFramePr>
            <a:graphicFrameLocks noGrp="1"/>
          </p:cNvGraphicFramePr>
          <p:nvPr>
            <p:ph idx="1"/>
            <p:extLst>
              <p:ext uri="{D42A27DB-BD31-4B8C-83A1-F6EECF244321}">
                <p14:modId xmlns:p14="http://schemas.microsoft.com/office/powerpoint/2010/main" val="2026045437"/>
              </p:ext>
            </p:extLst>
          </p:nvPr>
        </p:nvGraphicFramePr>
        <p:xfrm>
          <a:off x="609600" y="2220144"/>
          <a:ext cx="5120640" cy="3788543"/>
        </p:xfrm>
        <a:graphic>
          <a:graphicData uri="http://schemas.openxmlformats.org/drawingml/2006/chart">
            <c:chart xmlns:c="http://schemas.openxmlformats.org/drawingml/2006/chart" xmlns:r="http://schemas.openxmlformats.org/officeDocument/2006/relationships" r:id="rId2"/>
          </a:graphicData>
        </a:graphic>
      </p:graphicFrame>
      <p:sp>
        <p:nvSpPr>
          <p:cNvPr id="14" name="Tekstiruutu 13"/>
          <p:cNvSpPr txBox="1"/>
          <p:nvPr/>
        </p:nvSpPr>
        <p:spPr>
          <a:xfrm>
            <a:off x="609600" y="997634"/>
            <a:ext cx="11582400" cy="369332"/>
          </a:xfrm>
          <a:prstGeom prst="rect">
            <a:avLst/>
          </a:prstGeom>
          <a:noFill/>
        </p:spPr>
        <p:txBody>
          <a:bodyPr wrap="square" rtlCol="0">
            <a:spAutoFit/>
          </a:bodyPr>
          <a:lstStyle/>
          <a:p>
            <a:r>
              <a:rPr lang="fi-FI" dirty="0"/>
              <a:t>Kuopiossa kiusaaminen on lisääntynyt. Kiusaamista on keskimääräisen verran suhteessa vertailukaupunkeihin. </a:t>
            </a:r>
          </a:p>
        </p:txBody>
      </p:sp>
      <p:cxnSp>
        <p:nvCxnSpPr>
          <p:cNvPr id="16" name="Kaareva yhdysviiva 15"/>
          <p:cNvCxnSpPr/>
          <p:nvPr/>
        </p:nvCxnSpPr>
        <p:spPr>
          <a:xfrm rot="5400000" flipH="1" flipV="1">
            <a:off x="2291080" y="3036854"/>
            <a:ext cx="487680" cy="314960"/>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graphicFrame>
        <p:nvGraphicFramePr>
          <p:cNvPr id="17" name="Kaavio 16"/>
          <p:cNvGraphicFramePr>
            <a:graphicFrameLocks/>
          </p:cNvGraphicFramePr>
          <p:nvPr>
            <p:extLst>
              <p:ext uri="{D42A27DB-BD31-4B8C-83A1-F6EECF244321}">
                <p14:modId xmlns:p14="http://schemas.microsoft.com/office/powerpoint/2010/main" val="1125470178"/>
              </p:ext>
            </p:extLst>
          </p:nvPr>
        </p:nvGraphicFramePr>
        <p:xfrm>
          <a:off x="6055360" y="2220144"/>
          <a:ext cx="5872480" cy="3555816"/>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Kaareva yhdysviiva 17"/>
          <p:cNvCxnSpPr/>
          <p:nvPr/>
        </p:nvCxnSpPr>
        <p:spPr>
          <a:xfrm rot="5400000" flipH="1" flipV="1">
            <a:off x="8001000" y="3183205"/>
            <a:ext cx="487680" cy="314960"/>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0913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906B36-156C-4ECE-91F9-00A134DB5296}"/>
              </a:ext>
            </a:extLst>
          </p:cNvPr>
          <p:cNvSpPr>
            <a:spLocks noGrp="1"/>
          </p:cNvSpPr>
          <p:nvPr>
            <p:ph type="title"/>
          </p:nvPr>
        </p:nvSpPr>
        <p:spPr/>
        <p:txBody>
          <a:bodyPr/>
          <a:lstStyle/>
          <a:p>
            <a:r>
              <a:rPr lang="fi-FI" dirty="0"/>
              <a:t>Kuopion kouluterveyskyselyn 2019 tuloksia</a:t>
            </a:r>
          </a:p>
        </p:txBody>
      </p:sp>
      <p:sp>
        <p:nvSpPr>
          <p:cNvPr id="3" name="Tekstin paikkamerkki 2">
            <a:extLst>
              <a:ext uri="{FF2B5EF4-FFF2-40B4-BE49-F238E27FC236}">
                <a16:creationId xmlns:a16="http://schemas.microsoft.com/office/drawing/2014/main" id="{AFB28FF8-D908-43B6-AA8F-28B8FE168469}"/>
              </a:ext>
            </a:extLst>
          </p:cNvPr>
          <p:cNvSpPr>
            <a:spLocks noGrp="1"/>
          </p:cNvSpPr>
          <p:nvPr>
            <p:ph type="body" idx="1"/>
          </p:nvPr>
        </p:nvSpPr>
        <p:spPr/>
        <p:txBody>
          <a:bodyPr/>
          <a:lstStyle/>
          <a:p>
            <a:r>
              <a:rPr lang="fi-FI" dirty="0"/>
              <a:t>Säde Rytkönen</a:t>
            </a:r>
          </a:p>
          <a:p>
            <a:r>
              <a:rPr lang="fi-FI" dirty="0">
                <a:hlinkClick r:id="rId3"/>
              </a:rPr>
              <a:t>sade.rytkonen@kuopio.fi</a:t>
            </a:r>
            <a:endParaRPr lang="fi-FI" dirty="0"/>
          </a:p>
          <a:p>
            <a:r>
              <a:rPr lang="fi-FI" dirty="0">
                <a:hlinkClick r:id="rId4"/>
              </a:rPr>
              <a:t>Kouluterveyskyselyt</a:t>
            </a:r>
            <a:r>
              <a:rPr lang="fi-FI" dirty="0"/>
              <a:t> 2019</a:t>
            </a:r>
          </a:p>
          <a:p>
            <a:r>
              <a:rPr lang="fi-FI" dirty="0"/>
              <a:t>Päivitetty 10.12.2019</a:t>
            </a:r>
          </a:p>
        </p:txBody>
      </p:sp>
    </p:spTree>
    <p:extLst>
      <p:ext uri="{BB962C8B-B14F-4D97-AF65-F5344CB8AC3E}">
        <p14:creationId xmlns:p14="http://schemas.microsoft.com/office/powerpoint/2010/main" val="866487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1005947"/>
            <a:ext cx="10709563" cy="722889"/>
          </a:xfrm>
        </p:spPr>
        <p:txBody>
          <a:bodyPr/>
          <a:lstStyle/>
          <a:p>
            <a:r>
              <a:rPr lang="fi-FI" sz="1600" b="1" dirty="0"/>
              <a:t>Aikasarja perusopetus 8. ja 9. </a:t>
            </a:r>
            <a:r>
              <a:rPr lang="fi-FI" sz="1600" b="1" dirty="0" err="1"/>
              <a:t>lk</a:t>
            </a:r>
            <a:r>
              <a:rPr lang="fi-FI" sz="1600" b="1" dirty="0"/>
              <a:t>, lukio, </a:t>
            </a:r>
            <a:r>
              <a:rPr lang="fi-FI" sz="1600" b="1" dirty="0" err="1"/>
              <a:t>aol</a:t>
            </a:r>
            <a:r>
              <a:rPr lang="fi-FI" sz="1600" b="1" dirty="0"/>
              <a:t> 2006-2019</a:t>
            </a:r>
            <a:br>
              <a:rPr lang="fi-FI" sz="1600" b="1" dirty="0"/>
            </a:br>
            <a:r>
              <a:rPr lang="fi-FI" sz="1600" b="1" dirty="0"/>
              <a:t>Indikaattori: Koulukiusattuna vähintään kerran viikossa, % </a:t>
            </a:r>
            <a:br>
              <a:rPr lang="fi-FI" sz="1600" b="1" dirty="0"/>
            </a:br>
            <a:endParaRPr lang="fi-FI" sz="1600" dirty="0"/>
          </a:p>
        </p:txBody>
      </p:sp>
      <p:sp>
        <p:nvSpPr>
          <p:cNvPr id="5" name="Alatunnisteen paikkamerkki 4"/>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0F0F0F">
                  <a:tint val="75000"/>
                </a:srgbClr>
              </a:solidFill>
              <a:effectLst/>
              <a:uLnTx/>
              <a:uFillTx/>
              <a:latin typeface="Verdana"/>
              <a:ea typeface="+mn-ea"/>
              <a:cs typeface="+mn-cs"/>
            </a:endParaRPr>
          </a:p>
        </p:txBody>
      </p:sp>
      <p:graphicFrame>
        <p:nvGraphicFramePr>
          <p:cNvPr id="6" name="Sisällön paikkamerkki 5"/>
          <p:cNvGraphicFramePr>
            <a:graphicFrameLocks noGrp="1"/>
          </p:cNvGraphicFramePr>
          <p:nvPr>
            <p:ph sz="half" idx="1"/>
            <p:extLst>
              <p:ext uri="{D42A27DB-BD31-4B8C-83A1-F6EECF244321}">
                <p14:modId xmlns:p14="http://schemas.microsoft.com/office/powerpoint/2010/main" val="3643747035"/>
              </p:ext>
            </p:extLst>
          </p:nvPr>
        </p:nvGraphicFramePr>
        <p:xfrm>
          <a:off x="609600" y="1728836"/>
          <a:ext cx="5384800" cy="43973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Sisällön paikkamerkki 6"/>
          <p:cNvGraphicFramePr>
            <a:graphicFrameLocks noGrp="1"/>
          </p:cNvGraphicFramePr>
          <p:nvPr>
            <p:ph sz="half" idx="2"/>
            <p:extLst>
              <p:ext uri="{D42A27DB-BD31-4B8C-83A1-F6EECF244321}">
                <p14:modId xmlns:p14="http://schemas.microsoft.com/office/powerpoint/2010/main" val="1960109191"/>
              </p:ext>
            </p:extLst>
          </p:nvPr>
        </p:nvGraphicFramePr>
        <p:xfrm>
          <a:off x="6197600" y="1840703"/>
          <a:ext cx="5384800" cy="4285460"/>
        </p:xfrm>
        <a:graphic>
          <a:graphicData uri="http://schemas.openxmlformats.org/drawingml/2006/chart">
            <c:chart xmlns:c="http://schemas.openxmlformats.org/drawingml/2006/chart" xmlns:r="http://schemas.openxmlformats.org/officeDocument/2006/relationships" r:id="rId4"/>
          </a:graphicData>
        </a:graphic>
      </p:graphicFrame>
      <p:sp>
        <p:nvSpPr>
          <p:cNvPr id="8" name="Otsikko 1"/>
          <p:cNvSpPr txBox="1">
            <a:spLocks/>
          </p:cNvSpPr>
          <p:nvPr/>
        </p:nvSpPr>
        <p:spPr bwMode="auto">
          <a:xfrm>
            <a:off x="609601" y="274638"/>
            <a:ext cx="10972799" cy="6194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a:lstStyle>
          <a:p>
            <a:r>
              <a:rPr lang="fi-FI" dirty="0"/>
              <a:t>KIUSAAMINEN</a:t>
            </a:r>
          </a:p>
        </p:txBody>
      </p:sp>
    </p:spTree>
    <p:extLst>
      <p:ext uri="{BB962C8B-B14F-4D97-AF65-F5344CB8AC3E}">
        <p14:creationId xmlns:p14="http://schemas.microsoft.com/office/powerpoint/2010/main" val="3749845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158487"/>
            <a:ext cx="10972799" cy="797477"/>
          </a:xfrm>
        </p:spPr>
        <p:txBody>
          <a:bodyPr/>
          <a:lstStyle/>
          <a:p>
            <a:r>
              <a:rPr lang="fi-FI" sz="1800" dirty="0"/>
              <a:t>KOULUKIUSATTUNA</a:t>
            </a:r>
            <a:r>
              <a:rPr lang="fi-FI" sz="1400" dirty="0"/>
              <a:t> </a:t>
            </a:r>
            <a:r>
              <a:rPr lang="fi-FI" sz="1600" dirty="0"/>
              <a:t>VÄHINTÄÄN KERRAN VIIKOSSA, %, KUOPIO POJAT JA TYTÖT</a:t>
            </a:r>
          </a:p>
        </p:txBody>
      </p:sp>
      <p:sp>
        <p:nvSpPr>
          <p:cNvPr id="5" name="Alatunnisteen paikkamerkki 4"/>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0F0F0F">
                  <a:tint val="75000"/>
                </a:srgbClr>
              </a:solidFill>
              <a:effectLst/>
              <a:uLnTx/>
              <a:uFillTx/>
              <a:latin typeface="Verdana"/>
              <a:ea typeface="+mn-ea"/>
              <a:cs typeface="+mn-cs"/>
            </a:endParaRPr>
          </a:p>
        </p:txBody>
      </p:sp>
      <p:graphicFrame>
        <p:nvGraphicFramePr>
          <p:cNvPr id="6" name="Sisällön paikkamerkki 5"/>
          <p:cNvGraphicFramePr>
            <a:graphicFrameLocks noGrp="1"/>
          </p:cNvGraphicFramePr>
          <p:nvPr>
            <p:ph sz="half" idx="1"/>
          </p:nvPr>
        </p:nvGraphicFramePr>
        <p:xfrm>
          <a:off x="609600" y="1080656"/>
          <a:ext cx="5384800" cy="50455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Sisällön paikkamerkki 6"/>
          <p:cNvGraphicFramePr>
            <a:graphicFrameLocks noGrp="1"/>
          </p:cNvGraphicFramePr>
          <p:nvPr>
            <p:ph sz="half" idx="2"/>
          </p:nvPr>
        </p:nvGraphicFramePr>
        <p:xfrm>
          <a:off x="6197600" y="955964"/>
          <a:ext cx="5384800" cy="51701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01887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89709" y="274638"/>
            <a:ext cx="10792691" cy="695180"/>
          </a:xfrm>
        </p:spPr>
        <p:txBody>
          <a:bodyPr/>
          <a:lstStyle/>
          <a:p>
            <a:r>
              <a:rPr lang="fi-FI" sz="1600" dirty="0"/>
              <a:t>Ei ole kiusattu koulussa lainkaan lukukauden aikana, % / Osallistunut koulukiusaamiseen vähintään 														kerran viikossa, % </a:t>
            </a:r>
          </a:p>
        </p:txBody>
      </p:sp>
      <p:sp>
        <p:nvSpPr>
          <p:cNvPr id="5" name="Alatunnisteen paikkamerkki 4"/>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0F0F0F">
                  <a:tint val="75000"/>
                </a:srgbClr>
              </a:solidFill>
              <a:effectLst/>
              <a:uLnTx/>
              <a:uFillTx/>
              <a:latin typeface="Verdana"/>
              <a:ea typeface="+mn-ea"/>
              <a:cs typeface="+mn-cs"/>
            </a:endParaRPr>
          </a:p>
        </p:txBody>
      </p:sp>
      <p:graphicFrame>
        <p:nvGraphicFramePr>
          <p:cNvPr id="6" name="Sisällön paikkamerkki 5"/>
          <p:cNvGraphicFramePr>
            <a:graphicFrameLocks noGrp="1"/>
          </p:cNvGraphicFramePr>
          <p:nvPr>
            <p:ph sz="half" idx="1"/>
            <p:extLst>
              <p:ext uri="{D42A27DB-BD31-4B8C-83A1-F6EECF244321}">
                <p14:modId xmlns:p14="http://schemas.microsoft.com/office/powerpoint/2010/main" val="3235711852"/>
              </p:ext>
            </p:extLst>
          </p:nvPr>
        </p:nvGraphicFramePr>
        <p:xfrm>
          <a:off x="300990" y="893272"/>
          <a:ext cx="5384800" cy="52671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Sisällön paikkamerkki 6"/>
          <p:cNvGraphicFramePr>
            <a:graphicFrameLocks noGrp="1"/>
          </p:cNvGraphicFramePr>
          <p:nvPr>
            <p:ph sz="half" idx="2"/>
          </p:nvPr>
        </p:nvGraphicFramePr>
        <p:xfrm>
          <a:off x="6197600" y="706582"/>
          <a:ext cx="5384800" cy="54195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36586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1600" b="1" dirty="0"/>
              <a:t>Perusopetus 4. ja 5. luokka, 2017 ja 2019, KUOPIO</a:t>
            </a:r>
            <a:br>
              <a:rPr lang="fi-FI" sz="1600" b="1" dirty="0"/>
            </a:br>
            <a:r>
              <a:rPr lang="fi-FI" sz="1600" b="1" dirty="0"/>
              <a:t>Koulukiusattuna vähintään kerran viikossa, % JA Ei ole kiusattu koulussa lainkaan lukuvuoden aikana, %</a:t>
            </a:r>
            <a:br>
              <a:rPr lang="fi-FI" sz="1600" b="1" dirty="0"/>
            </a:br>
            <a:endParaRPr lang="fi-FI" sz="1600" dirty="0"/>
          </a:p>
        </p:txBody>
      </p:sp>
      <p:sp>
        <p:nvSpPr>
          <p:cNvPr id="4" name="Alatunnisteen paikkamerkki 3"/>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0F0F0F">
                  <a:tint val="75000"/>
                </a:srgbClr>
              </a:solidFill>
              <a:effectLst/>
              <a:uLnTx/>
              <a:uFillTx/>
              <a:latin typeface="Verdana"/>
              <a:ea typeface="+mn-ea"/>
              <a:cs typeface="+mn-cs"/>
            </a:endParaRPr>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2619967288"/>
              </p:ext>
            </p:extLst>
          </p:nvPr>
        </p:nvGraphicFramePr>
        <p:xfrm>
          <a:off x="609600" y="2030506"/>
          <a:ext cx="5643282" cy="39781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Sisällön paikkamerkki 4"/>
          <p:cNvGraphicFramePr>
            <a:graphicFrameLocks/>
          </p:cNvGraphicFramePr>
          <p:nvPr>
            <p:extLst>
              <p:ext uri="{D42A27DB-BD31-4B8C-83A1-F6EECF244321}">
                <p14:modId xmlns:p14="http://schemas.microsoft.com/office/powerpoint/2010/main" val="2753824577"/>
              </p:ext>
            </p:extLst>
          </p:nvPr>
        </p:nvGraphicFramePr>
        <p:xfrm>
          <a:off x="6945404" y="2030506"/>
          <a:ext cx="4894730" cy="39399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238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1600" b="1" dirty="0"/>
              <a:t>Perusopetus 4. ja 5. luokka, 2017 ja 2019</a:t>
            </a:r>
            <a:br>
              <a:rPr lang="fi-FI" sz="1600" b="1" dirty="0"/>
            </a:br>
            <a:r>
              <a:rPr lang="fi-FI" sz="1600" dirty="0">
                <a:hlinkClick r:id="rId3"/>
              </a:rPr>
              <a:t>Lue lisää</a:t>
            </a:r>
            <a:br>
              <a:rPr lang="fi-FI" sz="1600" dirty="0"/>
            </a:br>
            <a:r>
              <a:rPr lang="fi-FI" sz="1600" b="1" dirty="0"/>
              <a:t>Indikaattori: Osallistunut muiden oppilaiden kiusaamiseen vähintään kerran viikossa, %</a:t>
            </a:r>
            <a:br>
              <a:rPr lang="fi-FI" sz="1600" b="1" dirty="0"/>
            </a:br>
            <a:endParaRPr lang="fi-FI" sz="1600" dirty="0"/>
          </a:p>
        </p:txBody>
      </p:sp>
      <p:sp>
        <p:nvSpPr>
          <p:cNvPr id="4" name="Alatunnisteen paikkamerkki 3"/>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0F0F0F">
                  <a:tint val="75000"/>
                </a:srgbClr>
              </a:solidFill>
              <a:effectLst/>
              <a:uLnTx/>
              <a:uFillTx/>
              <a:latin typeface="Verdana"/>
              <a:ea typeface="+mn-ea"/>
              <a:cs typeface="+mn-cs"/>
            </a:endParaRPr>
          </a:p>
        </p:txBody>
      </p:sp>
      <p:graphicFrame>
        <p:nvGraphicFramePr>
          <p:cNvPr id="5" name="Sisällön paikkamerkki 4"/>
          <p:cNvGraphicFramePr>
            <a:graphicFrameLocks noGrp="1"/>
          </p:cNvGraphicFramePr>
          <p:nvPr>
            <p:ph idx="1"/>
          </p:nvPr>
        </p:nvGraphicFramePr>
        <p:xfrm>
          <a:off x="609600" y="1600200"/>
          <a:ext cx="10972800" cy="4408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47713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62105" y="274638"/>
            <a:ext cx="10972799" cy="1143000"/>
          </a:xfrm>
        </p:spPr>
        <p:txBody>
          <a:bodyPr/>
          <a:lstStyle/>
          <a:p>
            <a:r>
              <a:rPr lang="fi-FI" sz="1600" b="1" dirty="0"/>
              <a:t>Perusopetus 4. ja 5. luokka, 2017 ja 2019 KUOPIO</a:t>
            </a:r>
            <a:br>
              <a:rPr lang="fi-FI" sz="1600" b="1" dirty="0"/>
            </a:br>
            <a:br>
              <a:rPr lang="fi-FI" sz="1600" b="1" dirty="0"/>
            </a:br>
            <a:r>
              <a:rPr lang="fi-FI" sz="1600" b="1" dirty="0"/>
              <a:t>Koulukiusaaminen jatkunut tai pahentunut kiusaamisesta kertomisen jälkeen, % Kuopio</a:t>
            </a:r>
            <a:br>
              <a:rPr lang="fi-FI" sz="1600" b="1" dirty="0"/>
            </a:br>
            <a:r>
              <a:rPr lang="fi-FI" sz="1600" b="1" dirty="0"/>
              <a:t>Koulukiusaaminen loppunut tai vähentynyt kiusaamisesta kertomisen jälkeen, %, Kuopio</a:t>
            </a:r>
            <a:br>
              <a:rPr lang="fi-FI" sz="1600" b="1" dirty="0"/>
            </a:br>
            <a:endParaRPr lang="fi-FI" sz="1600" dirty="0"/>
          </a:p>
        </p:txBody>
      </p:sp>
      <p:sp>
        <p:nvSpPr>
          <p:cNvPr id="4" name="Alatunnisteen paikkamerkki 3"/>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0F0F0F">
                  <a:tint val="75000"/>
                </a:srgbClr>
              </a:solidFill>
              <a:effectLst/>
              <a:uLnTx/>
              <a:uFillTx/>
              <a:latin typeface="Verdana"/>
              <a:ea typeface="+mn-ea"/>
              <a:cs typeface="+mn-cs"/>
            </a:endParaRPr>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707348087"/>
              </p:ext>
            </p:extLst>
          </p:nvPr>
        </p:nvGraphicFramePr>
        <p:xfrm>
          <a:off x="609600" y="1996888"/>
          <a:ext cx="5280212" cy="401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Sisällön paikkamerkki 4"/>
          <p:cNvGraphicFramePr>
            <a:graphicFrameLocks/>
          </p:cNvGraphicFramePr>
          <p:nvPr>
            <p:extLst>
              <p:ext uri="{D42A27DB-BD31-4B8C-83A1-F6EECF244321}">
                <p14:modId xmlns:p14="http://schemas.microsoft.com/office/powerpoint/2010/main" val="1406801704"/>
              </p:ext>
            </p:extLst>
          </p:nvPr>
        </p:nvGraphicFramePr>
        <p:xfrm>
          <a:off x="6353735" y="1996888"/>
          <a:ext cx="5466230" cy="4011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10598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619442"/>
          </a:xfrm>
        </p:spPr>
        <p:txBody>
          <a:bodyPr/>
          <a:lstStyle/>
          <a:p>
            <a:r>
              <a:rPr lang="fi-FI" dirty="0"/>
              <a:t>VÄKIVALTA</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10" name="Kaavio 9"/>
          <p:cNvGraphicFramePr>
            <a:graphicFrameLocks/>
          </p:cNvGraphicFramePr>
          <p:nvPr>
            <p:extLst>
              <p:ext uri="{D42A27DB-BD31-4B8C-83A1-F6EECF244321}">
                <p14:modId xmlns:p14="http://schemas.microsoft.com/office/powerpoint/2010/main" val="311661422"/>
              </p:ext>
            </p:extLst>
          </p:nvPr>
        </p:nvGraphicFramePr>
        <p:xfrm>
          <a:off x="609601" y="2558473"/>
          <a:ext cx="5052290" cy="32477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Kaavio 10"/>
          <p:cNvGraphicFramePr>
            <a:graphicFrameLocks/>
          </p:cNvGraphicFramePr>
          <p:nvPr>
            <p:extLst>
              <p:ext uri="{D42A27DB-BD31-4B8C-83A1-F6EECF244321}">
                <p14:modId xmlns:p14="http://schemas.microsoft.com/office/powerpoint/2010/main" val="3507484865"/>
              </p:ext>
            </p:extLst>
          </p:nvPr>
        </p:nvGraphicFramePr>
        <p:xfrm>
          <a:off x="6562435" y="2658919"/>
          <a:ext cx="4881419" cy="3147290"/>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iruutu 4"/>
          <p:cNvSpPr txBox="1"/>
          <p:nvPr/>
        </p:nvSpPr>
        <p:spPr>
          <a:xfrm>
            <a:off x="840509" y="1394691"/>
            <a:ext cx="10911937" cy="646331"/>
          </a:xfrm>
          <a:prstGeom prst="rect">
            <a:avLst/>
          </a:prstGeom>
          <a:noFill/>
        </p:spPr>
        <p:txBody>
          <a:bodyPr wrap="square" rtlCol="0">
            <a:spAutoFit/>
          </a:bodyPr>
          <a:lstStyle/>
          <a:p>
            <a:r>
              <a:rPr lang="fi-FI" dirty="0"/>
              <a:t>Kuopiossa fyysistä uhkaa kokeneita on 8. ja 9.lk toiseksi eniten ja 4. ja 5. </a:t>
            </a:r>
            <a:r>
              <a:rPr lang="fi-FI" dirty="0" err="1"/>
              <a:t>lk</a:t>
            </a:r>
            <a:r>
              <a:rPr lang="fi-FI" dirty="0"/>
              <a:t> kohdalla toiseksi vähiten. Fyysisen uhan kokeneiden määrä on vähentynyt kaikilla kouluasteilla aikaisemmista mittauksista.  </a:t>
            </a:r>
          </a:p>
        </p:txBody>
      </p:sp>
    </p:spTree>
    <p:extLst>
      <p:ext uri="{BB962C8B-B14F-4D97-AF65-F5344CB8AC3E}">
        <p14:creationId xmlns:p14="http://schemas.microsoft.com/office/powerpoint/2010/main" val="3522484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647077"/>
          </a:xfrm>
        </p:spPr>
        <p:txBody>
          <a:bodyPr/>
          <a:lstStyle/>
          <a:p>
            <a:r>
              <a:rPr lang="fi-FI" dirty="0"/>
              <a:t>VÄKIVALTA</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3187965159"/>
              </p:ext>
            </p:extLst>
          </p:nvPr>
        </p:nvGraphicFramePr>
        <p:xfrm>
          <a:off x="609600" y="1923898"/>
          <a:ext cx="5315712" cy="40847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Kaavio 5"/>
          <p:cNvGraphicFramePr>
            <a:graphicFrameLocks/>
          </p:cNvGraphicFramePr>
          <p:nvPr>
            <p:extLst>
              <p:ext uri="{D42A27DB-BD31-4B8C-83A1-F6EECF244321}">
                <p14:modId xmlns:p14="http://schemas.microsoft.com/office/powerpoint/2010/main" val="340362480"/>
              </p:ext>
            </p:extLst>
          </p:nvPr>
        </p:nvGraphicFramePr>
        <p:xfrm>
          <a:off x="6393485" y="1923898"/>
          <a:ext cx="5515661" cy="4016044"/>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ruutu 6"/>
          <p:cNvSpPr txBox="1"/>
          <p:nvPr/>
        </p:nvSpPr>
        <p:spPr>
          <a:xfrm>
            <a:off x="541325" y="943148"/>
            <a:ext cx="10123284" cy="369332"/>
          </a:xfrm>
          <a:prstGeom prst="rect">
            <a:avLst/>
          </a:prstGeom>
          <a:noFill/>
        </p:spPr>
        <p:txBody>
          <a:bodyPr wrap="none" rtlCol="0">
            <a:spAutoFit/>
          </a:bodyPr>
          <a:lstStyle/>
          <a:p>
            <a:r>
              <a:rPr lang="fi-FI" dirty="0"/>
              <a:t>Fyysisen uhan kokemus on vähentynyt Kuopiossa vuodesta 2013 ja koko maassa vuodesta 2015.</a:t>
            </a:r>
          </a:p>
        </p:txBody>
      </p:sp>
    </p:spTree>
    <p:extLst>
      <p:ext uri="{BB962C8B-B14F-4D97-AF65-F5344CB8AC3E}">
        <p14:creationId xmlns:p14="http://schemas.microsoft.com/office/powerpoint/2010/main" val="2050464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19536" y="749200"/>
            <a:ext cx="8136904" cy="994122"/>
          </a:xfrm>
        </p:spPr>
        <p:txBody>
          <a:bodyPr>
            <a:normAutofit fontScale="90000"/>
          </a:bodyPr>
          <a:lstStyle/>
          <a:p>
            <a:pPr fontAlgn="t">
              <a:spcBef>
                <a:spcPts val="0"/>
              </a:spcBef>
            </a:pPr>
            <a:r>
              <a:rPr lang="fi-FI" sz="2400" dirty="0">
                <a:solidFill>
                  <a:prstClr val="black"/>
                </a:solidFill>
                <a:ea typeface="+mn-ea"/>
                <a:cs typeface="+mn-cs"/>
              </a:rPr>
              <a:t>Kokenut seksuaalista häirintää koulussa vuoden aikana, %, </a:t>
            </a:r>
            <a:br>
              <a:rPr lang="fi-FI" sz="2400" dirty="0">
                <a:solidFill>
                  <a:prstClr val="black"/>
                </a:solidFill>
                <a:ea typeface="+mn-ea"/>
                <a:cs typeface="+mn-cs"/>
              </a:rPr>
            </a:br>
            <a:r>
              <a:rPr lang="fi-FI" sz="2400" dirty="0">
                <a:solidFill>
                  <a:prstClr val="black"/>
                </a:solidFill>
                <a:ea typeface="+mn-ea"/>
                <a:cs typeface="+mn-cs"/>
              </a:rPr>
              <a:t>8-9lk. </a:t>
            </a:r>
            <a:r>
              <a:rPr lang="fi-FI" sz="2400" dirty="0">
                <a:solidFill>
                  <a:srgbClr val="FF0000"/>
                </a:solidFill>
                <a:ea typeface="+mn-ea"/>
                <a:cs typeface="+mn-cs"/>
              </a:rPr>
              <a:t>KUOPIO</a:t>
            </a:r>
            <a:br>
              <a:rPr lang="fi-FI" sz="2400" b="1" dirty="0">
                <a:solidFill>
                  <a:srgbClr val="000000"/>
                </a:solidFill>
                <a:latin typeface="Arial"/>
                <a:ea typeface="+mn-ea"/>
                <a:cs typeface="+mn-cs"/>
              </a:rPr>
            </a:br>
            <a:endParaRPr lang="fi-FI" dirty="0"/>
          </a:p>
        </p:txBody>
      </p:sp>
      <p:graphicFrame>
        <p:nvGraphicFramePr>
          <p:cNvPr id="4" name="Sisällön paikkamerkki 3"/>
          <p:cNvGraphicFramePr>
            <a:graphicFrameLocks noGrp="1"/>
          </p:cNvGraphicFramePr>
          <p:nvPr>
            <p:ph idx="1"/>
            <p:extLst>
              <p:ext uri="{D42A27DB-BD31-4B8C-83A1-F6EECF244321}">
                <p14:modId xmlns:p14="http://schemas.microsoft.com/office/powerpoint/2010/main" val="4112657172"/>
              </p:ext>
            </p:extLst>
          </p:nvPr>
        </p:nvGraphicFramePr>
        <p:xfrm>
          <a:off x="1991544" y="1383283"/>
          <a:ext cx="8229600" cy="1916405"/>
        </p:xfrm>
        <a:graphic>
          <a:graphicData uri="http://schemas.openxmlformats.org/drawingml/2006/table">
            <a:tbl>
              <a:tblPr firstRow="1" bandRow="1">
                <a:tableStyleId>{F5AB1C69-6EDB-4FF4-983F-18BD219EF322}</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42240">
                <a:tc rowSpan="2">
                  <a:txBody>
                    <a:bodyPr/>
                    <a:lstStyle/>
                    <a:p>
                      <a:pPr algn="l" fontAlgn="b"/>
                      <a:endParaRPr lang="fi-FI" sz="1800" b="0" i="0" u="none" strike="noStrike" dirty="0">
                        <a:solidFill>
                          <a:srgbClr val="000000"/>
                        </a:solidFill>
                        <a:effectLst/>
                        <a:latin typeface="Calibri"/>
                      </a:endParaRPr>
                    </a:p>
                  </a:txBody>
                  <a:tcPr marL="9525" marR="9525" marT="9525" marB="0" anchor="b"/>
                </a:tc>
                <a:tc>
                  <a:txBody>
                    <a:bodyPr/>
                    <a:lstStyle/>
                    <a:p>
                      <a:pPr algn="l" fontAlgn="t"/>
                      <a:r>
                        <a:rPr lang="fi-FI" sz="1800" u="none" strike="noStrike" dirty="0">
                          <a:effectLst/>
                        </a:rPr>
                        <a:t>Sukupuoli: yhteensä</a:t>
                      </a:r>
                      <a:endParaRPr lang="fi-FI" sz="1800" b="1" i="0" u="none" strike="noStrike" dirty="0">
                        <a:solidFill>
                          <a:srgbClr val="000000"/>
                        </a:solidFill>
                        <a:effectLst/>
                        <a:latin typeface="Arial"/>
                      </a:endParaRPr>
                    </a:p>
                  </a:txBody>
                  <a:tcPr marL="9525" marR="9525" marT="9525" marB="0"/>
                </a:tc>
                <a:tc>
                  <a:txBody>
                    <a:bodyPr/>
                    <a:lstStyle/>
                    <a:p>
                      <a:pPr algn="l" fontAlgn="t"/>
                      <a:r>
                        <a:rPr lang="fi-FI" sz="1800" u="none" strike="noStrike" dirty="0">
                          <a:effectLst/>
                        </a:rPr>
                        <a:t>Pojat</a:t>
                      </a:r>
                      <a:endParaRPr lang="fi-FI" sz="1800" b="1" i="0" u="none" strike="noStrike" dirty="0">
                        <a:solidFill>
                          <a:srgbClr val="000000"/>
                        </a:solidFill>
                        <a:effectLst/>
                        <a:latin typeface="Arial"/>
                      </a:endParaRPr>
                    </a:p>
                  </a:txBody>
                  <a:tcPr marL="9525" marR="9525" marT="9525" marB="0">
                    <a:solidFill>
                      <a:schemeClr val="accent5">
                        <a:lumMod val="60000"/>
                        <a:lumOff val="40000"/>
                      </a:schemeClr>
                    </a:solidFill>
                  </a:tcPr>
                </a:tc>
                <a:tc>
                  <a:txBody>
                    <a:bodyPr/>
                    <a:lstStyle/>
                    <a:p>
                      <a:pPr algn="l" fontAlgn="t"/>
                      <a:r>
                        <a:rPr lang="fi-FI" sz="1800" u="none" strike="noStrike" dirty="0">
                          <a:effectLst/>
                        </a:rPr>
                        <a:t>Tytöt</a:t>
                      </a:r>
                      <a:endParaRPr lang="fi-FI" sz="1800" b="1" i="0" u="none" strike="noStrike" dirty="0">
                        <a:solidFill>
                          <a:srgbClr val="000000"/>
                        </a:solidFill>
                        <a:effectLst/>
                        <a:latin typeface="Arial"/>
                      </a:endParaRPr>
                    </a:p>
                  </a:txBody>
                  <a:tcPr marL="9525" marR="9525" marT="9525" marB="0">
                    <a:solidFill>
                      <a:schemeClr val="accent2">
                        <a:lumMod val="40000"/>
                        <a:lumOff val="60000"/>
                      </a:schemeClr>
                    </a:solidFill>
                  </a:tcPr>
                </a:tc>
                <a:extLst>
                  <a:ext uri="{0D108BD9-81ED-4DB2-BD59-A6C34878D82A}">
                    <a16:rowId xmlns:a16="http://schemas.microsoft.com/office/drawing/2014/main" val="10000"/>
                  </a:ext>
                </a:extLst>
              </a:tr>
              <a:tr h="370840">
                <a:tc vMerge="1">
                  <a:txBody>
                    <a:bodyPr/>
                    <a:lstStyle/>
                    <a:p>
                      <a:endParaRPr lang="fi-FI"/>
                    </a:p>
                  </a:txBody>
                  <a:tcPr/>
                </a:tc>
                <a:tc>
                  <a:txBody>
                    <a:bodyPr/>
                    <a:lstStyle/>
                    <a:p>
                      <a:pPr algn="l" fontAlgn="t"/>
                      <a:r>
                        <a:rPr lang="fi-FI" sz="1800" u="none" strike="noStrike" dirty="0">
                          <a:effectLst/>
                        </a:rPr>
                        <a:t>Kokenut seksuaalista häirintää koulussa vuoden aikana, %</a:t>
                      </a:r>
                      <a:endParaRPr lang="fi-FI" sz="1800" b="1" i="0" u="none" strike="noStrike" dirty="0">
                        <a:solidFill>
                          <a:srgbClr val="000000"/>
                        </a:solidFill>
                        <a:effectLst/>
                        <a:latin typeface="Arial"/>
                      </a:endParaRPr>
                    </a:p>
                  </a:txBody>
                  <a:tcPr marL="9525" marR="9525" marT="9525" marB="0"/>
                </a:tc>
                <a:tc>
                  <a:txBody>
                    <a:bodyPr/>
                    <a:lstStyle/>
                    <a:p>
                      <a:pPr algn="l" fontAlgn="t"/>
                      <a:r>
                        <a:rPr lang="fi-FI" sz="1800" u="none" strike="noStrike" dirty="0">
                          <a:effectLst/>
                        </a:rPr>
                        <a:t>Kokenut seksuaalista häirintää koulussa vuoden aikana, %</a:t>
                      </a:r>
                      <a:endParaRPr lang="fi-FI" sz="1800" b="1" i="0" u="none" strike="noStrike" dirty="0">
                        <a:solidFill>
                          <a:srgbClr val="000000"/>
                        </a:solidFill>
                        <a:effectLst/>
                        <a:latin typeface="Arial"/>
                      </a:endParaRPr>
                    </a:p>
                  </a:txBody>
                  <a:tcPr marL="9525" marR="9525" marT="9525" marB="0">
                    <a:solidFill>
                      <a:schemeClr val="accent5">
                        <a:lumMod val="60000"/>
                        <a:lumOff val="40000"/>
                      </a:schemeClr>
                    </a:solidFill>
                  </a:tcPr>
                </a:tc>
                <a:tc>
                  <a:txBody>
                    <a:bodyPr/>
                    <a:lstStyle/>
                    <a:p>
                      <a:pPr algn="l" fontAlgn="t"/>
                      <a:r>
                        <a:rPr lang="fi-FI" sz="1800" u="none" strike="noStrike" dirty="0">
                          <a:effectLst/>
                        </a:rPr>
                        <a:t>Kokenut seksuaalista häirintää koulussa vuoden aikana, %</a:t>
                      </a:r>
                      <a:endParaRPr lang="fi-FI" sz="1800" b="1" i="0" u="none" strike="noStrike" dirty="0">
                        <a:solidFill>
                          <a:srgbClr val="000000"/>
                        </a:solidFill>
                        <a:effectLst/>
                        <a:latin typeface="Arial"/>
                      </a:endParaRPr>
                    </a:p>
                  </a:txBody>
                  <a:tcPr marL="9525" marR="9525" marT="9525" marB="0">
                    <a:solidFill>
                      <a:schemeClr val="accent2">
                        <a:lumMod val="40000"/>
                        <a:lumOff val="60000"/>
                      </a:schemeClr>
                    </a:solidFill>
                  </a:tcPr>
                </a:tc>
                <a:extLst>
                  <a:ext uri="{0D108BD9-81ED-4DB2-BD59-A6C34878D82A}">
                    <a16:rowId xmlns:a16="http://schemas.microsoft.com/office/drawing/2014/main" val="10001"/>
                  </a:ext>
                </a:extLst>
              </a:tr>
              <a:tr h="370840">
                <a:tc>
                  <a:txBody>
                    <a:bodyPr/>
                    <a:lstStyle/>
                    <a:p>
                      <a:pPr algn="l" fontAlgn="t"/>
                      <a:r>
                        <a:rPr lang="fi-FI" sz="1800" u="none" strike="noStrike">
                          <a:effectLst/>
                        </a:rPr>
                        <a:t>2017</a:t>
                      </a:r>
                      <a:endParaRPr lang="fi-FI" sz="1800" b="1" i="0" u="none" strike="noStrike">
                        <a:solidFill>
                          <a:srgbClr val="000000"/>
                        </a:solidFill>
                        <a:effectLst/>
                        <a:latin typeface="Arial"/>
                      </a:endParaRPr>
                    </a:p>
                  </a:txBody>
                  <a:tcPr marL="9525" marR="9525" marT="9525" marB="0"/>
                </a:tc>
                <a:tc>
                  <a:txBody>
                    <a:bodyPr/>
                    <a:lstStyle/>
                    <a:p>
                      <a:pPr algn="r" fontAlgn="b"/>
                      <a:r>
                        <a:rPr lang="fi-FI" sz="1800" u="none" strike="noStrike">
                          <a:effectLst/>
                        </a:rPr>
                        <a:t>3,7</a:t>
                      </a:r>
                      <a:endParaRPr lang="fi-FI" sz="1800" b="0" i="0" u="none" strike="noStrike">
                        <a:solidFill>
                          <a:srgbClr val="000000"/>
                        </a:solidFill>
                        <a:effectLst/>
                        <a:latin typeface="Arial"/>
                      </a:endParaRPr>
                    </a:p>
                  </a:txBody>
                  <a:tcPr marL="9525" marR="9525" marT="9525" marB="0" anchor="b"/>
                </a:tc>
                <a:tc>
                  <a:txBody>
                    <a:bodyPr/>
                    <a:lstStyle/>
                    <a:p>
                      <a:pPr algn="r" fontAlgn="b"/>
                      <a:r>
                        <a:rPr lang="fi-FI" sz="1800" u="none" strike="noStrike" dirty="0">
                          <a:effectLst/>
                        </a:rPr>
                        <a:t>4,7</a:t>
                      </a:r>
                      <a:endParaRPr lang="fi-FI" sz="1800" b="0" i="0" u="none" strike="noStrike" dirty="0">
                        <a:solidFill>
                          <a:srgbClr val="000000"/>
                        </a:solidFill>
                        <a:effectLst/>
                        <a:latin typeface="Arial"/>
                      </a:endParaRPr>
                    </a:p>
                  </a:txBody>
                  <a:tcPr marL="9525" marR="9525" marT="9525" marB="0" anchor="b">
                    <a:solidFill>
                      <a:schemeClr val="accent5">
                        <a:lumMod val="60000"/>
                        <a:lumOff val="40000"/>
                      </a:schemeClr>
                    </a:solidFill>
                  </a:tcPr>
                </a:tc>
                <a:tc>
                  <a:txBody>
                    <a:bodyPr/>
                    <a:lstStyle/>
                    <a:p>
                      <a:pPr algn="r" fontAlgn="b"/>
                      <a:r>
                        <a:rPr lang="fi-FI" sz="1800" u="none" strike="noStrike" dirty="0">
                          <a:effectLst/>
                        </a:rPr>
                        <a:t>2,4</a:t>
                      </a:r>
                      <a:endParaRPr lang="fi-FI" sz="1800" b="0" i="0" u="none" strike="noStrike" dirty="0">
                        <a:solidFill>
                          <a:srgbClr val="000000"/>
                        </a:solidFill>
                        <a:effectLst/>
                        <a:latin typeface="Arial"/>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10002"/>
                  </a:ext>
                </a:extLst>
              </a:tr>
              <a:tr h="370840">
                <a:tc>
                  <a:txBody>
                    <a:bodyPr/>
                    <a:lstStyle/>
                    <a:p>
                      <a:pPr algn="l" fontAlgn="t"/>
                      <a:r>
                        <a:rPr lang="fi-FI" sz="1800" u="none" strike="noStrike" dirty="0">
                          <a:effectLst/>
                        </a:rPr>
                        <a:t>2019</a:t>
                      </a:r>
                      <a:endParaRPr lang="fi-FI" sz="1800" b="1" i="0" u="none" strike="noStrike" dirty="0">
                        <a:solidFill>
                          <a:srgbClr val="000000"/>
                        </a:solidFill>
                        <a:effectLst/>
                        <a:latin typeface="Arial"/>
                      </a:endParaRPr>
                    </a:p>
                  </a:txBody>
                  <a:tcPr marL="9525" marR="9525" marT="9525" marB="0"/>
                </a:tc>
                <a:tc>
                  <a:txBody>
                    <a:bodyPr/>
                    <a:lstStyle/>
                    <a:p>
                      <a:pPr algn="r" fontAlgn="b"/>
                      <a:r>
                        <a:rPr lang="fi-FI" sz="1800" u="none" strike="noStrike" dirty="0">
                          <a:effectLst/>
                        </a:rPr>
                        <a:t>4,5</a:t>
                      </a:r>
                      <a:endParaRPr lang="fi-FI" sz="1800" b="0" i="0" u="none" strike="noStrike" dirty="0">
                        <a:solidFill>
                          <a:srgbClr val="000000"/>
                        </a:solidFill>
                        <a:effectLst/>
                        <a:latin typeface="Arial"/>
                      </a:endParaRPr>
                    </a:p>
                  </a:txBody>
                  <a:tcPr marL="9525" marR="9525" marT="9525" marB="0" anchor="b"/>
                </a:tc>
                <a:tc>
                  <a:txBody>
                    <a:bodyPr/>
                    <a:lstStyle/>
                    <a:p>
                      <a:pPr algn="r" fontAlgn="b"/>
                      <a:r>
                        <a:rPr lang="fi-FI" sz="1800" u="none" strike="noStrike" dirty="0">
                          <a:effectLst/>
                        </a:rPr>
                        <a:t>3,6</a:t>
                      </a:r>
                      <a:endParaRPr lang="fi-FI" sz="1800" b="0" i="0" u="none" strike="noStrike" dirty="0">
                        <a:solidFill>
                          <a:srgbClr val="000000"/>
                        </a:solidFill>
                        <a:effectLst/>
                        <a:latin typeface="Arial"/>
                      </a:endParaRPr>
                    </a:p>
                  </a:txBody>
                  <a:tcPr marL="9525" marR="9525" marT="9525" marB="0" anchor="b">
                    <a:solidFill>
                      <a:schemeClr val="accent5">
                        <a:lumMod val="60000"/>
                        <a:lumOff val="40000"/>
                      </a:schemeClr>
                    </a:solidFill>
                  </a:tcPr>
                </a:tc>
                <a:tc>
                  <a:txBody>
                    <a:bodyPr/>
                    <a:lstStyle/>
                    <a:p>
                      <a:pPr algn="r" fontAlgn="b"/>
                      <a:r>
                        <a:rPr lang="fi-FI" sz="1800" b="1" u="none" strike="noStrike" dirty="0">
                          <a:solidFill>
                            <a:srgbClr val="FF0000"/>
                          </a:solidFill>
                          <a:effectLst/>
                        </a:rPr>
                        <a:t>5,3</a:t>
                      </a:r>
                      <a:endParaRPr lang="fi-FI" sz="1800" b="1" i="0" u="none" strike="noStrike" dirty="0">
                        <a:solidFill>
                          <a:srgbClr val="FF0000"/>
                        </a:solidFill>
                        <a:effectLst/>
                        <a:latin typeface="Arial"/>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10003"/>
                  </a:ext>
                </a:extLst>
              </a:tr>
            </a:tbl>
          </a:graphicData>
        </a:graphic>
      </p:graphicFrame>
      <p:graphicFrame>
        <p:nvGraphicFramePr>
          <p:cNvPr id="5" name="Taulukko 4"/>
          <p:cNvGraphicFramePr>
            <a:graphicFrameLocks noGrp="1"/>
          </p:cNvGraphicFramePr>
          <p:nvPr>
            <p:extLst>
              <p:ext uri="{D42A27DB-BD31-4B8C-83A1-F6EECF244321}">
                <p14:modId xmlns:p14="http://schemas.microsoft.com/office/powerpoint/2010/main" val="4167941362"/>
              </p:ext>
            </p:extLst>
          </p:nvPr>
        </p:nvGraphicFramePr>
        <p:xfrm>
          <a:off x="1903124" y="3942643"/>
          <a:ext cx="8208912" cy="2212128"/>
        </p:xfrm>
        <a:graphic>
          <a:graphicData uri="http://schemas.openxmlformats.org/drawingml/2006/table">
            <a:tbl>
              <a:tblPr firstRow="1" bandRow="1">
                <a:tableStyleId>{F5AB1C69-6EDB-4FF4-983F-18BD219EF322}</a:tableStyleId>
              </a:tblPr>
              <a:tblGrid>
                <a:gridCol w="2052228">
                  <a:extLst>
                    <a:ext uri="{9D8B030D-6E8A-4147-A177-3AD203B41FA5}">
                      <a16:colId xmlns:a16="http://schemas.microsoft.com/office/drawing/2014/main" val="20000"/>
                    </a:ext>
                  </a:extLst>
                </a:gridCol>
                <a:gridCol w="2052228">
                  <a:extLst>
                    <a:ext uri="{9D8B030D-6E8A-4147-A177-3AD203B41FA5}">
                      <a16:colId xmlns:a16="http://schemas.microsoft.com/office/drawing/2014/main" val="20001"/>
                    </a:ext>
                  </a:extLst>
                </a:gridCol>
                <a:gridCol w="2052228">
                  <a:extLst>
                    <a:ext uri="{9D8B030D-6E8A-4147-A177-3AD203B41FA5}">
                      <a16:colId xmlns:a16="http://schemas.microsoft.com/office/drawing/2014/main" val="20002"/>
                    </a:ext>
                  </a:extLst>
                </a:gridCol>
                <a:gridCol w="2052228">
                  <a:extLst>
                    <a:ext uri="{9D8B030D-6E8A-4147-A177-3AD203B41FA5}">
                      <a16:colId xmlns:a16="http://schemas.microsoft.com/office/drawing/2014/main" val="20003"/>
                    </a:ext>
                  </a:extLst>
                </a:gridCol>
              </a:tblGrid>
              <a:tr h="490361">
                <a:tc rowSpan="2">
                  <a:txBody>
                    <a:bodyPr/>
                    <a:lstStyle/>
                    <a:p>
                      <a:pPr algn="l" fontAlgn="b"/>
                      <a:endParaRPr lang="fi-FI" sz="1600" b="0" i="0" u="none" strike="noStrike" dirty="0">
                        <a:solidFill>
                          <a:srgbClr val="000000"/>
                        </a:solidFill>
                        <a:effectLst/>
                        <a:latin typeface="Calibri"/>
                      </a:endParaRPr>
                    </a:p>
                  </a:txBody>
                  <a:tcPr marL="9525" marR="9525" marT="9525" marB="0" anchor="b"/>
                </a:tc>
                <a:tc>
                  <a:txBody>
                    <a:bodyPr/>
                    <a:lstStyle/>
                    <a:p>
                      <a:pPr algn="l" fontAlgn="t"/>
                      <a:r>
                        <a:rPr lang="fi-FI" sz="1600" b="0" i="0" u="none" strike="noStrike" dirty="0">
                          <a:solidFill>
                            <a:srgbClr val="000000"/>
                          </a:solidFill>
                          <a:effectLst/>
                          <a:latin typeface="Arial"/>
                        </a:rPr>
                        <a:t>Sukupuoli: yhteensä</a:t>
                      </a:r>
                    </a:p>
                  </a:txBody>
                  <a:tcPr marL="9525" marR="9525" marT="9525" marB="0"/>
                </a:tc>
                <a:tc>
                  <a:txBody>
                    <a:bodyPr/>
                    <a:lstStyle/>
                    <a:p>
                      <a:pPr algn="l" fontAlgn="t"/>
                      <a:r>
                        <a:rPr lang="fi-FI" sz="1600" b="0" i="0" u="none" strike="noStrike" dirty="0">
                          <a:solidFill>
                            <a:srgbClr val="000000"/>
                          </a:solidFill>
                          <a:effectLst/>
                          <a:latin typeface="Arial"/>
                        </a:rPr>
                        <a:t>Pojat</a:t>
                      </a:r>
                    </a:p>
                  </a:txBody>
                  <a:tcPr marL="9525" marR="9525" marT="9525" marB="0">
                    <a:solidFill>
                      <a:schemeClr val="accent5">
                        <a:lumMod val="60000"/>
                        <a:lumOff val="40000"/>
                      </a:schemeClr>
                    </a:solidFill>
                  </a:tcPr>
                </a:tc>
                <a:tc>
                  <a:txBody>
                    <a:bodyPr/>
                    <a:lstStyle/>
                    <a:p>
                      <a:pPr algn="l" fontAlgn="t"/>
                      <a:r>
                        <a:rPr lang="fi-FI" sz="1600" b="0" i="0" u="none" strike="noStrike" dirty="0">
                          <a:solidFill>
                            <a:srgbClr val="000000"/>
                          </a:solidFill>
                          <a:effectLst/>
                          <a:latin typeface="Arial"/>
                        </a:rPr>
                        <a:t>Tytöt</a:t>
                      </a:r>
                    </a:p>
                  </a:txBody>
                  <a:tcPr marL="9525" marR="9525" marT="9525" marB="0">
                    <a:solidFill>
                      <a:schemeClr val="accent2">
                        <a:lumMod val="40000"/>
                        <a:lumOff val="60000"/>
                      </a:schemeClr>
                    </a:solidFill>
                  </a:tcPr>
                </a:tc>
                <a:extLst>
                  <a:ext uri="{0D108BD9-81ED-4DB2-BD59-A6C34878D82A}">
                    <a16:rowId xmlns:a16="http://schemas.microsoft.com/office/drawing/2014/main" val="10000"/>
                  </a:ext>
                </a:extLst>
              </a:tr>
              <a:tr h="617149">
                <a:tc vMerge="1">
                  <a:txBody>
                    <a:bodyPr/>
                    <a:lstStyle/>
                    <a:p>
                      <a:endParaRPr lang="fi-FI"/>
                    </a:p>
                  </a:txBody>
                  <a:tcPr/>
                </a:tc>
                <a:tc>
                  <a:txBody>
                    <a:bodyPr/>
                    <a:lstStyle/>
                    <a:p>
                      <a:pPr algn="l" fontAlgn="t"/>
                      <a:r>
                        <a:rPr lang="fi-FI" sz="1600" b="0" i="0" u="none" strike="noStrike" dirty="0">
                          <a:solidFill>
                            <a:srgbClr val="000000"/>
                          </a:solidFill>
                          <a:effectLst/>
                          <a:latin typeface="Arial"/>
                        </a:rPr>
                        <a:t>Kokenut seksuaalista häirintää koulussa vuoden aikana, %</a:t>
                      </a:r>
                    </a:p>
                  </a:txBody>
                  <a:tcPr marL="9525" marR="9525" marT="9525" marB="0"/>
                </a:tc>
                <a:tc>
                  <a:txBody>
                    <a:bodyPr/>
                    <a:lstStyle/>
                    <a:p>
                      <a:pPr algn="l" fontAlgn="t"/>
                      <a:r>
                        <a:rPr lang="fi-FI" sz="1600" b="0" i="0" u="none" strike="noStrike" dirty="0">
                          <a:solidFill>
                            <a:srgbClr val="000000"/>
                          </a:solidFill>
                          <a:effectLst/>
                          <a:latin typeface="Arial"/>
                        </a:rPr>
                        <a:t>Kokenut seksuaalista häirintää koulussa vuoden aikana, %</a:t>
                      </a:r>
                    </a:p>
                  </a:txBody>
                  <a:tcPr marL="9525" marR="9525" marT="9525" marB="0">
                    <a:solidFill>
                      <a:schemeClr val="accent5">
                        <a:lumMod val="60000"/>
                        <a:lumOff val="40000"/>
                      </a:schemeClr>
                    </a:solidFill>
                  </a:tcPr>
                </a:tc>
                <a:tc>
                  <a:txBody>
                    <a:bodyPr/>
                    <a:lstStyle/>
                    <a:p>
                      <a:pPr algn="l" fontAlgn="t"/>
                      <a:r>
                        <a:rPr lang="fi-FI" sz="1600" b="0" i="0" u="none" strike="noStrike" dirty="0">
                          <a:solidFill>
                            <a:srgbClr val="000000"/>
                          </a:solidFill>
                          <a:effectLst/>
                          <a:latin typeface="Arial"/>
                        </a:rPr>
                        <a:t>Kokenut seksuaalista häirintää koulussa vuoden aikana, %</a:t>
                      </a:r>
                    </a:p>
                  </a:txBody>
                  <a:tcPr marL="9525" marR="9525" marT="9525" marB="0">
                    <a:solidFill>
                      <a:schemeClr val="accent2">
                        <a:lumMod val="40000"/>
                        <a:lumOff val="60000"/>
                      </a:schemeClr>
                    </a:solidFill>
                  </a:tcPr>
                </a:tc>
                <a:extLst>
                  <a:ext uri="{0D108BD9-81ED-4DB2-BD59-A6C34878D82A}">
                    <a16:rowId xmlns:a16="http://schemas.microsoft.com/office/drawing/2014/main" val="10001"/>
                  </a:ext>
                </a:extLst>
              </a:tr>
              <a:tr h="490361">
                <a:tc>
                  <a:txBody>
                    <a:bodyPr/>
                    <a:lstStyle/>
                    <a:p>
                      <a:pPr algn="l" fontAlgn="t"/>
                      <a:r>
                        <a:rPr lang="fi-FI" sz="1600" b="0" i="0" u="none" strike="noStrike" dirty="0">
                          <a:solidFill>
                            <a:srgbClr val="000000"/>
                          </a:solidFill>
                          <a:effectLst/>
                          <a:latin typeface="Arial"/>
                        </a:rPr>
                        <a:t>2017</a:t>
                      </a:r>
                    </a:p>
                  </a:txBody>
                  <a:tcPr marL="9525" marR="9525" marT="9525" marB="0"/>
                </a:tc>
                <a:tc>
                  <a:txBody>
                    <a:bodyPr/>
                    <a:lstStyle/>
                    <a:p>
                      <a:pPr algn="r" fontAlgn="b"/>
                      <a:r>
                        <a:rPr lang="fi-FI" sz="1600" b="0" i="0" u="none" strike="noStrike" dirty="0">
                          <a:solidFill>
                            <a:srgbClr val="000000"/>
                          </a:solidFill>
                          <a:effectLst/>
                          <a:latin typeface="Arial"/>
                        </a:rPr>
                        <a:t>4,0</a:t>
                      </a:r>
                    </a:p>
                  </a:txBody>
                  <a:tcPr marL="9525" marR="9525" marT="9525" marB="0" anchor="b"/>
                </a:tc>
                <a:tc>
                  <a:txBody>
                    <a:bodyPr/>
                    <a:lstStyle/>
                    <a:p>
                      <a:pPr algn="r" fontAlgn="b"/>
                      <a:r>
                        <a:rPr lang="fi-FI" sz="1600" b="0" i="0" u="none" strike="noStrike" dirty="0">
                          <a:solidFill>
                            <a:srgbClr val="000000"/>
                          </a:solidFill>
                          <a:effectLst/>
                          <a:latin typeface="Arial"/>
                        </a:rPr>
                        <a:t>4,5</a:t>
                      </a:r>
                    </a:p>
                  </a:txBody>
                  <a:tcPr marL="9525" marR="9525" marT="9525" marB="0" anchor="b">
                    <a:solidFill>
                      <a:schemeClr val="accent5">
                        <a:lumMod val="60000"/>
                        <a:lumOff val="40000"/>
                      </a:schemeClr>
                    </a:solidFill>
                  </a:tcPr>
                </a:tc>
                <a:tc>
                  <a:txBody>
                    <a:bodyPr/>
                    <a:lstStyle/>
                    <a:p>
                      <a:pPr algn="r" fontAlgn="b"/>
                      <a:r>
                        <a:rPr lang="fi-FI" sz="1600" b="0" i="0" u="none" strike="noStrike" dirty="0">
                          <a:solidFill>
                            <a:srgbClr val="000000"/>
                          </a:solidFill>
                          <a:effectLst/>
                          <a:latin typeface="Arial"/>
                        </a:rPr>
                        <a:t>3,6</a:t>
                      </a:r>
                    </a:p>
                  </a:txBody>
                  <a:tcPr marL="9525" marR="9525" marT="9525" marB="0" anchor="b">
                    <a:solidFill>
                      <a:schemeClr val="accent2">
                        <a:lumMod val="40000"/>
                        <a:lumOff val="60000"/>
                      </a:schemeClr>
                    </a:solidFill>
                  </a:tcPr>
                </a:tc>
                <a:extLst>
                  <a:ext uri="{0D108BD9-81ED-4DB2-BD59-A6C34878D82A}">
                    <a16:rowId xmlns:a16="http://schemas.microsoft.com/office/drawing/2014/main" val="10002"/>
                  </a:ext>
                </a:extLst>
              </a:tr>
              <a:tr h="490361">
                <a:tc>
                  <a:txBody>
                    <a:bodyPr/>
                    <a:lstStyle/>
                    <a:p>
                      <a:pPr algn="l" fontAlgn="t"/>
                      <a:r>
                        <a:rPr lang="fi-FI" sz="1600" b="0" i="0" u="none" strike="noStrike" dirty="0">
                          <a:solidFill>
                            <a:srgbClr val="000000"/>
                          </a:solidFill>
                          <a:effectLst/>
                          <a:latin typeface="Arial"/>
                        </a:rPr>
                        <a:t>2019</a:t>
                      </a:r>
                    </a:p>
                  </a:txBody>
                  <a:tcPr marL="9525" marR="9525" marT="9525" marB="0"/>
                </a:tc>
                <a:tc>
                  <a:txBody>
                    <a:bodyPr/>
                    <a:lstStyle/>
                    <a:p>
                      <a:pPr algn="r" fontAlgn="b"/>
                      <a:r>
                        <a:rPr lang="fi-FI" sz="1600" b="0" i="0" u="none" strike="noStrike" dirty="0">
                          <a:solidFill>
                            <a:srgbClr val="000000"/>
                          </a:solidFill>
                          <a:effectLst/>
                          <a:latin typeface="Arial"/>
                        </a:rPr>
                        <a:t>4,0</a:t>
                      </a:r>
                    </a:p>
                  </a:txBody>
                  <a:tcPr marL="9525" marR="9525" marT="9525" marB="0" anchor="b"/>
                </a:tc>
                <a:tc>
                  <a:txBody>
                    <a:bodyPr/>
                    <a:lstStyle/>
                    <a:p>
                      <a:pPr algn="r" fontAlgn="b"/>
                      <a:r>
                        <a:rPr lang="fi-FI" sz="1600" b="0" i="0" u="none" strike="noStrike" dirty="0">
                          <a:solidFill>
                            <a:srgbClr val="000000"/>
                          </a:solidFill>
                          <a:effectLst/>
                          <a:latin typeface="Arial"/>
                        </a:rPr>
                        <a:t>3,5</a:t>
                      </a:r>
                    </a:p>
                  </a:txBody>
                  <a:tcPr marL="9525" marR="9525" marT="9525" marB="0" anchor="b">
                    <a:solidFill>
                      <a:schemeClr val="accent5">
                        <a:lumMod val="60000"/>
                        <a:lumOff val="40000"/>
                      </a:schemeClr>
                    </a:solidFill>
                  </a:tcPr>
                </a:tc>
                <a:tc>
                  <a:txBody>
                    <a:bodyPr/>
                    <a:lstStyle/>
                    <a:p>
                      <a:pPr algn="r" fontAlgn="b"/>
                      <a:r>
                        <a:rPr lang="fi-FI" sz="1600" b="0" i="0" u="none" strike="noStrike" dirty="0">
                          <a:solidFill>
                            <a:srgbClr val="000000"/>
                          </a:solidFill>
                          <a:effectLst/>
                          <a:latin typeface="Arial"/>
                        </a:rPr>
                        <a:t>4,4</a:t>
                      </a:r>
                    </a:p>
                  </a:txBody>
                  <a:tcPr marL="9525" marR="9525" marT="9525" marB="0" anchor="b">
                    <a:solidFill>
                      <a:schemeClr val="accent2">
                        <a:lumMod val="40000"/>
                        <a:lumOff val="60000"/>
                      </a:schemeClr>
                    </a:solidFill>
                  </a:tcPr>
                </a:tc>
                <a:extLst>
                  <a:ext uri="{0D108BD9-81ED-4DB2-BD59-A6C34878D82A}">
                    <a16:rowId xmlns:a16="http://schemas.microsoft.com/office/drawing/2014/main" val="10003"/>
                  </a:ext>
                </a:extLst>
              </a:tr>
            </a:tbl>
          </a:graphicData>
        </a:graphic>
      </p:graphicFrame>
      <p:sp>
        <p:nvSpPr>
          <p:cNvPr id="6" name="Tekstiruutu 5"/>
          <p:cNvSpPr txBox="1"/>
          <p:nvPr/>
        </p:nvSpPr>
        <p:spPr>
          <a:xfrm>
            <a:off x="1919536" y="3500154"/>
            <a:ext cx="717696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a:ea typeface="ＭＳ Ｐゴシック" charset="-128"/>
                <a:cs typeface="+mn-cs"/>
              </a:rPr>
              <a:t>Kokenut seksuaalista häirintää koulussa vuoden aikana, %, 8-9lk.</a:t>
            </a:r>
            <a:r>
              <a:rPr kumimoji="0" lang="fi-FI" sz="1800" b="0" i="0" u="none" strike="noStrike" kern="1200" cap="none" spc="0" normalizeH="0" baseline="0" noProof="0" dirty="0">
                <a:ln>
                  <a:noFill/>
                </a:ln>
                <a:solidFill>
                  <a:srgbClr val="FF0000"/>
                </a:solidFill>
                <a:effectLst/>
                <a:uLnTx/>
                <a:uFillTx/>
                <a:latin typeface="Calibri"/>
                <a:ea typeface="ＭＳ Ｐゴシック" charset="-128"/>
                <a:cs typeface="+mn-cs"/>
              </a:rPr>
              <a:t>KOKO MAA</a:t>
            </a:r>
          </a:p>
        </p:txBody>
      </p:sp>
      <p:sp>
        <p:nvSpPr>
          <p:cNvPr id="3" name="Tekstiruutu 2"/>
          <p:cNvSpPr txBox="1"/>
          <p:nvPr/>
        </p:nvSpPr>
        <p:spPr>
          <a:xfrm>
            <a:off x="1771650" y="6260890"/>
            <a:ext cx="10001251" cy="646331"/>
          </a:xfrm>
          <a:prstGeom prst="rect">
            <a:avLst/>
          </a:prstGeom>
          <a:noFill/>
        </p:spPr>
        <p:txBody>
          <a:bodyPr wrap="square" rtlCol="0">
            <a:spAutoFit/>
          </a:bodyPr>
          <a:lstStyle/>
          <a:p>
            <a:r>
              <a:rPr lang="fi-FI" dirty="0"/>
              <a:t>Kuopiossa koetaan 8. ja 9. luokkalaisten parissa seksuaalista häirintää enemmän kuin koko maassa keskimäärin ja erityisesti tyttöjen parissa. </a:t>
            </a:r>
          </a:p>
        </p:txBody>
      </p:sp>
      <p:sp>
        <p:nvSpPr>
          <p:cNvPr id="7" name="Otsikko 1"/>
          <p:cNvSpPr txBox="1">
            <a:spLocks/>
          </p:cNvSpPr>
          <p:nvPr/>
        </p:nvSpPr>
        <p:spPr bwMode="auto">
          <a:xfrm>
            <a:off x="308660" y="8167"/>
            <a:ext cx="10972799" cy="6194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000" b="0" kern="1200" cap="none" baseline="0">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fi-FI" dirty="0">
                <a:latin typeface="Verdana"/>
              </a:rPr>
              <a:t>SEKSUAALINEN HÄIRINTÄ</a:t>
            </a:r>
            <a:endParaRPr kumimoji="0" lang="fi-FI" sz="3000" b="0" i="0" u="none" strike="noStrike" kern="1200" cap="none" spc="0" normalizeH="0" baseline="0" noProof="0" dirty="0">
              <a:ln>
                <a:noFill/>
              </a:ln>
              <a:solidFill>
                <a:srgbClr val="F01E00"/>
              </a:solidFill>
              <a:effectLst/>
              <a:uLnTx/>
              <a:uFillTx/>
              <a:latin typeface="Verdana"/>
              <a:ea typeface="ＭＳ Ｐゴシック" charset="-128"/>
            </a:endParaRPr>
          </a:p>
        </p:txBody>
      </p:sp>
    </p:spTree>
    <p:extLst>
      <p:ext uri="{BB962C8B-B14F-4D97-AF65-F5344CB8AC3E}">
        <p14:creationId xmlns:p14="http://schemas.microsoft.com/office/powerpoint/2010/main" val="2438308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23403" y="735385"/>
            <a:ext cx="8229600" cy="928905"/>
          </a:xfrm>
        </p:spPr>
        <p:txBody>
          <a:bodyPr>
            <a:normAutofit fontScale="90000"/>
          </a:bodyPr>
          <a:lstStyle/>
          <a:p>
            <a:pPr fontAlgn="t">
              <a:spcBef>
                <a:spcPts val="0"/>
              </a:spcBef>
            </a:pPr>
            <a:r>
              <a:rPr lang="fi-FI" sz="2000" b="1" dirty="0">
                <a:solidFill>
                  <a:srgbClr val="FF0000"/>
                </a:solidFill>
                <a:ea typeface="+mn-ea"/>
                <a:cs typeface="+mn-cs"/>
              </a:rPr>
              <a:t> </a:t>
            </a:r>
            <a:r>
              <a:rPr lang="fi-FI" sz="2000" dirty="0">
                <a:solidFill>
                  <a:prstClr val="black"/>
                </a:solidFill>
                <a:ea typeface="+mn-ea"/>
                <a:cs typeface="+mn-cs"/>
              </a:rPr>
              <a:t>Kokenut seksuaaliväkivaltaa vuoden aikana, %, 8-9lk.</a:t>
            </a:r>
            <a:r>
              <a:rPr lang="fi-FI" sz="2000" b="1" dirty="0">
                <a:solidFill>
                  <a:srgbClr val="FF0000"/>
                </a:solidFill>
                <a:ea typeface="+mn-ea"/>
                <a:cs typeface="+mn-cs"/>
              </a:rPr>
              <a:t>KUOPIO</a:t>
            </a:r>
            <a:br>
              <a:rPr lang="fi-FI" sz="2000" b="1" dirty="0">
                <a:solidFill>
                  <a:srgbClr val="000000"/>
                </a:solidFill>
                <a:latin typeface="Arial"/>
                <a:ea typeface="+mn-ea"/>
                <a:cs typeface="+mn-cs"/>
              </a:rPr>
            </a:br>
            <a:endParaRPr lang="fi-FI" dirty="0"/>
          </a:p>
        </p:txBody>
      </p:sp>
      <p:graphicFrame>
        <p:nvGraphicFramePr>
          <p:cNvPr id="4" name="Sisällön paikkamerkki 3"/>
          <p:cNvGraphicFramePr>
            <a:graphicFrameLocks noGrp="1"/>
          </p:cNvGraphicFramePr>
          <p:nvPr>
            <p:ph idx="1"/>
            <p:extLst>
              <p:ext uri="{D42A27DB-BD31-4B8C-83A1-F6EECF244321}">
                <p14:modId xmlns:p14="http://schemas.microsoft.com/office/powerpoint/2010/main" val="1804103099"/>
              </p:ext>
            </p:extLst>
          </p:nvPr>
        </p:nvGraphicFramePr>
        <p:xfrm>
          <a:off x="1923403" y="1259297"/>
          <a:ext cx="8229600" cy="2223135"/>
        </p:xfrm>
        <a:graphic>
          <a:graphicData uri="http://schemas.openxmlformats.org/drawingml/2006/table">
            <a:tbl>
              <a:tblPr firstRow="1" bandRow="1">
                <a:tableStyleId>{F5AB1C69-6EDB-4FF4-983F-18BD219EF322}</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92257">
                <a:tc rowSpan="2">
                  <a:txBody>
                    <a:bodyPr/>
                    <a:lstStyle/>
                    <a:p>
                      <a:pPr algn="l" fontAlgn="b"/>
                      <a:endParaRPr lang="fi-FI" sz="2000" b="0" i="0" u="none" strike="noStrike" dirty="0">
                        <a:solidFill>
                          <a:srgbClr val="000000"/>
                        </a:solidFill>
                        <a:effectLst/>
                        <a:latin typeface="Calibri"/>
                      </a:endParaRPr>
                    </a:p>
                  </a:txBody>
                  <a:tcPr marL="9525" marR="9525" marT="9525" marB="0" anchor="b"/>
                </a:tc>
                <a:tc>
                  <a:txBody>
                    <a:bodyPr/>
                    <a:lstStyle/>
                    <a:p>
                      <a:pPr algn="l" fontAlgn="t"/>
                      <a:r>
                        <a:rPr lang="fi-FI" sz="2000" u="none" strike="noStrike" dirty="0">
                          <a:effectLst/>
                        </a:rPr>
                        <a:t>Sukupuoli: yhteensä</a:t>
                      </a:r>
                      <a:endParaRPr lang="fi-FI" sz="2000" b="1" i="0" u="none" strike="noStrike" dirty="0">
                        <a:solidFill>
                          <a:srgbClr val="000000"/>
                        </a:solidFill>
                        <a:effectLst/>
                        <a:latin typeface="Arial"/>
                      </a:endParaRPr>
                    </a:p>
                  </a:txBody>
                  <a:tcPr marL="9525" marR="9525" marT="9525" marB="0"/>
                </a:tc>
                <a:tc>
                  <a:txBody>
                    <a:bodyPr/>
                    <a:lstStyle/>
                    <a:p>
                      <a:pPr algn="l" fontAlgn="t"/>
                      <a:r>
                        <a:rPr lang="fi-FI" sz="2000" u="none" strike="noStrike" dirty="0">
                          <a:effectLst/>
                        </a:rPr>
                        <a:t>Pojat</a:t>
                      </a:r>
                      <a:endParaRPr lang="fi-FI" sz="2000" b="1" i="0" u="none" strike="noStrike" dirty="0">
                        <a:solidFill>
                          <a:srgbClr val="000000"/>
                        </a:solidFill>
                        <a:effectLst/>
                        <a:latin typeface="Arial"/>
                      </a:endParaRPr>
                    </a:p>
                  </a:txBody>
                  <a:tcPr marL="9525" marR="9525" marT="9525" marB="0">
                    <a:solidFill>
                      <a:schemeClr val="accent1">
                        <a:lumMod val="40000"/>
                        <a:lumOff val="60000"/>
                      </a:schemeClr>
                    </a:solidFill>
                  </a:tcPr>
                </a:tc>
                <a:tc>
                  <a:txBody>
                    <a:bodyPr/>
                    <a:lstStyle/>
                    <a:p>
                      <a:pPr algn="l" fontAlgn="t"/>
                      <a:r>
                        <a:rPr lang="fi-FI" sz="2000" u="none" strike="noStrike" dirty="0">
                          <a:effectLst/>
                        </a:rPr>
                        <a:t>Tytöt</a:t>
                      </a:r>
                      <a:endParaRPr lang="fi-FI" sz="2000" b="1" i="0" u="none" strike="noStrike" dirty="0">
                        <a:solidFill>
                          <a:srgbClr val="000000"/>
                        </a:solidFill>
                        <a:effectLst/>
                        <a:latin typeface="Arial"/>
                      </a:endParaRPr>
                    </a:p>
                  </a:txBody>
                  <a:tcPr marL="9525" marR="9525" marT="9525" marB="0">
                    <a:solidFill>
                      <a:schemeClr val="accent2">
                        <a:lumMod val="40000"/>
                        <a:lumOff val="60000"/>
                      </a:schemeClr>
                    </a:solidFill>
                  </a:tcPr>
                </a:tc>
                <a:extLst>
                  <a:ext uri="{0D108BD9-81ED-4DB2-BD59-A6C34878D82A}">
                    <a16:rowId xmlns:a16="http://schemas.microsoft.com/office/drawing/2014/main" val="10000"/>
                  </a:ext>
                </a:extLst>
              </a:tr>
              <a:tr h="734598">
                <a:tc vMerge="1">
                  <a:txBody>
                    <a:bodyPr/>
                    <a:lstStyle/>
                    <a:p>
                      <a:endParaRPr lang="fi-FI"/>
                    </a:p>
                  </a:txBody>
                  <a:tcPr/>
                </a:tc>
                <a:tc>
                  <a:txBody>
                    <a:bodyPr/>
                    <a:lstStyle/>
                    <a:p>
                      <a:pPr algn="l" fontAlgn="t"/>
                      <a:r>
                        <a:rPr lang="fi-FI" sz="2000" u="none" strike="noStrike" dirty="0">
                          <a:effectLst/>
                        </a:rPr>
                        <a:t>Kokenut seksuaaliväkivaltaa vuoden aikana, %</a:t>
                      </a:r>
                      <a:endParaRPr lang="fi-FI" sz="2000" b="1" i="0" u="none" strike="noStrike" dirty="0">
                        <a:solidFill>
                          <a:srgbClr val="000000"/>
                        </a:solidFill>
                        <a:effectLst/>
                        <a:latin typeface="Arial"/>
                      </a:endParaRPr>
                    </a:p>
                  </a:txBody>
                  <a:tcPr marL="9525" marR="9525" marT="9525" marB="0"/>
                </a:tc>
                <a:tc>
                  <a:txBody>
                    <a:bodyPr/>
                    <a:lstStyle/>
                    <a:p>
                      <a:pPr algn="l" fontAlgn="t"/>
                      <a:r>
                        <a:rPr lang="fi-FI" sz="2000" u="none" strike="noStrike" dirty="0">
                          <a:effectLst/>
                        </a:rPr>
                        <a:t>Kokenut seksuaaliväkivaltaa vuoden aikana, %</a:t>
                      </a:r>
                      <a:endParaRPr lang="fi-FI" sz="2000" b="1" i="0" u="none" strike="noStrike" dirty="0">
                        <a:solidFill>
                          <a:srgbClr val="000000"/>
                        </a:solidFill>
                        <a:effectLst/>
                        <a:latin typeface="Arial"/>
                      </a:endParaRPr>
                    </a:p>
                  </a:txBody>
                  <a:tcPr marL="9525" marR="9525" marT="9525" marB="0">
                    <a:solidFill>
                      <a:schemeClr val="accent1">
                        <a:lumMod val="40000"/>
                        <a:lumOff val="60000"/>
                      </a:schemeClr>
                    </a:solidFill>
                  </a:tcPr>
                </a:tc>
                <a:tc>
                  <a:txBody>
                    <a:bodyPr/>
                    <a:lstStyle/>
                    <a:p>
                      <a:pPr algn="l" fontAlgn="t"/>
                      <a:r>
                        <a:rPr lang="fi-FI" sz="2000" u="none" strike="noStrike" dirty="0">
                          <a:effectLst/>
                        </a:rPr>
                        <a:t>Kokenut seksuaaliväkivaltaa vuoden aikana, %</a:t>
                      </a:r>
                      <a:endParaRPr lang="fi-FI" sz="2000" b="1" i="0" u="none" strike="noStrike" dirty="0">
                        <a:solidFill>
                          <a:srgbClr val="000000"/>
                        </a:solidFill>
                        <a:effectLst/>
                        <a:latin typeface="Arial"/>
                      </a:endParaRPr>
                    </a:p>
                  </a:txBody>
                  <a:tcPr marL="9525" marR="9525" marT="9525" marB="0">
                    <a:solidFill>
                      <a:schemeClr val="accent2">
                        <a:lumMod val="40000"/>
                        <a:lumOff val="60000"/>
                      </a:schemeClr>
                    </a:solidFill>
                  </a:tcPr>
                </a:tc>
                <a:extLst>
                  <a:ext uri="{0D108BD9-81ED-4DB2-BD59-A6C34878D82A}">
                    <a16:rowId xmlns:a16="http://schemas.microsoft.com/office/drawing/2014/main" val="10001"/>
                  </a:ext>
                </a:extLst>
              </a:tr>
              <a:tr h="294849">
                <a:tc>
                  <a:txBody>
                    <a:bodyPr/>
                    <a:lstStyle/>
                    <a:p>
                      <a:r>
                        <a:rPr lang="fi-FI" dirty="0"/>
                        <a:t>2017 </a:t>
                      </a:r>
                    </a:p>
                  </a:txBody>
                  <a:tcPr/>
                </a:tc>
                <a:tc>
                  <a:txBody>
                    <a:bodyPr/>
                    <a:lstStyle/>
                    <a:p>
                      <a:r>
                        <a:rPr lang="fi-FI" dirty="0"/>
                        <a:t>                             6,4</a:t>
                      </a:r>
                    </a:p>
                  </a:txBody>
                  <a:tcPr/>
                </a:tc>
                <a:tc>
                  <a:txBody>
                    <a:bodyPr/>
                    <a:lstStyle/>
                    <a:p>
                      <a:r>
                        <a:rPr lang="fi-FI" baseline="0" dirty="0"/>
                        <a:t>                             4,7</a:t>
                      </a:r>
                      <a:endParaRPr lang="fi-FI" dirty="0"/>
                    </a:p>
                  </a:txBody>
                  <a:tcPr>
                    <a:solidFill>
                      <a:schemeClr val="accent1">
                        <a:lumMod val="40000"/>
                        <a:lumOff val="60000"/>
                      </a:schemeClr>
                    </a:solidFill>
                  </a:tcPr>
                </a:tc>
                <a:tc>
                  <a:txBody>
                    <a:bodyPr/>
                    <a:lstStyle/>
                    <a:p>
                      <a:r>
                        <a:rPr lang="fi-FI" dirty="0"/>
                        <a:t>                             7,6</a:t>
                      </a:r>
                    </a:p>
                  </a:txBody>
                  <a:tcPr>
                    <a:solidFill>
                      <a:schemeClr val="accent2">
                        <a:lumMod val="40000"/>
                        <a:lumOff val="60000"/>
                      </a:schemeClr>
                    </a:solidFill>
                  </a:tcPr>
                </a:tc>
                <a:extLst>
                  <a:ext uri="{0D108BD9-81ED-4DB2-BD59-A6C34878D82A}">
                    <a16:rowId xmlns:a16="http://schemas.microsoft.com/office/drawing/2014/main" val="10003"/>
                  </a:ext>
                </a:extLst>
              </a:tr>
              <a:tr h="294849">
                <a:tc>
                  <a:txBody>
                    <a:bodyPr/>
                    <a:lstStyle/>
                    <a:p>
                      <a:pPr algn="l" fontAlgn="t"/>
                      <a:r>
                        <a:rPr lang="fi-FI" sz="2000" u="none" strike="noStrike" dirty="0">
                          <a:effectLst/>
                        </a:rPr>
                        <a:t>2019</a:t>
                      </a:r>
                      <a:endParaRPr lang="fi-FI" sz="2000" b="1" i="0" u="none" strike="noStrike" dirty="0">
                        <a:solidFill>
                          <a:srgbClr val="000000"/>
                        </a:solidFill>
                        <a:effectLst/>
                        <a:latin typeface="Arial"/>
                      </a:endParaRPr>
                    </a:p>
                  </a:txBody>
                  <a:tcPr marL="9525" marR="9525" marT="9525" marB="0"/>
                </a:tc>
                <a:tc>
                  <a:txBody>
                    <a:bodyPr/>
                    <a:lstStyle/>
                    <a:p>
                      <a:pPr algn="r" fontAlgn="b"/>
                      <a:r>
                        <a:rPr lang="fi-FI" sz="2000" u="none" strike="noStrike" dirty="0">
                          <a:effectLst/>
                        </a:rPr>
                        <a:t>7,1</a:t>
                      </a:r>
                      <a:endParaRPr lang="fi-FI" sz="2000" b="0" i="0" u="none" strike="noStrike" dirty="0">
                        <a:solidFill>
                          <a:srgbClr val="000000"/>
                        </a:solidFill>
                        <a:effectLst/>
                        <a:latin typeface="Arial"/>
                      </a:endParaRPr>
                    </a:p>
                  </a:txBody>
                  <a:tcPr marL="9525" marR="9525" marT="9525" marB="0" anchor="b"/>
                </a:tc>
                <a:tc>
                  <a:txBody>
                    <a:bodyPr/>
                    <a:lstStyle/>
                    <a:p>
                      <a:pPr algn="r" fontAlgn="b"/>
                      <a:r>
                        <a:rPr lang="fi-FI" sz="2000" u="none" strike="noStrike" dirty="0">
                          <a:effectLst/>
                        </a:rPr>
                        <a:t>4,4</a:t>
                      </a:r>
                      <a:endParaRPr lang="fi-FI" sz="2000" b="0" i="0" u="none" strike="noStrike" dirty="0">
                        <a:solidFill>
                          <a:srgbClr val="000000"/>
                        </a:solidFill>
                        <a:effectLst/>
                        <a:latin typeface="Arial"/>
                      </a:endParaRPr>
                    </a:p>
                  </a:txBody>
                  <a:tcPr marL="9525" marR="9525" marT="9525" marB="0" anchor="b">
                    <a:solidFill>
                      <a:schemeClr val="accent1">
                        <a:lumMod val="40000"/>
                        <a:lumOff val="60000"/>
                      </a:schemeClr>
                    </a:solidFill>
                  </a:tcPr>
                </a:tc>
                <a:tc>
                  <a:txBody>
                    <a:bodyPr/>
                    <a:lstStyle/>
                    <a:p>
                      <a:pPr algn="r" fontAlgn="b"/>
                      <a:r>
                        <a:rPr lang="fi-FI" sz="2000" u="none" strike="noStrike" dirty="0">
                          <a:solidFill>
                            <a:srgbClr val="FF0000"/>
                          </a:solidFill>
                          <a:effectLst/>
                        </a:rPr>
                        <a:t>9,6</a:t>
                      </a:r>
                      <a:endParaRPr lang="fi-FI" sz="2000" b="0" i="0" u="none" strike="noStrike" dirty="0">
                        <a:solidFill>
                          <a:srgbClr val="FF0000"/>
                        </a:solidFill>
                        <a:effectLst/>
                        <a:latin typeface="Arial"/>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1081741334"/>
                  </a:ext>
                </a:extLst>
              </a:tr>
            </a:tbl>
          </a:graphicData>
        </a:graphic>
      </p:graphicFrame>
      <p:graphicFrame>
        <p:nvGraphicFramePr>
          <p:cNvPr id="6" name="Taulukko 5"/>
          <p:cNvGraphicFramePr>
            <a:graphicFrameLocks noGrp="1"/>
          </p:cNvGraphicFramePr>
          <p:nvPr>
            <p:extLst>
              <p:ext uri="{D42A27DB-BD31-4B8C-83A1-F6EECF244321}">
                <p14:modId xmlns:p14="http://schemas.microsoft.com/office/powerpoint/2010/main" val="1110850144"/>
              </p:ext>
            </p:extLst>
          </p:nvPr>
        </p:nvGraphicFramePr>
        <p:xfrm>
          <a:off x="1919536" y="4405693"/>
          <a:ext cx="9864796" cy="2097978"/>
        </p:xfrm>
        <a:graphic>
          <a:graphicData uri="http://schemas.openxmlformats.org/drawingml/2006/table">
            <a:tbl>
              <a:tblPr firstRow="1" bandRow="1">
                <a:tableStyleId>{F5AB1C69-6EDB-4FF4-983F-18BD219EF322}</a:tableStyleId>
              </a:tblPr>
              <a:tblGrid>
                <a:gridCol w="2466199">
                  <a:extLst>
                    <a:ext uri="{9D8B030D-6E8A-4147-A177-3AD203B41FA5}">
                      <a16:colId xmlns:a16="http://schemas.microsoft.com/office/drawing/2014/main" val="20000"/>
                    </a:ext>
                  </a:extLst>
                </a:gridCol>
                <a:gridCol w="2466199">
                  <a:extLst>
                    <a:ext uri="{9D8B030D-6E8A-4147-A177-3AD203B41FA5}">
                      <a16:colId xmlns:a16="http://schemas.microsoft.com/office/drawing/2014/main" val="20001"/>
                    </a:ext>
                  </a:extLst>
                </a:gridCol>
                <a:gridCol w="2466199">
                  <a:extLst>
                    <a:ext uri="{9D8B030D-6E8A-4147-A177-3AD203B41FA5}">
                      <a16:colId xmlns:a16="http://schemas.microsoft.com/office/drawing/2014/main" val="20002"/>
                    </a:ext>
                  </a:extLst>
                </a:gridCol>
                <a:gridCol w="2466199">
                  <a:extLst>
                    <a:ext uri="{9D8B030D-6E8A-4147-A177-3AD203B41FA5}">
                      <a16:colId xmlns:a16="http://schemas.microsoft.com/office/drawing/2014/main" val="20003"/>
                    </a:ext>
                  </a:extLst>
                </a:gridCol>
              </a:tblGrid>
              <a:tr h="435229">
                <a:tc rowSpan="2">
                  <a:txBody>
                    <a:bodyPr/>
                    <a:lstStyle/>
                    <a:p>
                      <a:pPr algn="l" fontAlgn="b"/>
                      <a:r>
                        <a:rPr lang="fi-FI" sz="2000" b="0" i="0" u="none" strike="noStrike" dirty="0">
                          <a:solidFill>
                            <a:srgbClr val="000000"/>
                          </a:solidFill>
                          <a:effectLst/>
                          <a:latin typeface="Calibri"/>
                        </a:rPr>
                        <a:t> 2017</a:t>
                      </a:r>
                    </a:p>
                  </a:txBody>
                  <a:tcPr marL="9525" marR="9525" marT="9525" marB="0" anchor="b"/>
                </a:tc>
                <a:tc>
                  <a:txBody>
                    <a:bodyPr/>
                    <a:lstStyle/>
                    <a:p>
                      <a:pPr algn="l" fontAlgn="t"/>
                      <a:r>
                        <a:rPr lang="fi-FI" sz="2000" u="none" strike="noStrike" dirty="0">
                          <a:effectLst/>
                        </a:rPr>
                        <a:t>Sukupuoli: yhteensä</a:t>
                      </a:r>
                      <a:endParaRPr lang="fi-FI" sz="2000" b="1" i="0" u="none" strike="noStrike" dirty="0">
                        <a:solidFill>
                          <a:srgbClr val="000000"/>
                        </a:solidFill>
                        <a:effectLst/>
                        <a:latin typeface="Arial"/>
                      </a:endParaRPr>
                    </a:p>
                  </a:txBody>
                  <a:tcPr marL="9525" marR="9525" marT="9525" marB="0"/>
                </a:tc>
                <a:tc>
                  <a:txBody>
                    <a:bodyPr/>
                    <a:lstStyle/>
                    <a:p>
                      <a:pPr algn="l" fontAlgn="t"/>
                      <a:r>
                        <a:rPr lang="fi-FI" sz="2000" u="none" strike="noStrike" dirty="0">
                          <a:effectLst/>
                        </a:rPr>
                        <a:t>Pojat</a:t>
                      </a:r>
                      <a:endParaRPr lang="fi-FI" sz="2000" b="1" i="0" u="none" strike="noStrike" dirty="0">
                        <a:solidFill>
                          <a:srgbClr val="000000"/>
                        </a:solidFill>
                        <a:effectLst/>
                        <a:latin typeface="Arial"/>
                      </a:endParaRPr>
                    </a:p>
                  </a:txBody>
                  <a:tcPr marL="9525" marR="9525" marT="9525" marB="0">
                    <a:solidFill>
                      <a:schemeClr val="accent1">
                        <a:lumMod val="40000"/>
                        <a:lumOff val="60000"/>
                      </a:schemeClr>
                    </a:solidFill>
                  </a:tcPr>
                </a:tc>
                <a:tc>
                  <a:txBody>
                    <a:bodyPr/>
                    <a:lstStyle/>
                    <a:p>
                      <a:pPr algn="l" fontAlgn="t"/>
                      <a:r>
                        <a:rPr lang="fi-FI" sz="2000" u="none" strike="noStrike" dirty="0">
                          <a:effectLst/>
                        </a:rPr>
                        <a:t>Tytöt</a:t>
                      </a:r>
                      <a:endParaRPr lang="fi-FI" sz="2000" b="1" i="0" u="none" strike="noStrike" dirty="0">
                        <a:solidFill>
                          <a:srgbClr val="000000"/>
                        </a:solidFill>
                        <a:effectLst/>
                        <a:latin typeface="Arial"/>
                      </a:endParaRPr>
                    </a:p>
                  </a:txBody>
                  <a:tcPr marL="9525" marR="9525" marT="9525" marB="0">
                    <a:solidFill>
                      <a:schemeClr val="accent2">
                        <a:lumMod val="40000"/>
                        <a:lumOff val="60000"/>
                      </a:schemeClr>
                    </a:solidFill>
                  </a:tcPr>
                </a:tc>
                <a:extLst>
                  <a:ext uri="{0D108BD9-81ED-4DB2-BD59-A6C34878D82A}">
                    <a16:rowId xmlns:a16="http://schemas.microsoft.com/office/drawing/2014/main" val="10000"/>
                  </a:ext>
                </a:extLst>
              </a:tr>
              <a:tr h="1324041">
                <a:tc vMerge="1">
                  <a:txBody>
                    <a:bodyPr/>
                    <a:lstStyle/>
                    <a:p>
                      <a:endParaRPr lang="fi-FI"/>
                    </a:p>
                  </a:txBody>
                  <a:tcPr/>
                </a:tc>
                <a:tc>
                  <a:txBody>
                    <a:bodyPr/>
                    <a:lstStyle/>
                    <a:p>
                      <a:pPr algn="l" fontAlgn="t"/>
                      <a:r>
                        <a:rPr lang="fi-FI" sz="2000" u="none" strike="noStrike" dirty="0">
                          <a:effectLst/>
                        </a:rPr>
                        <a:t>Kokenut seksuaaliväkivaltaa vuoden aikana, %</a:t>
                      </a:r>
                    </a:p>
                    <a:p>
                      <a:pPr algn="l" fontAlgn="t"/>
                      <a:r>
                        <a:rPr lang="fi-FI" sz="2000" b="1" i="0" u="none" strike="noStrike" dirty="0">
                          <a:solidFill>
                            <a:srgbClr val="000000"/>
                          </a:solidFill>
                          <a:effectLst/>
                          <a:latin typeface="Arial"/>
                        </a:rPr>
                        <a:t>                       </a:t>
                      </a:r>
                      <a:r>
                        <a:rPr lang="fi-FI" sz="2000" b="0" i="0" u="none" strike="noStrike" dirty="0">
                          <a:solidFill>
                            <a:srgbClr val="000000"/>
                          </a:solidFill>
                          <a:effectLst/>
                          <a:latin typeface="Arial"/>
                        </a:rPr>
                        <a:t>6,7</a:t>
                      </a:r>
                    </a:p>
                  </a:txBody>
                  <a:tcPr marL="9525" marR="9525" marT="9525" marB="0"/>
                </a:tc>
                <a:tc>
                  <a:txBody>
                    <a:bodyPr/>
                    <a:lstStyle/>
                    <a:p>
                      <a:pPr algn="l" fontAlgn="t"/>
                      <a:r>
                        <a:rPr lang="fi-FI" sz="2000" u="none" strike="noStrike" dirty="0">
                          <a:effectLst/>
                        </a:rPr>
                        <a:t>Kokenut seksuaaliväkivaltaa vuoden aikana, %</a:t>
                      </a:r>
                    </a:p>
                    <a:p>
                      <a:pPr algn="l" fontAlgn="t"/>
                      <a:r>
                        <a:rPr lang="fi-FI" sz="2000" b="1" i="0" u="none" strike="noStrike" dirty="0">
                          <a:solidFill>
                            <a:srgbClr val="000000"/>
                          </a:solidFill>
                          <a:effectLst/>
                          <a:latin typeface="Arial"/>
                        </a:rPr>
                        <a:t>                      </a:t>
                      </a:r>
                      <a:r>
                        <a:rPr lang="fi-FI" sz="2000" b="0" i="0" u="none" strike="noStrike" dirty="0">
                          <a:solidFill>
                            <a:srgbClr val="000000"/>
                          </a:solidFill>
                          <a:effectLst/>
                          <a:latin typeface="Arial"/>
                        </a:rPr>
                        <a:t>5,0</a:t>
                      </a:r>
                    </a:p>
                  </a:txBody>
                  <a:tcPr marL="9525" marR="9525" marT="9525" marB="0">
                    <a:solidFill>
                      <a:schemeClr val="accent1">
                        <a:lumMod val="40000"/>
                        <a:lumOff val="60000"/>
                      </a:schemeClr>
                    </a:solidFill>
                  </a:tcPr>
                </a:tc>
                <a:tc>
                  <a:txBody>
                    <a:bodyPr/>
                    <a:lstStyle/>
                    <a:p>
                      <a:pPr algn="l" fontAlgn="t"/>
                      <a:r>
                        <a:rPr lang="fi-FI" sz="2000" u="none" strike="noStrike" dirty="0">
                          <a:effectLst/>
                        </a:rPr>
                        <a:t>Kokenut seksuaaliväkivaltaa vuoden aikana, %</a:t>
                      </a:r>
                    </a:p>
                    <a:p>
                      <a:pPr algn="l" fontAlgn="t"/>
                      <a:r>
                        <a:rPr lang="fi-FI" sz="2000" b="1" i="0" u="none" strike="noStrike" dirty="0">
                          <a:solidFill>
                            <a:srgbClr val="000000"/>
                          </a:solidFill>
                          <a:effectLst/>
                          <a:latin typeface="Arial"/>
                        </a:rPr>
                        <a:t>                      </a:t>
                      </a:r>
                      <a:r>
                        <a:rPr lang="fi-FI" sz="2000" b="0" i="0" u="none" strike="noStrike" dirty="0">
                          <a:solidFill>
                            <a:srgbClr val="000000"/>
                          </a:solidFill>
                          <a:effectLst/>
                          <a:latin typeface="Arial"/>
                        </a:rPr>
                        <a:t>8,3</a:t>
                      </a:r>
                    </a:p>
                  </a:txBody>
                  <a:tcPr marL="9525" marR="9525" marT="9525" marB="0">
                    <a:solidFill>
                      <a:schemeClr val="accent2">
                        <a:lumMod val="40000"/>
                        <a:lumOff val="60000"/>
                      </a:schemeClr>
                    </a:solidFill>
                  </a:tcPr>
                </a:tc>
                <a:extLst>
                  <a:ext uri="{0D108BD9-81ED-4DB2-BD59-A6C34878D82A}">
                    <a16:rowId xmlns:a16="http://schemas.microsoft.com/office/drawing/2014/main" val="10001"/>
                  </a:ext>
                </a:extLst>
              </a:tr>
              <a:tr h="338708">
                <a:tc>
                  <a:txBody>
                    <a:bodyPr/>
                    <a:lstStyle/>
                    <a:p>
                      <a:pPr algn="l" fontAlgn="t"/>
                      <a:r>
                        <a:rPr lang="fi-FI" sz="2000" u="none" strike="noStrike">
                          <a:effectLst/>
                        </a:rPr>
                        <a:t>2019</a:t>
                      </a:r>
                      <a:endParaRPr lang="fi-FI" sz="2000" b="1" i="0" u="none" strike="noStrike">
                        <a:solidFill>
                          <a:srgbClr val="000000"/>
                        </a:solidFill>
                        <a:effectLst/>
                        <a:latin typeface="Arial"/>
                      </a:endParaRPr>
                    </a:p>
                  </a:txBody>
                  <a:tcPr marL="9525" marR="9525" marT="9525" marB="0"/>
                </a:tc>
                <a:tc>
                  <a:txBody>
                    <a:bodyPr/>
                    <a:lstStyle/>
                    <a:p>
                      <a:pPr algn="r" fontAlgn="b"/>
                      <a:r>
                        <a:rPr lang="fi-FI" sz="2000" u="none" strike="noStrike">
                          <a:effectLst/>
                        </a:rPr>
                        <a:t>7,1</a:t>
                      </a:r>
                      <a:endParaRPr lang="fi-FI" sz="2000" b="0" i="0" u="none" strike="noStrike">
                        <a:solidFill>
                          <a:srgbClr val="000000"/>
                        </a:solidFill>
                        <a:effectLst/>
                        <a:latin typeface="Arial"/>
                      </a:endParaRPr>
                    </a:p>
                  </a:txBody>
                  <a:tcPr marL="9525" marR="9525" marT="9525" marB="0" anchor="b"/>
                </a:tc>
                <a:tc>
                  <a:txBody>
                    <a:bodyPr/>
                    <a:lstStyle/>
                    <a:p>
                      <a:pPr algn="r" fontAlgn="b"/>
                      <a:r>
                        <a:rPr lang="fi-FI" sz="2000" u="none" strike="noStrike" dirty="0">
                          <a:effectLst/>
                        </a:rPr>
                        <a:t>4,3</a:t>
                      </a:r>
                      <a:endParaRPr lang="fi-FI" sz="2000" b="0" i="0" u="none" strike="noStrike" dirty="0">
                        <a:solidFill>
                          <a:srgbClr val="000000"/>
                        </a:solidFill>
                        <a:effectLst/>
                        <a:latin typeface="Arial"/>
                      </a:endParaRPr>
                    </a:p>
                  </a:txBody>
                  <a:tcPr marL="9525" marR="9525" marT="9525" marB="0" anchor="b">
                    <a:solidFill>
                      <a:schemeClr val="accent1">
                        <a:lumMod val="40000"/>
                        <a:lumOff val="60000"/>
                      </a:schemeClr>
                    </a:solidFill>
                  </a:tcPr>
                </a:tc>
                <a:tc>
                  <a:txBody>
                    <a:bodyPr/>
                    <a:lstStyle/>
                    <a:p>
                      <a:pPr algn="r" fontAlgn="b"/>
                      <a:r>
                        <a:rPr lang="fi-FI" sz="2000" u="none" strike="noStrike" dirty="0">
                          <a:solidFill>
                            <a:srgbClr val="FF0000"/>
                          </a:solidFill>
                          <a:effectLst/>
                        </a:rPr>
                        <a:t>9,7</a:t>
                      </a:r>
                      <a:endParaRPr lang="fi-FI" sz="2000" b="0" i="0" u="none" strike="noStrike" dirty="0">
                        <a:solidFill>
                          <a:srgbClr val="FF0000"/>
                        </a:solidFill>
                        <a:effectLst/>
                        <a:latin typeface="Arial"/>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
        <p:nvSpPr>
          <p:cNvPr id="7" name="Tekstiruutu 6"/>
          <p:cNvSpPr txBox="1"/>
          <p:nvPr/>
        </p:nvSpPr>
        <p:spPr>
          <a:xfrm>
            <a:off x="2819636" y="3574695"/>
            <a:ext cx="6408713" cy="83099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i-FI" sz="16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Arial" charset="0"/>
                <a:ea typeface="ＭＳ Ｐゴシック" charset="-128"/>
                <a:cs typeface="+mn-cs"/>
              </a:rPr>
              <a:t>Kokenut seksuaaliväkivaltaa vuoden aikana, %,8-9lk. </a:t>
            </a:r>
            <a:r>
              <a:rPr kumimoji="0" lang="fi-FI" sz="1600" b="1" i="0" u="none" strike="noStrike" kern="1200" cap="none" spc="0" normalizeH="0" baseline="0" noProof="0" dirty="0">
                <a:ln>
                  <a:noFill/>
                </a:ln>
                <a:solidFill>
                  <a:srgbClr val="FF0000"/>
                </a:solidFill>
                <a:effectLst/>
                <a:uLnTx/>
                <a:uFillTx/>
                <a:latin typeface="Arial" charset="0"/>
                <a:ea typeface="ＭＳ Ｐゴシック" charset="-128"/>
                <a:cs typeface="+mn-cs"/>
              </a:rPr>
              <a:t>KOKO MAA</a:t>
            </a:r>
            <a:br>
              <a:rPr kumimoji="0" lang="fi-FI" sz="1600" b="1" i="0" u="none" strike="noStrike" kern="1200" cap="none" spc="0" normalizeH="0" baseline="0" noProof="0" dirty="0">
                <a:ln>
                  <a:noFill/>
                </a:ln>
                <a:solidFill>
                  <a:srgbClr val="000000"/>
                </a:solidFill>
                <a:effectLst/>
                <a:uLnTx/>
                <a:uFillTx/>
                <a:latin typeface="Arial"/>
                <a:ea typeface="ＭＳ Ｐゴシック" charset="-128"/>
                <a:cs typeface="+mn-cs"/>
              </a:rPr>
            </a:br>
            <a:endParaRPr kumimoji="0" lang="fi-FI" sz="16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5" name="Tekstiruutu 4"/>
          <p:cNvSpPr txBox="1"/>
          <p:nvPr/>
        </p:nvSpPr>
        <p:spPr>
          <a:xfrm>
            <a:off x="1382326" y="42922"/>
            <a:ext cx="9510464" cy="646331"/>
          </a:xfrm>
          <a:prstGeom prst="rect">
            <a:avLst/>
          </a:prstGeom>
          <a:noFill/>
        </p:spPr>
        <p:txBody>
          <a:bodyPr wrap="square" rtlCol="0">
            <a:spAutoFit/>
          </a:bodyPr>
          <a:lstStyle/>
          <a:p>
            <a:r>
              <a:rPr lang="fi-FI" dirty="0"/>
              <a:t>Kuopiossa 8. ja 9. luokkalaiset ovat kokeneet seksuaalista </a:t>
            </a:r>
            <a:r>
              <a:rPr lang="fi-FI" dirty="0">
                <a:solidFill>
                  <a:srgbClr val="FF0000"/>
                </a:solidFill>
              </a:rPr>
              <a:t>väkivaltaa</a:t>
            </a:r>
            <a:r>
              <a:rPr lang="fi-FI" dirty="0"/>
              <a:t> saman verran % kuin koko maassa keskimäärin. Tytöt hieman enemmän kuin koko maassa keskimäärin.</a:t>
            </a:r>
          </a:p>
        </p:txBody>
      </p:sp>
    </p:spTree>
    <p:extLst>
      <p:ext uri="{BB962C8B-B14F-4D97-AF65-F5344CB8AC3E}">
        <p14:creationId xmlns:p14="http://schemas.microsoft.com/office/powerpoint/2010/main" val="378018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709210"/>
          </a:xfrm>
        </p:spPr>
        <p:txBody>
          <a:bodyPr/>
          <a:lstStyle/>
          <a:p>
            <a:r>
              <a:rPr lang="fi-FI" dirty="0"/>
              <a:t>Kouluterveyskysely</a:t>
            </a:r>
          </a:p>
        </p:txBody>
      </p:sp>
      <p:sp>
        <p:nvSpPr>
          <p:cNvPr id="3" name="Sisällön paikkamerkki 2"/>
          <p:cNvSpPr>
            <a:spLocks noGrp="1"/>
          </p:cNvSpPr>
          <p:nvPr>
            <p:ph sz="half" idx="1"/>
          </p:nvPr>
        </p:nvSpPr>
        <p:spPr>
          <a:xfrm>
            <a:off x="609599" y="1148788"/>
            <a:ext cx="6497257" cy="4525963"/>
          </a:xfrm>
        </p:spPr>
        <p:txBody>
          <a:bodyPr/>
          <a:lstStyle/>
          <a:p>
            <a:pPr fontAlgn="t"/>
            <a:r>
              <a:rPr lang="fi-FI" dirty="0"/>
              <a:t>Kouluterveyskysely tuottaa monipuolista ja luotettavaa, maakunnallista ja paikallista seurantatietoa eri ikäisten lasten ja nuorten hyvinvoinnista, terveydestä, koulunkäynnistä ja opiskelusta, osallisuudesta sekä avun saamisesta ja palvelujen tarpeisiin vastaavuudesta.</a:t>
            </a:r>
          </a:p>
          <a:p>
            <a:pPr fontAlgn="t"/>
            <a:endParaRPr lang="fi-FI" dirty="0"/>
          </a:p>
          <a:p>
            <a:pPr fontAlgn="t"/>
            <a:r>
              <a:rPr lang="fi-FI" dirty="0"/>
              <a:t>Kouluterveyskysely toteutetaan joka toinen vuosi. Tietoja on kerätty perusopetuksen 8. ja 9. luokkaa käyviltä vuodesta 1996, lukioissa vuodesta 1999 ja ammatillisissa oppilaitoksissa vuodesta 2008 alkaen. Perusopetuksen 4. ja 5. luokkaa käyvät lapset ja heidän huoltajansa ovat mukana vuodesta 2017 alkaen. </a:t>
            </a:r>
          </a:p>
          <a:p>
            <a:pPr fontAlgn="t"/>
            <a:endParaRPr lang="fi-FI" dirty="0"/>
          </a:p>
          <a:p>
            <a:pPr marL="0" indent="0">
              <a:buNone/>
            </a:pPr>
            <a:endParaRPr lang="fi-FI" dirty="0"/>
          </a:p>
        </p:txBody>
      </p:sp>
      <p:sp>
        <p:nvSpPr>
          <p:cNvPr id="4" name="Alatunnisteen paikkamerkki 3"/>
          <p:cNvSpPr>
            <a:spLocks noGrp="1"/>
          </p:cNvSpPr>
          <p:nvPr>
            <p:ph type="ftr" sz="quarter" idx="3"/>
          </p:nvPr>
        </p:nvSpPr>
        <p:spPr/>
        <p:txBody>
          <a:bodyPr/>
          <a:lstStyle/>
          <a:p>
            <a:pPr>
              <a:defRPr/>
            </a:pPr>
            <a:endParaRPr lang="fi-FI" dirty="0"/>
          </a:p>
        </p:txBody>
      </p:sp>
    </p:spTree>
    <p:extLst>
      <p:ext uri="{BB962C8B-B14F-4D97-AF65-F5344CB8AC3E}">
        <p14:creationId xmlns:p14="http://schemas.microsoft.com/office/powerpoint/2010/main" val="735357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989206"/>
            <a:ext cx="8229600" cy="850106"/>
          </a:xfrm>
        </p:spPr>
        <p:txBody>
          <a:bodyPr/>
          <a:lstStyle/>
          <a:p>
            <a:pPr fontAlgn="t">
              <a:spcBef>
                <a:spcPts val="0"/>
              </a:spcBef>
            </a:pPr>
            <a:r>
              <a:rPr lang="fi-FI" sz="1600" b="1" dirty="0">
                <a:solidFill>
                  <a:srgbClr val="000000"/>
                </a:solidFill>
                <a:latin typeface="Arial"/>
                <a:ea typeface="+mn-ea"/>
                <a:cs typeface="+mn-cs"/>
              </a:rPr>
              <a:t>Kokenut seksuaalista häirintää puhelimessa tai internetissä vuoden aikana, %</a:t>
            </a:r>
            <a:br>
              <a:rPr lang="fi-FI" sz="1600" b="1" dirty="0">
                <a:solidFill>
                  <a:srgbClr val="000000"/>
                </a:solidFill>
                <a:latin typeface="Arial"/>
                <a:ea typeface="+mn-ea"/>
                <a:cs typeface="+mn-cs"/>
              </a:rPr>
            </a:br>
            <a:r>
              <a:rPr lang="fi-FI" sz="1600" b="1" dirty="0">
                <a:solidFill>
                  <a:srgbClr val="000000"/>
                </a:solidFill>
                <a:latin typeface="Arial"/>
                <a:ea typeface="+mn-ea"/>
                <a:cs typeface="+mn-cs"/>
              </a:rPr>
              <a:t> 8-9lk.</a:t>
            </a:r>
            <a:br>
              <a:rPr lang="fi-FI" sz="1600" b="1" dirty="0">
                <a:solidFill>
                  <a:srgbClr val="000000"/>
                </a:solidFill>
                <a:latin typeface="Arial"/>
                <a:ea typeface="+mn-ea"/>
                <a:cs typeface="+mn-cs"/>
              </a:rPr>
            </a:br>
            <a:r>
              <a:rPr lang="fi-FI" sz="1600" b="1" dirty="0">
                <a:solidFill>
                  <a:srgbClr val="FF0000"/>
                </a:solidFill>
                <a:latin typeface="Arial"/>
                <a:ea typeface="+mn-ea"/>
                <a:cs typeface="+mn-cs"/>
              </a:rPr>
              <a:t>KUOPIO</a:t>
            </a:r>
            <a:endParaRPr lang="fi-FI" dirty="0">
              <a:solidFill>
                <a:srgbClr val="FF0000"/>
              </a:solidFill>
            </a:endParaRPr>
          </a:p>
        </p:txBody>
      </p:sp>
      <p:graphicFrame>
        <p:nvGraphicFramePr>
          <p:cNvPr id="4" name="Sisällön paikkamerkki 3"/>
          <p:cNvGraphicFramePr>
            <a:graphicFrameLocks noGrp="1"/>
          </p:cNvGraphicFramePr>
          <p:nvPr>
            <p:ph idx="1"/>
            <p:extLst>
              <p:ext uri="{D42A27DB-BD31-4B8C-83A1-F6EECF244321}">
                <p14:modId xmlns:p14="http://schemas.microsoft.com/office/powerpoint/2010/main" val="3565593453"/>
              </p:ext>
            </p:extLst>
          </p:nvPr>
        </p:nvGraphicFramePr>
        <p:xfrm>
          <a:off x="1981200" y="1991277"/>
          <a:ext cx="8229600" cy="1646163"/>
        </p:xfrm>
        <a:graphic>
          <a:graphicData uri="http://schemas.openxmlformats.org/drawingml/2006/table">
            <a:tbl>
              <a:tblPr firstRow="1" bandRow="1">
                <a:tableStyleId>{F5AB1C69-6EDB-4FF4-983F-18BD219EF322}</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261066">
                <a:tc rowSpan="2">
                  <a:txBody>
                    <a:bodyPr/>
                    <a:lstStyle/>
                    <a:p>
                      <a:pPr algn="l" fontAlgn="b"/>
                      <a:endParaRPr lang="fi-FI" sz="1400" b="0" i="0" u="none" strike="noStrike" dirty="0">
                        <a:solidFill>
                          <a:srgbClr val="000000"/>
                        </a:solidFill>
                        <a:effectLst/>
                        <a:latin typeface="Calibri"/>
                      </a:endParaRPr>
                    </a:p>
                  </a:txBody>
                  <a:tcPr marL="9525" marR="9525" marT="9525" marB="0" anchor="b"/>
                </a:tc>
                <a:tc>
                  <a:txBody>
                    <a:bodyPr/>
                    <a:lstStyle/>
                    <a:p>
                      <a:pPr algn="l" fontAlgn="t"/>
                      <a:r>
                        <a:rPr lang="fi-FI" sz="1400" b="1" i="0" u="none" strike="noStrike" dirty="0">
                          <a:solidFill>
                            <a:srgbClr val="000000"/>
                          </a:solidFill>
                          <a:effectLst/>
                          <a:latin typeface="Arial"/>
                        </a:rPr>
                        <a:t>Sukupuoli: yhteensä</a:t>
                      </a:r>
                    </a:p>
                  </a:txBody>
                  <a:tcPr marL="9525" marR="9525" marT="9525" marB="0"/>
                </a:tc>
                <a:tc>
                  <a:txBody>
                    <a:bodyPr/>
                    <a:lstStyle/>
                    <a:p>
                      <a:pPr algn="l" fontAlgn="t"/>
                      <a:r>
                        <a:rPr lang="fi-FI" sz="1400" b="1" i="0" u="none" strike="noStrike" dirty="0">
                          <a:solidFill>
                            <a:srgbClr val="000000"/>
                          </a:solidFill>
                          <a:effectLst/>
                          <a:latin typeface="Arial"/>
                        </a:rPr>
                        <a:t>Pojat</a:t>
                      </a:r>
                    </a:p>
                  </a:txBody>
                  <a:tcPr marL="9525" marR="9525" marT="9525" marB="0">
                    <a:solidFill>
                      <a:schemeClr val="accent1">
                        <a:lumMod val="40000"/>
                        <a:lumOff val="60000"/>
                      </a:schemeClr>
                    </a:solidFill>
                  </a:tcPr>
                </a:tc>
                <a:tc>
                  <a:txBody>
                    <a:bodyPr/>
                    <a:lstStyle/>
                    <a:p>
                      <a:pPr algn="l" fontAlgn="t"/>
                      <a:r>
                        <a:rPr lang="fi-FI" sz="1400" b="1" i="0" u="none" strike="noStrike" dirty="0">
                          <a:solidFill>
                            <a:srgbClr val="000000"/>
                          </a:solidFill>
                          <a:effectLst/>
                          <a:latin typeface="Arial"/>
                        </a:rPr>
                        <a:t>Tytöt</a:t>
                      </a:r>
                    </a:p>
                  </a:txBody>
                  <a:tcPr marL="9525" marR="9525" marT="9525" marB="0">
                    <a:solidFill>
                      <a:schemeClr val="accent2">
                        <a:lumMod val="40000"/>
                        <a:lumOff val="60000"/>
                      </a:schemeClr>
                    </a:solidFill>
                  </a:tcPr>
                </a:tc>
                <a:extLst>
                  <a:ext uri="{0D108BD9-81ED-4DB2-BD59-A6C34878D82A}">
                    <a16:rowId xmlns:a16="http://schemas.microsoft.com/office/drawing/2014/main" val="10000"/>
                  </a:ext>
                </a:extLst>
              </a:tr>
              <a:tr h="607514">
                <a:tc vMerge="1">
                  <a:txBody>
                    <a:bodyPr/>
                    <a:lstStyle/>
                    <a:p>
                      <a:endParaRPr lang="fi-FI"/>
                    </a:p>
                  </a:txBody>
                  <a:tcPr/>
                </a:tc>
                <a:tc>
                  <a:txBody>
                    <a:bodyPr/>
                    <a:lstStyle/>
                    <a:p>
                      <a:pPr algn="l" fontAlgn="t"/>
                      <a:r>
                        <a:rPr lang="fi-FI" sz="1400" b="1" i="0" u="none" strike="noStrike" dirty="0">
                          <a:solidFill>
                            <a:srgbClr val="000000"/>
                          </a:solidFill>
                          <a:effectLst/>
                          <a:latin typeface="Arial"/>
                        </a:rPr>
                        <a:t>Kokenut seksuaalista häirintää puhelimessa tai internetissä vuoden aikana, %</a:t>
                      </a:r>
                    </a:p>
                  </a:txBody>
                  <a:tcPr marL="9525" marR="9525" marT="9525" marB="0"/>
                </a:tc>
                <a:tc>
                  <a:txBody>
                    <a:bodyPr/>
                    <a:lstStyle/>
                    <a:p>
                      <a:pPr algn="l" fontAlgn="t"/>
                      <a:r>
                        <a:rPr lang="fi-FI" sz="1400" b="1" i="0" u="none" strike="noStrike" dirty="0">
                          <a:solidFill>
                            <a:srgbClr val="000000"/>
                          </a:solidFill>
                          <a:effectLst/>
                          <a:latin typeface="Arial"/>
                        </a:rPr>
                        <a:t>Kokenut seksuaalista häirintää puhelimessa tai internetissä vuoden aikana, %</a:t>
                      </a:r>
                    </a:p>
                  </a:txBody>
                  <a:tcPr marL="9525" marR="9525" marT="9525" marB="0">
                    <a:solidFill>
                      <a:schemeClr val="accent1">
                        <a:lumMod val="40000"/>
                        <a:lumOff val="60000"/>
                      </a:schemeClr>
                    </a:solidFill>
                  </a:tcPr>
                </a:tc>
                <a:tc>
                  <a:txBody>
                    <a:bodyPr/>
                    <a:lstStyle/>
                    <a:p>
                      <a:pPr algn="l" fontAlgn="t"/>
                      <a:r>
                        <a:rPr lang="fi-FI" sz="1400" b="1" i="0" u="none" strike="noStrike" dirty="0">
                          <a:solidFill>
                            <a:srgbClr val="000000"/>
                          </a:solidFill>
                          <a:effectLst/>
                          <a:latin typeface="Arial"/>
                        </a:rPr>
                        <a:t>Kokenut seksuaalista häirintää puhelimessa tai internetissä vuoden aikana, %</a:t>
                      </a:r>
                    </a:p>
                  </a:txBody>
                  <a:tcPr marL="9525" marR="9525" marT="9525" marB="0">
                    <a:solidFill>
                      <a:schemeClr val="accent2">
                        <a:lumMod val="40000"/>
                        <a:lumOff val="60000"/>
                      </a:schemeClr>
                    </a:solidFill>
                  </a:tcPr>
                </a:tc>
                <a:extLst>
                  <a:ext uri="{0D108BD9-81ED-4DB2-BD59-A6C34878D82A}">
                    <a16:rowId xmlns:a16="http://schemas.microsoft.com/office/drawing/2014/main" val="10001"/>
                  </a:ext>
                </a:extLst>
              </a:tr>
              <a:tr h="261066">
                <a:tc>
                  <a:txBody>
                    <a:bodyPr/>
                    <a:lstStyle/>
                    <a:p>
                      <a:pPr algn="l" fontAlgn="t"/>
                      <a:r>
                        <a:rPr lang="fi-FI" sz="1400" b="1" i="0" u="none" strike="noStrike">
                          <a:solidFill>
                            <a:srgbClr val="000000"/>
                          </a:solidFill>
                          <a:effectLst/>
                          <a:latin typeface="Arial"/>
                        </a:rPr>
                        <a:t>2017</a:t>
                      </a:r>
                    </a:p>
                  </a:txBody>
                  <a:tcPr marL="9525" marR="9525" marT="9525" marB="0"/>
                </a:tc>
                <a:tc>
                  <a:txBody>
                    <a:bodyPr/>
                    <a:lstStyle/>
                    <a:p>
                      <a:pPr algn="r" fontAlgn="b"/>
                      <a:r>
                        <a:rPr lang="fi-FI" sz="1400" b="0" i="0" u="none" strike="noStrike">
                          <a:solidFill>
                            <a:srgbClr val="000000"/>
                          </a:solidFill>
                          <a:effectLst/>
                          <a:latin typeface="Arial"/>
                        </a:rPr>
                        <a:t>10,1</a:t>
                      </a:r>
                    </a:p>
                  </a:txBody>
                  <a:tcPr marL="9525" marR="9525" marT="9525" marB="0" anchor="b"/>
                </a:tc>
                <a:tc>
                  <a:txBody>
                    <a:bodyPr/>
                    <a:lstStyle/>
                    <a:p>
                      <a:pPr algn="r" fontAlgn="b"/>
                      <a:r>
                        <a:rPr lang="fi-FI" sz="1400" b="0" i="0" u="none" strike="noStrike">
                          <a:solidFill>
                            <a:srgbClr val="000000"/>
                          </a:solidFill>
                          <a:effectLst/>
                          <a:latin typeface="Arial"/>
                        </a:rPr>
                        <a:t>4,4</a:t>
                      </a:r>
                    </a:p>
                  </a:txBody>
                  <a:tcPr marL="9525" marR="9525" marT="9525" marB="0" anchor="b">
                    <a:solidFill>
                      <a:schemeClr val="accent1">
                        <a:lumMod val="40000"/>
                        <a:lumOff val="60000"/>
                      </a:schemeClr>
                    </a:solidFill>
                  </a:tcPr>
                </a:tc>
                <a:tc>
                  <a:txBody>
                    <a:bodyPr/>
                    <a:lstStyle/>
                    <a:p>
                      <a:pPr algn="r" fontAlgn="b"/>
                      <a:r>
                        <a:rPr lang="fi-FI" sz="1400" b="0" i="0" u="none" strike="noStrike" dirty="0">
                          <a:solidFill>
                            <a:srgbClr val="000000"/>
                          </a:solidFill>
                          <a:effectLst/>
                          <a:latin typeface="Arial"/>
                        </a:rPr>
                        <a:t>14,7</a:t>
                      </a:r>
                    </a:p>
                  </a:txBody>
                  <a:tcPr marL="9525" marR="9525" marT="9525" marB="0" anchor="b">
                    <a:solidFill>
                      <a:schemeClr val="accent2">
                        <a:lumMod val="40000"/>
                        <a:lumOff val="60000"/>
                      </a:schemeClr>
                    </a:solidFill>
                  </a:tcPr>
                </a:tc>
                <a:extLst>
                  <a:ext uri="{0D108BD9-81ED-4DB2-BD59-A6C34878D82A}">
                    <a16:rowId xmlns:a16="http://schemas.microsoft.com/office/drawing/2014/main" val="10002"/>
                  </a:ext>
                </a:extLst>
              </a:tr>
              <a:tr h="261066">
                <a:tc>
                  <a:txBody>
                    <a:bodyPr/>
                    <a:lstStyle/>
                    <a:p>
                      <a:pPr algn="l" fontAlgn="t"/>
                      <a:r>
                        <a:rPr lang="fi-FI" sz="1400" b="1" i="0" u="none" strike="noStrike">
                          <a:solidFill>
                            <a:srgbClr val="000000"/>
                          </a:solidFill>
                          <a:effectLst/>
                          <a:latin typeface="Arial"/>
                        </a:rPr>
                        <a:t>2019</a:t>
                      </a:r>
                    </a:p>
                  </a:txBody>
                  <a:tcPr marL="9525" marR="9525" marT="9525" marB="0"/>
                </a:tc>
                <a:tc>
                  <a:txBody>
                    <a:bodyPr/>
                    <a:lstStyle/>
                    <a:p>
                      <a:pPr algn="r" fontAlgn="b"/>
                      <a:r>
                        <a:rPr lang="fi-FI" sz="1400" b="0" i="0" u="none" strike="noStrike">
                          <a:solidFill>
                            <a:srgbClr val="000000"/>
                          </a:solidFill>
                          <a:effectLst/>
                          <a:latin typeface="Arial"/>
                        </a:rPr>
                        <a:t>19,1</a:t>
                      </a:r>
                    </a:p>
                  </a:txBody>
                  <a:tcPr marL="9525" marR="9525" marT="9525" marB="0" anchor="b"/>
                </a:tc>
                <a:tc>
                  <a:txBody>
                    <a:bodyPr/>
                    <a:lstStyle/>
                    <a:p>
                      <a:pPr algn="r" fontAlgn="b"/>
                      <a:r>
                        <a:rPr lang="fi-FI" sz="1400" b="0" i="0" u="none" strike="noStrike" dirty="0">
                          <a:solidFill>
                            <a:srgbClr val="000000"/>
                          </a:solidFill>
                          <a:effectLst/>
                          <a:latin typeface="Arial"/>
                        </a:rPr>
                        <a:t>6,9</a:t>
                      </a:r>
                    </a:p>
                  </a:txBody>
                  <a:tcPr marL="9525" marR="9525" marT="9525" marB="0" anchor="b">
                    <a:solidFill>
                      <a:schemeClr val="accent1">
                        <a:lumMod val="40000"/>
                        <a:lumOff val="60000"/>
                      </a:schemeClr>
                    </a:solidFill>
                  </a:tcPr>
                </a:tc>
                <a:tc>
                  <a:txBody>
                    <a:bodyPr/>
                    <a:lstStyle/>
                    <a:p>
                      <a:pPr algn="r" fontAlgn="b"/>
                      <a:r>
                        <a:rPr lang="fi-FI" sz="1400" b="1" i="0" u="none" strike="noStrike" dirty="0">
                          <a:solidFill>
                            <a:srgbClr val="FF0000"/>
                          </a:solidFill>
                          <a:effectLst/>
                          <a:latin typeface="Arial"/>
                        </a:rPr>
                        <a:t>30,8</a:t>
                      </a:r>
                    </a:p>
                  </a:txBody>
                  <a:tcPr marL="9525" marR="9525" marT="9525" marB="0" anchor="b">
                    <a:solidFill>
                      <a:schemeClr val="accent2">
                        <a:lumMod val="40000"/>
                        <a:lumOff val="60000"/>
                      </a:schemeClr>
                    </a:solidFill>
                  </a:tcPr>
                </a:tc>
                <a:extLst>
                  <a:ext uri="{0D108BD9-81ED-4DB2-BD59-A6C34878D82A}">
                    <a16:rowId xmlns:a16="http://schemas.microsoft.com/office/drawing/2014/main" val="10003"/>
                  </a:ext>
                </a:extLst>
              </a:tr>
            </a:tbl>
          </a:graphicData>
        </a:graphic>
      </p:graphicFrame>
      <p:graphicFrame>
        <p:nvGraphicFramePr>
          <p:cNvPr id="5" name="Taulukko 4"/>
          <p:cNvGraphicFramePr>
            <a:graphicFrameLocks noGrp="1"/>
          </p:cNvGraphicFramePr>
          <p:nvPr>
            <p:extLst>
              <p:ext uri="{D42A27DB-BD31-4B8C-83A1-F6EECF244321}">
                <p14:modId xmlns:p14="http://schemas.microsoft.com/office/powerpoint/2010/main" val="967849013"/>
              </p:ext>
            </p:extLst>
          </p:nvPr>
        </p:nvGraphicFramePr>
        <p:xfrm>
          <a:off x="1847528" y="4526145"/>
          <a:ext cx="8208912" cy="1810647"/>
        </p:xfrm>
        <a:graphic>
          <a:graphicData uri="http://schemas.openxmlformats.org/drawingml/2006/table">
            <a:tbl>
              <a:tblPr firstRow="1" bandRow="1">
                <a:tableStyleId>{F5AB1C69-6EDB-4FF4-983F-18BD219EF322}</a:tableStyleId>
              </a:tblPr>
              <a:tblGrid>
                <a:gridCol w="2052228">
                  <a:extLst>
                    <a:ext uri="{9D8B030D-6E8A-4147-A177-3AD203B41FA5}">
                      <a16:colId xmlns:a16="http://schemas.microsoft.com/office/drawing/2014/main" val="20000"/>
                    </a:ext>
                  </a:extLst>
                </a:gridCol>
                <a:gridCol w="2052228">
                  <a:extLst>
                    <a:ext uri="{9D8B030D-6E8A-4147-A177-3AD203B41FA5}">
                      <a16:colId xmlns:a16="http://schemas.microsoft.com/office/drawing/2014/main" val="20001"/>
                    </a:ext>
                  </a:extLst>
                </a:gridCol>
                <a:gridCol w="2052228">
                  <a:extLst>
                    <a:ext uri="{9D8B030D-6E8A-4147-A177-3AD203B41FA5}">
                      <a16:colId xmlns:a16="http://schemas.microsoft.com/office/drawing/2014/main" val="20002"/>
                    </a:ext>
                  </a:extLst>
                </a:gridCol>
                <a:gridCol w="2052228">
                  <a:extLst>
                    <a:ext uri="{9D8B030D-6E8A-4147-A177-3AD203B41FA5}">
                      <a16:colId xmlns:a16="http://schemas.microsoft.com/office/drawing/2014/main" val="20003"/>
                    </a:ext>
                  </a:extLst>
                </a:gridCol>
              </a:tblGrid>
              <a:tr h="275254">
                <a:tc rowSpan="2">
                  <a:txBody>
                    <a:bodyPr/>
                    <a:lstStyle/>
                    <a:p>
                      <a:pPr algn="l" fontAlgn="b"/>
                      <a:endParaRPr lang="fi-FI" sz="1600" b="0" i="0" u="none" strike="noStrike" dirty="0">
                        <a:solidFill>
                          <a:srgbClr val="000000"/>
                        </a:solidFill>
                        <a:effectLst/>
                        <a:latin typeface="Calibri"/>
                      </a:endParaRPr>
                    </a:p>
                  </a:txBody>
                  <a:tcPr marL="9525" marR="9525" marT="9525" marB="0" anchor="b"/>
                </a:tc>
                <a:tc>
                  <a:txBody>
                    <a:bodyPr/>
                    <a:lstStyle/>
                    <a:p>
                      <a:pPr algn="l" fontAlgn="t"/>
                      <a:r>
                        <a:rPr lang="fi-FI" sz="1600" u="none" strike="noStrike" dirty="0">
                          <a:effectLst/>
                        </a:rPr>
                        <a:t>Sukupuoli: yhteensä</a:t>
                      </a:r>
                      <a:endParaRPr lang="fi-FI" sz="1600" b="1" i="0" u="none" strike="noStrike" dirty="0">
                        <a:solidFill>
                          <a:srgbClr val="000000"/>
                        </a:solidFill>
                        <a:effectLst/>
                        <a:latin typeface="Arial"/>
                      </a:endParaRPr>
                    </a:p>
                  </a:txBody>
                  <a:tcPr marL="9525" marR="9525" marT="9525" marB="0"/>
                </a:tc>
                <a:tc>
                  <a:txBody>
                    <a:bodyPr/>
                    <a:lstStyle/>
                    <a:p>
                      <a:pPr algn="l" fontAlgn="t"/>
                      <a:r>
                        <a:rPr lang="fi-FI" sz="1600" u="none" strike="noStrike" dirty="0">
                          <a:effectLst/>
                        </a:rPr>
                        <a:t>Pojat</a:t>
                      </a:r>
                      <a:endParaRPr lang="fi-FI" sz="1600" b="1" i="0" u="none" strike="noStrike" dirty="0">
                        <a:solidFill>
                          <a:srgbClr val="000000"/>
                        </a:solidFill>
                        <a:effectLst/>
                        <a:latin typeface="Arial"/>
                      </a:endParaRPr>
                    </a:p>
                  </a:txBody>
                  <a:tcPr marL="9525" marR="9525" marT="9525" marB="0">
                    <a:solidFill>
                      <a:schemeClr val="accent1">
                        <a:lumMod val="40000"/>
                        <a:lumOff val="60000"/>
                      </a:schemeClr>
                    </a:solidFill>
                  </a:tcPr>
                </a:tc>
                <a:tc>
                  <a:txBody>
                    <a:bodyPr/>
                    <a:lstStyle/>
                    <a:p>
                      <a:pPr algn="l" fontAlgn="t"/>
                      <a:r>
                        <a:rPr lang="fi-FI" sz="1600" u="none" strike="noStrike" dirty="0">
                          <a:effectLst/>
                        </a:rPr>
                        <a:t>Tytöt</a:t>
                      </a:r>
                      <a:endParaRPr lang="fi-FI" sz="1600" b="1" i="0" u="none" strike="noStrike" dirty="0">
                        <a:solidFill>
                          <a:srgbClr val="000000"/>
                        </a:solidFill>
                        <a:effectLst/>
                        <a:latin typeface="Arial"/>
                      </a:endParaRPr>
                    </a:p>
                  </a:txBody>
                  <a:tcPr marL="9525" marR="9525" marT="9525" marB="0">
                    <a:solidFill>
                      <a:schemeClr val="accent2">
                        <a:lumMod val="40000"/>
                        <a:lumOff val="60000"/>
                      </a:schemeClr>
                    </a:solidFill>
                  </a:tcPr>
                </a:tc>
                <a:extLst>
                  <a:ext uri="{0D108BD9-81ED-4DB2-BD59-A6C34878D82A}">
                    <a16:rowId xmlns:a16="http://schemas.microsoft.com/office/drawing/2014/main" val="10000"/>
                  </a:ext>
                </a:extLst>
              </a:tr>
              <a:tr h="676141">
                <a:tc vMerge="1">
                  <a:txBody>
                    <a:bodyPr/>
                    <a:lstStyle/>
                    <a:p>
                      <a:endParaRPr lang="fi-FI"/>
                    </a:p>
                  </a:txBody>
                  <a:tcPr/>
                </a:tc>
                <a:tc>
                  <a:txBody>
                    <a:bodyPr/>
                    <a:lstStyle/>
                    <a:p>
                      <a:pPr algn="l" fontAlgn="t"/>
                      <a:r>
                        <a:rPr lang="fi-FI" sz="1600" u="none" strike="noStrike" dirty="0">
                          <a:effectLst/>
                        </a:rPr>
                        <a:t>Kokenut seksuaalista häirintää puhelimessa tai internetissä vuoden aikana, %</a:t>
                      </a:r>
                      <a:endParaRPr lang="fi-FI" sz="1600" b="1" i="0" u="none" strike="noStrike" dirty="0">
                        <a:solidFill>
                          <a:srgbClr val="000000"/>
                        </a:solidFill>
                        <a:effectLst/>
                        <a:latin typeface="Arial"/>
                      </a:endParaRPr>
                    </a:p>
                  </a:txBody>
                  <a:tcPr marL="9525" marR="9525" marT="9525" marB="0"/>
                </a:tc>
                <a:tc>
                  <a:txBody>
                    <a:bodyPr/>
                    <a:lstStyle/>
                    <a:p>
                      <a:pPr algn="l" fontAlgn="t"/>
                      <a:r>
                        <a:rPr lang="fi-FI" sz="1600" u="none" strike="noStrike" dirty="0">
                          <a:effectLst/>
                        </a:rPr>
                        <a:t>Kokenut seksuaalista häirintää puhelimessa tai internetissä vuoden aikana, %</a:t>
                      </a:r>
                      <a:endParaRPr lang="fi-FI" sz="1600" b="1" i="0" u="none" strike="noStrike" dirty="0">
                        <a:solidFill>
                          <a:srgbClr val="000000"/>
                        </a:solidFill>
                        <a:effectLst/>
                        <a:latin typeface="Arial"/>
                      </a:endParaRPr>
                    </a:p>
                  </a:txBody>
                  <a:tcPr marL="9525" marR="9525" marT="9525" marB="0">
                    <a:solidFill>
                      <a:schemeClr val="accent1">
                        <a:lumMod val="40000"/>
                        <a:lumOff val="60000"/>
                      </a:schemeClr>
                    </a:solidFill>
                  </a:tcPr>
                </a:tc>
                <a:tc>
                  <a:txBody>
                    <a:bodyPr/>
                    <a:lstStyle/>
                    <a:p>
                      <a:pPr algn="l" fontAlgn="t"/>
                      <a:r>
                        <a:rPr lang="fi-FI" sz="1600" u="none" strike="noStrike" dirty="0">
                          <a:effectLst/>
                        </a:rPr>
                        <a:t>Kokenut seksuaalista häirintää puhelimessa tai internetissä vuoden aikana, %</a:t>
                      </a:r>
                      <a:endParaRPr lang="fi-FI" sz="1600" b="1" i="0" u="none" strike="noStrike" dirty="0">
                        <a:solidFill>
                          <a:srgbClr val="000000"/>
                        </a:solidFill>
                        <a:effectLst/>
                        <a:latin typeface="Arial"/>
                      </a:endParaRPr>
                    </a:p>
                  </a:txBody>
                  <a:tcPr marL="9525" marR="9525" marT="9525" marB="0">
                    <a:solidFill>
                      <a:schemeClr val="accent2">
                        <a:lumMod val="40000"/>
                        <a:lumOff val="60000"/>
                      </a:schemeClr>
                    </a:solidFill>
                  </a:tcPr>
                </a:tc>
                <a:extLst>
                  <a:ext uri="{0D108BD9-81ED-4DB2-BD59-A6C34878D82A}">
                    <a16:rowId xmlns:a16="http://schemas.microsoft.com/office/drawing/2014/main" val="10001"/>
                  </a:ext>
                </a:extLst>
              </a:tr>
              <a:tr h="275254">
                <a:tc>
                  <a:txBody>
                    <a:bodyPr/>
                    <a:lstStyle/>
                    <a:p>
                      <a:pPr algn="l" fontAlgn="t"/>
                      <a:r>
                        <a:rPr lang="fi-FI" sz="1600" u="none" strike="noStrike">
                          <a:effectLst/>
                        </a:rPr>
                        <a:t>2017</a:t>
                      </a:r>
                      <a:endParaRPr lang="fi-FI" sz="1600" b="1" i="0" u="none" strike="noStrike">
                        <a:solidFill>
                          <a:srgbClr val="000000"/>
                        </a:solidFill>
                        <a:effectLst/>
                        <a:latin typeface="Arial"/>
                      </a:endParaRPr>
                    </a:p>
                  </a:txBody>
                  <a:tcPr marL="9525" marR="9525" marT="9525" marB="0"/>
                </a:tc>
                <a:tc>
                  <a:txBody>
                    <a:bodyPr/>
                    <a:lstStyle/>
                    <a:p>
                      <a:pPr algn="r" fontAlgn="b"/>
                      <a:r>
                        <a:rPr lang="fi-FI" sz="1600" u="none" strike="noStrike">
                          <a:effectLst/>
                        </a:rPr>
                        <a:t>12,0</a:t>
                      </a:r>
                      <a:endParaRPr lang="fi-FI" sz="1600" b="0" i="0" u="none" strike="noStrike">
                        <a:solidFill>
                          <a:srgbClr val="000000"/>
                        </a:solidFill>
                        <a:effectLst/>
                        <a:latin typeface="Arial"/>
                      </a:endParaRPr>
                    </a:p>
                  </a:txBody>
                  <a:tcPr marL="9525" marR="9525" marT="9525" marB="0" anchor="b"/>
                </a:tc>
                <a:tc>
                  <a:txBody>
                    <a:bodyPr/>
                    <a:lstStyle/>
                    <a:p>
                      <a:pPr algn="r" fontAlgn="b"/>
                      <a:r>
                        <a:rPr lang="fi-FI" sz="1600" u="none" strike="noStrike" dirty="0">
                          <a:effectLst/>
                        </a:rPr>
                        <a:t>6,1</a:t>
                      </a:r>
                      <a:endParaRPr lang="fi-FI" sz="1600" b="0" i="0" u="none" strike="noStrike" dirty="0">
                        <a:solidFill>
                          <a:srgbClr val="000000"/>
                        </a:solidFill>
                        <a:effectLst/>
                        <a:latin typeface="Arial"/>
                      </a:endParaRPr>
                    </a:p>
                  </a:txBody>
                  <a:tcPr marL="9525" marR="9525" marT="9525" marB="0" anchor="b">
                    <a:solidFill>
                      <a:schemeClr val="accent1">
                        <a:lumMod val="40000"/>
                        <a:lumOff val="60000"/>
                      </a:schemeClr>
                    </a:solidFill>
                  </a:tcPr>
                </a:tc>
                <a:tc>
                  <a:txBody>
                    <a:bodyPr/>
                    <a:lstStyle/>
                    <a:p>
                      <a:pPr algn="r" fontAlgn="b"/>
                      <a:r>
                        <a:rPr lang="fi-FI" sz="1600" u="none" strike="noStrike" dirty="0">
                          <a:effectLst/>
                        </a:rPr>
                        <a:t>17,6</a:t>
                      </a:r>
                      <a:endParaRPr lang="fi-FI" sz="1600" b="0" i="0" u="none" strike="noStrike" dirty="0">
                        <a:solidFill>
                          <a:srgbClr val="000000"/>
                        </a:solidFill>
                        <a:effectLst/>
                        <a:latin typeface="Arial"/>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10002"/>
                  </a:ext>
                </a:extLst>
              </a:tr>
              <a:tr h="275254">
                <a:tc>
                  <a:txBody>
                    <a:bodyPr/>
                    <a:lstStyle/>
                    <a:p>
                      <a:pPr algn="l" fontAlgn="t"/>
                      <a:r>
                        <a:rPr lang="fi-FI" sz="1600" u="none" strike="noStrike">
                          <a:effectLst/>
                        </a:rPr>
                        <a:t>2019</a:t>
                      </a:r>
                      <a:endParaRPr lang="fi-FI" sz="1600" b="1" i="0" u="none" strike="noStrike">
                        <a:solidFill>
                          <a:srgbClr val="000000"/>
                        </a:solidFill>
                        <a:effectLst/>
                        <a:latin typeface="Arial"/>
                      </a:endParaRPr>
                    </a:p>
                  </a:txBody>
                  <a:tcPr marL="9525" marR="9525" marT="9525" marB="0"/>
                </a:tc>
                <a:tc>
                  <a:txBody>
                    <a:bodyPr/>
                    <a:lstStyle/>
                    <a:p>
                      <a:pPr algn="r" fontAlgn="b"/>
                      <a:r>
                        <a:rPr lang="fi-FI" sz="1600" u="none" strike="noStrike">
                          <a:effectLst/>
                        </a:rPr>
                        <a:t>16,9</a:t>
                      </a:r>
                      <a:endParaRPr lang="fi-FI" sz="1600" b="0" i="0" u="none" strike="noStrike">
                        <a:solidFill>
                          <a:srgbClr val="000000"/>
                        </a:solidFill>
                        <a:effectLst/>
                        <a:latin typeface="Arial"/>
                      </a:endParaRPr>
                    </a:p>
                  </a:txBody>
                  <a:tcPr marL="9525" marR="9525" marT="9525" marB="0" anchor="b"/>
                </a:tc>
                <a:tc>
                  <a:txBody>
                    <a:bodyPr/>
                    <a:lstStyle/>
                    <a:p>
                      <a:pPr algn="r" fontAlgn="b"/>
                      <a:r>
                        <a:rPr lang="fi-FI" sz="1600" u="none" strike="noStrike" dirty="0">
                          <a:effectLst/>
                        </a:rPr>
                        <a:t>6,5</a:t>
                      </a:r>
                      <a:endParaRPr lang="fi-FI" sz="1600" b="0" i="0" u="none" strike="noStrike" dirty="0">
                        <a:solidFill>
                          <a:srgbClr val="000000"/>
                        </a:solidFill>
                        <a:effectLst/>
                        <a:latin typeface="Arial"/>
                      </a:endParaRPr>
                    </a:p>
                  </a:txBody>
                  <a:tcPr marL="9525" marR="9525" marT="9525" marB="0" anchor="b">
                    <a:solidFill>
                      <a:schemeClr val="accent1">
                        <a:lumMod val="40000"/>
                        <a:lumOff val="60000"/>
                      </a:schemeClr>
                    </a:solidFill>
                  </a:tcPr>
                </a:tc>
                <a:tc>
                  <a:txBody>
                    <a:bodyPr/>
                    <a:lstStyle/>
                    <a:p>
                      <a:pPr algn="r" fontAlgn="b"/>
                      <a:r>
                        <a:rPr lang="fi-FI" sz="1600" u="none" strike="noStrike" dirty="0">
                          <a:solidFill>
                            <a:srgbClr val="FF0000"/>
                          </a:solidFill>
                          <a:effectLst/>
                        </a:rPr>
                        <a:t>26,8</a:t>
                      </a:r>
                      <a:endParaRPr lang="fi-FI" sz="1600" b="0" i="0" u="none" strike="noStrike" dirty="0">
                        <a:solidFill>
                          <a:srgbClr val="FF0000"/>
                        </a:solidFill>
                        <a:effectLst/>
                        <a:latin typeface="Arial"/>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10003"/>
                  </a:ext>
                </a:extLst>
              </a:tr>
            </a:tbl>
          </a:graphicData>
        </a:graphic>
      </p:graphicFrame>
      <p:sp>
        <p:nvSpPr>
          <p:cNvPr id="6" name="Tekstiruutu 5"/>
          <p:cNvSpPr txBox="1"/>
          <p:nvPr/>
        </p:nvSpPr>
        <p:spPr>
          <a:xfrm>
            <a:off x="2204550" y="3941370"/>
            <a:ext cx="778290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000000"/>
                </a:solidFill>
                <a:effectLst/>
                <a:uLnTx/>
                <a:uFillTx/>
                <a:latin typeface="Arial"/>
                <a:ea typeface="ＭＳ Ｐゴシック" charset="-128"/>
                <a:cs typeface="+mn-cs"/>
              </a:rPr>
              <a:t>Kokenut seksuaalista häirintää puhelimessa tai internetissä vuoden aikana, %</a:t>
            </a:r>
            <a:br>
              <a:rPr kumimoji="0" lang="fi-FI" sz="1600" b="1" i="0" u="none" strike="noStrike" kern="1200" cap="none" spc="0" normalizeH="0" baseline="0" noProof="0" dirty="0">
                <a:ln>
                  <a:noFill/>
                </a:ln>
                <a:solidFill>
                  <a:srgbClr val="000000"/>
                </a:solidFill>
                <a:effectLst/>
                <a:uLnTx/>
                <a:uFillTx/>
                <a:latin typeface="Arial"/>
                <a:ea typeface="ＭＳ Ｐゴシック" charset="-128"/>
                <a:cs typeface="+mn-cs"/>
              </a:rPr>
            </a:br>
            <a:r>
              <a:rPr kumimoji="0" lang="fi-FI" sz="1600" b="1" i="0" u="none" strike="noStrike" kern="1200" cap="none" spc="0" normalizeH="0" baseline="0" noProof="0" dirty="0">
                <a:ln>
                  <a:noFill/>
                </a:ln>
                <a:solidFill>
                  <a:srgbClr val="000000"/>
                </a:solidFill>
                <a:effectLst/>
                <a:uLnTx/>
                <a:uFillTx/>
                <a:latin typeface="Arial"/>
                <a:ea typeface="ＭＳ Ｐゴシック" charset="-128"/>
                <a:cs typeface="+mn-cs"/>
              </a:rPr>
              <a:t>8-9lk. </a:t>
            </a:r>
            <a:r>
              <a:rPr kumimoji="0" lang="fi-FI" sz="1600" b="1" i="0" u="none" strike="noStrike" kern="1200" cap="none" spc="0" normalizeH="0" baseline="0" noProof="0" dirty="0">
                <a:ln>
                  <a:noFill/>
                </a:ln>
                <a:solidFill>
                  <a:srgbClr val="FF0000"/>
                </a:solidFill>
                <a:effectLst/>
                <a:uLnTx/>
                <a:uFillTx/>
                <a:latin typeface="Arial"/>
                <a:ea typeface="ＭＳ Ｐゴシック" charset="-128"/>
                <a:cs typeface="+mn-cs"/>
              </a:rPr>
              <a:t>KOKO MAA</a:t>
            </a:r>
            <a:endParaRPr kumimoji="0" lang="fi-FI" sz="1800" b="0" i="0" u="none" strike="noStrike" kern="1200" cap="none" spc="0" normalizeH="0" baseline="0" noProof="0" dirty="0">
              <a:ln>
                <a:noFill/>
              </a:ln>
              <a:solidFill>
                <a:srgbClr val="FF0000"/>
              </a:solidFill>
              <a:effectLst/>
              <a:uLnTx/>
              <a:uFillTx/>
              <a:latin typeface="Calibri"/>
              <a:ea typeface="ＭＳ Ｐゴシック" charset="-128"/>
              <a:cs typeface="+mn-cs"/>
            </a:endParaRPr>
          </a:p>
        </p:txBody>
      </p:sp>
      <p:sp>
        <p:nvSpPr>
          <p:cNvPr id="3" name="Tekstiruutu 2"/>
          <p:cNvSpPr txBox="1"/>
          <p:nvPr/>
        </p:nvSpPr>
        <p:spPr>
          <a:xfrm>
            <a:off x="457200" y="255978"/>
            <a:ext cx="11498580" cy="923330"/>
          </a:xfrm>
          <a:prstGeom prst="rect">
            <a:avLst/>
          </a:prstGeom>
          <a:noFill/>
        </p:spPr>
        <p:txBody>
          <a:bodyPr wrap="square" rtlCol="0">
            <a:spAutoFit/>
          </a:bodyPr>
          <a:lstStyle/>
          <a:p>
            <a:r>
              <a:rPr lang="fi-FI" dirty="0"/>
              <a:t>Kuopiossa 8. ja 9.lk ovat kokeneet seksuaalista häirintää puhelimessa tai internetissä vuoden aikana, % enemmän kuin koko maassa keskimäärin ja myös tyttöjen ja poikien % osuudet ovat suurempia kuin koko maassa</a:t>
            </a:r>
          </a:p>
        </p:txBody>
      </p:sp>
    </p:spTree>
    <p:extLst>
      <p:ext uri="{BB962C8B-B14F-4D97-AF65-F5344CB8AC3E}">
        <p14:creationId xmlns:p14="http://schemas.microsoft.com/office/powerpoint/2010/main" val="3435784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2000" dirty="0">
                <a:solidFill>
                  <a:prstClr val="black"/>
                </a:solidFill>
                <a:ea typeface="+mn-ea"/>
                <a:cs typeface="+mn-cs"/>
              </a:rPr>
              <a:t>Kokenut seksuaalista häirintää julkisessa tilassa vuoden aikana, 8-9lk. </a:t>
            </a:r>
            <a:r>
              <a:rPr lang="fi-FI" sz="2000" dirty="0">
                <a:solidFill>
                  <a:srgbClr val="FF0000"/>
                </a:solidFill>
                <a:ea typeface="+mn-ea"/>
                <a:cs typeface="+mn-cs"/>
              </a:rPr>
              <a:t>KUOPIO</a:t>
            </a:r>
            <a:endParaRPr lang="fi-FI" sz="2000" dirty="0">
              <a:solidFill>
                <a:srgbClr val="FF0000"/>
              </a:solidFill>
            </a:endParaRPr>
          </a:p>
        </p:txBody>
      </p:sp>
      <p:graphicFrame>
        <p:nvGraphicFramePr>
          <p:cNvPr id="4" name="Sisällön paikkamerkki 3"/>
          <p:cNvGraphicFramePr>
            <a:graphicFrameLocks noGrp="1"/>
          </p:cNvGraphicFramePr>
          <p:nvPr>
            <p:ph idx="1"/>
            <p:extLst>
              <p:ext uri="{D42A27DB-BD31-4B8C-83A1-F6EECF244321}">
                <p14:modId xmlns:p14="http://schemas.microsoft.com/office/powerpoint/2010/main" val="1266666251"/>
              </p:ext>
            </p:extLst>
          </p:nvPr>
        </p:nvGraphicFramePr>
        <p:xfrm>
          <a:off x="1919536" y="1268761"/>
          <a:ext cx="8229600" cy="1853565"/>
        </p:xfrm>
        <a:graphic>
          <a:graphicData uri="http://schemas.openxmlformats.org/drawingml/2006/table">
            <a:tbl>
              <a:tblPr firstRow="1" bandRow="1">
                <a:tableStyleId>{F5AB1C69-6EDB-4FF4-983F-18BD219EF322}</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rowSpan="2">
                  <a:txBody>
                    <a:bodyPr/>
                    <a:lstStyle/>
                    <a:p>
                      <a:pPr algn="l" fontAlgn="b"/>
                      <a:endParaRPr lang="fi-FI" sz="1600" b="0" i="0" u="none" strike="noStrike" dirty="0">
                        <a:solidFill>
                          <a:srgbClr val="000000"/>
                        </a:solidFill>
                        <a:effectLst/>
                        <a:latin typeface="Calibri"/>
                      </a:endParaRPr>
                    </a:p>
                  </a:txBody>
                  <a:tcPr marL="9525" marR="9525" marT="9525" marB="0" anchor="b"/>
                </a:tc>
                <a:tc>
                  <a:txBody>
                    <a:bodyPr/>
                    <a:lstStyle/>
                    <a:p>
                      <a:pPr algn="l" fontAlgn="t"/>
                      <a:r>
                        <a:rPr lang="fi-FI" sz="1600" u="none" strike="noStrike">
                          <a:effectLst/>
                        </a:rPr>
                        <a:t>Sukupuoli: yhteensä</a:t>
                      </a:r>
                      <a:endParaRPr lang="fi-FI" sz="1600" b="1" i="0" u="none" strike="noStrike">
                        <a:solidFill>
                          <a:srgbClr val="000000"/>
                        </a:solidFill>
                        <a:effectLst/>
                        <a:latin typeface="Arial"/>
                      </a:endParaRPr>
                    </a:p>
                  </a:txBody>
                  <a:tcPr marL="9525" marR="9525" marT="9525" marB="0"/>
                </a:tc>
                <a:tc>
                  <a:txBody>
                    <a:bodyPr/>
                    <a:lstStyle/>
                    <a:p>
                      <a:pPr algn="l" fontAlgn="t"/>
                      <a:r>
                        <a:rPr lang="fi-FI" sz="1600" u="none" strike="noStrike" dirty="0">
                          <a:effectLst/>
                        </a:rPr>
                        <a:t>Pojat</a:t>
                      </a:r>
                      <a:endParaRPr lang="fi-FI" sz="1600" b="1" i="0" u="none" strike="noStrike" dirty="0">
                        <a:solidFill>
                          <a:srgbClr val="000000"/>
                        </a:solidFill>
                        <a:effectLst/>
                        <a:latin typeface="Arial"/>
                      </a:endParaRPr>
                    </a:p>
                  </a:txBody>
                  <a:tcPr marL="9525" marR="9525" marT="9525" marB="0">
                    <a:solidFill>
                      <a:schemeClr val="accent1">
                        <a:lumMod val="40000"/>
                        <a:lumOff val="60000"/>
                      </a:schemeClr>
                    </a:solidFill>
                  </a:tcPr>
                </a:tc>
                <a:tc>
                  <a:txBody>
                    <a:bodyPr/>
                    <a:lstStyle/>
                    <a:p>
                      <a:pPr algn="l" fontAlgn="t"/>
                      <a:r>
                        <a:rPr lang="fi-FI" sz="1600" u="none" strike="noStrike" dirty="0">
                          <a:effectLst/>
                        </a:rPr>
                        <a:t>Tytöt</a:t>
                      </a:r>
                      <a:endParaRPr lang="fi-FI" sz="1600" b="1" i="0" u="none" strike="noStrike" dirty="0">
                        <a:solidFill>
                          <a:srgbClr val="000000"/>
                        </a:solidFill>
                        <a:effectLst/>
                        <a:latin typeface="Arial"/>
                      </a:endParaRPr>
                    </a:p>
                  </a:txBody>
                  <a:tcPr marL="9525" marR="9525" marT="9525" marB="0">
                    <a:solidFill>
                      <a:schemeClr val="accent2">
                        <a:lumMod val="40000"/>
                        <a:lumOff val="60000"/>
                      </a:schemeClr>
                    </a:solidFill>
                  </a:tcPr>
                </a:tc>
                <a:extLst>
                  <a:ext uri="{0D108BD9-81ED-4DB2-BD59-A6C34878D82A}">
                    <a16:rowId xmlns:a16="http://schemas.microsoft.com/office/drawing/2014/main" val="10000"/>
                  </a:ext>
                </a:extLst>
              </a:tr>
              <a:tr h="370840">
                <a:tc vMerge="1">
                  <a:txBody>
                    <a:bodyPr/>
                    <a:lstStyle/>
                    <a:p>
                      <a:endParaRPr lang="fi-FI"/>
                    </a:p>
                  </a:txBody>
                  <a:tcPr/>
                </a:tc>
                <a:tc>
                  <a:txBody>
                    <a:bodyPr/>
                    <a:lstStyle/>
                    <a:p>
                      <a:pPr algn="l" fontAlgn="t"/>
                      <a:r>
                        <a:rPr lang="fi-FI" sz="1600" u="none" strike="noStrike" dirty="0">
                          <a:effectLst/>
                        </a:rPr>
                        <a:t>Kokenut seksuaalista häirintää julkisessa tilassa vuoden aikana, %</a:t>
                      </a:r>
                      <a:endParaRPr lang="fi-FI" sz="1600" b="1" i="0" u="none" strike="noStrike" dirty="0">
                        <a:solidFill>
                          <a:srgbClr val="000000"/>
                        </a:solidFill>
                        <a:effectLst/>
                        <a:latin typeface="Arial"/>
                      </a:endParaRPr>
                    </a:p>
                  </a:txBody>
                  <a:tcPr marL="9525" marR="9525" marT="9525" marB="0"/>
                </a:tc>
                <a:tc>
                  <a:txBody>
                    <a:bodyPr/>
                    <a:lstStyle/>
                    <a:p>
                      <a:pPr algn="l" fontAlgn="t"/>
                      <a:r>
                        <a:rPr lang="fi-FI" sz="1600" u="none" strike="noStrike">
                          <a:effectLst/>
                        </a:rPr>
                        <a:t>Kokenut seksuaalista häirintää julkisessa tilassa vuoden aikana, %</a:t>
                      </a:r>
                      <a:endParaRPr lang="fi-FI" sz="1600" b="1" i="0" u="none" strike="noStrike">
                        <a:solidFill>
                          <a:srgbClr val="000000"/>
                        </a:solidFill>
                        <a:effectLst/>
                        <a:latin typeface="Arial"/>
                      </a:endParaRPr>
                    </a:p>
                  </a:txBody>
                  <a:tcPr marL="9525" marR="9525" marT="9525" marB="0">
                    <a:solidFill>
                      <a:schemeClr val="accent1">
                        <a:lumMod val="40000"/>
                        <a:lumOff val="60000"/>
                      </a:schemeClr>
                    </a:solidFill>
                  </a:tcPr>
                </a:tc>
                <a:tc>
                  <a:txBody>
                    <a:bodyPr/>
                    <a:lstStyle/>
                    <a:p>
                      <a:pPr algn="l" fontAlgn="t"/>
                      <a:r>
                        <a:rPr lang="fi-FI" sz="1600" u="none" strike="noStrike" dirty="0">
                          <a:effectLst/>
                        </a:rPr>
                        <a:t>Kokenut seksuaalista häirintää julkisessa tilassa vuoden aikana, %</a:t>
                      </a:r>
                      <a:endParaRPr lang="fi-FI" sz="1600" b="1" i="0" u="none" strike="noStrike" dirty="0">
                        <a:solidFill>
                          <a:srgbClr val="000000"/>
                        </a:solidFill>
                        <a:effectLst/>
                        <a:latin typeface="Arial"/>
                      </a:endParaRPr>
                    </a:p>
                  </a:txBody>
                  <a:tcPr marL="9525" marR="9525" marT="9525" marB="0">
                    <a:solidFill>
                      <a:schemeClr val="accent2">
                        <a:lumMod val="40000"/>
                        <a:lumOff val="60000"/>
                      </a:schemeClr>
                    </a:solidFill>
                  </a:tcPr>
                </a:tc>
                <a:extLst>
                  <a:ext uri="{0D108BD9-81ED-4DB2-BD59-A6C34878D82A}">
                    <a16:rowId xmlns:a16="http://schemas.microsoft.com/office/drawing/2014/main" val="10001"/>
                  </a:ext>
                </a:extLst>
              </a:tr>
              <a:tr h="370840">
                <a:tc>
                  <a:txBody>
                    <a:bodyPr/>
                    <a:lstStyle/>
                    <a:p>
                      <a:pPr algn="l" fontAlgn="t"/>
                      <a:r>
                        <a:rPr lang="fi-FI" sz="1600" u="none" strike="noStrike">
                          <a:effectLst/>
                        </a:rPr>
                        <a:t>2017</a:t>
                      </a:r>
                      <a:endParaRPr lang="fi-FI" sz="1600" b="1" i="0" u="none" strike="noStrike">
                        <a:solidFill>
                          <a:srgbClr val="000000"/>
                        </a:solidFill>
                        <a:effectLst/>
                        <a:latin typeface="Arial"/>
                      </a:endParaRPr>
                    </a:p>
                  </a:txBody>
                  <a:tcPr marL="9525" marR="9525" marT="9525" marB="0"/>
                </a:tc>
                <a:tc>
                  <a:txBody>
                    <a:bodyPr/>
                    <a:lstStyle/>
                    <a:p>
                      <a:pPr algn="r" fontAlgn="b"/>
                      <a:r>
                        <a:rPr lang="fi-FI" sz="1600" u="none" strike="noStrike">
                          <a:effectLst/>
                        </a:rPr>
                        <a:t>6,2</a:t>
                      </a:r>
                      <a:endParaRPr lang="fi-FI" sz="1600" b="0" i="0" u="none" strike="noStrike">
                        <a:solidFill>
                          <a:srgbClr val="000000"/>
                        </a:solidFill>
                        <a:effectLst/>
                        <a:latin typeface="Arial"/>
                      </a:endParaRPr>
                    </a:p>
                  </a:txBody>
                  <a:tcPr marL="9525" marR="9525" marT="9525" marB="0" anchor="b"/>
                </a:tc>
                <a:tc>
                  <a:txBody>
                    <a:bodyPr/>
                    <a:lstStyle/>
                    <a:p>
                      <a:pPr algn="r" fontAlgn="b"/>
                      <a:r>
                        <a:rPr lang="fi-FI" sz="1600" u="none" strike="noStrike">
                          <a:effectLst/>
                        </a:rPr>
                        <a:t>3,6</a:t>
                      </a:r>
                      <a:endParaRPr lang="fi-FI" sz="1600" b="0" i="0" u="none" strike="noStrike">
                        <a:solidFill>
                          <a:srgbClr val="000000"/>
                        </a:solidFill>
                        <a:effectLst/>
                        <a:latin typeface="Arial"/>
                      </a:endParaRPr>
                    </a:p>
                  </a:txBody>
                  <a:tcPr marL="9525" marR="9525" marT="9525" marB="0" anchor="b">
                    <a:solidFill>
                      <a:schemeClr val="accent1">
                        <a:lumMod val="40000"/>
                        <a:lumOff val="60000"/>
                      </a:schemeClr>
                    </a:solidFill>
                  </a:tcPr>
                </a:tc>
                <a:tc>
                  <a:txBody>
                    <a:bodyPr/>
                    <a:lstStyle/>
                    <a:p>
                      <a:pPr algn="r" fontAlgn="b"/>
                      <a:r>
                        <a:rPr lang="fi-FI" sz="1600" u="none" strike="noStrike" dirty="0">
                          <a:effectLst/>
                        </a:rPr>
                        <a:t>8,3</a:t>
                      </a:r>
                      <a:endParaRPr lang="fi-FI" sz="1600" b="0" i="0" u="none" strike="noStrike" dirty="0">
                        <a:solidFill>
                          <a:srgbClr val="000000"/>
                        </a:solidFill>
                        <a:effectLst/>
                        <a:latin typeface="Arial"/>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10002"/>
                  </a:ext>
                </a:extLst>
              </a:tr>
              <a:tr h="370840">
                <a:tc>
                  <a:txBody>
                    <a:bodyPr/>
                    <a:lstStyle/>
                    <a:p>
                      <a:pPr algn="l" fontAlgn="t"/>
                      <a:r>
                        <a:rPr lang="fi-FI" sz="1600" u="none" strike="noStrike">
                          <a:effectLst/>
                        </a:rPr>
                        <a:t>2019</a:t>
                      </a:r>
                      <a:endParaRPr lang="fi-FI" sz="1600" b="1" i="0" u="none" strike="noStrike">
                        <a:solidFill>
                          <a:srgbClr val="000000"/>
                        </a:solidFill>
                        <a:effectLst/>
                        <a:latin typeface="Arial"/>
                      </a:endParaRPr>
                    </a:p>
                  </a:txBody>
                  <a:tcPr marL="9525" marR="9525" marT="9525" marB="0"/>
                </a:tc>
                <a:tc>
                  <a:txBody>
                    <a:bodyPr/>
                    <a:lstStyle/>
                    <a:p>
                      <a:pPr algn="r" fontAlgn="b"/>
                      <a:r>
                        <a:rPr lang="fi-FI" sz="1600" u="none" strike="noStrike">
                          <a:effectLst/>
                        </a:rPr>
                        <a:t>8,8</a:t>
                      </a:r>
                      <a:endParaRPr lang="fi-FI" sz="1600" b="0" i="0" u="none" strike="noStrike">
                        <a:solidFill>
                          <a:srgbClr val="000000"/>
                        </a:solidFill>
                        <a:effectLst/>
                        <a:latin typeface="Arial"/>
                      </a:endParaRPr>
                    </a:p>
                  </a:txBody>
                  <a:tcPr marL="9525" marR="9525" marT="9525" marB="0" anchor="b"/>
                </a:tc>
                <a:tc>
                  <a:txBody>
                    <a:bodyPr/>
                    <a:lstStyle/>
                    <a:p>
                      <a:pPr algn="r" fontAlgn="b"/>
                      <a:r>
                        <a:rPr lang="fi-FI" sz="1600" u="none" strike="noStrike" dirty="0">
                          <a:effectLst/>
                        </a:rPr>
                        <a:t>3,3</a:t>
                      </a:r>
                      <a:endParaRPr lang="fi-FI" sz="1600" b="0" i="0" u="none" strike="noStrike" dirty="0">
                        <a:solidFill>
                          <a:srgbClr val="000000"/>
                        </a:solidFill>
                        <a:effectLst/>
                        <a:latin typeface="Arial"/>
                      </a:endParaRPr>
                    </a:p>
                  </a:txBody>
                  <a:tcPr marL="9525" marR="9525" marT="9525" marB="0" anchor="b">
                    <a:solidFill>
                      <a:schemeClr val="accent1">
                        <a:lumMod val="40000"/>
                        <a:lumOff val="60000"/>
                      </a:schemeClr>
                    </a:solidFill>
                  </a:tcPr>
                </a:tc>
                <a:tc>
                  <a:txBody>
                    <a:bodyPr/>
                    <a:lstStyle/>
                    <a:p>
                      <a:pPr algn="r" fontAlgn="b"/>
                      <a:r>
                        <a:rPr lang="fi-FI" sz="1600" u="none" strike="noStrike" dirty="0">
                          <a:solidFill>
                            <a:srgbClr val="FF0000"/>
                          </a:solidFill>
                          <a:effectLst/>
                        </a:rPr>
                        <a:t>14,0</a:t>
                      </a:r>
                      <a:endParaRPr lang="fi-FI" sz="1600" b="0" i="0" u="none" strike="noStrike" dirty="0">
                        <a:solidFill>
                          <a:srgbClr val="FF0000"/>
                        </a:solidFill>
                        <a:effectLst/>
                        <a:latin typeface="Arial"/>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10003"/>
                  </a:ext>
                </a:extLst>
              </a:tr>
            </a:tbl>
          </a:graphicData>
        </a:graphic>
      </p:graphicFrame>
      <p:sp>
        <p:nvSpPr>
          <p:cNvPr id="5" name="Tekstiruutu 4"/>
          <p:cNvSpPr txBox="1"/>
          <p:nvPr/>
        </p:nvSpPr>
        <p:spPr>
          <a:xfrm>
            <a:off x="2279576" y="3501008"/>
            <a:ext cx="875662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dirty="0">
                <a:ln>
                  <a:noFill/>
                </a:ln>
                <a:solidFill>
                  <a:prstClr val="black"/>
                </a:solidFill>
                <a:effectLst/>
                <a:uLnTx/>
                <a:uFillTx/>
                <a:latin typeface="Calibri"/>
                <a:ea typeface="ＭＳ Ｐゴシック" charset="-128"/>
                <a:cs typeface="+mn-cs"/>
              </a:rPr>
              <a:t>Kokenut seksuaalista häirintää julkisessa tilassa vuoden aikana % 8-9lk</a:t>
            </a:r>
            <a:r>
              <a:rPr kumimoji="0" lang="fi-FI" sz="2000" b="0" i="0" u="none" strike="noStrike" kern="1200" cap="none" spc="0" normalizeH="0" baseline="0" noProof="0" dirty="0">
                <a:ln>
                  <a:noFill/>
                </a:ln>
                <a:solidFill>
                  <a:srgbClr val="FF0000"/>
                </a:solidFill>
                <a:effectLst/>
                <a:uLnTx/>
                <a:uFillTx/>
                <a:latin typeface="Calibri"/>
                <a:ea typeface="ＭＳ Ｐゴシック" charset="-128"/>
                <a:cs typeface="+mn-cs"/>
              </a:rPr>
              <a:t>. KOKO MAA</a:t>
            </a:r>
            <a:endParaRPr kumimoji="0" lang="fi-FI" sz="1800" b="0" i="0" u="none" strike="noStrike" kern="1200" cap="none" spc="0" normalizeH="0" baseline="0" noProof="0" dirty="0">
              <a:ln>
                <a:noFill/>
              </a:ln>
              <a:solidFill>
                <a:srgbClr val="FF0000"/>
              </a:solidFill>
              <a:effectLst/>
              <a:uLnTx/>
              <a:uFillTx/>
              <a:latin typeface="Calibri"/>
              <a:ea typeface="ＭＳ Ｐゴシック" charset="-128"/>
              <a:cs typeface="+mn-cs"/>
            </a:endParaRPr>
          </a:p>
        </p:txBody>
      </p:sp>
      <p:graphicFrame>
        <p:nvGraphicFramePr>
          <p:cNvPr id="6" name="Taulukko 5"/>
          <p:cNvGraphicFramePr>
            <a:graphicFrameLocks noGrp="1"/>
          </p:cNvGraphicFramePr>
          <p:nvPr>
            <p:extLst>
              <p:ext uri="{D42A27DB-BD31-4B8C-83A1-F6EECF244321}">
                <p14:modId xmlns:p14="http://schemas.microsoft.com/office/powerpoint/2010/main" val="3192602388"/>
              </p:ext>
            </p:extLst>
          </p:nvPr>
        </p:nvGraphicFramePr>
        <p:xfrm>
          <a:off x="2135559" y="3901118"/>
          <a:ext cx="8136904" cy="2498934"/>
        </p:xfrm>
        <a:graphic>
          <a:graphicData uri="http://schemas.openxmlformats.org/drawingml/2006/table">
            <a:tbl>
              <a:tblPr firstRow="1" bandRow="1">
                <a:tableStyleId>{F5AB1C69-6EDB-4FF4-983F-18BD219EF322}</a:tableStyleId>
              </a:tblPr>
              <a:tblGrid>
                <a:gridCol w="2034226">
                  <a:extLst>
                    <a:ext uri="{9D8B030D-6E8A-4147-A177-3AD203B41FA5}">
                      <a16:colId xmlns:a16="http://schemas.microsoft.com/office/drawing/2014/main" val="20000"/>
                    </a:ext>
                  </a:extLst>
                </a:gridCol>
                <a:gridCol w="2034226">
                  <a:extLst>
                    <a:ext uri="{9D8B030D-6E8A-4147-A177-3AD203B41FA5}">
                      <a16:colId xmlns:a16="http://schemas.microsoft.com/office/drawing/2014/main" val="20001"/>
                    </a:ext>
                  </a:extLst>
                </a:gridCol>
                <a:gridCol w="2034226">
                  <a:extLst>
                    <a:ext uri="{9D8B030D-6E8A-4147-A177-3AD203B41FA5}">
                      <a16:colId xmlns:a16="http://schemas.microsoft.com/office/drawing/2014/main" val="20002"/>
                    </a:ext>
                  </a:extLst>
                </a:gridCol>
                <a:gridCol w="2034226">
                  <a:extLst>
                    <a:ext uri="{9D8B030D-6E8A-4147-A177-3AD203B41FA5}">
                      <a16:colId xmlns:a16="http://schemas.microsoft.com/office/drawing/2014/main" val="20003"/>
                    </a:ext>
                  </a:extLst>
                </a:gridCol>
              </a:tblGrid>
              <a:tr h="464043">
                <a:tc rowSpan="2">
                  <a:txBody>
                    <a:bodyPr/>
                    <a:lstStyle/>
                    <a:p>
                      <a:pPr algn="l" fontAlgn="b"/>
                      <a:endParaRPr lang="fi-FI" sz="1800" b="0" i="0" u="none" strike="noStrike" dirty="0">
                        <a:solidFill>
                          <a:srgbClr val="000000"/>
                        </a:solidFill>
                        <a:effectLst/>
                        <a:latin typeface="Calibri"/>
                      </a:endParaRPr>
                    </a:p>
                  </a:txBody>
                  <a:tcPr marL="9525" marR="9525" marT="9525" marB="0" anchor="b"/>
                </a:tc>
                <a:tc>
                  <a:txBody>
                    <a:bodyPr/>
                    <a:lstStyle/>
                    <a:p>
                      <a:pPr algn="l" fontAlgn="t"/>
                      <a:r>
                        <a:rPr lang="fi-FI" sz="1800" u="none" strike="noStrike">
                          <a:effectLst/>
                        </a:rPr>
                        <a:t>Sukupuoli: yhteensä</a:t>
                      </a:r>
                      <a:endParaRPr lang="fi-FI" sz="1800" b="1" i="0" u="none" strike="noStrike">
                        <a:solidFill>
                          <a:srgbClr val="000000"/>
                        </a:solidFill>
                        <a:effectLst/>
                        <a:latin typeface="Arial"/>
                      </a:endParaRPr>
                    </a:p>
                  </a:txBody>
                  <a:tcPr marL="9525" marR="9525" marT="9525" marB="0"/>
                </a:tc>
                <a:tc>
                  <a:txBody>
                    <a:bodyPr/>
                    <a:lstStyle/>
                    <a:p>
                      <a:pPr algn="l" fontAlgn="t"/>
                      <a:r>
                        <a:rPr lang="fi-FI" sz="1800" u="none" strike="noStrike" dirty="0">
                          <a:effectLst/>
                        </a:rPr>
                        <a:t>Pojat</a:t>
                      </a:r>
                      <a:endParaRPr lang="fi-FI" sz="1800" b="1" i="0" u="none" strike="noStrike" dirty="0">
                        <a:solidFill>
                          <a:srgbClr val="000000"/>
                        </a:solidFill>
                        <a:effectLst/>
                        <a:latin typeface="Arial"/>
                      </a:endParaRPr>
                    </a:p>
                  </a:txBody>
                  <a:tcPr marL="9525" marR="9525" marT="9525" marB="0">
                    <a:solidFill>
                      <a:schemeClr val="accent1">
                        <a:lumMod val="40000"/>
                        <a:lumOff val="60000"/>
                      </a:schemeClr>
                    </a:solidFill>
                  </a:tcPr>
                </a:tc>
                <a:tc>
                  <a:txBody>
                    <a:bodyPr/>
                    <a:lstStyle/>
                    <a:p>
                      <a:pPr algn="l" fontAlgn="t"/>
                      <a:r>
                        <a:rPr lang="fi-FI" sz="1800" u="none" strike="noStrike" dirty="0">
                          <a:effectLst/>
                        </a:rPr>
                        <a:t>Tytöt</a:t>
                      </a:r>
                      <a:endParaRPr lang="fi-FI" sz="1800" b="1" i="0" u="none" strike="noStrike" dirty="0">
                        <a:solidFill>
                          <a:srgbClr val="000000"/>
                        </a:solidFill>
                        <a:effectLst/>
                        <a:latin typeface="Arial"/>
                      </a:endParaRPr>
                    </a:p>
                  </a:txBody>
                  <a:tcPr marL="9525" marR="9525" marT="9525" marB="0">
                    <a:solidFill>
                      <a:schemeClr val="accent2">
                        <a:lumMod val="40000"/>
                        <a:lumOff val="60000"/>
                      </a:schemeClr>
                    </a:solidFill>
                  </a:tcPr>
                </a:tc>
                <a:extLst>
                  <a:ext uri="{0D108BD9-81ED-4DB2-BD59-A6C34878D82A}">
                    <a16:rowId xmlns:a16="http://schemas.microsoft.com/office/drawing/2014/main" val="10000"/>
                  </a:ext>
                </a:extLst>
              </a:tr>
              <a:tr h="584026">
                <a:tc vMerge="1">
                  <a:txBody>
                    <a:bodyPr/>
                    <a:lstStyle/>
                    <a:p>
                      <a:endParaRPr lang="fi-FI"/>
                    </a:p>
                  </a:txBody>
                  <a:tcPr/>
                </a:tc>
                <a:tc>
                  <a:txBody>
                    <a:bodyPr/>
                    <a:lstStyle/>
                    <a:p>
                      <a:pPr algn="l" fontAlgn="t"/>
                      <a:r>
                        <a:rPr lang="fi-FI" sz="1800" u="none" strike="noStrike">
                          <a:effectLst/>
                        </a:rPr>
                        <a:t>Kokenut seksuaalista häirintää julkisessa tilassa vuoden aikana, %</a:t>
                      </a:r>
                      <a:endParaRPr lang="fi-FI" sz="1800" b="1" i="0" u="none" strike="noStrike">
                        <a:solidFill>
                          <a:srgbClr val="000000"/>
                        </a:solidFill>
                        <a:effectLst/>
                        <a:latin typeface="Arial"/>
                      </a:endParaRPr>
                    </a:p>
                  </a:txBody>
                  <a:tcPr marL="9525" marR="9525" marT="9525" marB="0"/>
                </a:tc>
                <a:tc>
                  <a:txBody>
                    <a:bodyPr/>
                    <a:lstStyle/>
                    <a:p>
                      <a:pPr algn="l" fontAlgn="t"/>
                      <a:r>
                        <a:rPr lang="fi-FI" sz="1800" u="none" strike="noStrike" dirty="0">
                          <a:effectLst/>
                        </a:rPr>
                        <a:t>Kokenut seksuaalista häirintää julkisessa tilassa vuoden aikana, %</a:t>
                      </a:r>
                      <a:endParaRPr lang="fi-FI" sz="1800" b="1" i="0" u="none" strike="noStrike" dirty="0">
                        <a:solidFill>
                          <a:srgbClr val="000000"/>
                        </a:solidFill>
                        <a:effectLst/>
                        <a:latin typeface="Arial"/>
                      </a:endParaRPr>
                    </a:p>
                  </a:txBody>
                  <a:tcPr marL="9525" marR="9525" marT="9525" marB="0">
                    <a:solidFill>
                      <a:schemeClr val="accent1">
                        <a:lumMod val="40000"/>
                        <a:lumOff val="60000"/>
                      </a:schemeClr>
                    </a:solidFill>
                  </a:tcPr>
                </a:tc>
                <a:tc>
                  <a:txBody>
                    <a:bodyPr/>
                    <a:lstStyle/>
                    <a:p>
                      <a:pPr algn="l" fontAlgn="t"/>
                      <a:r>
                        <a:rPr lang="fi-FI" sz="1800" u="none" strike="noStrike" dirty="0">
                          <a:effectLst/>
                        </a:rPr>
                        <a:t>Kokenut seksuaalista häirintää julkisessa tilassa vuoden aikana, %</a:t>
                      </a:r>
                      <a:endParaRPr lang="fi-FI" sz="1800" b="1" i="0" u="none" strike="noStrike" dirty="0">
                        <a:solidFill>
                          <a:srgbClr val="000000"/>
                        </a:solidFill>
                        <a:effectLst/>
                        <a:latin typeface="Arial"/>
                      </a:endParaRPr>
                    </a:p>
                  </a:txBody>
                  <a:tcPr marL="9525" marR="9525" marT="9525" marB="0">
                    <a:solidFill>
                      <a:schemeClr val="accent2">
                        <a:lumMod val="40000"/>
                        <a:lumOff val="60000"/>
                      </a:schemeClr>
                    </a:solidFill>
                  </a:tcPr>
                </a:tc>
                <a:extLst>
                  <a:ext uri="{0D108BD9-81ED-4DB2-BD59-A6C34878D82A}">
                    <a16:rowId xmlns:a16="http://schemas.microsoft.com/office/drawing/2014/main" val="10001"/>
                  </a:ext>
                </a:extLst>
              </a:tr>
              <a:tr h="464043">
                <a:tc>
                  <a:txBody>
                    <a:bodyPr/>
                    <a:lstStyle/>
                    <a:p>
                      <a:pPr algn="l" fontAlgn="t"/>
                      <a:r>
                        <a:rPr lang="fi-FI" sz="1800" u="none" strike="noStrike">
                          <a:effectLst/>
                        </a:rPr>
                        <a:t>2017</a:t>
                      </a:r>
                      <a:endParaRPr lang="fi-FI" sz="1800" b="1" i="0" u="none" strike="noStrike">
                        <a:solidFill>
                          <a:srgbClr val="000000"/>
                        </a:solidFill>
                        <a:effectLst/>
                        <a:latin typeface="Arial"/>
                      </a:endParaRPr>
                    </a:p>
                  </a:txBody>
                  <a:tcPr marL="9525" marR="9525" marT="9525" marB="0"/>
                </a:tc>
                <a:tc>
                  <a:txBody>
                    <a:bodyPr/>
                    <a:lstStyle/>
                    <a:p>
                      <a:pPr algn="r" fontAlgn="b"/>
                      <a:r>
                        <a:rPr lang="fi-FI" sz="1800" u="none" strike="noStrike">
                          <a:effectLst/>
                        </a:rPr>
                        <a:t>7,8</a:t>
                      </a:r>
                      <a:endParaRPr lang="fi-FI" sz="1800" b="0" i="0" u="none" strike="noStrike">
                        <a:solidFill>
                          <a:srgbClr val="000000"/>
                        </a:solidFill>
                        <a:effectLst/>
                        <a:latin typeface="Arial"/>
                      </a:endParaRPr>
                    </a:p>
                  </a:txBody>
                  <a:tcPr marL="9525" marR="9525" marT="9525" marB="0" anchor="b"/>
                </a:tc>
                <a:tc>
                  <a:txBody>
                    <a:bodyPr/>
                    <a:lstStyle/>
                    <a:p>
                      <a:pPr algn="r" fontAlgn="b"/>
                      <a:r>
                        <a:rPr lang="fi-FI" sz="1800" u="none" strike="noStrike" dirty="0">
                          <a:effectLst/>
                        </a:rPr>
                        <a:t>3,7</a:t>
                      </a:r>
                      <a:endParaRPr lang="fi-FI" sz="1800" b="0" i="0" u="none" strike="noStrike" dirty="0">
                        <a:solidFill>
                          <a:srgbClr val="000000"/>
                        </a:solidFill>
                        <a:effectLst/>
                        <a:latin typeface="Arial"/>
                      </a:endParaRPr>
                    </a:p>
                  </a:txBody>
                  <a:tcPr marL="9525" marR="9525" marT="9525" marB="0" anchor="b">
                    <a:solidFill>
                      <a:schemeClr val="accent1">
                        <a:lumMod val="40000"/>
                        <a:lumOff val="60000"/>
                      </a:schemeClr>
                    </a:solidFill>
                  </a:tcPr>
                </a:tc>
                <a:tc>
                  <a:txBody>
                    <a:bodyPr/>
                    <a:lstStyle/>
                    <a:p>
                      <a:pPr algn="r" fontAlgn="b"/>
                      <a:r>
                        <a:rPr lang="fi-FI" sz="1800" u="none" strike="noStrike" dirty="0">
                          <a:effectLst/>
                        </a:rPr>
                        <a:t>11,6</a:t>
                      </a:r>
                      <a:endParaRPr lang="fi-FI" sz="1800" b="0" i="0" u="none" strike="noStrike" dirty="0">
                        <a:solidFill>
                          <a:srgbClr val="000000"/>
                        </a:solidFill>
                        <a:effectLst/>
                        <a:latin typeface="Arial"/>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10002"/>
                  </a:ext>
                </a:extLst>
              </a:tr>
              <a:tr h="464043">
                <a:tc>
                  <a:txBody>
                    <a:bodyPr/>
                    <a:lstStyle/>
                    <a:p>
                      <a:pPr algn="l" fontAlgn="t"/>
                      <a:r>
                        <a:rPr lang="fi-FI" sz="1800" u="none" strike="noStrike">
                          <a:effectLst/>
                        </a:rPr>
                        <a:t>2019</a:t>
                      </a:r>
                      <a:endParaRPr lang="fi-FI" sz="1800" b="1" i="0" u="none" strike="noStrike">
                        <a:solidFill>
                          <a:srgbClr val="000000"/>
                        </a:solidFill>
                        <a:effectLst/>
                        <a:latin typeface="Arial"/>
                      </a:endParaRPr>
                    </a:p>
                  </a:txBody>
                  <a:tcPr marL="9525" marR="9525" marT="9525" marB="0"/>
                </a:tc>
                <a:tc>
                  <a:txBody>
                    <a:bodyPr/>
                    <a:lstStyle/>
                    <a:p>
                      <a:pPr algn="r" fontAlgn="b"/>
                      <a:r>
                        <a:rPr lang="fi-FI" sz="1800" u="none" strike="noStrike">
                          <a:effectLst/>
                        </a:rPr>
                        <a:t>7,8</a:t>
                      </a:r>
                      <a:endParaRPr lang="fi-FI" sz="1800" b="0" i="0" u="none" strike="noStrike">
                        <a:solidFill>
                          <a:srgbClr val="000000"/>
                        </a:solidFill>
                        <a:effectLst/>
                        <a:latin typeface="Arial"/>
                      </a:endParaRPr>
                    </a:p>
                  </a:txBody>
                  <a:tcPr marL="9525" marR="9525" marT="9525" marB="0" anchor="b"/>
                </a:tc>
                <a:tc>
                  <a:txBody>
                    <a:bodyPr/>
                    <a:lstStyle/>
                    <a:p>
                      <a:pPr algn="r" fontAlgn="b"/>
                      <a:r>
                        <a:rPr lang="fi-FI" sz="1800" u="none" strike="noStrike" dirty="0">
                          <a:effectLst/>
                        </a:rPr>
                        <a:t>3,0</a:t>
                      </a:r>
                      <a:endParaRPr lang="fi-FI" sz="1800" b="0" i="0" u="none" strike="noStrike" dirty="0">
                        <a:solidFill>
                          <a:srgbClr val="000000"/>
                        </a:solidFill>
                        <a:effectLst/>
                        <a:latin typeface="Arial"/>
                      </a:endParaRPr>
                    </a:p>
                  </a:txBody>
                  <a:tcPr marL="9525" marR="9525" marT="9525" marB="0" anchor="b">
                    <a:solidFill>
                      <a:schemeClr val="accent1">
                        <a:lumMod val="40000"/>
                        <a:lumOff val="60000"/>
                      </a:schemeClr>
                    </a:solidFill>
                  </a:tcPr>
                </a:tc>
                <a:tc>
                  <a:txBody>
                    <a:bodyPr/>
                    <a:lstStyle/>
                    <a:p>
                      <a:pPr algn="r" fontAlgn="b"/>
                      <a:r>
                        <a:rPr lang="fi-FI" sz="1800" u="none" strike="noStrike" dirty="0">
                          <a:effectLst/>
                        </a:rPr>
                        <a:t>12,3</a:t>
                      </a:r>
                      <a:endParaRPr lang="fi-FI" sz="1800" b="0" i="0" u="none" strike="noStrike" dirty="0">
                        <a:solidFill>
                          <a:srgbClr val="000000"/>
                        </a:solidFill>
                        <a:effectLst/>
                        <a:latin typeface="Arial"/>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10003"/>
                  </a:ext>
                </a:extLst>
              </a:tr>
            </a:tbl>
          </a:graphicData>
        </a:graphic>
      </p:graphicFrame>
      <p:sp>
        <p:nvSpPr>
          <p:cNvPr id="3" name="Tekstiruutu 2"/>
          <p:cNvSpPr txBox="1"/>
          <p:nvPr/>
        </p:nvSpPr>
        <p:spPr>
          <a:xfrm>
            <a:off x="525780" y="274639"/>
            <a:ext cx="11247120" cy="646331"/>
          </a:xfrm>
          <a:prstGeom prst="rect">
            <a:avLst/>
          </a:prstGeom>
          <a:noFill/>
        </p:spPr>
        <p:txBody>
          <a:bodyPr wrap="square" rtlCol="0">
            <a:spAutoFit/>
          </a:bodyPr>
          <a:lstStyle/>
          <a:p>
            <a:r>
              <a:rPr lang="fi-FI" dirty="0"/>
              <a:t>Kuopiolaiset nuoret ovat kokeneet seksuaalista häirintää julkisessa tilassa enemmän kuin koko maassa keskimäärin</a:t>
            </a:r>
          </a:p>
        </p:txBody>
      </p:sp>
    </p:spTree>
    <p:extLst>
      <p:ext uri="{BB962C8B-B14F-4D97-AF65-F5344CB8AC3E}">
        <p14:creationId xmlns:p14="http://schemas.microsoft.com/office/powerpoint/2010/main" val="3639625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19536" y="378314"/>
            <a:ext cx="8229600" cy="850106"/>
          </a:xfrm>
        </p:spPr>
        <p:txBody>
          <a:bodyPr/>
          <a:lstStyle/>
          <a:p>
            <a:pPr fontAlgn="t">
              <a:spcBef>
                <a:spcPts val="0"/>
              </a:spcBef>
            </a:pPr>
            <a:r>
              <a:rPr lang="fi-FI" sz="1600" dirty="0">
                <a:solidFill>
                  <a:prstClr val="black"/>
                </a:solidFill>
                <a:ea typeface="+mn-ea"/>
                <a:cs typeface="+mn-cs"/>
              </a:rPr>
              <a:t>Kertonut kokemastaan seksuaalisesta häirinnästä tai väkivallasta luottamalleen aikuiselle, %</a:t>
            </a:r>
            <a:br>
              <a:rPr lang="fi-FI" sz="1600" dirty="0">
                <a:solidFill>
                  <a:prstClr val="black"/>
                </a:solidFill>
                <a:ea typeface="+mn-ea"/>
                <a:cs typeface="+mn-cs"/>
              </a:rPr>
            </a:br>
            <a:br>
              <a:rPr lang="fi-FI" sz="1600" b="1" dirty="0">
                <a:solidFill>
                  <a:srgbClr val="000000"/>
                </a:solidFill>
                <a:latin typeface="Arial"/>
                <a:ea typeface="+mn-ea"/>
                <a:cs typeface="+mn-cs"/>
              </a:rPr>
            </a:br>
            <a:r>
              <a:rPr lang="fi-FI" sz="1600" b="1" dirty="0">
                <a:solidFill>
                  <a:srgbClr val="000000"/>
                </a:solidFill>
                <a:latin typeface="Arial"/>
                <a:ea typeface="+mn-ea"/>
                <a:cs typeface="+mn-cs"/>
              </a:rPr>
              <a:t>KUOPIO</a:t>
            </a:r>
            <a:endParaRPr lang="fi-FI" dirty="0"/>
          </a:p>
        </p:txBody>
      </p:sp>
      <p:graphicFrame>
        <p:nvGraphicFramePr>
          <p:cNvPr id="4" name="Sisällön paikkamerkki 3"/>
          <p:cNvGraphicFramePr>
            <a:graphicFrameLocks noGrp="1"/>
          </p:cNvGraphicFramePr>
          <p:nvPr>
            <p:ph idx="1"/>
            <p:extLst>
              <p:ext uri="{D42A27DB-BD31-4B8C-83A1-F6EECF244321}">
                <p14:modId xmlns:p14="http://schemas.microsoft.com/office/powerpoint/2010/main" val="3307172231"/>
              </p:ext>
            </p:extLst>
          </p:nvPr>
        </p:nvGraphicFramePr>
        <p:xfrm>
          <a:off x="1981200" y="1550096"/>
          <a:ext cx="8229600" cy="2214245"/>
        </p:xfrm>
        <a:graphic>
          <a:graphicData uri="http://schemas.openxmlformats.org/drawingml/2006/table">
            <a:tbl>
              <a:tblPr firstRow="1" bandRow="1">
                <a:tableStyleId>{F5AB1C69-6EDB-4FF4-983F-18BD219EF322}</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rowSpan="2">
                  <a:txBody>
                    <a:bodyPr/>
                    <a:lstStyle/>
                    <a:p>
                      <a:pPr algn="l" fontAlgn="b"/>
                      <a:endParaRPr lang="fi-FI" sz="1600" b="0" i="0" u="none" strike="noStrike" dirty="0">
                        <a:solidFill>
                          <a:srgbClr val="000000"/>
                        </a:solidFill>
                        <a:effectLst/>
                        <a:latin typeface="Calibri"/>
                      </a:endParaRPr>
                    </a:p>
                  </a:txBody>
                  <a:tcPr marL="9525" marR="9525" marT="9525" marB="0" anchor="b"/>
                </a:tc>
                <a:tc>
                  <a:txBody>
                    <a:bodyPr/>
                    <a:lstStyle/>
                    <a:p>
                      <a:pPr algn="l" fontAlgn="t"/>
                      <a:r>
                        <a:rPr lang="fi-FI" sz="1600" u="none" strike="noStrike">
                          <a:effectLst/>
                        </a:rPr>
                        <a:t>Sukupuoli: yhteensä</a:t>
                      </a:r>
                      <a:endParaRPr lang="fi-FI" sz="1600" b="1" i="0" u="none" strike="noStrike">
                        <a:solidFill>
                          <a:srgbClr val="000000"/>
                        </a:solidFill>
                        <a:effectLst/>
                        <a:latin typeface="Arial"/>
                      </a:endParaRPr>
                    </a:p>
                  </a:txBody>
                  <a:tcPr marL="9525" marR="9525" marT="9525" marB="0"/>
                </a:tc>
                <a:tc>
                  <a:txBody>
                    <a:bodyPr/>
                    <a:lstStyle/>
                    <a:p>
                      <a:pPr algn="l" fontAlgn="t"/>
                      <a:r>
                        <a:rPr lang="fi-FI" sz="1600" u="none" strike="noStrike" dirty="0">
                          <a:effectLst/>
                        </a:rPr>
                        <a:t>Pojat</a:t>
                      </a:r>
                      <a:endParaRPr lang="fi-FI" sz="1600" b="1" i="0" u="none" strike="noStrike" dirty="0">
                        <a:solidFill>
                          <a:srgbClr val="000000"/>
                        </a:solidFill>
                        <a:effectLst/>
                        <a:latin typeface="Arial"/>
                      </a:endParaRPr>
                    </a:p>
                  </a:txBody>
                  <a:tcPr marL="9525" marR="9525" marT="9525" marB="0">
                    <a:solidFill>
                      <a:schemeClr val="accent1">
                        <a:lumMod val="40000"/>
                        <a:lumOff val="60000"/>
                      </a:schemeClr>
                    </a:solidFill>
                  </a:tcPr>
                </a:tc>
                <a:tc>
                  <a:txBody>
                    <a:bodyPr/>
                    <a:lstStyle/>
                    <a:p>
                      <a:pPr algn="l" fontAlgn="t"/>
                      <a:r>
                        <a:rPr lang="fi-FI" sz="1600" u="none" strike="noStrike" dirty="0">
                          <a:effectLst/>
                        </a:rPr>
                        <a:t>Tytöt</a:t>
                      </a:r>
                      <a:endParaRPr lang="fi-FI" sz="1600" b="1" i="0" u="none" strike="noStrike" dirty="0">
                        <a:solidFill>
                          <a:srgbClr val="000000"/>
                        </a:solidFill>
                        <a:effectLst/>
                        <a:latin typeface="Arial"/>
                      </a:endParaRPr>
                    </a:p>
                  </a:txBody>
                  <a:tcPr marL="9525" marR="9525" marT="9525" marB="0">
                    <a:solidFill>
                      <a:schemeClr val="accent2">
                        <a:lumMod val="40000"/>
                        <a:lumOff val="60000"/>
                      </a:schemeClr>
                    </a:solidFill>
                  </a:tcPr>
                </a:tc>
                <a:extLst>
                  <a:ext uri="{0D108BD9-81ED-4DB2-BD59-A6C34878D82A}">
                    <a16:rowId xmlns:a16="http://schemas.microsoft.com/office/drawing/2014/main" val="10000"/>
                  </a:ext>
                </a:extLst>
              </a:tr>
              <a:tr h="370840">
                <a:tc vMerge="1">
                  <a:txBody>
                    <a:bodyPr/>
                    <a:lstStyle/>
                    <a:p>
                      <a:endParaRPr lang="fi-FI"/>
                    </a:p>
                  </a:txBody>
                  <a:tcPr/>
                </a:tc>
                <a:tc>
                  <a:txBody>
                    <a:bodyPr/>
                    <a:lstStyle/>
                    <a:p>
                      <a:pPr algn="l" fontAlgn="t"/>
                      <a:r>
                        <a:rPr lang="fi-FI" sz="1600" u="none" strike="noStrike" dirty="0">
                          <a:effectLst/>
                        </a:rPr>
                        <a:t>Kertonut kokemastaan seksuaalisesta häirinnästä tai väkivallasta luottamalleen aikuiselle, %</a:t>
                      </a:r>
                      <a:endParaRPr lang="fi-FI" sz="1600" b="1" i="0" u="none" strike="noStrike" dirty="0">
                        <a:solidFill>
                          <a:srgbClr val="000000"/>
                        </a:solidFill>
                        <a:effectLst/>
                        <a:latin typeface="Arial"/>
                      </a:endParaRPr>
                    </a:p>
                  </a:txBody>
                  <a:tcPr marL="9525" marR="9525" marT="9525" marB="0"/>
                </a:tc>
                <a:tc>
                  <a:txBody>
                    <a:bodyPr/>
                    <a:lstStyle/>
                    <a:p>
                      <a:pPr algn="l" fontAlgn="t"/>
                      <a:r>
                        <a:rPr lang="fi-FI" sz="1600" u="none" strike="noStrike" dirty="0">
                          <a:effectLst/>
                        </a:rPr>
                        <a:t>Kertonut kokemastaan seksuaalisesta häirinnästä tai väkivallasta luottamalleen aikuiselle, %</a:t>
                      </a:r>
                      <a:endParaRPr lang="fi-FI" sz="1600" b="1" i="0" u="none" strike="noStrike" dirty="0">
                        <a:solidFill>
                          <a:srgbClr val="000000"/>
                        </a:solidFill>
                        <a:effectLst/>
                        <a:latin typeface="Arial"/>
                      </a:endParaRPr>
                    </a:p>
                  </a:txBody>
                  <a:tcPr marL="9525" marR="9525" marT="9525" marB="0">
                    <a:solidFill>
                      <a:schemeClr val="accent1">
                        <a:lumMod val="40000"/>
                        <a:lumOff val="60000"/>
                      </a:schemeClr>
                    </a:solidFill>
                  </a:tcPr>
                </a:tc>
                <a:tc>
                  <a:txBody>
                    <a:bodyPr/>
                    <a:lstStyle/>
                    <a:p>
                      <a:pPr algn="l" fontAlgn="t"/>
                      <a:r>
                        <a:rPr lang="fi-FI" sz="1600" u="none" strike="noStrike">
                          <a:effectLst/>
                        </a:rPr>
                        <a:t>Kertonut kokemastaan seksuaalisesta häirinnästä tai väkivallasta luottamalleen aikuiselle, %</a:t>
                      </a:r>
                      <a:endParaRPr lang="fi-FI" sz="1600" b="1" i="0" u="none" strike="noStrike">
                        <a:solidFill>
                          <a:srgbClr val="000000"/>
                        </a:solidFill>
                        <a:effectLst/>
                        <a:latin typeface="Arial"/>
                      </a:endParaRPr>
                    </a:p>
                  </a:txBody>
                  <a:tcPr marL="9525" marR="9525" marT="9525" marB="0">
                    <a:solidFill>
                      <a:schemeClr val="accent2">
                        <a:lumMod val="40000"/>
                        <a:lumOff val="60000"/>
                      </a:schemeClr>
                    </a:solidFill>
                  </a:tcPr>
                </a:tc>
                <a:extLst>
                  <a:ext uri="{0D108BD9-81ED-4DB2-BD59-A6C34878D82A}">
                    <a16:rowId xmlns:a16="http://schemas.microsoft.com/office/drawing/2014/main" val="10001"/>
                  </a:ext>
                </a:extLst>
              </a:tr>
              <a:tr h="370840">
                <a:tc>
                  <a:txBody>
                    <a:bodyPr/>
                    <a:lstStyle/>
                    <a:p>
                      <a:pPr algn="l" fontAlgn="t"/>
                      <a:r>
                        <a:rPr lang="fi-FI" sz="1600" u="none" strike="noStrike">
                          <a:effectLst/>
                        </a:rPr>
                        <a:t>2019</a:t>
                      </a:r>
                      <a:endParaRPr lang="fi-FI" sz="1600" b="1" i="0" u="none" strike="noStrike">
                        <a:solidFill>
                          <a:srgbClr val="000000"/>
                        </a:solidFill>
                        <a:effectLst/>
                        <a:latin typeface="Arial"/>
                      </a:endParaRPr>
                    </a:p>
                  </a:txBody>
                  <a:tcPr marL="9525" marR="9525" marT="9525" marB="0"/>
                </a:tc>
                <a:tc>
                  <a:txBody>
                    <a:bodyPr/>
                    <a:lstStyle/>
                    <a:p>
                      <a:pPr algn="r" fontAlgn="b"/>
                      <a:r>
                        <a:rPr lang="fi-FI" sz="1600" u="none" strike="noStrike">
                          <a:effectLst/>
                        </a:rPr>
                        <a:t>23,5</a:t>
                      </a:r>
                      <a:endParaRPr lang="fi-FI" sz="1600" b="0" i="0" u="none" strike="noStrike">
                        <a:solidFill>
                          <a:srgbClr val="000000"/>
                        </a:solidFill>
                        <a:effectLst/>
                        <a:latin typeface="Arial"/>
                      </a:endParaRPr>
                    </a:p>
                  </a:txBody>
                  <a:tcPr marL="9525" marR="9525" marT="9525" marB="0" anchor="b"/>
                </a:tc>
                <a:tc>
                  <a:txBody>
                    <a:bodyPr/>
                    <a:lstStyle/>
                    <a:p>
                      <a:pPr algn="r" fontAlgn="b"/>
                      <a:r>
                        <a:rPr lang="fi-FI" sz="1600" u="none" strike="noStrike" dirty="0">
                          <a:effectLst/>
                        </a:rPr>
                        <a:t>18,4</a:t>
                      </a:r>
                      <a:endParaRPr lang="fi-FI" sz="1600" b="0" i="0" u="none" strike="noStrike" dirty="0">
                        <a:solidFill>
                          <a:srgbClr val="000000"/>
                        </a:solidFill>
                        <a:effectLst/>
                        <a:latin typeface="Arial"/>
                      </a:endParaRPr>
                    </a:p>
                  </a:txBody>
                  <a:tcPr marL="9525" marR="9525" marT="9525" marB="0" anchor="b">
                    <a:solidFill>
                      <a:schemeClr val="accent1">
                        <a:lumMod val="40000"/>
                        <a:lumOff val="60000"/>
                      </a:schemeClr>
                    </a:solidFill>
                  </a:tcPr>
                </a:tc>
                <a:tc>
                  <a:txBody>
                    <a:bodyPr/>
                    <a:lstStyle/>
                    <a:p>
                      <a:pPr algn="r" fontAlgn="b"/>
                      <a:r>
                        <a:rPr lang="fi-FI" sz="1600" u="none" strike="noStrike" dirty="0">
                          <a:effectLst/>
                        </a:rPr>
                        <a:t>25,1</a:t>
                      </a:r>
                      <a:endParaRPr lang="fi-FI" sz="1600" b="0" i="0" u="none" strike="noStrike" dirty="0">
                        <a:solidFill>
                          <a:srgbClr val="000000"/>
                        </a:solidFill>
                        <a:effectLst/>
                        <a:latin typeface="Arial"/>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
        <p:nvSpPr>
          <p:cNvPr id="3" name="Tekstiruutu 2"/>
          <p:cNvSpPr txBox="1"/>
          <p:nvPr/>
        </p:nvSpPr>
        <p:spPr>
          <a:xfrm>
            <a:off x="2137410" y="4206240"/>
            <a:ext cx="3980577" cy="677108"/>
          </a:xfrm>
          <a:prstGeom prst="rect">
            <a:avLst/>
          </a:prstGeom>
          <a:noFill/>
        </p:spPr>
        <p:txBody>
          <a:bodyPr wrap="none" rtlCol="0">
            <a:spAutoFit/>
          </a:bodyPr>
          <a:lstStyle/>
          <a:p>
            <a:r>
              <a:rPr lang="fi-FI" b="1" dirty="0">
                <a:solidFill>
                  <a:srgbClr val="000000"/>
                </a:solidFill>
                <a:latin typeface="Arial"/>
              </a:rPr>
              <a:t>KOKO MAA: pojat: 21%, tytöt 27%.</a:t>
            </a:r>
            <a:endParaRPr lang="fi-FI" sz="2000" dirty="0">
              <a:solidFill>
                <a:prstClr val="black"/>
              </a:solidFill>
              <a:latin typeface="Calibri"/>
            </a:endParaRPr>
          </a:p>
          <a:p>
            <a:endParaRPr lang="fi-FI" dirty="0"/>
          </a:p>
        </p:txBody>
      </p:sp>
      <p:sp>
        <p:nvSpPr>
          <p:cNvPr id="5" name="Tekstiruutu 4"/>
          <p:cNvSpPr txBox="1"/>
          <p:nvPr/>
        </p:nvSpPr>
        <p:spPr>
          <a:xfrm>
            <a:off x="1919536" y="5257800"/>
            <a:ext cx="9853364" cy="646331"/>
          </a:xfrm>
          <a:prstGeom prst="rect">
            <a:avLst/>
          </a:prstGeom>
          <a:noFill/>
        </p:spPr>
        <p:txBody>
          <a:bodyPr wrap="square" rtlCol="0">
            <a:spAutoFit/>
          </a:bodyPr>
          <a:lstStyle/>
          <a:p>
            <a:r>
              <a:rPr lang="fi-FI" dirty="0"/>
              <a:t>Kuopiossa harvempi nuori on kertonut seksuaalisesta häirinnästä tai väkivallasta luottamalleen aikuiselle kuin koko maassa keskimäärin. </a:t>
            </a:r>
          </a:p>
        </p:txBody>
      </p:sp>
    </p:spTree>
    <p:extLst>
      <p:ext uri="{BB962C8B-B14F-4D97-AF65-F5344CB8AC3E}">
        <p14:creationId xmlns:p14="http://schemas.microsoft.com/office/powerpoint/2010/main" val="1531630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798602"/>
            <a:ext cx="10972800" cy="1143000"/>
          </a:xfrm>
        </p:spPr>
        <p:txBody>
          <a:bodyPr/>
          <a:lstStyle/>
          <a:p>
            <a:pPr fontAlgn="t">
              <a:spcBef>
                <a:spcPts val="0"/>
              </a:spcBef>
            </a:pPr>
            <a:r>
              <a:rPr lang="fi-FI" sz="1600" dirty="0">
                <a:solidFill>
                  <a:prstClr val="black"/>
                </a:solidFill>
                <a:ea typeface="+mn-ea"/>
                <a:cs typeface="+mn-cs"/>
              </a:rPr>
              <a:t>Saanut tukea seksuaaliseen häirintään tai väkivaltaan koulun aikuisilta, %</a:t>
            </a:r>
            <a:br>
              <a:rPr lang="fi-FI" sz="1600" b="1" dirty="0">
                <a:solidFill>
                  <a:srgbClr val="000000"/>
                </a:solidFill>
                <a:latin typeface="Arial"/>
                <a:ea typeface="+mn-ea"/>
                <a:cs typeface="+mn-cs"/>
              </a:rPr>
            </a:br>
            <a:r>
              <a:rPr lang="fi-FI" sz="1600" b="1" dirty="0">
                <a:solidFill>
                  <a:srgbClr val="000000"/>
                </a:solidFill>
                <a:latin typeface="Arial"/>
                <a:ea typeface="+mn-ea"/>
                <a:cs typeface="+mn-cs"/>
              </a:rPr>
              <a:t>KUOPIO</a:t>
            </a:r>
            <a:endParaRPr lang="fi-FI" dirty="0"/>
          </a:p>
        </p:txBody>
      </p:sp>
      <p:graphicFrame>
        <p:nvGraphicFramePr>
          <p:cNvPr id="4" name="Sisällön paikkamerkki 3"/>
          <p:cNvGraphicFramePr>
            <a:graphicFrameLocks noGrp="1"/>
          </p:cNvGraphicFramePr>
          <p:nvPr>
            <p:ph idx="1"/>
          </p:nvPr>
        </p:nvGraphicFramePr>
        <p:xfrm>
          <a:off x="1981200" y="1600201"/>
          <a:ext cx="8229600" cy="1482725"/>
        </p:xfrm>
        <a:graphic>
          <a:graphicData uri="http://schemas.openxmlformats.org/drawingml/2006/table">
            <a:tbl>
              <a:tblPr firstRow="1" bandRow="1">
                <a:tableStyleId>{F5AB1C69-6EDB-4FF4-983F-18BD219EF322}</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rowSpan="2">
                  <a:txBody>
                    <a:bodyPr/>
                    <a:lstStyle/>
                    <a:p>
                      <a:pPr algn="l" fontAlgn="b"/>
                      <a:endParaRPr lang="fi-FI" sz="1600" b="0" i="0" u="none" strike="noStrike" dirty="0">
                        <a:solidFill>
                          <a:srgbClr val="000000"/>
                        </a:solidFill>
                        <a:effectLst/>
                        <a:latin typeface="Calibri"/>
                      </a:endParaRPr>
                    </a:p>
                  </a:txBody>
                  <a:tcPr marL="9525" marR="9525" marT="9525" marB="0" anchor="b"/>
                </a:tc>
                <a:tc>
                  <a:txBody>
                    <a:bodyPr/>
                    <a:lstStyle/>
                    <a:p>
                      <a:pPr algn="l" fontAlgn="t"/>
                      <a:r>
                        <a:rPr lang="fi-FI" sz="1600" u="none" strike="noStrike">
                          <a:effectLst/>
                        </a:rPr>
                        <a:t>Sukupuoli: yhteensä</a:t>
                      </a:r>
                      <a:endParaRPr lang="fi-FI" sz="1600" b="1" i="0" u="none" strike="noStrike">
                        <a:solidFill>
                          <a:srgbClr val="000000"/>
                        </a:solidFill>
                        <a:effectLst/>
                        <a:latin typeface="Arial"/>
                      </a:endParaRPr>
                    </a:p>
                  </a:txBody>
                  <a:tcPr marL="9525" marR="9525" marT="9525" marB="0"/>
                </a:tc>
                <a:tc>
                  <a:txBody>
                    <a:bodyPr/>
                    <a:lstStyle/>
                    <a:p>
                      <a:endParaRPr lang="fi-FI"/>
                    </a:p>
                  </a:txBody>
                  <a:tcPr/>
                </a:tc>
                <a:extLst>
                  <a:ext uri="{0D108BD9-81ED-4DB2-BD59-A6C34878D82A}">
                    <a16:rowId xmlns:a16="http://schemas.microsoft.com/office/drawing/2014/main" val="10000"/>
                  </a:ext>
                </a:extLst>
              </a:tr>
              <a:tr h="370840">
                <a:tc vMerge="1">
                  <a:txBody>
                    <a:bodyPr/>
                    <a:lstStyle/>
                    <a:p>
                      <a:endParaRPr lang="fi-FI"/>
                    </a:p>
                  </a:txBody>
                  <a:tcPr/>
                </a:tc>
                <a:tc>
                  <a:txBody>
                    <a:bodyPr/>
                    <a:lstStyle/>
                    <a:p>
                      <a:pPr algn="l" fontAlgn="t"/>
                      <a:r>
                        <a:rPr lang="fi-FI" sz="1600" u="none" strike="noStrike" dirty="0">
                          <a:effectLst/>
                        </a:rPr>
                        <a:t>Saanut tukea seksuaaliseen häirintään tai väkivaltaan koulun aikuisilta, %</a:t>
                      </a:r>
                      <a:endParaRPr lang="fi-FI" sz="1600" b="1" i="0" u="none" strike="noStrike" dirty="0">
                        <a:solidFill>
                          <a:srgbClr val="000000"/>
                        </a:solidFill>
                        <a:effectLst/>
                        <a:latin typeface="Arial"/>
                      </a:endParaRPr>
                    </a:p>
                  </a:txBody>
                  <a:tcPr marL="9525" marR="9525" marT="9525" marB="0"/>
                </a:tc>
                <a:tc>
                  <a:txBody>
                    <a:bodyPr/>
                    <a:lstStyle/>
                    <a:p>
                      <a:endParaRPr lang="fi-FI"/>
                    </a:p>
                  </a:txBody>
                  <a:tcPr/>
                </a:tc>
                <a:extLst>
                  <a:ext uri="{0D108BD9-81ED-4DB2-BD59-A6C34878D82A}">
                    <a16:rowId xmlns:a16="http://schemas.microsoft.com/office/drawing/2014/main" val="10001"/>
                  </a:ext>
                </a:extLst>
              </a:tr>
              <a:tr h="370840">
                <a:tc>
                  <a:txBody>
                    <a:bodyPr/>
                    <a:lstStyle/>
                    <a:p>
                      <a:pPr algn="l" fontAlgn="t"/>
                      <a:r>
                        <a:rPr lang="fi-FI" sz="1600" u="none" strike="noStrike">
                          <a:effectLst/>
                        </a:rPr>
                        <a:t>2019</a:t>
                      </a:r>
                      <a:endParaRPr lang="fi-FI" sz="1600" b="1" i="0" u="none" strike="noStrike">
                        <a:solidFill>
                          <a:srgbClr val="000000"/>
                        </a:solidFill>
                        <a:effectLst/>
                        <a:latin typeface="Arial"/>
                      </a:endParaRPr>
                    </a:p>
                  </a:txBody>
                  <a:tcPr marL="9525" marR="9525" marT="9525" marB="0"/>
                </a:tc>
                <a:tc>
                  <a:txBody>
                    <a:bodyPr/>
                    <a:lstStyle/>
                    <a:p>
                      <a:pPr algn="r" fontAlgn="b"/>
                      <a:r>
                        <a:rPr lang="fi-FI" sz="1600" u="none" strike="noStrike" dirty="0">
                          <a:effectLst/>
                        </a:rPr>
                        <a:t>70,0</a:t>
                      </a:r>
                      <a:endParaRPr lang="fi-FI" sz="1600" b="0" i="0" u="none" strike="noStrike" dirty="0">
                        <a:solidFill>
                          <a:srgbClr val="000000"/>
                        </a:solidFill>
                        <a:effectLst/>
                        <a:latin typeface="Arial"/>
                      </a:endParaRPr>
                    </a:p>
                  </a:txBody>
                  <a:tcPr marL="9525" marR="9525" marT="9525" marB="0" anchor="b"/>
                </a:tc>
                <a:tc>
                  <a:txBody>
                    <a:bodyPr/>
                    <a:lstStyle/>
                    <a:p>
                      <a:endParaRPr lang="fi-FI" dirty="0"/>
                    </a:p>
                  </a:txBody>
                  <a:tcPr/>
                </a:tc>
                <a:extLst>
                  <a:ext uri="{0D108BD9-81ED-4DB2-BD59-A6C34878D82A}">
                    <a16:rowId xmlns:a16="http://schemas.microsoft.com/office/drawing/2014/main" val="10002"/>
                  </a:ext>
                </a:extLst>
              </a:tr>
            </a:tbl>
          </a:graphicData>
        </a:graphic>
      </p:graphicFrame>
      <p:sp>
        <p:nvSpPr>
          <p:cNvPr id="6" name="Tekstiruutu 5"/>
          <p:cNvSpPr txBox="1"/>
          <p:nvPr/>
        </p:nvSpPr>
        <p:spPr>
          <a:xfrm>
            <a:off x="2063552" y="3284985"/>
            <a:ext cx="621118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solidFill>
                <a:effectLst/>
                <a:uLnTx/>
                <a:uFillTx/>
                <a:latin typeface="Calibri"/>
                <a:ea typeface="ＭＳ Ｐゴシック" charset="-128"/>
                <a:cs typeface="+mn-cs"/>
              </a:rPr>
              <a:t>Saanut tukea seksuaaliseen häirintään tai väkivaltaan koulun aikuisilta, %</a:t>
            </a:r>
            <a:br>
              <a:rPr kumimoji="0" lang="fi-FI" sz="1600" b="1" i="0" u="none" strike="noStrike" kern="1200" cap="none" spc="0" normalizeH="0" baseline="0" noProof="0" dirty="0">
                <a:ln>
                  <a:noFill/>
                </a:ln>
                <a:solidFill>
                  <a:srgbClr val="000000"/>
                </a:solidFill>
                <a:effectLst/>
                <a:uLnTx/>
                <a:uFillTx/>
                <a:latin typeface="Arial"/>
                <a:ea typeface="ＭＳ Ｐゴシック" charset="-128"/>
                <a:cs typeface="+mn-cs"/>
              </a:rPr>
            </a:br>
            <a:r>
              <a:rPr kumimoji="0" lang="fi-FI" sz="1600" b="1" i="0" u="none" strike="noStrike" kern="1200" cap="none" spc="0" normalizeH="0" baseline="0" noProof="0" dirty="0">
                <a:ln>
                  <a:noFill/>
                </a:ln>
                <a:solidFill>
                  <a:srgbClr val="000000"/>
                </a:solidFill>
                <a:effectLst/>
                <a:uLnTx/>
                <a:uFillTx/>
                <a:latin typeface="Arial"/>
                <a:ea typeface="ＭＳ Ｐゴシック" charset="-128"/>
                <a:cs typeface="+mn-cs"/>
              </a:rPr>
              <a:t>KOKO MAA</a:t>
            </a:r>
            <a:endParaRPr kumimoji="0" lang="fi-FI" sz="180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graphicFrame>
        <p:nvGraphicFramePr>
          <p:cNvPr id="7" name="Taulukko 6"/>
          <p:cNvGraphicFramePr>
            <a:graphicFrameLocks noGrp="1"/>
          </p:cNvGraphicFramePr>
          <p:nvPr>
            <p:extLst>
              <p:ext uri="{D42A27DB-BD31-4B8C-83A1-F6EECF244321}">
                <p14:modId xmlns:p14="http://schemas.microsoft.com/office/powerpoint/2010/main" val="2072164404"/>
              </p:ext>
            </p:extLst>
          </p:nvPr>
        </p:nvGraphicFramePr>
        <p:xfrm>
          <a:off x="2063552" y="3869759"/>
          <a:ext cx="8064896" cy="2486384"/>
        </p:xfrm>
        <a:graphic>
          <a:graphicData uri="http://schemas.openxmlformats.org/drawingml/2006/table">
            <a:tbl>
              <a:tblPr firstRow="1" bandRow="1">
                <a:tableStyleId>{F5AB1C69-6EDB-4FF4-983F-18BD219EF322}</a:tableStyleId>
              </a:tblPr>
              <a:tblGrid>
                <a:gridCol w="201622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tblGrid>
              <a:tr h="528171">
                <a:tc rowSpan="2">
                  <a:txBody>
                    <a:bodyPr/>
                    <a:lstStyle/>
                    <a:p>
                      <a:pPr algn="l" fontAlgn="b"/>
                      <a:endParaRPr lang="fi-FI" sz="1600" b="0" i="0" u="none" strike="noStrike" dirty="0">
                        <a:solidFill>
                          <a:srgbClr val="000000"/>
                        </a:solidFill>
                        <a:effectLst/>
                        <a:latin typeface="Calibri"/>
                      </a:endParaRPr>
                    </a:p>
                  </a:txBody>
                  <a:tcPr marL="9525" marR="9525" marT="9525" marB="0" anchor="b"/>
                </a:tc>
                <a:tc>
                  <a:txBody>
                    <a:bodyPr/>
                    <a:lstStyle/>
                    <a:p>
                      <a:pPr algn="l" fontAlgn="t"/>
                      <a:r>
                        <a:rPr lang="fi-FI" sz="1600" u="none" strike="noStrike">
                          <a:effectLst/>
                        </a:rPr>
                        <a:t>Sukupuoli: yhteensä</a:t>
                      </a:r>
                      <a:endParaRPr lang="fi-FI" sz="1600" b="1" i="0" u="none" strike="noStrike">
                        <a:solidFill>
                          <a:srgbClr val="000000"/>
                        </a:solidFill>
                        <a:effectLst/>
                        <a:latin typeface="Arial"/>
                      </a:endParaRPr>
                    </a:p>
                  </a:txBody>
                  <a:tcPr marL="9525" marR="9525" marT="9525" marB="0"/>
                </a:tc>
                <a:tc>
                  <a:txBody>
                    <a:bodyPr/>
                    <a:lstStyle/>
                    <a:p>
                      <a:pPr algn="l" fontAlgn="t"/>
                      <a:r>
                        <a:rPr lang="fi-FI" sz="1600" u="none" strike="noStrike" dirty="0">
                          <a:effectLst/>
                        </a:rPr>
                        <a:t>Pojat</a:t>
                      </a:r>
                      <a:endParaRPr lang="fi-FI" sz="1600" b="1" i="0" u="none" strike="noStrike" dirty="0">
                        <a:solidFill>
                          <a:srgbClr val="000000"/>
                        </a:solidFill>
                        <a:effectLst/>
                        <a:latin typeface="Arial"/>
                      </a:endParaRPr>
                    </a:p>
                  </a:txBody>
                  <a:tcPr marL="9525" marR="9525" marT="9525" marB="0">
                    <a:solidFill>
                      <a:schemeClr val="accent1">
                        <a:lumMod val="40000"/>
                        <a:lumOff val="60000"/>
                      </a:schemeClr>
                    </a:solidFill>
                  </a:tcPr>
                </a:tc>
                <a:tc>
                  <a:txBody>
                    <a:bodyPr/>
                    <a:lstStyle/>
                    <a:p>
                      <a:pPr algn="l" fontAlgn="t"/>
                      <a:r>
                        <a:rPr lang="fi-FI" sz="1600" u="none" strike="noStrike" dirty="0">
                          <a:effectLst/>
                        </a:rPr>
                        <a:t>Tytöt</a:t>
                      </a:r>
                      <a:endParaRPr lang="fi-FI" sz="1600" b="1" i="0" u="none" strike="noStrike" dirty="0">
                        <a:solidFill>
                          <a:srgbClr val="000000"/>
                        </a:solidFill>
                        <a:effectLst/>
                        <a:latin typeface="Arial"/>
                      </a:endParaRPr>
                    </a:p>
                  </a:txBody>
                  <a:tcPr marL="9525" marR="9525" marT="9525" marB="0">
                    <a:solidFill>
                      <a:schemeClr val="accent2">
                        <a:lumMod val="40000"/>
                        <a:lumOff val="60000"/>
                      </a:schemeClr>
                    </a:solidFill>
                  </a:tcPr>
                </a:tc>
                <a:extLst>
                  <a:ext uri="{0D108BD9-81ED-4DB2-BD59-A6C34878D82A}">
                    <a16:rowId xmlns:a16="http://schemas.microsoft.com/office/drawing/2014/main" val="10000"/>
                  </a:ext>
                </a:extLst>
              </a:tr>
              <a:tr h="1564277">
                <a:tc vMerge="1">
                  <a:txBody>
                    <a:bodyPr/>
                    <a:lstStyle/>
                    <a:p>
                      <a:endParaRPr lang="fi-FI"/>
                    </a:p>
                  </a:txBody>
                  <a:tcPr/>
                </a:tc>
                <a:tc>
                  <a:txBody>
                    <a:bodyPr/>
                    <a:lstStyle/>
                    <a:p>
                      <a:pPr algn="l" fontAlgn="t"/>
                      <a:r>
                        <a:rPr lang="fi-FI" sz="1600" u="none" strike="noStrike">
                          <a:effectLst/>
                        </a:rPr>
                        <a:t>Saanut tukea seksuaaliseen häirintään tai väkivaltaan koulun aikuisilta, %</a:t>
                      </a:r>
                      <a:endParaRPr lang="fi-FI" sz="1600" b="1" i="0" u="none" strike="noStrike">
                        <a:solidFill>
                          <a:srgbClr val="000000"/>
                        </a:solidFill>
                        <a:effectLst/>
                        <a:latin typeface="Arial"/>
                      </a:endParaRPr>
                    </a:p>
                  </a:txBody>
                  <a:tcPr marL="9525" marR="9525" marT="9525" marB="0"/>
                </a:tc>
                <a:tc>
                  <a:txBody>
                    <a:bodyPr/>
                    <a:lstStyle/>
                    <a:p>
                      <a:pPr algn="l" fontAlgn="t"/>
                      <a:r>
                        <a:rPr lang="fi-FI" sz="1600" u="none" strike="noStrike">
                          <a:effectLst/>
                        </a:rPr>
                        <a:t>Saanut tukea seksuaaliseen häirintään tai väkivaltaan koulun aikuisilta, %</a:t>
                      </a:r>
                      <a:endParaRPr lang="fi-FI" sz="1600" b="1" i="0" u="none" strike="noStrike">
                        <a:solidFill>
                          <a:srgbClr val="000000"/>
                        </a:solidFill>
                        <a:effectLst/>
                        <a:latin typeface="Arial"/>
                      </a:endParaRPr>
                    </a:p>
                  </a:txBody>
                  <a:tcPr marL="9525" marR="9525" marT="9525" marB="0">
                    <a:solidFill>
                      <a:schemeClr val="accent1">
                        <a:lumMod val="40000"/>
                        <a:lumOff val="60000"/>
                      </a:schemeClr>
                    </a:solidFill>
                  </a:tcPr>
                </a:tc>
                <a:tc>
                  <a:txBody>
                    <a:bodyPr/>
                    <a:lstStyle/>
                    <a:p>
                      <a:pPr algn="l" fontAlgn="t"/>
                      <a:r>
                        <a:rPr lang="fi-FI" sz="1600" u="none" strike="noStrike">
                          <a:effectLst/>
                        </a:rPr>
                        <a:t>Saanut tukea seksuaaliseen häirintään tai väkivaltaan koulun aikuisilta, %</a:t>
                      </a:r>
                      <a:endParaRPr lang="fi-FI" sz="1600" b="1" i="0" u="none" strike="noStrike">
                        <a:solidFill>
                          <a:srgbClr val="000000"/>
                        </a:solidFill>
                        <a:effectLst/>
                        <a:latin typeface="Arial"/>
                      </a:endParaRPr>
                    </a:p>
                  </a:txBody>
                  <a:tcPr marL="9525" marR="9525" marT="9525" marB="0">
                    <a:solidFill>
                      <a:schemeClr val="accent2">
                        <a:lumMod val="40000"/>
                        <a:lumOff val="60000"/>
                      </a:schemeClr>
                    </a:solidFill>
                  </a:tcPr>
                </a:tc>
                <a:extLst>
                  <a:ext uri="{0D108BD9-81ED-4DB2-BD59-A6C34878D82A}">
                    <a16:rowId xmlns:a16="http://schemas.microsoft.com/office/drawing/2014/main" val="10001"/>
                  </a:ext>
                </a:extLst>
              </a:tr>
              <a:tr h="393936">
                <a:tc>
                  <a:txBody>
                    <a:bodyPr/>
                    <a:lstStyle/>
                    <a:p>
                      <a:pPr algn="l" fontAlgn="t"/>
                      <a:r>
                        <a:rPr lang="fi-FI" sz="1600" u="none" strike="noStrike">
                          <a:effectLst/>
                        </a:rPr>
                        <a:t>2019</a:t>
                      </a:r>
                      <a:endParaRPr lang="fi-FI" sz="1600" b="1" i="0" u="none" strike="noStrike">
                        <a:solidFill>
                          <a:srgbClr val="000000"/>
                        </a:solidFill>
                        <a:effectLst/>
                        <a:latin typeface="Arial"/>
                      </a:endParaRPr>
                    </a:p>
                  </a:txBody>
                  <a:tcPr marL="9525" marR="9525" marT="9525" marB="0"/>
                </a:tc>
                <a:tc>
                  <a:txBody>
                    <a:bodyPr/>
                    <a:lstStyle/>
                    <a:p>
                      <a:pPr algn="r" fontAlgn="b"/>
                      <a:r>
                        <a:rPr lang="fi-FI" sz="1600" u="none" strike="noStrike">
                          <a:effectLst/>
                        </a:rPr>
                        <a:t>56,4</a:t>
                      </a:r>
                      <a:endParaRPr lang="fi-FI" sz="1600" b="0" i="0" u="none" strike="noStrike">
                        <a:solidFill>
                          <a:srgbClr val="000000"/>
                        </a:solidFill>
                        <a:effectLst/>
                        <a:latin typeface="Arial"/>
                      </a:endParaRPr>
                    </a:p>
                  </a:txBody>
                  <a:tcPr marL="9525" marR="9525" marT="9525" marB="0" anchor="b"/>
                </a:tc>
                <a:tc>
                  <a:txBody>
                    <a:bodyPr/>
                    <a:lstStyle/>
                    <a:p>
                      <a:pPr algn="r" fontAlgn="b"/>
                      <a:r>
                        <a:rPr lang="fi-FI" sz="1600" u="none" strike="noStrike" dirty="0">
                          <a:effectLst/>
                        </a:rPr>
                        <a:t>67,4</a:t>
                      </a:r>
                      <a:endParaRPr lang="fi-FI" sz="1600" b="0" i="0" u="none" strike="noStrike" dirty="0">
                        <a:solidFill>
                          <a:srgbClr val="000000"/>
                        </a:solidFill>
                        <a:effectLst/>
                        <a:latin typeface="Arial"/>
                      </a:endParaRPr>
                    </a:p>
                  </a:txBody>
                  <a:tcPr marL="9525" marR="9525" marT="9525" marB="0" anchor="b">
                    <a:solidFill>
                      <a:schemeClr val="accent1">
                        <a:lumMod val="40000"/>
                        <a:lumOff val="60000"/>
                      </a:schemeClr>
                    </a:solidFill>
                  </a:tcPr>
                </a:tc>
                <a:tc>
                  <a:txBody>
                    <a:bodyPr/>
                    <a:lstStyle/>
                    <a:p>
                      <a:pPr algn="r" fontAlgn="b"/>
                      <a:r>
                        <a:rPr lang="fi-FI" sz="1600" u="none" strike="noStrike" dirty="0">
                          <a:effectLst/>
                        </a:rPr>
                        <a:t>49,8</a:t>
                      </a:r>
                      <a:endParaRPr lang="fi-FI" sz="1600" b="0" i="0" u="none" strike="noStrike" dirty="0">
                        <a:solidFill>
                          <a:srgbClr val="000000"/>
                        </a:solidFill>
                        <a:effectLst/>
                        <a:latin typeface="Arial"/>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
        <p:nvSpPr>
          <p:cNvPr id="3" name="Tekstiruutu 2"/>
          <p:cNvSpPr txBox="1"/>
          <p:nvPr/>
        </p:nvSpPr>
        <p:spPr>
          <a:xfrm>
            <a:off x="1211581" y="365760"/>
            <a:ext cx="10698480" cy="646331"/>
          </a:xfrm>
          <a:prstGeom prst="rect">
            <a:avLst/>
          </a:prstGeom>
          <a:noFill/>
        </p:spPr>
        <p:txBody>
          <a:bodyPr wrap="square" rtlCol="0">
            <a:spAutoFit/>
          </a:bodyPr>
          <a:lstStyle/>
          <a:p>
            <a:r>
              <a:rPr lang="fi-FI" dirty="0"/>
              <a:t>Kuopiossa on </a:t>
            </a:r>
            <a:r>
              <a:rPr lang="fi-FI" b="1" dirty="0"/>
              <a:t>saanut tukea </a:t>
            </a:r>
            <a:r>
              <a:rPr lang="fi-FI" dirty="0"/>
              <a:t>seksuaaliseen häirintään tai väkivaltaan koulun </a:t>
            </a:r>
            <a:r>
              <a:rPr lang="fi-FI" b="1" dirty="0"/>
              <a:t>aikuisilta useampi </a:t>
            </a:r>
            <a:r>
              <a:rPr lang="fi-FI" dirty="0"/>
              <a:t>kuin koko maassa keskimäärin. </a:t>
            </a:r>
          </a:p>
        </p:txBody>
      </p:sp>
    </p:spTree>
    <p:extLst>
      <p:ext uri="{BB962C8B-B14F-4D97-AF65-F5344CB8AC3E}">
        <p14:creationId xmlns:p14="http://schemas.microsoft.com/office/powerpoint/2010/main" val="2885124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fontAlgn="t">
              <a:spcBef>
                <a:spcPts val="0"/>
              </a:spcBef>
            </a:pPr>
            <a:r>
              <a:rPr lang="fi-FI" sz="1800" dirty="0">
                <a:solidFill>
                  <a:prstClr val="black"/>
                </a:solidFill>
                <a:ea typeface="+mn-ea"/>
                <a:cs typeface="+mn-cs"/>
              </a:rPr>
              <a:t>Saanut tukea seksuaaliseen häirintään tai väkivaltaan vanhemmilta, ystäviltä tai muilta läheisiltä, % 8-9lk</a:t>
            </a:r>
            <a:br>
              <a:rPr lang="fi-FI" sz="1800" b="1" dirty="0">
                <a:solidFill>
                  <a:srgbClr val="000000"/>
                </a:solidFill>
                <a:latin typeface="Arial"/>
                <a:ea typeface="+mn-ea"/>
                <a:cs typeface="+mn-cs"/>
              </a:rPr>
            </a:br>
            <a:r>
              <a:rPr lang="fi-FI" sz="1800" b="1" dirty="0">
                <a:solidFill>
                  <a:srgbClr val="000000"/>
                </a:solidFill>
                <a:latin typeface="Arial"/>
                <a:ea typeface="+mn-ea"/>
                <a:cs typeface="+mn-cs"/>
              </a:rPr>
              <a:t>KUOPIO </a:t>
            </a:r>
            <a:endParaRPr lang="fi-FI" dirty="0"/>
          </a:p>
        </p:txBody>
      </p:sp>
      <p:graphicFrame>
        <p:nvGraphicFramePr>
          <p:cNvPr id="4" name="Sisällön paikkamerkki 3"/>
          <p:cNvGraphicFramePr>
            <a:graphicFrameLocks noGrp="1"/>
          </p:cNvGraphicFramePr>
          <p:nvPr>
            <p:ph idx="1"/>
          </p:nvPr>
        </p:nvGraphicFramePr>
        <p:xfrm>
          <a:off x="1981200" y="1556793"/>
          <a:ext cx="8363272" cy="1595441"/>
        </p:xfrm>
        <a:graphic>
          <a:graphicData uri="http://schemas.openxmlformats.org/drawingml/2006/table">
            <a:tbl>
              <a:tblPr firstRow="1" bandRow="1">
                <a:tableStyleId>{F5AB1C69-6EDB-4FF4-983F-18BD219EF322}</a:tableStyleId>
              </a:tblPr>
              <a:tblGrid>
                <a:gridCol w="4181636">
                  <a:extLst>
                    <a:ext uri="{9D8B030D-6E8A-4147-A177-3AD203B41FA5}">
                      <a16:colId xmlns:a16="http://schemas.microsoft.com/office/drawing/2014/main" val="20000"/>
                    </a:ext>
                  </a:extLst>
                </a:gridCol>
                <a:gridCol w="4181636">
                  <a:extLst>
                    <a:ext uri="{9D8B030D-6E8A-4147-A177-3AD203B41FA5}">
                      <a16:colId xmlns:a16="http://schemas.microsoft.com/office/drawing/2014/main" val="20001"/>
                    </a:ext>
                  </a:extLst>
                </a:gridCol>
              </a:tblGrid>
              <a:tr h="381478">
                <a:tc rowSpan="2">
                  <a:txBody>
                    <a:bodyPr/>
                    <a:lstStyle/>
                    <a:p>
                      <a:pPr algn="l" fontAlgn="b"/>
                      <a:endParaRPr lang="fi-FI" sz="1800" b="0" i="0" u="none" strike="noStrike" dirty="0">
                        <a:solidFill>
                          <a:srgbClr val="000000"/>
                        </a:solidFill>
                        <a:effectLst/>
                        <a:latin typeface="Calibri"/>
                      </a:endParaRPr>
                    </a:p>
                  </a:txBody>
                  <a:tcPr marL="9525" marR="9525" marT="9525" marB="0" anchor="b"/>
                </a:tc>
                <a:tc>
                  <a:txBody>
                    <a:bodyPr/>
                    <a:lstStyle/>
                    <a:p>
                      <a:pPr algn="l" fontAlgn="t"/>
                      <a:r>
                        <a:rPr lang="fi-FI" sz="1800" u="none" strike="noStrike" dirty="0">
                          <a:effectLst/>
                        </a:rPr>
                        <a:t>Sukupuoli: yhteensä</a:t>
                      </a:r>
                      <a:endParaRPr lang="fi-FI" sz="1800" b="1"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val="10000"/>
                  </a:ext>
                </a:extLst>
              </a:tr>
              <a:tr h="793657">
                <a:tc vMerge="1">
                  <a:txBody>
                    <a:bodyPr/>
                    <a:lstStyle/>
                    <a:p>
                      <a:endParaRPr lang="fi-FI"/>
                    </a:p>
                  </a:txBody>
                  <a:tcPr/>
                </a:tc>
                <a:tc>
                  <a:txBody>
                    <a:bodyPr/>
                    <a:lstStyle/>
                    <a:p>
                      <a:pPr algn="l" fontAlgn="t"/>
                      <a:r>
                        <a:rPr lang="fi-FI" sz="1800" u="none" strike="noStrike" dirty="0">
                          <a:effectLst/>
                        </a:rPr>
                        <a:t>Saanut tukea seksuaaliseen häirintään tai väkivaltaan vanhemmilta, ystäviltä tai muilta läheisiltä, %</a:t>
                      </a:r>
                      <a:endParaRPr lang="fi-FI" sz="1800" b="1" i="0" u="none" strike="noStrike" dirty="0">
                        <a:solidFill>
                          <a:srgbClr val="000000"/>
                        </a:solidFill>
                        <a:effectLst/>
                        <a:latin typeface="Arial"/>
                      </a:endParaRPr>
                    </a:p>
                  </a:txBody>
                  <a:tcPr marL="9525" marR="9525" marT="9525" marB="0"/>
                </a:tc>
                <a:extLst>
                  <a:ext uri="{0D108BD9-81ED-4DB2-BD59-A6C34878D82A}">
                    <a16:rowId xmlns:a16="http://schemas.microsoft.com/office/drawing/2014/main" val="10001"/>
                  </a:ext>
                </a:extLst>
              </a:tr>
              <a:tr h="381478">
                <a:tc>
                  <a:txBody>
                    <a:bodyPr/>
                    <a:lstStyle/>
                    <a:p>
                      <a:pPr algn="l" fontAlgn="t"/>
                      <a:r>
                        <a:rPr lang="fi-FI" sz="1800" u="none" strike="noStrike">
                          <a:effectLst/>
                        </a:rPr>
                        <a:t>2019</a:t>
                      </a:r>
                      <a:endParaRPr lang="fi-FI" sz="1800" b="1" i="0" u="none" strike="noStrike">
                        <a:solidFill>
                          <a:srgbClr val="000000"/>
                        </a:solidFill>
                        <a:effectLst/>
                        <a:latin typeface="Arial"/>
                      </a:endParaRPr>
                    </a:p>
                  </a:txBody>
                  <a:tcPr marL="9525" marR="9525" marT="9525" marB="0"/>
                </a:tc>
                <a:tc>
                  <a:txBody>
                    <a:bodyPr/>
                    <a:lstStyle/>
                    <a:p>
                      <a:pPr algn="r" fontAlgn="b"/>
                      <a:r>
                        <a:rPr lang="fi-FI" sz="1800" u="none" strike="noStrike" dirty="0">
                          <a:effectLst/>
                        </a:rPr>
                        <a:t>93,0</a:t>
                      </a:r>
                      <a:endParaRPr lang="fi-FI" sz="18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02"/>
                  </a:ext>
                </a:extLst>
              </a:tr>
            </a:tbl>
          </a:graphicData>
        </a:graphic>
      </p:graphicFrame>
      <p:sp>
        <p:nvSpPr>
          <p:cNvPr id="6" name="Tekstiruutu 5"/>
          <p:cNvSpPr txBox="1"/>
          <p:nvPr/>
        </p:nvSpPr>
        <p:spPr>
          <a:xfrm>
            <a:off x="2135560" y="3429001"/>
            <a:ext cx="82089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a:ea typeface="ＭＳ Ｐゴシック" charset="-128"/>
                <a:cs typeface="+mn-cs"/>
              </a:rPr>
              <a:t>Saanut tukea seksuaaliseen häirintään tai väkivaltaan vanhemmilta, ystäviltä tai muilta läheisiltä, %</a:t>
            </a:r>
            <a:r>
              <a:rPr kumimoji="0" lang="fi-FI" sz="1800" b="1" i="0" u="none" strike="noStrike" kern="1200" cap="none" spc="0" normalizeH="0" baseline="0" noProof="0" dirty="0">
                <a:ln>
                  <a:noFill/>
                </a:ln>
                <a:solidFill>
                  <a:srgbClr val="000000"/>
                </a:solidFill>
                <a:effectLst/>
                <a:uLnTx/>
                <a:uFillTx/>
                <a:latin typeface="Arial"/>
                <a:ea typeface="ＭＳ Ｐゴシック" charset="-128"/>
                <a:cs typeface="+mn-cs"/>
              </a:rPr>
              <a:t> 8-9lk KOKO MAA</a:t>
            </a:r>
            <a:endParaRPr kumimoji="0" lang="fi-FI" sz="180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graphicFrame>
        <p:nvGraphicFramePr>
          <p:cNvPr id="7" name="Taulukko 6"/>
          <p:cNvGraphicFramePr>
            <a:graphicFrameLocks noGrp="1"/>
          </p:cNvGraphicFramePr>
          <p:nvPr>
            <p:extLst>
              <p:ext uri="{D42A27DB-BD31-4B8C-83A1-F6EECF244321}">
                <p14:modId xmlns:p14="http://schemas.microsoft.com/office/powerpoint/2010/main" val="393181689"/>
              </p:ext>
            </p:extLst>
          </p:nvPr>
        </p:nvGraphicFramePr>
        <p:xfrm>
          <a:off x="1919536" y="4221089"/>
          <a:ext cx="8424936" cy="2031365"/>
        </p:xfrm>
        <a:graphic>
          <a:graphicData uri="http://schemas.openxmlformats.org/drawingml/2006/table">
            <a:tbl>
              <a:tblPr firstRow="1" bandRow="1">
                <a:tableStyleId>{5C22544A-7EE6-4342-B048-85BDC9FD1C3A}</a:tableStyleId>
              </a:tblPr>
              <a:tblGrid>
                <a:gridCol w="2106234">
                  <a:extLst>
                    <a:ext uri="{9D8B030D-6E8A-4147-A177-3AD203B41FA5}">
                      <a16:colId xmlns:a16="http://schemas.microsoft.com/office/drawing/2014/main" val="20000"/>
                    </a:ext>
                  </a:extLst>
                </a:gridCol>
                <a:gridCol w="2106234">
                  <a:extLst>
                    <a:ext uri="{9D8B030D-6E8A-4147-A177-3AD203B41FA5}">
                      <a16:colId xmlns:a16="http://schemas.microsoft.com/office/drawing/2014/main" val="20001"/>
                    </a:ext>
                  </a:extLst>
                </a:gridCol>
                <a:gridCol w="2106234">
                  <a:extLst>
                    <a:ext uri="{9D8B030D-6E8A-4147-A177-3AD203B41FA5}">
                      <a16:colId xmlns:a16="http://schemas.microsoft.com/office/drawing/2014/main" val="20002"/>
                    </a:ext>
                  </a:extLst>
                </a:gridCol>
                <a:gridCol w="2106234">
                  <a:extLst>
                    <a:ext uri="{9D8B030D-6E8A-4147-A177-3AD203B41FA5}">
                      <a16:colId xmlns:a16="http://schemas.microsoft.com/office/drawing/2014/main" val="20003"/>
                    </a:ext>
                  </a:extLst>
                </a:gridCol>
              </a:tblGrid>
              <a:tr h="370840">
                <a:tc rowSpan="2">
                  <a:txBody>
                    <a:bodyPr/>
                    <a:lstStyle/>
                    <a:p>
                      <a:pPr algn="l" fontAlgn="b"/>
                      <a:endParaRPr lang="fi-FI" sz="1400" b="0" i="0" u="none" strike="noStrike" dirty="0">
                        <a:solidFill>
                          <a:srgbClr val="000000"/>
                        </a:solidFill>
                        <a:effectLst/>
                        <a:latin typeface="Calibri"/>
                      </a:endParaRPr>
                    </a:p>
                  </a:txBody>
                  <a:tcPr marL="9525" marR="9525" marT="9525" marB="0" anchor="b"/>
                </a:tc>
                <a:tc>
                  <a:txBody>
                    <a:bodyPr/>
                    <a:lstStyle/>
                    <a:p>
                      <a:pPr algn="l" fontAlgn="t"/>
                      <a:r>
                        <a:rPr lang="fi-FI" sz="1400" b="1" i="0" u="none" strike="noStrike" dirty="0">
                          <a:solidFill>
                            <a:srgbClr val="000000"/>
                          </a:solidFill>
                          <a:effectLst/>
                          <a:latin typeface="Arial"/>
                        </a:rPr>
                        <a:t>Sukupuoli: yhteensä</a:t>
                      </a:r>
                    </a:p>
                  </a:txBody>
                  <a:tcPr marL="9525" marR="9525" marT="9525" marB="0"/>
                </a:tc>
                <a:tc>
                  <a:txBody>
                    <a:bodyPr/>
                    <a:lstStyle/>
                    <a:p>
                      <a:pPr algn="l" fontAlgn="t"/>
                      <a:r>
                        <a:rPr lang="fi-FI" sz="1400" b="1" i="0" u="none" strike="noStrike" dirty="0">
                          <a:solidFill>
                            <a:srgbClr val="000000"/>
                          </a:solidFill>
                          <a:effectLst/>
                          <a:latin typeface="Arial"/>
                        </a:rPr>
                        <a:t>Pojat</a:t>
                      </a:r>
                    </a:p>
                  </a:txBody>
                  <a:tcPr marL="9525" marR="9525" marT="9525" marB="0">
                    <a:solidFill>
                      <a:schemeClr val="accent1">
                        <a:lumMod val="40000"/>
                        <a:lumOff val="60000"/>
                      </a:schemeClr>
                    </a:solidFill>
                  </a:tcPr>
                </a:tc>
                <a:tc>
                  <a:txBody>
                    <a:bodyPr/>
                    <a:lstStyle/>
                    <a:p>
                      <a:pPr algn="l" fontAlgn="t"/>
                      <a:r>
                        <a:rPr lang="fi-FI" sz="1400" b="1" i="0" u="none" strike="noStrike" dirty="0">
                          <a:solidFill>
                            <a:srgbClr val="000000"/>
                          </a:solidFill>
                          <a:effectLst/>
                          <a:latin typeface="Arial"/>
                        </a:rPr>
                        <a:t>Tytöt</a:t>
                      </a:r>
                    </a:p>
                  </a:txBody>
                  <a:tcPr marL="9525" marR="9525" marT="9525" marB="0">
                    <a:solidFill>
                      <a:schemeClr val="accent2">
                        <a:lumMod val="40000"/>
                        <a:lumOff val="60000"/>
                      </a:schemeClr>
                    </a:solidFill>
                  </a:tcPr>
                </a:tc>
                <a:extLst>
                  <a:ext uri="{0D108BD9-81ED-4DB2-BD59-A6C34878D82A}">
                    <a16:rowId xmlns:a16="http://schemas.microsoft.com/office/drawing/2014/main" val="10000"/>
                  </a:ext>
                </a:extLst>
              </a:tr>
              <a:tr h="370840">
                <a:tc vMerge="1">
                  <a:txBody>
                    <a:bodyPr/>
                    <a:lstStyle/>
                    <a:p>
                      <a:endParaRPr lang="fi-FI"/>
                    </a:p>
                  </a:txBody>
                  <a:tcPr/>
                </a:tc>
                <a:tc>
                  <a:txBody>
                    <a:bodyPr/>
                    <a:lstStyle/>
                    <a:p>
                      <a:pPr algn="l" fontAlgn="t"/>
                      <a:r>
                        <a:rPr lang="fi-FI" sz="1400" b="1" i="0" u="none" strike="noStrike">
                          <a:solidFill>
                            <a:srgbClr val="000000"/>
                          </a:solidFill>
                          <a:effectLst/>
                          <a:latin typeface="Arial"/>
                        </a:rPr>
                        <a:t>Saanut tukea seksuaaliseen häirintään tai väkivaltaan vanhemmilta, ystäviltä tai muilta läheisiltä, %</a:t>
                      </a:r>
                    </a:p>
                  </a:txBody>
                  <a:tcPr marL="9525" marR="9525" marT="9525" marB="0"/>
                </a:tc>
                <a:tc>
                  <a:txBody>
                    <a:bodyPr/>
                    <a:lstStyle/>
                    <a:p>
                      <a:pPr algn="l" fontAlgn="t"/>
                      <a:r>
                        <a:rPr lang="fi-FI" sz="1400" b="1" i="0" u="none" strike="noStrike" dirty="0">
                          <a:solidFill>
                            <a:srgbClr val="000000"/>
                          </a:solidFill>
                          <a:effectLst/>
                          <a:latin typeface="Arial"/>
                        </a:rPr>
                        <a:t>Saanut tukea seksuaaliseen häirintään tai väkivaltaan vanhemmilta, ystäviltä tai muilta läheisiltä, %</a:t>
                      </a:r>
                    </a:p>
                  </a:txBody>
                  <a:tcPr marL="9525" marR="9525" marT="9525" marB="0">
                    <a:solidFill>
                      <a:schemeClr val="accent1">
                        <a:lumMod val="40000"/>
                        <a:lumOff val="60000"/>
                      </a:schemeClr>
                    </a:solidFill>
                  </a:tcPr>
                </a:tc>
                <a:tc>
                  <a:txBody>
                    <a:bodyPr/>
                    <a:lstStyle/>
                    <a:p>
                      <a:pPr algn="l" fontAlgn="t"/>
                      <a:r>
                        <a:rPr lang="fi-FI" sz="1400" b="1" i="0" u="none" strike="noStrike" dirty="0">
                          <a:solidFill>
                            <a:srgbClr val="000000"/>
                          </a:solidFill>
                          <a:effectLst/>
                          <a:latin typeface="Arial"/>
                        </a:rPr>
                        <a:t>Saanut tukea seksuaaliseen häirintään tai väkivaltaan vanhemmilta, ystäviltä tai muilta läheisiltä, %</a:t>
                      </a:r>
                    </a:p>
                  </a:txBody>
                  <a:tcPr marL="9525" marR="9525" marT="9525" marB="0">
                    <a:solidFill>
                      <a:schemeClr val="accent2">
                        <a:lumMod val="40000"/>
                        <a:lumOff val="60000"/>
                      </a:schemeClr>
                    </a:solidFill>
                  </a:tcPr>
                </a:tc>
                <a:extLst>
                  <a:ext uri="{0D108BD9-81ED-4DB2-BD59-A6C34878D82A}">
                    <a16:rowId xmlns:a16="http://schemas.microsoft.com/office/drawing/2014/main" val="10001"/>
                  </a:ext>
                </a:extLst>
              </a:tr>
              <a:tr h="370840">
                <a:tc>
                  <a:txBody>
                    <a:bodyPr/>
                    <a:lstStyle/>
                    <a:p>
                      <a:pPr algn="l" fontAlgn="t"/>
                      <a:r>
                        <a:rPr lang="fi-FI" sz="1400" b="1" i="0" u="none" strike="noStrike">
                          <a:solidFill>
                            <a:srgbClr val="000000"/>
                          </a:solidFill>
                          <a:effectLst/>
                          <a:latin typeface="Arial"/>
                        </a:rPr>
                        <a:t>2019</a:t>
                      </a:r>
                    </a:p>
                  </a:txBody>
                  <a:tcPr marL="9525" marR="9525" marT="9525" marB="0"/>
                </a:tc>
                <a:tc>
                  <a:txBody>
                    <a:bodyPr/>
                    <a:lstStyle/>
                    <a:p>
                      <a:pPr algn="r" fontAlgn="b"/>
                      <a:r>
                        <a:rPr lang="fi-FI" sz="1400" b="0" i="0" u="none" strike="noStrike">
                          <a:solidFill>
                            <a:srgbClr val="000000"/>
                          </a:solidFill>
                          <a:effectLst/>
                          <a:latin typeface="Arial"/>
                        </a:rPr>
                        <a:t>87,0</a:t>
                      </a:r>
                    </a:p>
                  </a:txBody>
                  <a:tcPr marL="9525" marR="9525" marT="9525" marB="0" anchor="b"/>
                </a:tc>
                <a:tc>
                  <a:txBody>
                    <a:bodyPr/>
                    <a:lstStyle/>
                    <a:p>
                      <a:pPr algn="r" fontAlgn="b"/>
                      <a:r>
                        <a:rPr lang="fi-FI" sz="1400" b="0" i="0" u="none" strike="noStrike" dirty="0">
                          <a:solidFill>
                            <a:srgbClr val="000000"/>
                          </a:solidFill>
                          <a:effectLst/>
                          <a:latin typeface="Arial"/>
                        </a:rPr>
                        <a:t>76,2</a:t>
                      </a:r>
                    </a:p>
                  </a:txBody>
                  <a:tcPr marL="9525" marR="9525" marT="9525" marB="0" anchor="b">
                    <a:solidFill>
                      <a:schemeClr val="accent1">
                        <a:lumMod val="40000"/>
                        <a:lumOff val="60000"/>
                      </a:schemeClr>
                    </a:solidFill>
                  </a:tcPr>
                </a:tc>
                <a:tc>
                  <a:txBody>
                    <a:bodyPr/>
                    <a:lstStyle/>
                    <a:p>
                      <a:pPr algn="r" fontAlgn="b"/>
                      <a:r>
                        <a:rPr lang="fi-FI" sz="1400" b="0" i="0" u="none" strike="noStrike" dirty="0">
                          <a:solidFill>
                            <a:srgbClr val="000000"/>
                          </a:solidFill>
                          <a:effectLst/>
                          <a:latin typeface="Arial"/>
                        </a:rPr>
                        <a:t>89,3</a:t>
                      </a:r>
                    </a:p>
                  </a:txBody>
                  <a:tcPr marL="9525" marR="9525" marT="9525" marB="0" anchor="b">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58150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868362"/>
          </a:xfrm>
        </p:spPr>
        <p:txBody>
          <a:bodyPr/>
          <a:lstStyle/>
          <a:p>
            <a:r>
              <a:rPr lang="fi-FI" dirty="0"/>
              <a:t>HÄIRINTÄ JA VÄKIVALTA perusopetus</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3169308097"/>
              </p:ext>
            </p:extLst>
          </p:nvPr>
        </p:nvGraphicFramePr>
        <p:xfrm>
          <a:off x="609600" y="1600200"/>
          <a:ext cx="10972800" cy="4408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4170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HÄIRINTÄ JA VÄKIVALTA lukio</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391371245"/>
              </p:ext>
            </p:extLst>
          </p:nvPr>
        </p:nvGraphicFramePr>
        <p:xfrm>
          <a:off x="181535" y="1364876"/>
          <a:ext cx="11779624" cy="46438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9875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HÄIRINTÄ JA VÄKIVALTA  </a:t>
            </a:r>
            <a:r>
              <a:rPr lang="fi-FI" dirty="0" err="1"/>
              <a:t>ammattioppilaito</a:t>
            </a:r>
            <a:endParaRPr lang="fi-FI" dirty="0"/>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3104518506"/>
              </p:ext>
            </p:extLst>
          </p:nvPr>
        </p:nvGraphicFramePr>
        <p:xfrm>
          <a:off x="73959" y="1479176"/>
          <a:ext cx="11651876" cy="4529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8565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TAPATURMAT</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3379689951"/>
              </p:ext>
            </p:extLst>
          </p:nvPr>
        </p:nvGraphicFramePr>
        <p:xfrm>
          <a:off x="609601" y="1417638"/>
          <a:ext cx="4713194" cy="35779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Kaavio 5"/>
          <p:cNvGraphicFramePr>
            <a:graphicFrameLocks/>
          </p:cNvGraphicFramePr>
          <p:nvPr>
            <p:extLst>
              <p:ext uri="{D42A27DB-BD31-4B8C-83A1-F6EECF244321}">
                <p14:modId xmlns:p14="http://schemas.microsoft.com/office/powerpoint/2010/main" val="257863246"/>
              </p:ext>
            </p:extLst>
          </p:nvPr>
        </p:nvGraphicFramePr>
        <p:xfrm>
          <a:off x="5856195" y="1358153"/>
          <a:ext cx="4913406" cy="36374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6622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PÄIHDE</a:t>
            </a:r>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3903122267"/>
              </p:ext>
            </p:extLst>
          </p:nvPr>
        </p:nvGraphicFramePr>
        <p:xfrm>
          <a:off x="609600" y="2392216"/>
          <a:ext cx="5329382" cy="3597997"/>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p:cNvSpPr txBox="1"/>
          <p:nvPr/>
        </p:nvSpPr>
        <p:spPr>
          <a:xfrm>
            <a:off x="542223" y="1134035"/>
            <a:ext cx="4780547" cy="1077218"/>
          </a:xfrm>
          <a:prstGeom prst="rect">
            <a:avLst/>
          </a:prstGeom>
          <a:noFill/>
        </p:spPr>
        <p:txBody>
          <a:bodyPr wrap="square" rtlCol="0">
            <a:spAutoFit/>
          </a:bodyPr>
          <a:lstStyle/>
          <a:p>
            <a:r>
              <a:rPr lang="fi-FI" sz="1600" dirty="0"/>
              <a:t>Kuopiossa </a:t>
            </a:r>
            <a:r>
              <a:rPr lang="fi-FI" sz="1600" b="1" dirty="0"/>
              <a:t>tosi humalassa </a:t>
            </a:r>
            <a:r>
              <a:rPr lang="fi-FI" sz="1600" dirty="0" err="1"/>
              <a:t>väh</a:t>
            </a:r>
            <a:r>
              <a:rPr lang="fi-FI" sz="1600" dirty="0"/>
              <a:t> kerran kuukaudessa olevia 8. ja 9.lk on toiseksi huonoin tilanne.  Tilanne on huonontunut edellisestä mittauskerrasta. </a:t>
            </a:r>
          </a:p>
        </p:txBody>
      </p:sp>
      <p:graphicFrame>
        <p:nvGraphicFramePr>
          <p:cNvPr id="10" name="Kaavio 9"/>
          <p:cNvGraphicFramePr>
            <a:graphicFrameLocks/>
          </p:cNvGraphicFramePr>
          <p:nvPr>
            <p:extLst>
              <p:ext uri="{D42A27DB-BD31-4B8C-83A1-F6EECF244321}">
                <p14:modId xmlns:p14="http://schemas.microsoft.com/office/powerpoint/2010/main" val="585412125"/>
              </p:ext>
            </p:extLst>
          </p:nvPr>
        </p:nvGraphicFramePr>
        <p:xfrm>
          <a:off x="6823862" y="44284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Kaavio 10"/>
          <p:cNvGraphicFramePr>
            <a:graphicFrameLocks/>
          </p:cNvGraphicFramePr>
          <p:nvPr>
            <p:extLst>
              <p:ext uri="{D42A27DB-BD31-4B8C-83A1-F6EECF244321}">
                <p14:modId xmlns:p14="http://schemas.microsoft.com/office/powerpoint/2010/main" val="1263304179"/>
              </p:ext>
            </p:extLst>
          </p:nvPr>
        </p:nvGraphicFramePr>
        <p:xfrm>
          <a:off x="7010400" y="3610536"/>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00170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Kyselyyn osallistuvat seuraavat ryhmät: </a:t>
            </a:r>
            <a:br>
              <a:rPr lang="fi-FI" dirty="0"/>
            </a:br>
            <a:endParaRPr lang="fi-FI" dirty="0"/>
          </a:p>
        </p:txBody>
      </p:sp>
      <p:sp>
        <p:nvSpPr>
          <p:cNvPr id="3" name="Sisällön paikkamerkki 2"/>
          <p:cNvSpPr>
            <a:spLocks noGrp="1"/>
          </p:cNvSpPr>
          <p:nvPr>
            <p:ph sz="half" idx="1"/>
          </p:nvPr>
        </p:nvSpPr>
        <p:spPr/>
        <p:txBody>
          <a:bodyPr/>
          <a:lstStyle/>
          <a:p>
            <a:pPr lvl="0" fontAlgn="t"/>
            <a:r>
              <a:rPr lang="fi-FI" dirty="0"/>
              <a:t>perusopetuksen 4. ja 5. vuosiluokan oppilaat</a:t>
            </a:r>
          </a:p>
          <a:p>
            <a:pPr lvl="0" fontAlgn="t"/>
            <a:r>
              <a:rPr lang="fi-FI" dirty="0"/>
              <a:t>perusopetuksen 4. ja 5. vuosiluokan oppilaiden huoltajat</a:t>
            </a:r>
          </a:p>
          <a:p>
            <a:pPr lvl="0" fontAlgn="t"/>
            <a:r>
              <a:rPr lang="fi-FI" dirty="0"/>
              <a:t>perusopetuksen 8. ja 9. vuosiluokan oppilaat</a:t>
            </a:r>
          </a:p>
          <a:p>
            <a:pPr lvl="0" fontAlgn="t"/>
            <a:r>
              <a:rPr lang="fi-FI" dirty="0"/>
              <a:t>lukiokoulutuksen 1. ja 2. vuoden opiskelijat</a:t>
            </a:r>
          </a:p>
          <a:p>
            <a:pPr lvl="0" fontAlgn="t"/>
            <a:r>
              <a:rPr lang="fi-FI" dirty="0"/>
              <a:t>ammatillisten oppilaitosten* 1. ja 2. vuoden opiskelijat</a:t>
            </a:r>
          </a:p>
          <a:p>
            <a:pPr marL="457200" lvl="1" indent="0" fontAlgn="t">
              <a:buNone/>
            </a:pPr>
            <a:r>
              <a:rPr lang="fi-FI" dirty="0"/>
              <a:t>* Ammatillisissa oppilaitoksissa kyselyyn osallistuvat ammatillista perustutkintoa opiskelevat alle 21-vuotiaat. Vuoden 2019 kysely oli suunnattu opinnot vuosina 2017–2019 aloittaneille opiskelijoille.</a:t>
            </a:r>
          </a:p>
          <a:p>
            <a:endParaRPr lang="fi-FI" dirty="0"/>
          </a:p>
        </p:txBody>
      </p:sp>
      <p:sp>
        <p:nvSpPr>
          <p:cNvPr id="4" name="Alatunnisteen paikkamerkki 3"/>
          <p:cNvSpPr>
            <a:spLocks noGrp="1"/>
          </p:cNvSpPr>
          <p:nvPr>
            <p:ph type="ftr" sz="quarter" idx="3"/>
          </p:nvPr>
        </p:nvSpPr>
        <p:spPr/>
        <p:txBody>
          <a:bodyPr/>
          <a:lstStyle/>
          <a:p>
            <a:pPr>
              <a:defRPr/>
            </a:pPr>
            <a:endParaRPr lang="fi-FI" dirty="0"/>
          </a:p>
        </p:txBody>
      </p:sp>
    </p:spTree>
    <p:extLst>
      <p:ext uri="{BB962C8B-B14F-4D97-AF65-F5344CB8AC3E}">
        <p14:creationId xmlns:p14="http://schemas.microsoft.com/office/powerpoint/2010/main" val="2090940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PÄIHDE</a:t>
            </a:r>
          </a:p>
        </p:txBody>
      </p:sp>
      <p:graphicFrame>
        <p:nvGraphicFramePr>
          <p:cNvPr id="7" name="Kaavio 6"/>
          <p:cNvGraphicFramePr>
            <a:graphicFrameLocks/>
          </p:cNvGraphicFramePr>
          <p:nvPr>
            <p:extLst>
              <p:ext uri="{D42A27DB-BD31-4B8C-83A1-F6EECF244321}">
                <p14:modId xmlns:p14="http://schemas.microsoft.com/office/powerpoint/2010/main" val="4214794419"/>
              </p:ext>
            </p:extLst>
          </p:nvPr>
        </p:nvGraphicFramePr>
        <p:xfrm>
          <a:off x="609601" y="1068014"/>
          <a:ext cx="5131869"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iruutu 7"/>
          <p:cNvSpPr txBox="1"/>
          <p:nvPr/>
        </p:nvSpPr>
        <p:spPr>
          <a:xfrm>
            <a:off x="6191308" y="629267"/>
            <a:ext cx="5736657" cy="2062103"/>
          </a:xfrm>
          <a:prstGeom prst="rect">
            <a:avLst/>
          </a:prstGeom>
          <a:noFill/>
        </p:spPr>
        <p:txBody>
          <a:bodyPr wrap="square" rtlCol="0">
            <a:spAutoFit/>
          </a:bodyPr>
          <a:lstStyle/>
          <a:p>
            <a:r>
              <a:rPr lang="fi-FI" sz="1600" b="1" dirty="0"/>
              <a:t>Kannabiskokeilut</a:t>
            </a:r>
            <a:r>
              <a:rPr lang="fi-FI" sz="1600" dirty="0"/>
              <a:t> ovat lisääntyneet 8. ja 9lk parissa niin Kuopiossa kuin vertailukaupungeissa lukuun ottamatta Oulua. Kuopiossa kannabiskokeiluja on Turun ja Tampereen jälkeen Jyväskylän kanssa toiseksi eniten ja käyttänyt </a:t>
            </a:r>
            <a:r>
              <a:rPr lang="fi-FI" sz="1600" dirty="0" err="1"/>
              <a:t>viim</a:t>
            </a:r>
            <a:r>
              <a:rPr lang="fi-FI" sz="1600" dirty="0"/>
              <a:t> 30pv aikana eniten. Kuopion kannabiskokeilut ovat vuosien mittaan muuttuneet hyvin samalla tapaan kuin koko maan tasolla, Kuopiossa lukiolaisten kannabiskokeilut ovat olleet 2017 vain huomattavasti vähäisempiä kuin koko maassa keskimäärin. </a:t>
            </a:r>
          </a:p>
        </p:txBody>
      </p:sp>
      <p:graphicFrame>
        <p:nvGraphicFramePr>
          <p:cNvPr id="9" name="Kaavio 8"/>
          <p:cNvGraphicFramePr>
            <a:graphicFrameLocks/>
          </p:cNvGraphicFramePr>
          <p:nvPr>
            <p:extLst>
              <p:ext uri="{D42A27DB-BD31-4B8C-83A1-F6EECF244321}">
                <p14:modId xmlns:p14="http://schemas.microsoft.com/office/powerpoint/2010/main" val="2037618172"/>
              </p:ext>
            </p:extLst>
          </p:nvPr>
        </p:nvGraphicFramePr>
        <p:xfrm>
          <a:off x="6372678" y="3194072"/>
          <a:ext cx="5131869" cy="28376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Kaavio 9"/>
          <p:cNvGraphicFramePr>
            <a:graphicFrameLocks/>
          </p:cNvGraphicFramePr>
          <p:nvPr>
            <p:extLst>
              <p:ext uri="{D42A27DB-BD31-4B8C-83A1-F6EECF244321}">
                <p14:modId xmlns:p14="http://schemas.microsoft.com/office/powerpoint/2010/main" val="2563427604"/>
              </p:ext>
            </p:extLst>
          </p:nvPr>
        </p:nvGraphicFramePr>
        <p:xfrm>
          <a:off x="889535" y="4046864"/>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2010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535841"/>
          </a:xfrm>
        </p:spPr>
        <p:txBody>
          <a:bodyPr/>
          <a:lstStyle/>
          <a:p>
            <a:r>
              <a:rPr lang="fi-FI" dirty="0"/>
              <a:t>PÄIHDE</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3632327989"/>
              </p:ext>
            </p:extLst>
          </p:nvPr>
        </p:nvGraphicFramePr>
        <p:xfrm>
          <a:off x="457200" y="2631440"/>
          <a:ext cx="4998720" cy="3710540"/>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ruutu 6"/>
          <p:cNvSpPr txBox="1"/>
          <p:nvPr/>
        </p:nvSpPr>
        <p:spPr>
          <a:xfrm>
            <a:off x="345440" y="1061780"/>
            <a:ext cx="5770880" cy="1569660"/>
          </a:xfrm>
          <a:prstGeom prst="rect">
            <a:avLst/>
          </a:prstGeom>
          <a:noFill/>
        </p:spPr>
        <p:txBody>
          <a:bodyPr wrap="square" rtlCol="0">
            <a:spAutoFit/>
          </a:bodyPr>
          <a:lstStyle/>
          <a:p>
            <a:r>
              <a:rPr lang="fi-FI" sz="1600" dirty="0"/>
              <a:t>Kuopiossa on eniten 8. ja 9. luokan nuoria, jotka ovat käyttäneet jotain huumaavaa ainetta viimeisen 30pv aikana. Kuopiolaiset nuoret kokevat toiseksi eniten, että omalla paikkakunnalla on helppo hankkia huumeita. Useampi kuopiolainen nuori hyväksyvät kannabiksen polttamisen kuin vertailukunnissa.</a:t>
            </a:r>
          </a:p>
        </p:txBody>
      </p:sp>
      <p:graphicFrame>
        <p:nvGraphicFramePr>
          <p:cNvPr id="8" name="Kaavio 7"/>
          <p:cNvGraphicFramePr>
            <a:graphicFrameLocks/>
          </p:cNvGraphicFramePr>
          <p:nvPr>
            <p:extLst>
              <p:ext uri="{D42A27DB-BD31-4B8C-83A1-F6EECF244321}">
                <p14:modId xmlns:p14="http://schemas.microsoft.com/office/powerpoint/2010/main" val="2040610933"/>
              </p:ext>
            </p:extLst>
          </p:nvPr>
        </p:nvGraphicFramePr>
        <p:xfrm>
          <a:off x="6532880" y="525939"/>
          <a:ext cx="52832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Kaavio 9"/>
          <p:cNvGraphicFramePr>
            <a:graphicFrameLocks/>
          </p:cNvGraphicFramePr>
          <p:nvPr>
            <p:extLst>
              <p:ext uri="{D42A27DB-BD31-4B8C-83A1-F6EECF244321}">
                <p14:modId xmlns:p14="http://schemas.microsoft.com/office/powerpoint/2010/main" val="2352869559"/>
              </p:ext>
            </p:extLst>
          </p:nvPr>
        </p:nvGraphicFramePr>
        <p:xfrm>
          <a:off x="6746240" y="3520440"/>
          <a:ext cx="5069840" cy="28063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05014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PÄIHDE</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7" name="Sisällön paikkamerkki 6"/>
          <p:cNvGraphicFramePr>
            <a:graphicFrameLocks noGrp="1"/>
          </p:cNvGraphicFramePr>
          <p:nvPr>
            <p:ph idx="1"/>
            <p:extLst>
              <p:ext uri="{D42A27DB-BD31-4B8C-83A1-F6EECF244321}">
                <p14:modId xmlns:p14="http://schemas.microsoft.com/office/powerpoint/2010/main" val="3964046422"/>
              </p:ext>
            </p:extLst>
          </p:nvPr>
        </p:nvGraphicFramePr>
        <p:xfrm>
          <a:off x="609600" y="2397760"/>
          <a:ext cx="5181600" cy="3610928"/>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iruutu 7"/>
          <p:cNvSpPr txBox="1"/>
          <p:nvPr/>
        </p:nvSpPr>
        <p:spPr>
          <a:xfrm>
            <a:off x="426720" y="1286519"/>
            <a:ext cx="4907280" cy="1077218"/>
          </a:xfrm>
          <a:prstGeom prst="rect">
            <a:avLst/>
          </a:prstGeom>
          <a:noFill/>
        </p:spPr>
        <p:txBody>
          <a:bodyPr wrap="square" rtlCol="0">
            <a:spAutoFit/>
          </a:bodyPr>
          <a:lstStyle/>
          <a:p>
            <a:r>
              <a:rPr lang="fi-FI" sz="1600" dirty="0"/>
              <a:t>Kuopiossa nuoret hyväksyvät alkoholin juomisen humalaan asti vertailukaupungeista useammin. Lisäksi kuopiolaiset nuoret käyttävät eniten päivittäin jotain tupakkatuotetta tai sähkösavuketta.  </a:t>
            </a:r>
          </a:p>
        </p:txBody>
      </p:sp>
      <p:graphicFrame>
        <p:nvGraphicFramePr>
          <p:cNvPr id="9" name="Kaavio 8"/>
          <p:cNvGraphicFramePr>
            <a:graphicFrameLocks/>
          </p:cNvGraphicFramePr>
          <p:nvPr>
            <p:extLst>
              <p:ext uri="{D42A27DB-BD31-4B8C-83A1-F6EECF244321}">
                <p14:modId xmlns:p14="http://schemas.microsoft.com/office/powerpoint/2010/main" val="4022779767"/>
              </p:ext>
            </p:extLst>
          </p:nvPr>
        </p:nvGraphicFramePr>
        <p:xfrm>
          <a:off x="6664961" y="556395"/>
          <a:ext cx="5100320" cy="26489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Kaavio 9"/>
          <p:cNvGraphicFramePr>
            <a:graphicFrameLocks/>
          </p:cNvGraphicFramePr>
          <p:nvPr>
            <p:extLst>
              <p:ext uri="{D42A27DB-BD31-4B8C-83A1-F6EECF244321}">
                <p14:modId xmlns:p14="http://schemas.microsoft.com/office/powerpoint/2010/main" val="1677276561"/>
              </p:ext>
            </p:extLst>
          </p:nvPr>
        </p:nvGraphicFramePr>
        <p:xfrm>
          <a:off x="6746240" y="3487054"/>
          <a:ext cx="4836160" cy="28650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345901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606144"/>
          </a:xfrm>
        </p:spPr>
        <p:txBody>
          <a:bodyPr/>
          <a:lstStyle/>
          <a:p>
            <a:r>
              <a:rPr lang="fi-FI" dirty="0"/>
              <a:t>PÄIHTEIDEN OSTOT</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1251755797"/>
              </p:ext>
            </p:extLst>
          </p:nvPr>
        </p:nvGraphicFramePr>
        <p:xfrm>
          <a:off x="502023" y="1943100"/>
          <a:ext cx="4796118" cy="38571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Kaavio 5"/>
          <p:cNvGraphicFramePr>
            <a:graphicFrameLocks/>
          </p:cNvGraphicFramePr>
          <p:nvPr>
            <p:extLst>
              <p:ext uri="{D42A27DB-BD31-4B8C-83A1-F6EECF244321}">
                <p14:modId xmlns:p14="http://schemas.microsoft.com/office/powerpoint/2010/main" val="1328203669"/>
              </p:ext>
            </p:extLst>
          </p:nvPr>
        </p:nvGraphicFramePr>
        <p:xfrm>
          <a:off x="6232712" y="1943099"/>
          <a:ext cx="4677335" cy="3792071"/>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iruutu 2"/>
          <p:cNvSpPr txBox="1"/>
          <p:nvPr/>
        </p:nvSpPr>
        <p:spPr>
          <a:xfrm>
            <a:off x="609601" y="1188720"/>
            <a:ext cx="11277599" cy="646331"/>
          </a:xfrm>
          <a:prstGeom prst="rect">
            <a:avLst/>
          </a:prstGeom>
          <a:noFill/>
        </p:spPr>
        <p:txBody>
          <a:bodyPr wrap="square" rtlCol="0">
            <a:spAutoFit/>
          </a:bodyPr>
          <a:lstStyle/>
          <a:p>
            <a:r>
              <a:rPr lang="fi-FI" dirty="0"/>
              <a:t>Alaikäisten alkoholin ostot vähittäismyynnistä ovat Kuopiossa hieman suurempia eri kouluasteilla kuin koko maassa keskimäärin. </a:t>
            </a:r>
          </a:p>
        </p:txBody>
      </p:sp>
    </p:spTree>
    <p:extLst>
      <p:ext uri="{BB962C8B-B14F-4D97-AF65-F5344CB8AC3E}">
        <p14:creationId xmlns:p14="http://schemas.microsoft.com/office/powerpoint/2010/main" val="3460012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485121"/>
          </a:xfrm>
        </p:spPr>
        <p:txBody>
          <a:bodyPr/>
          <a:lstStyle/>
          <a:p>
            <a:r>
              <a:rPr lang="fi-FI" dirty="0"/>
              <a:t>ALKOHOLIN VÄLITTÄMINEN</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998101080"/>
              </p:ext>
            </p:extLst>
          </p:nvPr>
        </p:nvGraphicFramePr>
        <p:xfrm>
          <a:off x="6999194" y="2057400"/>
          <a:ext cx="4583206" cy="3951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Kaavio 5"/>
          <p:cNvGraphicFramePr>
            <a:graphicFrameLocks/>
          </p:cNvGraphicFramePr>
          <p:nvPr>
            <p:extLst>
              <p:ext uri="{D42A27DB-BD31-4B8C-83A1-F6EECF244321}">
                <p14:modId xmlns:p14="http://schemas.microsoft.com/office/powerpoint/2010/main" val="1423130279"/>
              </p:ext>
            </p:extLst>
          </p:nvPr>
        </p:nvGraphicFramePr>
        <p:xfrm>
          <a:off x="773206" y="2185146"/>
          <a:ext cx="5419163" cy="3823541"/>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ruutu 6"/>
          <p:cNvSpPr txBox="1"/>
          <p:nvPr/>
        </p:nvSpPr>
        <p:spPr>
          <a:xfrm>
            <a:off x="773206" y="1264024"/>
            <a:ext cx="10744200" cy="646331"/>
          </a:xfrm>
          <a:prstGeom prst="rect">
            <a:avLst/>
          </a:prstGeom>
          <a:noFill/>
        </p:spPr>
        <p:txBody>
          <a:bodyPr wrap="square" rtlCol="0">
            <a:spAutoFit/>
          </a:bodyPr>
          <a:lstStyle/>
          <a:p>
            <a:r>
              <a:rPr lang="fi-FI" dirty="0"/>
              <a:t>Kuopiossa alaikäisten välittämisen kautta hankkima alkoholi on vähentynyt kaikilla kouluasteilla. Koko maassa vain ammatillisen oppilaitosten nuorten kohdalla on vähentynyt. Sukupuolittain ei ollut eroa. </a:t>
            </a:r>
          </a:p>
        </p:txBody>
      </p:sp>
    </p:spTree>
    <p:extLst>
      <p:ext uri="{BB962C8B-B14F-4D97-AF65-F5344CB8AC3E}">
        <p14:creationId xmlns:p14="http://schemas.microsoft.com/office/powerpoint/2010/main" val="673657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747338"/>
          </a:xfrm>
        </p:spPr>
        <p:txBody>
          <a:bodyPr/>
          <a:lstStyle/>
          <a:p>
            <a:r>
              <a:rPr lang="fi-FI" dirty="0"/>
              <a:t>ALAIKÄISTEN PERHEPIIRISTÄ HANKKIMA ALKOHOLI</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2332398918"/>
              </p:ext>
            </p:extLst>
          </p:nvPr>
        </p:nvGraphicFramePr>
        <p:xfrm>
          <a:off x="609601" y="2400299"/>
          <a:ext cx="4876800" cy="3608387"/>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p:cNvSpPr txBox="1"/>
          <p:nvPr/>
        </p:nvSpPr>
        <p:spPr>
          <a:xfrm>
            <a:off x="403412" y="1042263"/>
            <a:ext cx="9654988" cy="646331"/>
          </a:xfrm>
          <a:prstGeom prst="rect">
            <a:avLst/>
          </a:prstGeom>
          <a:noFill/>
        </p:spPr>
        <p:txBody>
          <a:bodyPr wrap="square" rtlCol="0">
            <a:spAutoFit/>
          </a:bodyPr>
          <a:lstStyle/>
          <a:p>
            <a:r>
              <a:rPr lang="fi-FI" dirty="0"/>
              <a:t>Sukupuolittain Kuopiossa ammatillisen oppilaitoksen tytöt olivat aikaisempaan useammin saaneet alkoholin perhepiiristä kuin aikaisemmin. </a:t>
            </a:r>
          </a:p>
        </p:txBody>
      </p:sp>
      <p:graphicFrame>
        <p:nvGraphicFramePr>
          <p:cNvPr id="7" name="Kaavio 6"/>
          <p:cNvGraphicFramePr>
            <a:graphicFrameLocks/>
          </p:cNvGraphicFramePr>
          <p:nvPr>
            <p:extLst>
              <p:ext uri="{D42A27DB-BD31-4B8C-83A1-F6EECF244321}">
                <p14:modId xmlns:p14="http://schemas.microsoft.com/office/powerpoint/2010/main" val="1458651502"/>
              </p:ext>
            </p:extLst>
          </p:nvPr>
        </p:nvGraphicFramePr>
        <p:xfrm>
          <a:off x="6494930" y="2279276"/>
          <a:ext cx="5493124" cy="3729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0667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VANHEMPIEN ALKON KÄYTÖN AIHEUTTAMA HAITTA</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241528225"/>
              </p:ext>
            </p:extLst>
          </p:nvPr>
        </p:nvGraphicFramePr>
        <p:xfrm>
          <a:off x="952499" y="1936376"/>
          <a:ext cx="4722159" cy="3025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Kaavio 5"/>
          <p:cNvGraphicFramePr>
            <a:graphicFrameLocks/>
          </p:cNvGraphicFramePr>
          <p:nvPr>
            <p:extLst>
              <p:ext uri="{D42A27DB-BD31-4B8C-83A1-F6EECF244321}">
                <p14:modId xmlns:p14="http://schemas.microsoft.com/office/powerpoint/2010/main" val="3522031962"/>
              </p:ext>
            </p:extLst>
          </p:nvPr>
        </p:nvGraphicFramePr>
        <p:xfrm>
          <a:off x="6580094" y="196999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ruutu 6"/>
          <p:cNvSpPr txBox="1"/>
          <p:nvPr/>
        </p:nvSpPr>
        <p:spPr>
          <a:xfrm>
            <a:off x="6985747" y="4932502"/>
            <a:ext cx="4081182" cy="1077218"/>
          </a:xfrm>
          <a:prstGeom prst="rect">
            <a:avLst/>
          </a:prstGeom>
          <a:noFill/>
        </p:spPr>
        <p:txBody>
          <a:bodyPr wrap="square" rtlCol="0">
            <a:spAutoFit/>
          </a:bodyPr>
          <a:lstStyle/>
          <a:p>
            <a:r>
              <a:rPr lang="fi-FI" sz="1600" dirty="0"/>
              <a:t>Koko maassa kaikilla kouluasteilla oli lievästi nouseva trendi vanhempien liiallisen </a:t>
            </a:r>
            <a:r>
              <a:rPr lang="fi-FI" sz="1600" dirty="0" err="1"/>
              <a:t>alkon</a:t>
            </a:r>
            <a:r>
              <a:rPr lang="fi-FI" sz="1600" dirty="0"/>
              <a:t> aiheuttanut haitta. Pojat kokivat haittaa vähemmän kuin tytöt.</a:t>
            </a:r>
          </a:p>
        </p:txBody>
      </p:sp>
    </p:spTree>
    <p:extLst>
      <p:ext uri="{BB962C8B-B14F-4D97-AF65-F5344CB8AC3E}">
        <p14:creationId xmlns:p14="http://schemas.microsoft.com/office/powerpoint/2010/main" val="1826459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RIIPPUVUUDET</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14" name="Kaavio 13"/>
          <p:cNvGraphicFramePr>
            <a:graphicFrameLocks/>
          </p:cNvGraphicFramePr>
          <p:nvPr>
            <p:extLst>
              <p:ext uri="{D42A27DB-BD31-4B8C-83A1-F6EECF244321}">
                <p14:modId xmlns:p14="http://schemas.microsoft.com/office/powerpoint/2010/main" val="1170077570"/>
              </p:ext>
            </p:extLst>
          </p:nvPr>
        </p:nvGraphicFramePr>
        <p:xfrm>
          <a:off x="609600" y="1417638"/>
          <a:ext cx="5374639" cy="31521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Kaavio 14"/>
          <p:cNvGraphicFramePr>
            <a:graphicFrameLocks/>
          </p:cNvGraphicFramePr>
          <p:nvPr>
            <p:extLst>
              <p:ext uri="{D42A27DB-BD31-4B8C-83A1-F6EECF244321}">
                <p14:modId xmlns:p14="http://schemas.microsoft.com/office/powerpoint/2010/main" val="2104891367"/>
              </p:ext>
            </p:extLst>
          </p:nvPr>
        </p:nvGraphicFramePr>
        <p:xfrm>
          <a:off x="6776720" y="1605280"/>
          <a:ext cx="5222240" cy="28803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iruutu 4"/>
          <p:cNvSpPr txBox="1"/>
          <p:nvPr/>
        </p:nvSpPr>
        <p:spPr>
          <a:xfrm>
            <a:off x="904240" y="5066450"/>
            <a:ext cx="10556240" cy="646331"/>
          </a:xfrm>
          <a:prstGeom prst="rect">
            <a:avLst/>
          </a:prstGeom>
          <a:noFill/>
        </p:spPr>
        <p:txBody>
          <a:bodyPr wrap="square" rtlCol="0">
            <a:spAutoFit/>
          </a:bodyPr>
          <a:lstStyle/>
          <a:p>
            <a:r>
              <a:rPr lang="fi-FI" dirty="0"/>
              <a:t>Kuopiossa on vertailukunnista eniten 8. ja 9.lk nuoria jotka ei ole usein syönyt tai nukkunut netin takia. 4. ja 5. </a:t>
            </a:r>
            <a:r>
              <a:rPr lang="fi-FI" dirty="0" err="1"/>
              <a:t>lk</a:t>
            </a:r>
            <a:r>
              <a:rPr lang="fi-FI" dirty="0"/>
              <a:t> nuorilla tilanne on keskimääräinen suhteessa vertailukaupunkeihin. </a:t>
            </a:r>
          </a:p>
        </p:txBody>
      </p:sp>
    </p:spTree>
    <p:extLst>
      <p:ext uri="{BB962C8B-B14F-4D97-AF65-F5344CB8AC3E}">
        <p14:creationId xmlns:p14="http://schemas.microsoft.com/office/powerpoint/2010/main" val="35321315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687888"/>
          </a:xfrm>
        </p:spPr>
        <p:txBody>
          <a:bodyPr/>
          <a:lstStyle/>
          <a:p>
            <a:r>
              <a:rPr lang="fi-FI" dirty="0"/>
              <a:t>MIELENTERVEYS</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2374725530"/>
              </p:ext>
            </p:extLst>
          </p:nvPr>
        </p:nvGraphicFramePr>
        <p:xfrm>
          <a:off x="172577" y="2428164"/>
          <a:ext cx="5975928" cy="3913864"/>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p:cNvSpPr txBox="1"/>
          <p:nvPr/>
        </p:nvSpPr>
        <p:spPr>
          <a:xfrm>
            <a:off x="463184" y="962526"/>
            <a:ext cx="5685321" cy="1077218"/>
          </a:xfrm>
          <a:prstGeom prst="rect">
            <a:avLst/>
          </a:prstGeom>
          <a:noFill/>
        </p:spPr>
        <p:txBody>
          <a:bodyPr wrap="square" rtlCol="0">
            <a:spAutoFit/>
          </a:bodyPr>
          <a:lstStyle/>
          <a:p>
            <a:r>
              <a:rPr lang="fi-FI" sz="1600" dirty="0"/>
              <a:t>Kohtalainen tai vaikea ahdistuneisuus on lisääntynyt 8. ja 9.lk parissa lukuun ottamatta Oulua. Tilanne Kuopiossa keskimääräinen suhteessa vertailukaupunkeihin. (</a:t>
            </a:r>
            <a:r>
              <a:rPr lang="fi-FI" sz="1600" dirty="0" err="1"/>
              <a:t>ko</a:t>
            </a:r>
            <a:r>
              <a:rPr lang="fi-FI" sz="1600" dirty="0"/>
              <a:t> kysymystä ei ole kysytty 4. ja 5.lk:lta)</a:t>
            </a:r>
          </a:p>
        </p:txBody>
      </p:sp>
    </p:spTree>
    <p:extLst>
      <p:ext uri="{BB962C8B-B14F-4D97-AF65-F5344CB8AC3E}">
        <p14:creationId xmlns:p14="http://schemas.microsoft.com/office/powerpoint/2010/main" val="32728614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MIELENTERVEYS</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186138044"/>
              </p:ext>
            </p:extLst>
          </p:nvPr>
        </p:nvGraphicFramePr>
        <p:xfrm>
          <a:off x="609600" y="2589196"/>
          <a:ext cx="5569819" cy="3419491"/>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uora yhdysviiva 5"/>
          <p:cNvCxnSpPr/>
          <p:nvPr/>
        </p:nvCxnSpPr>
        <p:spPr>
          <a:xfrm>
            <a:off x="2698864" y="3178280"/>
            <a:ext cx="0" cy="2505195"/>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uora yhdysviiva 6"/>
          <p:cNvCxnSpPr/>
          <p:nvPr/>
        </p:nvCxnSpPr>
        <p:spPr>
          <a:xfrm>
            <a:off x="4365154" y="3178280"/>
            <a:ext cx="0" cy="2505195"/>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kstiruutu 10"/>
          <p:cNvSpPr txBox="1"/>
          <p:nvPr/>
        </p:nvSpPr>
        <p:spPr>
          <a:xfrm>
            <a:off x="381997" y="1340252"/>
            <a:ext cx="5566416" cy="1077218"/>
          </a:xfrm>
          <a:prstGeom prst="rect">
            <a:avLst/>
          </a:prstGeom>
          <a:noFill/>
        </p:spPr>
        <p:txBody>
          <a:bodyPr wrap="square" rtlCol="0">
            <a:spAutoFit/>
          </a:bodyPr>
          <a:lstStyle/>
          <a:p>
            <a:r>
              <a:rPr lang="fi-FI" sz="1600" dirty="0"/>
              <a:t>Eniten ahdistuneisuutta on perusopetuksen 8. ja 9. </a:t>
            </a:r>
            <a:r>
              <a:rPr lang="fi-FI" sz="1600" dirty="0" err="1"/>
              <a:t>lk:lla</a:t>
            </a:r>
            <a:r>
              <a:rPr lang="fi-FI" sz="1600" dirty="0"/>
              <a:t>. Ahdistuneisuus on kasvanut perusopetuksen 8. ja 9. </a:t>
            </a:r>
            <a:r>
              <a:rPr lang="fi-FI" sz="1600" dirty="0" err="1"/>
              <a:t>lk</a:t>
            </a:r>
            <a:r>
              <a:rPr lang="fi-FI" sz="1600" dirty="0"/>
              <a:t> nuorilla sekä ammatillisessa oppilaitoksessa. (Ei ole kysytty </a:t>
            </a:r>
            <a:r>
              <a:rPr lang="fi-FI" sz="1600" dirty="0" err="1"/>
              <a:t>ko</a:t>
            </a:r>
            <a:r>
              <a:rPr lang="fi-FI" sz="1600" dirty="0"/>
              <a:t> kysymyksellä 4. ja 5.lk:lta). </a:t>
            </a:r>
          </a:p>
        </p:txBody>
      </p:sp>
      <p:graphicFrame>
        <p:nvGraphicFramePr>
          <p:cNvPr id="12" name="Kaavio 11"/>
          <p:cNvGraphicFramePr>
            <a:graphicFrameLocks/>
          </p:cNvGraphicFramePr>
          <p:nvPr>
            <p:extLst>
              <p:ext uri="{D42A27DB-BD31-4B8C-83A1-F6EECF244321}">
                <p14:modId xmlns:p14="http://schemas.microsoft.com/office/powerpoint/2010/main" val="2973420930"/>
              </p:ext>
            </p:extLst>
          </p:nvPr>
        </p:nvGraphicFramePr>
        <p:xfrm>
          <a:off x="6642356" y="405946"/>
          <a:ext cx="5178392" cy="349387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kstiruutu 12"/>
          <p:cNvSpPr txBox="1"/>
          <p:nvPr/>
        </p:nvSpPr>
        <p:spPr>
          <a:xfrm>
            <a:off x="7141946" y="4163838"/>
            <a:ext cx="4937759" cy="1815882"/>
          </a:xfrm>
          <a:prstGeom prst="rect">
            <a:avLst/>
          </a:prstGeom>
          <a:noFill/>
        </p:spPr>
        <p:txBody>
          <a:bodyPr wrap="square" rtlCol="0">
            <a:spAutoFit/>
          </a:bodyPr>
          <a:lstStyle/>
          <a:p>
            <a:r>
              <a:rPr lang="fi-FI" sz="1600" dirty="0"/>
              <a:t>Kohtalaista tai vaikeaa ahdistuneisuutta on enemmän tytöillä kuin pojilla kaikilla eri kouluasteilla. Tytöillä ahdistuneisuus on lisääntynyt perusopetuksen 8. ja 9.lk:lla ja ammatillisessa koulutuksessa vuosien mittaan. Pojilla ahdistuneisuutta on eniten ammatillisessa oppilaitoksessa. </a:t>
            </a:r>
          </a:p>
        </p:txBody>
      </p:sp>
      <p:cxnSp>
        <p:nvCxnSpPr>
          <p:cNvPr id="14" name="Suora yhdysviiva 13"/>
          <p:cNvCxnSpPr/>
          <p:nvPr/>
        </p:nvCxnSpPr>
        <p:spPr>
          <a:xfrm>
            <a:off x="8618841" y="1079955"/>
            <a:ext cx="0" cy="25051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p:nvCxnSpPr>
        <p:spPr>
          <a:xfrm>
            <a:off x="10168509" y="1079955"/>
            <a:ext cx="0" cy="250519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2369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7620FE-ACE8-4E5A-9661-FABB3AF4BE0B}"/>
              </a:ext>
            </a:extLst>
          </p:cNvPr>
          <p:cNvSpPr>
            <a:spLocks noGrp="1"/>
          </p:cNvSpPr>
          <p:nvPr>
            <p:ph type="title"/>
          </p:nvPr>
        </p:nvSpPr>
        <p:spPr>
          <a:xfrm>
            <a:off x="609601" y="274638"/>
            <a:ext cx="10972799" cy="759835"/>
          </a:xfrm>
        </p:spPr>
        <p:txBody>
          <a:bodyPr/>
          <a:lstStyle/>
          <a:p>
            <a:r>
              <a:rPr lang="fi-FI" dirty="0"/>
              <a:t>LIIKUNTA</a:t>
            </a:r>
          </a:p>
        </p:txBody>
      </p:sp>
      <p:sp>
        <p:nvSpPr>
          <p:cNvPr id="4" name="Alatunnisteen paikkamerkki 3">
            <a:extLst>
              <a:ext uri="{FF2B5EF4-FFF2-40B4-BE49-F238E27FC236}">
                <a16:creationId xmlns:a16="http://schemas.microsoft.com/office/drawing/2014/main" id="{3BD3E7F8-9C39-45AE-B778-E5596302D99B}"/>
              </a:ext>
            </a:extLst>
          </p:cNvPr>
          <p:cNvSpPr>
            <a:spLocks noGrp="1"/>
          </p:cNvSpPr>
          <p:nvPr>
            <p:ph type="ftr" sz="quarter" idx="3"/>
          </p:nvPr>
        </p:nvSpPr>
        <p:spPr>
          <a:xfrm>
            <a:off x="3873862" y="6373391"/>
            <a:ext cx="3860800" cy="365125"/>
          </a:xfrm>
        </p:spPr>
        <p:txBody>
          <a:bodyPr/>
          <a:lstStyle/>
          <a:p>
            <a:pPr>
              <a:defRPr/>
            </a:pPr>
            <a:endParaRPr lang="fi-FI"/>
          </a:p>
        </p:txBody>
      </p:sp>
      <p:graphicFrame>
        <p:nvGraphicFramePr>
          <p:cNvPr id="7" name="Sisällön paikkamerkki 6"/>
          <p:cNvGraphicFramePr>
            <a:graphicFrameLocks noGrp="1"/>
          </p:cNvGraphicFramePr>
          <p:nvPr>
            <p:ph idx="1"/>
            <p:extLst>
              <p:ext uri="{D42A27DB-BD31-4B8C-83A1-F6EECF244321}">
                <p14:modId xmlns:p14="http://schemas.microsoft.com/office/powerpoint/2010/main" val="480010510"/>
              </p:ext>
            </p:extLst>
          </p:nvPr>
        </p:nvGraphicFramePr>
        <p:xfrm>
          <a:off x="489527" y="2216727"/>
          <a:ext cx="4950691" cy="3764252"/>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iruutu 7"/>
          <p:cNvSpPr txBox="1"/>
          <p:nvPr/>
        </p:nvSpPr>
        <p:spPr>
          <a:xfrm>
            <a:off x="544944" y="943303"/>
            <a:ext cx="11210175" cy="830997"/>
          </a:xfrm>
          <a:prstGeom prst="rect">
            <a:avLst/>
          </a:prstGeom>
          <a:noFill/>
        </p:spPr>
        <p:txBody>
          <a:bodyPr wrap="square" rtlCol="0">
            <a:spAutoFit/>
          </a:bodyPr>
          <a:lstStyle/>
          <a:p>
            <a:r>
              <a:rPr lang="fi-FI" sz="1600" dirty="0"/>
              <a:t>Kuopiossa on eniten 8. ja 9.lk:n nuoria jotka harrastavat hengästyttävää liikuntaa vapaa-ajalla korkeintaan 1h viikossa. Kaikissa vertailukaupungeissa liikunnan harrastaminen on vähentynyt. (</a:t>
            </a:r>
            <a:r>
              <a:rPr lang="fi-FI" sz="1600" dirty="0" err="1"/>
              <a:t>Ko</a:t>
            </a:r>
            <a:r>
              <a:rPr lang="fi-FI" sz="1600" dirty="0"/>
              <a:t> kysymystä ei ole 4. ja 5. </a:t>
            </a:r>
            <a:r>
              <a:rPr lang="fi-FI" sz="1600" dirty="0" err="1"/>
              <a:t>lk</a:t>
            </a:r>
            <a:r>
              <a:rPr lang="fi-FI" sz="1600" dirty="0"/>
              <a:t> kysytty.). Kuopion eri kouluasteilla on vähentynyt niiden nuorten määrä, jotka liikkuvat korkeintaan 1h viikossa. </a:t>
            </a:r>
          </a:p>
        </p:txBody>
      </p:sp>
      <p:graphicFrame>
        <p:nvGraphicFramePr>
          <p:cNvPr id="9" name="Kaavio 8"/>
          <p:cNvGraphicFramePr>
            <a:graphicFrameLocks/>
          </p:cNvGraphicFramePr>
          <p:nvPr>
            <p:extLst>
              <p:ext uri="{D42A27DB-BD31-4B8C-83A1-F6EECF244321}">
                <p14:modId xmlns:p14="http://schemas.microsoft.com/office/powerpoint/2010/main" val="4293017425"/>
              </p:ext>
            </p:extLst>
          </p:nvPr>
        </p:nvGraphicFramePr>
        <p:xfrm>
          <a:off x="6136640" y="2113281"/>
          <a:ext cx="5943600" cy="3867698"/>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Kaareva yhdysviiva 12"/>
          <p:cNvCxnSpPr/>
          <p:nvPr/>
        </p:nvCxnSpPr>
        <p:spPr>
          <a:xfrm rot="16200000" flipV="1">
            <a:off x="11257280" y="2966720"/>
            <a:ext cx="548641" cy="447040"/>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16346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667471"/>
          </a:xfrm>
        </p:spPr>
        <p:txBody>
          <a:bodyPr/>
          <a:lstStyle/>
          <a:p>
            <a:r>
              <a:rPr lang="fi-FI" dirty="0"/>
              <a:t>YKSINÄISYYS</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9" name="Sisällön paikkamerkki 8"/>
          <p:cNvGraphicFramePr>
            <a:graphicFrameLocks noGrp="1"/>
          </p:cNvGraphicFramePr>
          <p:nvPr>
            <p:ph idx="1"/>
            <p:extLst>
              <p:ext uri="{D42A27DB-BD31-4B8C-83A1-F6EECF244321}">
                <p14:modId xmlns:p14="http://schemas.microsoft.com/office/powerpoint/2010/main" val="2964570202"/>
              </p:ext>
            </p:extLst>
          </p:nvPr>
        </p:nvGraphicFramePr>
        <p:xfrm>
          <a:off x="314036" y="1985818"/>
          <a:ext cx="5255491" cy="37309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Kaavio 9"/>
          <p:cNvGraphicFramePr>
            <a:graphicFrameLocks/>
          </p:cNvGraphicFramePr>
          <p:nvPr>
            <p:extLst>
              <p:ext uri="{D42A27DB-BD31-4B8C-83A1-F6EECF244321}">
                <p14:modId xmlns:p14="http://schemas.microsoft.com/office/powerpoint/2010/main" val="2723468430"/>
              </p:ext>
            </p:extLst>
          </p:nvPr>
        </p:nvGraphicFramePr>
        <p:xfrm>
          <a:off x="6474691" y="3020291"/>
          <a:ext cx="5107709" cy="2944985"/>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iruutu 4"/>
          <p:cNvSpPr txBox="1"/>
          <p:nvPr/>
        </p:nvSpPr>
        <p:spPr>
          <a:xfrm>
            <a:off x="609601" y="1013157"/>
            <a:ext cx="7454512" cy="923330"/>
          </a:xfrm>
          <a:prstGeom prst="rect">
            <a:avLst/>
          </a:prstGeom>
          <a:noFill/>
        </p:spPr>
        <p:txBody>
          <a:bodyPr wrap="square" rtlCol="0">
            <a:spAutoFit/>
          </a:bodyPr>
          <a:lstStyle/>
          <a:p>
            <a:r>
              <a:rPr lang="fi-FI" dirty="0"/>
              <a:t>Ei yhtään läheistä ystävää/ kaveria kysyttäessä Kuopion tilanne on vertailukunnittain peruskoululaisten (4. ja 5.lk ja 8. ja 9.lk) parissa toiseksi paras tilanne. </a:t>
            </a:r>
          </a:p>
        </p:txBody>
      </p:sp>
      <p:sp>
        <p:nvSpPr>
          <p:cNvPr id="6" name="Nuoli oikealle 5"/>
          <p:cNvSpPr/>
          <p:nvPr/>
        </p:nvSpPr>
        <p:spPr>
          <a:xfrm rot="18969445">
            <a:off x="1734567" y="5616356"/>
            <a:ext cx="615318" cy="1578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Nuoli oikealle 12"/>
          <p:cNvSpPr/>
          <p:nvPr/>
        </p:nvSpPr>
        <p:spPr>
          <a:xfrm rot="18969445">
            <a:off x="7585339" y="5666774"/>
            <a:ext cx="449372" cy="1074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8357569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667471"/>
          </a:xfrm>
        </p:spPr>
        <p:txBody>
          <a:bodyPr/>
          <a:lstStyle/>
          <a:p>
            <a:r>
              <a:rPr lang="fi-FI" dirty="0"/>
              <a:t>YKSINÄISYYS</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12" name="Kaavio 11"/>
          <p:cNvGraphicFramePr>
            <a:graphicFrameLocks/>
          </p:cNvGraphicFramePr>
          <p:nvPr>
            <p:extLst>
              <p:ext uri="{D42A27DB-BD31-4B8C-83A1-F6EECF244321}">
                <p14:modId xmlns:p14="http://schemas.microsoft.com/office/powerpoint/2010/main" val="1237126068"/>
              </p:ext>
            </p:extLst>
          </p:nvPr>
        </p:nvGraphicFramePr>
        <p:xfrm>
          <a:off x="6863597" y="942109"/>
          <a:ext cx="5042075" cy="3306604"/>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p:cNvSpPr txBox="1"/>
          <p:nvPr/>
        </p:nvSpPr>
        <p:spPr>
          <a:xfrm>
            <a:off x="895927" y="1205657"/>
            <a:ext cx="4544291" cy="1477328"/>
          </a:xfrm>
          <a:prstGeom prst="rect">
            <a:avLst/>
          </a:prstGeom>
          <a:noFill/>
        </p:spPr>
        <p:txBody>
          <a:bodyPr wrap="square" rtlCol="0">
            <a:spAutoFit/>
          </a:bodyPr>
          <a:lstStyle/>
          <a:p>
            <a:r>
              <a:rPr lang="fi-FI" dirty="0"/>
              <a:t>Yksinäisyys lisääntynyt peruskoulussa. Muilla kouluasteilla vähentynyt. Ei yhtään läheistä ystävää huonoin tilanne perusopetuksen 8. ja 9. </a:t>
            </a:r>
            <a:r>
              <a:rPr lang="fi-FI" dirty="0" err="1"/>
              <a:t>lk</a:t>
            </a:r>
            <a:r>
              <a:rPr lang="fi-FI" dirty="0"/>
              <a:t> oppilaiden kohdalla. </a:t>
            </a:r>
          </a:p>
        </p:txBody>
      </p:sp>
      <p:graphicFrame>
        <p:nvGraphicFramePr>
          <p:cNvPr id="13" name="Kaavio 12"/>
          <p:cNvGraphicFramePr>
            <a:graphicFrameLocks/>
          </p:cNvGraphicFramePr>
          <p:nvPr>
            <p:extLst>
              <p:ext uri="{D42A27DB-BD31-4B8C-83A1-F6EECF244321}">
                <p14:modId xmlns:p14="http://schemas.microsoft.com/office/powerpoint/2010/main" val="257047600"/>
              </p:ext>
            </p:extLst>
          </p:nvPr>
        </p:nvGraphicFramePr>
        <p:xfrm>
          <a:off x="539458" y="2891965"/>
          <a:ext cx="5441956" cy="32511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03274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p:cNvSpPr>
            <a:spLocks noGrp="1"/>
          </p:cNvSpPr>
          <p:nvPr>
            <p:ph type="ftr" sz="quarter" idx="3"/>
          </p:nvPr>
        </p:nvSpPr>
        <p:spPr/>
        <p:txBody>
          <a:bodyPr/>
          <a:lstStyle/>
          <a:p>
            <a:pPr>
              <a:defRPr/>
            </a:pPr>
            <a:endParaRPr lang="fi-FI" dirty="0"/>
          </a:p>
        </p:txBody>
      </p:sp>
      <p:graphicFrame>
        <p:nvGraphicFramePr>
          <p:cNvPr id="6" name="Sisällön paikkamerkki 5"/>
          <p:cNvGraphicFramePr>
            <a:graphicFrameLocks noGrp="1"/>
          </p:cNvGraphicFramePr>
          <p:nvPr>
            <p:ph idx="1"/>
            <p:extLst>
              <p:ext uri="{D42A27DB-BD31-4B8C-83A1-F6EECF244321}">
                <p14:modId xmlns:p14="http://schemas.microsoft.com/office/powerpoint/2010/main" val="281463250"/>
              </p:ext>
            </p:extLst>
          </p:nvPr>
        </p:nvGraphicFramePr>
        <p:xfrm>
          <a:off x="766618" y="1570182"/>
          <a:ext cx="10815782" cy="4438506"/>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484909" y="830866"/>
            <a:ext cx="11379200" cy="646331"/>
          </a:xfrm>
          <a:prstGeom prst="rect">
            <a:avLst/>
          </a:prstGeom>
          <a:noFill/>
        </p:spPr>
        <p:txBody>
          <a:bodyPr wrap="square" rtlCol="0">
            <a:spAutoFit/>
          </a:bodyPr>
          <a:lstStyle/>
          <a:p>
            <a:r>
              <a:rPr lang="fi-FI" dirty="0"/>
              <a:t>Sukupuolittain tarkasteltuna: Pojat useammin yksinäisiä kaikilla kouluasteilla. Perusopetuksen 8. ja 9.lk pojilla eniten ”ei yhtään läheistä ystävää”. Tilanne on huonontunut tytöillä kaikissa eri kouluasteilla vuosien aikana. </a:t>
            </a:r>
          </a:p>
        </p:txBody>
      </p:sp>
      <p:cxnSp>
        <p:nvCxnSpPr>
          <p:cNvPr id="9" name="Suora yhdysviiva 8"/>
          <p:cNvCxnSpPr/>
          <p:nvPr/>
        </p:nvCxnSpPr>
        <p:spPr>
          <a:xfrm flipH="1">
            <a:off x="4590473" y="2087418"/>
            <a:ext cx="9236" cy="351905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uora yhdysviiva 9"/>
          <p:cNvCxnSpPr/>
          <p:nvPr/>
        </p:nvCxnSpPr>
        <p:spPr>
          <a:xfrm flipH="1">
            <a:off x="8026400" y="2087418"/>
            <a:ext cx="9236" cy="3519055"/>
          </a:xfrm>
          <a:prstGeom prst="line">
            <a:avLst/>
          </a:prstGeom>
        </p:spPr>
        <p:style>
          <a:lnRef idx="2">
            <a:schemeClr val="accent1"/>
          </a:lnRef>
          <a:fillRef idx="0">
            <a:schemeClr val="accent1"/>
          </a:fillRef>
          <a:effectRef idx="1">
            <a:schemeClr val="accent1"/>
          </a:effectRef>
          <a:fontRef idx="minor">
            <a:schemeClr val="tx1"/>
          </a:fontRef>
        </p:style>
      </p:cxnSp>
      <p:sp>
        <p:nvSpPr>
          <p:cNvPr id="7" name="Otsikko 1"/>
          <p:cNvSpPr>
            <a:spLocks noGrp="1"/>
          </p:cNvSpPr>
          <p:nvPr>
            <p:ph type="title"/>
          </p:nvPr>
        </p:nvSpPr>
        <p:spPr>
          <a:xfrm>
            <a:off x="484909" y="163395"/>
            <a:ext cx="10972799" cy="667471"/>
          </a:xfrm>
        </p:spPr>
        <p:txBody>
          <a:bodyPr/>
          <a:lstStyle/>
          <a:p>
            <a:r>
              <a:rPr lang="fi-FI" dirty="0"/>
              <a:t>YKSINÄISYYS</a:t>
            </a:r>
          </a:p>
        </p:txBody>
      </p:sp>
    </p:spTree>
    <p:extLst>
      <p:ext uri="{BB962C8B-B14F-4D97-AF65-F5344CB8AC3E}">
        <p14:creationId xmlns:p14="http://schemas.microsoft.com/office/powerpoint/2010/main" val="14295574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OSALLISUUS</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4288198374"/>
              </p:ext>
            </p:extLst>
          </p:nvPr>
        </p:nvGraphicFramePr>
        <p:xfrm>
          <a:off x="609600" y="1953158"/>
          <a:ext cx="4964582" cy="40555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Kaavio 5"/>
          <p:cNvGraphicFramePr>
            <a:graphicFrameLocks/>
          </p:cNvGraphicFramePr>
          <p:nvPr>
            <p:extLst>
              <p:ext uri="{D42A27DB-BD31-4B8C-83A1-F6EECF244321}">
                <p14:modId xmlns:p14="http://schemas.microsoft.com/office/powerpoint/2010/main" val="2496076247"/>
              </p:ext>
            </p:extLst>
          </p:nvPr>
        </p:nvGraphicFramePr>
        <p:xfrm>
          <a:off x="6334964" y="1953158"/>
          <a:ext cx="5247436" cy="4055530"/>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ruutu 6"/>
          <p:cNvSpPr txBox="1"/>
          <p:nvPr/>
        </p:nvSpPr>
        <p:spPr>
          <a:xfrm>
            <a:off x="460857" y="1227434"/>
            <a:ext cx="11448289" cy="646331"/>
          </a:xfrm>
          <a:prstGeom prst="rect">
            <a:avLst/>
          </a:prstGeom>
          <a:noFill/>
        </p:spPr>
        <p:txBody>
          <a:bodyPr wrap="square" rtlCol="0">
            <a:spAutoFit/>
          </a:bodyPr>
          <a:lstStyle/>
          <a:p>
            <a:r>
              <a:rPr lang="fi-FI" dirty="0"/>
              <a:t>Yhä harvempi kokee olevansa tärkeä osa luokkayhteisöä niin Kuopiossa kuin koko maassa kaikilla eri kouluasteilla</a:t>
            </a:r>
          </a:p>
        </p:txBody>
      </p:sp>
    </p:spTree>
    <p:extLst>
      <p:ext uri="{BB962C8B-B14F-4D97-AF65-F5344CB8AC3E}">
        <p14:creationId xmlns:p14="http://schemas.microsoft.com/office/powerpoint/2010/main" val="35402234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KOETTU TERVEYS</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4142065705"/>
              </p:ext>
            </p:extLst>
          </p:nvPr>
        </p:nvGraphicFramePr>
        <p:xfrm>
          <a:off x="609600" y="1872691"/>
          <a:ext cx="5571744" cy="41359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Kaavio 5"/>
          <p:cNvGraphicFramePr>
            <a:graphicFrameLocks/>
          </p:cNvGraphicFramePr>
          <p:nvPr>
            <p:extLst>
              <p:ext uri="{D42A27DB-BD31-4B8C-83A1-F6EECF244321}">
                <p14:modId xmlns:p14="http://schemas.microsoft.com/office/powerpoint/2010/main" val="283726883"/>
              </p:ext>
            </p:extLst>
          </p:nvPr>
        </p:nvGraphicFramePr>
        <p:xfrm>
          <a:off x="6575145" y="1872690"/>
          <a:ext cx="5209641" cy="4135997"/>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ruutu 6"/>
          <p:cNvSpPr txBox="1"/>
          <p:nvPr/>
        </p:nvSpPr>
        <p:spPr>
          <a:xfrm>
            <a:off x="534089" y="1142509"/>
            <a:ext cx="11228832" cy="584775"/>
          </a:xfrm>
          <a:prstGeom prst="rect">
            <a:avLst/>
          </a:prstGeom>
          <a:noFill/>
        </p:spPr>
        <p:txBody>
          <a:bodyPr wrap="square" rtlCol="0">
            <a:spAutoFit/>
          </a:bodyPr>
          <a:lstStyle/>
          <a:p>
            <a:r>
              <a:rPr lang="fi-FI" sz="1600" dirty="0"/>
              <a:t>Yhä useampi kuopiolainen nuori kokee terveydentilansa keskinkertaiseksi tai huonoksi lukuun ottamatta lukiolaisia, joilla tilanne on parantunut. Koko maassa kaikilla eri kouluasteilla tilanne on huonontunut.  </a:t>
            </a:r>
          </a:p>
        </p:txBody>
      </p:sp>
    </p:spTree>
    <p:extLst>
      <p:ext uri="{BB962C8B-B14F-4D97-AF65-F5344CB8AC3E}">
        <p14:creationId xmlns:p14="http://schemas.microsoft.com/office/powerpoint/2010/main" val="6404117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KOULUNKÄYNTI JA OPISKELU</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2375748884"/>
              </p:ext>
            </p:extLst>
          </p:nvPr>
        </p:nvGraphicFramePr>
        <p:xfrm>
          <a:off x="752075" y="2274570"/>
          <a:ext cx="5396430" cy="3459198"/>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p:cNvSpPr txBox="1"/>
          <p:nvPr/>
        </p:nvSpPr>
        <p:spPr>
          <a:xfrm>
            <a:off x="609601" y="1276907"/>
            <a:ext cx="10830325" cy="923330"/>
          </a:xfrm>
          <a:prstGeom prst="rect">
            <a:avLst/>
          </a:prstGeom>
          <a:noFill/>
        </p:spPr>
        <p:txBody>
          <a:bodyPr wrap="square" rtlCol="0">
            <a:spAutoFit/>
          </a:bodyPr>
          <a:lstStyle/>
          <a:p>
            <a:r>
              <a:rPr lang="fi-FI" dirty="0"/>
              <a:t>Kuopiossa yhä harvempi 8. ja 9.lk pitää koulunkäynnistä, tilanne on huonontunut edellisestä mittauksesta. Vertailukunnista Kuopiossa on vähiten nuoria, jotka pitää koulunkäynnistä. Lukiolaisista ja perusopetuksen 8. ja 9.lk nuorista hieman harvempi pitää koulunkäynnistä kuin aikaisemmin. </a:t>
            </a:r>
          </a:p>
        </p:txBody>
      </p:sp>
      <p:graphicFrame>
        <p:nvGraphicFramePr>
          <p:cNvPr id="7" name="Kaavio 6"/>
          <p:cNvGraphicFramePr>
            <a:graphicFrameLocks/>
          </p:cNvGraphicFramePr>
          <p:nvPr>
            <p:extLst>
              <p:ext uri="{D42A27DB-BD31-4B8C-83A1-F6EECF244321}">
                <p14:modId xmlns:p14="http://schemas.microsoft.com/office/powerpoint/2010/main" val="3289798739"/>
              </p:ext>
            </p:extLst>
          </p:nvPr>
        </p:nvGraphicFramePr>
        <p:xfrm>
          <a:off x="6492240" y="2822474"/>
          <a:ext cx="5295900" cy="2911293"/>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iruutu 2"/>
          <p:cNvSpPr txBox="1"/>
          <p:nvPr/>
        </p:nvSpPr>
        <p:spPr>
          <a:xfrm>
            <a:off x="679076" y="5863069"/>
            <a:ext cx="10760850" cy="400110"/>
          </a:xfrm>
          <a:prstGeom prst="rect">
            <a:avLst/>
          </a:prstGeom>
          <a:noFill/>
        </p:spPr>
        <p:txBody>
          <a:bodyPr wrap="square" rtlCol="0">
            <a:spAutoFit/>
          </a:bodyPr>
          <a:lstStyle/>
          <a:p>
            <a:r>
              <a:rPr lang="fi-FI" sz="1000" dirty="0"/>
              <a:t>Indikaattori perustuu kysymykseen: ”Mitä pidät koulunkäynnistä tällä hetkellä? Pidän koulunkäynnistä” Vastausvaihtoehdot tai opiskelusta: 1) hyvin paljon, 2) melko paljon, 3) melko vähän, 4) en lainkaan. Tarkastelussa ovat vastaajat, jotka ovat ilmoittaneet vaihtoehdon 1 tai 2. </a:t>
            </a:r>
          </a:p>
        </p:txBody>
      </p:sp>
    </p:spTree>
    <p:extLst>
      <p:ext uri="{BB962C8B-B14F-4D97-AF65-F5344CB8AC3E}">
        <p14:creationId xmlns:p14="http://schemas.microsoft.com/office/powerpoint/2010/main" val="19531002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KOULUNKÄYNTI JA OPISKELU, riittämättömyyden tunne</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1827257031"/>
              </p:ext>
            </p:extLst>
          </p:nvPr>
        </p:nvGraphicFramePr>
        <p:xfrm>
          <a:off x="753978" y="2322094"/>
          <a:ext cx="5526505" cy="3489158"/>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p:cNvSpPr txBox="1"/>
          <p:nvPr/>
        </p:nvSpPr>
        <p:spPr>
          <a:xfrm>
            <a:off x="513948" y="1128320"/>
            <a:ext cx="10952748" cy="923330"/>
          </a:xfrm>
          <a:prstGeom prst="rect">
            <a:avLst/>
          </a:prstGeom>
          <a:noFill/>
        </p:spPr>
        <p:txBody>
          <a:bodyPr wrap="square" rtlCol="0">
            <a:spAutoFit/>
          </a:bodyPr>
          <a:lstStyle/>
          <a:p>
            <a:r>
              <a:rPr lang="fi-FI" dirty="0"/>
              <a:t>Riittämättömyyden tunne opiskelijana on kasvanut niin Kuopiossa kuin vertailukunnissa 8. ja 9.lk parissa. Kuopiossa opiskelijat kokevat riittämättömyyden tunnetta toiseksi eniten vertailukunnista. Riittämättömyyden tunne opiskelijana on lisääntynyt kaikilla kouluasteilla. </a:t>
            </a:r>
          </a:p>
        </p:txBody>
      </p:sp>
      <p:graphicFrame>
        <p:nvGraphicFramePr>
          <p:cNvPr id="7" name="Kaavio 6"/>
          <p:cNvGraphicFramePr>
            <a:graphicFrameLocks/>
          </p:cNvGraphicFramePr>
          <p:nvPr>
            <p:extLst>
              <p:ext uri="{D42A27DB-BD31-4B8C-83A1-F6EECF244321}">
                <p14:modId xmlns:p14="http://schemas.microsoft.com/office/powerpoint/2010/main" val="3880053247"/>
              </p:ext>
            </p:extLst>
          </p:nvPr>
        </p:nvGraphicFramePr>
        <p:xfrm>
          <a:off x="6804660" y="2695072"/>
          <a:ext cx="5219700" cy="2837047"/>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iruutu 2"/>
          <p:cNvSpPr txBox="1"/>
          <p:nvPr/>
        </p:nvSpPr>
        <p:spPr>
          <a:xfrm>
            <a:off x="609602" y="5791418"/>
            <a:ext cx="11297770" cy="553998"/>
          </a:xfrm>
          <a:prstGeom prst="rect">
            <a:avLst/>
          </a:prstGeom>
          <a:noFill/>
        </p:spPr>
        <p:txBody>
          <a:bodyPr wrap="square" rtlCol="0">
            <a:spAutoFit/>
          </a:bodyPr>
          <a:lstStyle/>
          <a:p>
            <a:r>
              <a:rPr lang="fi-FI" sz="1000" dirty="0"/>
              <a:t>Indikaattori perustuu kysymykseen: "Oletko kokenut </a:t>
            </a:r>
            <a:r>
              <a:rPr lang="fi-FI" sz="1000" dirty="0" err="1"/>
              <a:t>seuraavanlaisia</a:t>
            </a:r>
            <a:r>
              <a:rPr lang="fi-FI" sz="1000" dirty="0"/>
              <a:t> tunteita koulutyöhösi tai opiskeluusi liittyen?" Vastausvaihtoehdot: 1) en juuri koskaan, 2) muutaman kerran kuukaudessa, 3) muutamana päivänä viikossa, 4) lähes päivittäin. Kysymyksen osio 3) minulla on riittämättömyyden tunteita opinnoissani. Tarkastelussa ovat ne vastaajat, jotka ovat ilmoittaneet vaihtoehdon 3 tai 4. Indikaattori perustuu koulu-uupumuksen mittaamiseen kehitettyyn School Burnout Inventory (SBI-10) -kyselylomakkeeseen. </a:t>
            </a:r>
          </a:p>
        </p:txBody>
      </p:sp>
    </p:spTree>
    <p:extLst>
      <p:ext uri="{BB962C8B-B14F-4D97-AF65-F5344CB8AC3E}">
        <p14:creationId xmlns:p14="http://schemas.microsoft.com/office/powerpoint/2010/main" val="2262420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KOULUNKÄYNTI JA OPISKELU, opintosuunnitelmat</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4205409126"/>
              </p:ext>
            </p:extLst>
          </p:nvPr>
        </p:nvGraphicFramePr>
        <p:xfrm>
          <a:off x="795890" y="2708910"/>
          <a:ext cx="6035040" cy="31432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p:cNvSpPr txBox="1"/>
          <p:nvPr/>
        </p:nvSpPr>
        <p:spPr>
          <a:xfrm>
            <a:off x="609601" y="1417638"/>
            <a:ext cx="10786510" cy="646331"/>
          </a:xfrm>
          <a:prstGeom prst="rect">
            <a:avLst/>
          </a:prstGeom>
          <a:noFill/>
        </p:spPr>
        <p:txBody>
          <a:bodyPr wrap="square" rtlCol="0">
            <a:spAutoFit/>
          </a:bodyPr>
          <a:lstStyle/>
          <a:p>
            <a:r>
              <a:rPr lang="fi-FI" dirty="0"/>
              <a:t>Kuopiolaisilla 8. ja 9. luokan nuorilla on muita vertailukuntia useammin opintosuunnitelmia peruskoulun jälkeen. (Kysytty vain vuonna 2019)</a:t>
            </a:r>
          </a:p>
        </p:txBody>
      </p:sp>
      <p:sp>
        <p:nvSpPr>
          <p:cNvPr id="3" name="Tekstiruutu 2"/>
          <p:cNvSpPr txBox="1"/>
          <p:nvPr/>
        </p:nvSpPr>
        <p:spPr>
          <a:xfrm>
            <a:off x="7523629" y="4368923"/>
            <a:ext cx="3657329" cy="1323439"/>
          </a:xfrm>
          <a:prstGeom prst="rect">
            <a:avLst/>
          </a:prstGeom>
          <a:noFill/>
        </p:spPr>
        <p:txBody>
          <a:bodyPr wrap="square" rtlCol="0">
            <a:spAutoFit/>
          </a:bodyPr>
          <a:lstStyle/>
          <a:p>
            <a:r>
              <a:rPr lang="fi-FI" sz="1000" dirty="0"/>
              <a:t>Indikaattori perustuu kysymykseen: "Mihin aiot ensisijaisesti hakea opiskelemaan peruskoulun jälkeen?". Valitse yksi vaihtoehto. Vaihtoehdot: 1) lukioon tai ammatilliseen koulutukseen, 2) lisäopetukseen (kymppiluokalle), 3) ammatilliseen koulutukseen tai lukioon valmistavaan koulutukseen (VALMA, LUVA), 4) en aio jatkaa enää opintoja, 5) en tiedä. Tarkastelussa ovat ne vastaajat, jotka ovat ilmoittaneet vaihtoehdon 4 tai 5. </a:t>
            </a:r>
          </a:p>
        </p:txBody>
      </p:sp>
    </p:spTree>
    <p:extLst>
      <p:ext uri="{BB962C8B-B14F-4D97-AF65-F5344CB8AC3E}">
        <p14:creationId xmlns:p14="http://schemas.microsoft.com/office/powerpoint/2010/main" val="36878595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932370"/>
          </a:xfrm>
        </p:spPr>
        <p:txBody>
          <a:bodyPr/>
          <a:lstStyle/>
          <a:p>
            <a:r>
              <a:rPr lang="fi-FI" dirty="0"/>
              <a:t>KOULUNKÄYNTI JA OPISKELU, vaikeudet koulunkäynnissä</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7" name="Kaavio 6"/>
          <p:cNvGraphicFramePr>
            <a:graphicFrameLocks/>
          </p:cNvGraphicFramePr>
          <p:nvPr>
            <p:extLst>
              <p:ext uri="{D42A27DB-BD31-4B8C-83A1-F6EECF244321}">
                <p14:modId xmlns:p14="http://schemas.microsoft.com/office/powerpoint/2010/main" val="2418350702"/>
              </p:ext>
            </p:extLst>
          </p:nvPr>
        </p:nvGraphicFramePr>
        <p:xfrm>
          <a:off x="1241241" y="2189819"/>
          <a:ext cx="4787894" cy="3016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Kaavio 7"/>
          <p:cNvGraphicFramePr>
            <a:graphicFrameLocks/>
          </p:cNvGraphicFramePr>
          <p:nvPr>
            <p:extLst>
              <p:ext uri="{D42A27DB-BD31-4B8C-83A1-F6EECF244321}">
                <p14:modId xmlns:p14="http://schemas.microsoft.com/office/powerpoint/2010/main" val="2166503798"/>
              </p:ext>
            </p:extLst>
          </p:nvPr>
        </p:nvGraphicFramePr>
        <p:xfrm>
          <a:off x="6531538" y="2085038"/>
          <a:ext cx="4978394" cy="3225806"/>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iruutu 8"/>
          <p:cNvSpPr txBox="1"/>
          <p:nvPr/>
        </p:nvSpPr>
        <p:spPr>
          <a:xfrm>
            <a:off x="914400" y="5683827"/>
            <a:ext cx="10910923" cy="400110"/>
          </a:xfrm>
          <a:prstGeom prst="rect">
            <a:avLst/>
          </a:prstGeom>
          <a:noFill/>
        </p:spPr>
        <p:txBody>
          <a:bodyPr wrap="square" rtlCol="0">
            <a:spAutoFit/>
          </a:bodyPr>
          <a:lstStyle/>
          <a:p>
            <a:r>
              <a:rPr lang="fi-FI" sz="1000" dirty="0"/>
              <a:t>Indikaattori perustuu kysymykseen: ” Onko sinulla vaikeuksia seuraavissa koulunkäyntiin tai opiskeluun liittyvissä asioissa?". Kysymyksen osio: 4) kirjoittamista vaativien tehtävien tekeminen. Vastausvaihtoehdot: 1) ei lainkaan, 2) melko vähän, 3) melko paljon, 4) erittäin paljon. Tarkastelussa ovat vastaajat, jotka ovat ilmoittaneet vaihtoehdon 3 tai 4. </a:t>
            </a:r>
          </a:p>
        </p:txBody>
      </p:sp>
      <p:sp>
        <p:nvSpPr>
          <p:cNvPr id="10" name="Tekstiruutu 9"/>
          <p:cNvSpPr txBox="1"/>
          <p:nvPr/>
        </p:nvSpPr>
        <p:spPr>
          <a:xfrm>
            <a:off x="665630" y="1161708"/>
            <a:ext cx="11107271" cy="923330"/>
          </a:xfrm>
          <a:prstGeom prst="rect">
            <a:avLst/>
          </a:prstGeom>
          <a:noFill/>
        </p:spPr>
        <p:txBody>
          <a:bodyPr wrap="square" rtlCol="0">
            <a:spAutoFit/>
          </a:bodyPr>
          <a:lstStyle/>
          <a:p>
            <a:r>
              <a:rPr lang="fi-FI" dirty="0"/>
              <a:t>Kuopiolaisilla nuorilla on vaikeuksia kirjoittamista vaativissa tehtävissä keskimäärin saman verran kuin koko maassa. Eniten vaikeuksia kirjoittamista vaativissa tehtävissä on kuopiolaisilla ammatillisen oppilaitoksen nuorilla. </a:t>
            </a:r>
          </a:p>
        </p:txBody>
      </p:sp>
    </p:spTree>
    <p:extLst>
      <p:ext uri="{BB962C8B-B14F-4D97-AF65-F5344CB8AC3E}">
        <p14:creationId xmlns:p14="http://schemas.microsoft.com/office/powerpoint/2010/main" val="19644013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KOULUNKÄYNTI JA OPISKELU, vaikeudet koulunkäynnissä, vertailukunnat</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1482885787"/>
              </p:ext>
            </p:extLst>
          </p:nvPr>
        </p:nvGraphicFramePr>
        <p:xfrm>
          <a:off x="829475" y="2846157"/>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p:cNvSpPr txBox="1"/>
          <p:nvPr/>
        </p:nvSpPr>
        <p:spPr>
          <a:xfrm>
            <a:off x="704995" y="1696177"/>
            <a:ext cx="6777729" cy="646331"/>
          </a:xfrm>
          <a:prstGeom prst="rect">
            <a:avLst/>
          </a:prstGeom>
          <a:noFill/>
        </p:spPr>
        <p:txBody>
          <a:bodyPr wrap="square" rtlCol="0">
            <a:spAutoFit/>
          </a:bodyPr>
          <a:lstStyle/>
          <a:p>
            <a:r>
              <a:rPr lang="fi-FI" dirty="0"/>
              <a:t>Kuopiossa on eniten 8. ja 9.lk nuoria jotka kokevat vaikeuksia kirjoittamista vaativissa tehtävissä. </a:t>
            </a:r>
          </a:p>
        </p:txBody>
      </p:sp>
    </p:spTree>
    <p:extLst>
      <p:ext uri="{BB962C8B-B14F-4D97-AF65-F5344CB8AC3E}">
        <p14:creationId xmlns:p14="http://schemas.microsoft.com/office/powerpoint/2010/main" val="1822757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LIIKUNTA</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230214821"/>
              </p:ext>
            </p:extLst>
          </p:nvPr>
        </p:nvGraphicFramePr>
        <p:xfrm>
          <a:off x="609599" y="2151790"/>
          <a:ext cx="5702711" cy="32831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Kaavio 5"/>
          <p:cNvGraphicFramePr>
            <a:graphicFrameLocks/>
          </p:cNvGraphicFramePr>
          <p:nvPr>
            <p:extLst>
              <p:ext uri="{D42A27DB-BD31-4B8C-83A1-F6EECF244321}">
                <p14:modId xmlns:p14="http://schemas.microsoft.com/office/powerpoint/2010/main" val="1949465959"/>
              </p:ext>
            </p:extLst>
          </p:nvPr>
        </p:nvGraphicFramePr>
        <p:xfrm>
          <a:off x="6795073" y="2193085"/>
          <a:ext cx="4903347" cy="31871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45749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932370"/>
          </a:xfrm>
        </p:spPr>
        <p:txBody>
          <a:bodyPr/>
          <a:lstStyle/>
          <a:p>
            <a:r>
              <a:rPr lang="fi-FI" dirty="0"/>
              <a:t>KOULUNKÄYNTI JA OPISKELU, vaikeudet koulunkäynnissä</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3258443708"/>
              </p:ext>
            </p:extLst>
          </p:nvPr>
        </p:nvGraphicFramePr>
        <p:xfrm>
          <a:off x="6371665" y="2043953"/>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p:cNvSpPr txBox="1"/>
          <p:nvPr/>
        </p:nvSpPr>
        <p:spPr>
          <a:xfrm>
            <a:off x="1069041" y="5424043"/>
            <a:ext cx="10309749" cy="400110"/>
          </a:xfrm>
          <a:prstGeom prst="rect">
            <a:avLst/>
          </a:prstGeom>
          <a:noFill/>
        </p:spPr>
        <p:txBody>
          <a:bodyPr wrap="square" rtlCol="0">
            <a:spAutoFit/>
          </a:bodyPr>
          <a:lstStyle/>
          <a:p>
            <a:r>
              <a:rPr lang="fi-FI" sz="1000" dirty="0"/>
              <a:t>Indikaattori perustuu kysymykseen: ” Onko sinulla vaikeuksia seuraavissa koulunkäyntiin tai opiskeluun liittyvissä asioissa?". Kysymyksen osio: 5) lukemista vaativien tehtävien tekeminen. Vastausvaihtoehdot: 1) ei lainkaan, 2) melko vähän, 3) melko paljon ja 4) erittäin paljon. Tarkastelussa ovat vastaajat, jotka ovat ilmoittaneet vaihtoehdon 3 tai 4. </a:t>
            </a:r>
          </a:p>
        </p:txBody>
      </p:sp>
      <p:graphicFrame>
        <p:nvGraphicFramePr>
          <p:cNvPr id="6" name="Kaavio 5"/>
          <p:cNvGraphicFramePr>
            <a:graphicFrameLocks/>
          </p:cNvGraphicFramePr>
          <p:nvPr>
            <p:extLst>
              <p:ext uri="{D42A27DB-BD31-4B8C-83A1-F6EECF244321}">
                <p14:modId xmlns:p14="http://schemas.microsoft.com/office/powerpoint/2010/main" val="2344529643"/>
              </p:ext>
            </p:extLst>
          </p:nvPr>
        </p:nvGraphicFramePr>
        <p:xfrm>
          <a:off x="1268506"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ruutu 6"/>
          <p:cNvSpPr txBox="1"/>
          <p:nvPr/>
        </p:nvSpPr>
        <p:spPr>
          <a:xfrm>
            <a:off x="609601" y="1202288"/>
            <a:ext cx="11154335" cy="646331"/>
          </a:xfrm>
          <a:prstGeom prst="rect">
            <a:avLst/>
          </a:prstGeom>
          <a:noFill/>
        </p:spPr>
        <p:txBody>
          <a:bodyPr wrap="square" rtlCol="0">
            <a:spAutoFit/>
          </a:bodyPr>
          <a:lstStyle/>
          <a:p>
            <a:r>
              <a:rPr lang="fi-FI" dirty="0"/>
              <a:t>Vaikeuksia lukemista vaativissa tehtävissä on eniten kuopiolaisilla ammatillisen oppilaitoksen nuorilla 26,7%, joka on hieman enemmän kuin koko maan keskiarvo ammatillisen oppilaitoksen nuorilla (23,9%).</a:t>
            </a:r>
          </a:p>
        </p:txBody>
      </p:sp>
    </p:spTree>
    <p:extLst>
      <p:ext uri="{BB962C8B-B14F-4D97-AF65-F5344CB8AC3E}">
        <p14:creationId xmlns:p14="http://schemas.microsoft.com/office/powerpoint/2010/main" val="21456369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KOULUNKÄYNTI JA OPISKELU, vaikeudet koulunkäynnissä</a:t>
            </a:r>
          </a:p>
        </p:txBody>
      </p:sp>
      <p:sp>
        <p:nvSpPr>
          <p:cNvPr id="4" name="Alatunnisteen paikkamerkki 3"/>
          <p:cNvSpPr>
            <a:spLocks noGrp="1"/>
          </p:cNvSpPr>
          <p:nvPr>
            <p:ph type="ftr" sz="quarter" idx="3"/>
          </p:nvPr>
        </p:nvSpPr>
        <p:spPr/>
        <p:txBody>
          <a:bodyPr/>
          <a:lstStyle/>
          <a:p>
            <a:pPr>
              <a:defRPr/>
            </a:pPr>
            <a:endParaRPr lang="fi-FI" dirty="0"/>
          </a:p>
        </p:txBody>
      </p:sp>
      <p:sp>
        <p:nvSpPr>
          <p:cNvPr id="7" name="Tekstiruutu 6"/>
          <p:cNvSpPr txBox="1"/>
          <p:nvPr/>
        </p:nvSpPr>
        <p:spPr>
          <a:xfrm>
            <a:off x="704995" y="1811683"/>
            <a:ext cx="10877405" cy="646331"/>
          </a:xfrm>
          <a:prstGeom prst="rect">
            <a:avLst/>
          </a:prstGeom>
          <a:noFill/>
        </p:spPr>
        <p:txBody>
          <a:bodyPr wrap="square" rtlCol="0">
            <a:spAutoFit/>
          </a:bodyPr>
          <a:lstStyle/>
          <a:p>
            <a:r>
              <a:rPr lang="fi-FI" dirty="0"/>
              <a:t>Kuopiossa on 8. ja 9.lk nuorilla on eniten ja saman verran kuin Joensuussa, vaikeuksia lukemista vaativissa tehtävissä kuin muissa vertailukaupungeissa.</a:t>
            </a:r>
          </a:p>
        </p:txBody>
      </p:sp>
      <p:graphicFrame>
        <p:nvGraphicFramePr>
          <p:cNvPr id="8" name="Kaavio 7"/>
          <p:cNvGraphicFramePr>
            <a:graphicFrameLocks/>
          </p:cNvGraphicFramePr>
          <p:nvPr>
            <p:extLst>
              <p:ext uri="{D42A27DB-BD31-4B8C-83A1-F6EECF244321}">
                <p14:modId xmlns:p14="http://schemas.microsoft.com/office/powerpoint/2010/main" val="1947911353"/>
              </p:ext>
            </p:extLst>
          </p:nvPr>
        </p:nvGraphicFramePr>
        <p:xfrm>
          <a:off x="1400556" y="2977696"/>
          <a:ext cx="5183124" cy="3120116"/>
        </p:xfrm>
        <a:graphic>
          <a:graphicData uri="http://schemas.openxmlformats.org/drawingml/2006/chart">
            <c:chart xmlns:c="http://schemas.openxmlformats.org/drawingml/2006/chart" xmlns:r="http://schemas.openxmlformats.org/officeDocument/2006/relationships" r:id="rId2"/>
          </a:graphicData>
        </a:graphic>
      </p:graphicFrame>
      <p:sp>
        <p:nvSpPr>
          <p:cNvPr id="9" name="Ellipsi 8"/>
          <p:cNvSpPr/>
          <p:nvPr/>
        </p:nvSpPr>
        <p:spPr>
          <a:xfrm>
            <a:off x="5816794" y="5244479"/>
            <a:ext cx="558411" cy="691035"/>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i-FI"/>
          </a:p>
        </p:txBody>
      </p:sp>
    </p:spTree>
    <p:extLst>
      <p:ext uri="{BB962C8B-B14F-4D97-AF65-F5344CB8AC3E}">
        <p14:creationId xmlns:p14="http://schemas.microsoft.com/office/powerpoint/2010/main" val="36757551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932370"/>
          </a:xfrm>
        </p:spPr>
        <p:txBody>
          <a:bodyPr/>
          <a:lstStyle/>
          <a:p>
            <a:r>
              <a:rPr lang="fi-FI" dirty="0"/>
              <a:t>KOULUNKÄYNTI JA OPISKELU, vaikeudet koulunkäynnissä</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3224019051"/>
              </p:ext>
            </p:extLst>
          </p:nvPr>
        </p:nvGraphicFramePr>
        <p:xfrm>
          <a:off x="1450041" y="2407974"/>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p:cNvSpPr txBox="1"/>
          <p:nvPr/>
        </p:nvSpPr>
        <p:spPr>
          <a:xfrm>
            <a:off x="1001806" y="5681382"/>
            <a:ext cx="11388749" cy="400110"/>
          </a:xfrm>
          <a:prstGeom prst="rect">
            <a:avLst/>
          </a:prstGeom>
          <a:noFill/>
        </p:spPr>
        <p:txBody>
          <a:bodyPr wrap="square" rtlCol="0">
            <a:spAutoFit/>
          </a:bodyPr>
          <a:lstStyle/>
          <a:p>
            <a:r>
              <a:rPr lang="fi-FI" sz="1000" dirty="0"/>
              <a:t>Indikaattori perustuu kysymykseen: ” Onko sinulla vaikeuksia seuraavissa koulunkäyntiin tai opiskeluun liittyvissä asioissa?". Kysymyksen osio: 6) laskemista vaativien tehtävien tekeminen. Vastausvaihtoehdot: 1) ei lainkaan, 2) melko vähän, 3) melko paljon ja 4) erittäin paljon. Tarkastelussa ovat vastaajat, jotka ovat ilmoittaneet vaihtoehdon 3 tai 4. </a:t>
            </a:r>
          </a:p>
        </p:txBody>
      </p:sp>
      <p:graphicFrame>
        <p:nvGraphicFramePr>
          <p:cNvPr id="6" name="Kaavio 5"/>
          <p:cNvGraphicFramePr>
            <a:graphicFrameLocks/>
          </p:cNvGraphicFramePr>
          <p:nvPr>
            <p:extLst>
              <p:ext uri="{D42A27DB-BD31-4B8C-83A1-F6EECF244321}">
                <p14:modId xmlns:p14="http://schemas.microsoft.com/office/powerpoint/2010/main" val="576849562"/>
              </p:ext>
            </p:extLst>
          </p:nvPr>
        </p:nvGraphicFramePr>
        <p:xfrm>
          <a:off x="6696180" y="233306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ruutu 6"/>
          <p:cNvSpPr txBox="1"/>
          <p:nvPr/>
        </p:nvSpPr>
        <p:spPr>
          <a:xfrm>
            <a:off x="609601" y="1220020"/>
            <a:ext cx="11268636" cy="646331"/>
          </a:xfrm>
          <a:prstGeom prst="rect">
            <a:avLst/>
          </a:prstGeom>
          <a:noFill/>
        </p:spPr>
        <p:txBody>
          <a:bodyPr wrap="square" rtlCol="0">
            <a:spAutoFit/>
          </a:bodyPr>
          <a:lstStyle/>
          <a:p>
            <a:r>
              <a:rPr lang="fi-FI" dirty="0"/>
              <a:t>Vaikeuksia laskemista vaativissa tehtävissä on eniten kuopiolaisilla ammatillisen oppilaitoksen nuorilla 33,7%. Kun koko maassa eniten vaikeuksia laskemista vaativissa tehtävissä on lukiolailla 30,7%.</a:t>
            </a:r>
          </a:p>
        </p:txBody>
      </p:sp>
    </p:spTree>
    <p:extLst>
      <p:ext uri="{BB962C8B-B14F-4D97-AF65-F5344CB8AC3E}">
        <p14:creationId xmlns:p14="http://schemas.microsoft.com/office/powerpoint/2010/main" val="38723856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KOULUNKÄYNTI JA OPISKELU, vaikeudet koulunkäynnissä</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1570720806"/>
              </p:ext>
            </p:extLst>
          </p:nvPr>
        </p:nvGraphicFramePr>
        <p:xfrm>
          <a:off x="1323975" y="3171825"/>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Ellipsi 6"/>
          <p:cNvSpPr/>
          <p:nvPr/>
        </p:nvSpPr>
        <p:spPr>
          <a:xfrm>
            <a:off x="5158260" y="5199368"/>
            <a:ext cx="558411" cy="691035"/>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i-FI"/>
          </a:p>
        </p:txBody>
      </p:sp>
      <p:sp>
        <p:nvSpPr>
          <p:cNvPr id="8" name="Tekstiruutu 7"/>
          <p:cNvSpPr txBox="1"/>
          <p:nvPr/>
        </p:nvSpPr>
        <p:spPr>
          <a:xfrm>
            <a:off x="680314" y="2026310"/>
            <a:ext cx="8879354" cy="369332"/>
          </a:xfrm>
          <a:prstGeom prst="rect">
            <a:avLst/>
          </a:prstGeom>
          <a:noFill/>
        </p:spPr>
        <p:txBody>
          <a:bodyPr wrap="none" rtlCol="0">
            <a:spAutoFit/>
          </a:bodyPr>
          <a:lstStyle/>
          <a:p>
            <a:r>
              <a:rPr lang="fi-FI" dirty="0"/>
              <a:t>Kuopiolaisilla 8. ja 9.lk nuorilla on eniten vaikeuksia laskemista vaativissa tehtävissä. </a:t>
            </a:r>
          </a:p>
        </p:txBody>
      </p:sp>
    </p:spTree>
    <p:extLst>
      <p:ext uri="{BB962C8B-B14F-4D97-AF65-F5344CB8AC3E}">
        <p14:creationId xmlns:p14="http://schemas.microsoft.com/office/powerpoint/2010/main" val="3358707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932370"/>
          </a:xfrm>
        </p:spPr>
        <p:txBody>
          <a:bodyPr/>
          <a:lstStyle/>
          <a:p>
            <a:r>
              <a:rPr lang="fi-FI" dirty="0"/>
              <a:t>KOULUNKÄYNTI JA OPISKELU, luvattomat poissaolot</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1285104858"/>
              </p:ext>
            </p:extLst>
          </p:nvPr>
        </p:nvGraphicFramePr>
        <p:xfrm>
          <a:off x="6600265" y="2414698"/>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p:cNvSpPr txBox="1"/>
          <p:nvPr/>
        </p:nvSpPr>
        <p:spPr>
          <a:xfrm>
            <a:off x="1190065" y="5708276"/>
            <a:ext cx="10676509" cy="400110"/>
          </a:xfrm>
          <a:prstGeom prst="rect">
            <a:avLst/>
          </a:prstGeom>
          <a:noFill/>
        </p:spPr>
        <p:txBody>
          <a:bodyPr wrap="square" rtlCol="0">
            <a:spAutoFit/>
          </a:bodyPr>
          <a:lstStyle/>
          <a:p>
            <a:r>
              <a:rPr lang="fi-FI" sz="1000" dirty="0"/>
              <a:t>Indikaattori perustuu kysymykseen: "Kuinka usein sinulla on ollut tämän lukuvuoden aikana?". Kysymyksen osio: 2) luvattomia poissaoloja, lintsaamista. Vastausvaihtoehdot: 1) ei lainkaan, 2) muutaman kerran vuodessa, 3) kuukausittain, 4) viikoittain, 5) päivittäin tai lähes päivittäin. Tarkastelussa ovat vastaajat, jotka ovat ilmoittaneet vaihtoehdon 4 tai 5. </a:t>
            </a:r>
          </a:p>
        </p:txBody>
      </p:sp>
      <p:graphicFrame>
        <p:nvGraphicFramePr>
          <p:cNvPr id="6" name="Kaavio 5"/>
          <p:cNvGraphicFramePr>
            <a:graphicFrameLocks/>
          </p:cNvGraphicFramePr>
          <p:nvPr>
            <p:extLst>
              <p:ext uri="{D42A27DB-BD31-4B8C-83A1-F6EECF244321}">
                <p14:modId xmlns:p14="http://schemas.microsoft.com/office/powerpoint/2010/main" val="3809763724"/>
              </p:ext>
            </p:extLst>
          </p:nvPr>
        </p:nvGraphicFramePr>
        <p:xfrm>
          <a:off x="1416423" y="2602006"/>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ruutu 6"/>
          <p:cNvSpPr txBox="1"/>
          <p:nvPr/>
        </p:nvSpPr>
        <p:spPr>
          <a:xfrm>
            <a:off x="800101" y="1385047"/>
            <a:ext cx="11174506" cy="923330"/>
          </a:xfrm>
          <a:prstGeom prst="rect">
            <a:avLst/>
          </a:prstGeom>
          <a:noFill/>
        </p:spPr>
        <p:txBody>
          <a:bodyPr wrap="square" rtlCol="0">
            <a:spAutoFit/>
          </a:bodyPr>
          <a:lstStyle/>
          <a:p>
            <a:r>
              <a:rPr lang="fi-FI" dirty="0"/>
              <a:t>Luvattomia poissaoloja vähintään viikoittain on eniten ammatillisen oppilaitoksen nuorilla. Luvattomien poissaolojen määrä on ollut kasvussa kaikilla eri kouluasteilla. Kuopiossa luvattomia poissaoloja vähintään viikoittain on vähemmän kuin koko maassa keskimäärin.</a:t>
            </a:r>
          </a:p>
        </p:txBody>
      </p:sp>
    </p:spTree>
    <p:extLst>
      <p:ext uri="{BB962C8B-B14F-4D97-AF65-F5344CB8AC3E}">
        <p14:creationId xmlns:p14="http://schemas.microsoft.com/office/powerpoint/2010/main" val="20530646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KOULUNKÄYNTI JA OPISKELU, luvattomat poissaolot</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2449594922"/>
              </p:ext>
            </p:extLst>
          </p:nvPr>
        </p:nvGraphicFramePr>
        <p:xfrm>
          <a:off x="1388668" y="2523744"/>
          <a:ext cx="5319369" cy="2869387"/>
        </p:xfrm>
        <a:graphic>
          <a:graphicData uri="http://schemas.openxmlformats.org/drawingml/2006/chart">
            <c:chart xmlns:c="http://schemas.openxmlformats.org/drawingml/2006/chart" xmlns:r="http://schemas.openxmlformats.org/officeDocument/2006/relationships" r:id="rId2"/>
          </a:graphicData>
        </a:graphic>
      </p:graphicFrame>
      <p:sp>
        <p:nvSpPr>
          <p:cNvPr id="6" name="Ellipsi 5"/>
          <p:cNvSpPr/>
          <p:nvPr/>
        </p:nvSpPr>
        <p:spPr>
          <a:xfrm>
            <a:off x="2495528" y="4562945"/>
            <a:ext cx="558411" cy="691035"/>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i-FI"/>
          </a:p>
        </p:txBody>
      </p:sp>
      <p:sp>
        <p:nvSpPr>
          <p:cNvPr id="7" name="Tekstiruutu 6"/>
          <p:cNvSpPr txBox="1"/>
          <p:nvPr/>
        </p:nvSpPr>
        <p:spPr>
          <a:xfrm>
            <a:off x="687629" y="1623974"/>
            <a:ext cx="9007594" cy="369332"/>
          </a:xfrm>
          <a:prstGeom prst="rect">
            <a:avLst/>
          </a:prstGeom>
          <a:noFill/>
        </p:spPr>
        <p:txBody>
          <a:bodyPr wrap="none" rtlCol="0">
            <a:spAutoFit/>
          </a:bodyPr>
          <a:lstStyle/>
          <a:p>
            <a:r>
              <a:rPr lang="fi-FI" dirty="0"/>
              <a:t>Kuopiossa on toiseksi vähiten luvattomia poissaoloja viikoittain 8. ja 9. luokan nuorilla. </a:t>
            </a:r>
          </a:p>
        </p:txBody>
      </p:sp>
    </p:spTree>
    <p:extLst>
      <p:ext uri="{BB962C8B-B14F-4D97-AF65-F5344CB8AC3E}">
        <p14:creationId xmlns:p14="http://schemas.microsoft.com/office/powerpoint/2010/main" val="12226580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932370"/>
          </a:xfrm>
        </p:spPr>
        <p:txBody>
          <a:bodyPr/>
          <a:lstStyle/>
          <a:p>
            <a:r>
              <a:rPr lang="fi-FI" dirty="0"/>
              <a:t>OSALLISUUS, tärkeä osa luokkayhteisöä </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741849759"/>
              </p:ext>
            </p:extLst>
          </p:nvPr>
        </p:nvGraphicFramePr>
        <p:xfrm>
          <a:off x="1107141" y="2353235"/>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p:cNvSpPr txBox="1"/>
          <p:nvPr/>
        </p:nvSpPr>
        <p:spPr>
          <a:xfrm>
            <a:off x="840441" y="5715000"/>
            <a:ext cx="11063289" cy="400110"/>
          </a:xfrm>
          <a:prstGeom prst="rect">
            <a:avLst/>
          </a:prstGeom>
          <a:noFill/>
        </p:spPr>
        <p:txBody>
          <a:bodyPr wrap="square" rtlCol="0">
            <a:spAutoFit/>
          </a:bodyPr>
          <a:lstStyle/>
          <a:p>
            <a:r>
              <a:rPr lang="fi-FI" sz="1000" dirty="0"/>
              <a:t>Indikaattori perustuu kysymykseen: "Koen olevani tärkeä osa". Kysymyksen osio: 1) luokkayhteisöä. Vastausvaihtoehdot: 1) täysin samaa mieltä, 2) samaa mieltä, 3) en samaa enkä eri mieltä, 4) eri mieltä, 5) täysin eri mieltä. Tarkastelussa ovat ne vastaajat, jotka ovat ilmoittaneet vaihtoehdon 1 tai 2. </a:t>
            </a:r>
          </a:p>
        </p:txBody>
      </p:sp>
      <p:graphicFrame>
        <p:nvGraphicFramePr>
          <p:cNvPr id="6" name="Kaavio 5"/>
          <p:cNvGraphicFramePr>
            <a:graphicFrameLocks/>
          </p:cNvGraphicFramePr>
          <p:nvPr>
            <p:extLst>
              <p:ext uri="{D42A27DB-BD31-4B8C-83A1-F6EECF244321}">
                <p14:modId xmlns:p14="http://schemas.microsoft.com/office/powerpoint/2010/main" val="3945878273"/>
              </p:ext>
            </p:extLst>
          </p:nvPr>
        </p:nvGraphicFramePr>
        <p:xfrm>
          <a:off x="6593541" y="2353235"/>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ruutu 6"/>
          <p:cNvSpPr txBox="1"/>
          <p:nvPr/>
        </p:nvSpPr>
        <p:spPr>
          <a:xfrm>
            <a:off x="611678" y="1200284"/>
            <a:ext cx="11073653" cy="923330"/>
          </a:xfrm>
          <a:prstGeom prst="rect">
            <a:avLst/>
          </a:prstGeom>
          <a:noFill/>
        </p:spPr>
        <p:txBody>
          <a:bodyPr wrap="square" rtlCol="0">
            <a:spAutoFit/>
          </a:bodyPr>
          <a:lstStyle/>
          <a:p>
            <a:r>
              <a:rPr lang="fi-FI" dirty="0"/>
              <a:t>Kuopiolaisista nuorista ammatillisen oppilaitoksen nuoret kokevat eniten olevansa </a:t>
            </a:r>
            <a:r>
              <a:rPr lang="fi-FI" b="1" dirty="0"/>
              <a:t>tärkeä osa luokkayhteisöä </a:t>
            </a:r>
            <a:r>
              <a:rPr lang="fi-FI" dirty="0"/>
              <a:t>62,8%. Koko maassa tilanne on hieman parempi kuin Kuopiossa kaikilla eri kouluasteilla. Kokemus siitä, että on osa luokkayhteisöä on laskussa niin Kuopiossa kuin koko maassa.</a:t>
            </a:r>
          </a:p>
        </p:txBody>
      </p:sp>
    </p:spTree>
    <p:extLst>
      <p:ext uri="{BB962C8B-B14F-4D97-AF65-F5344CB8AC3E}">
        <p14:creationId xmlns:p14="http://schemas.microsoft.com/office/powerpoint/2010/main" val="27929712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OSALLISUUS, tärkeä osa luokkayhteisöä </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4098657372"/>
              </p:ext>
            </p:extLst>
          </p:nvPr>
        </p:nvGraphicFramePr>
        <p:xfrm>
          <a:off x="1118006" y="2545689"/>
          <a:ext cx="5114543" cy="2891334"/>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p:cNvSpPr txBox="1"/>
          <p:nvPr/>
        </p:nvSpPr>
        <p:spPr>
          <a:xfrm>
            <a:off x="841248" y="1660550"/>
            <a:ext cx="7584127" cy="369332"/>
          </a:xfrm>
          <a:prstGeom prst="rect">
            <a:avLst/>
          </a:prstGeom>
          <a:noFill/>
        </p:spPr>
        <p:txBody>
          <a:bodyPr wrap="none" rtlCol="0">
            <a:spAutoFit/>
          </a:bodyPr>
          <a:lstStyle/>
          <a:p>
            <a:r>
              <a:rPr lang="fi-FI" dirty="0"/>
              <a:t>Kuopiossa 8. ja 9.lk nuoret kokevat vähiten olevansa osa luokkayhteisöä.</a:t>
            </a:r>
          </a:p>
        </p:txBody>
      </p:sp>
      <p:sp>
        <p:nvSpPr>
          <p:cNvPr id="7" name="Ellipsi 6"/>
          <p:cNvSpPr/>
          <p:nvPr/>
        </p:nvSpPr>
        <p:spPr>
          <a:xfrm>
            <a:off x="1610389" y="4665358"/>
            <a:ext cx="558411" cy="691035"/>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i-FI"/>
          </a:p>
        </p:txBody>
      </p:sp>
    </p:spTree>
    <p:extLst>
      <p:ext uri="{BB962C8B-B14F-4D97-AF65-F5344CB8AC3E}">
        <p14:creationId xmlns:p14="http://schemas.microsoft.com/office/powerpoint/2010/main" val="7515478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932370"/>
          </a:xfrm>
        </p:spPr>
        <p:txBody>
          <a:bodyPr/>
          <a:lstStyle/>
          <a:p>
            <a:r>
              <a:rPr lang="fi-FI" dirty="0"/>
              <a:t>OSALLISUUS, tärkeä osa kouluyhteisöä </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1446138669"/>
              </p:ext>
            </p:extLst>
          </p:nvPr>
        </p:nvGraphicFramePr>
        <p:xfrm>
          <a:off x="6620435" y="240797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Kaavio 5"/>
          <p:cNvGraphicFramePr>
            <a:graphicFrameLocks/>
          </p:cNvGraphicFramePr>
          <p:nvPr>
            <p:extLst>
              <p:ext uri="{D42A27DB-BD31-4B8C-83A1-F6EECF244321}">
                <p14:modId xmlns:p14="http://schemas.microsoft.com/office/powerpoint/2010/main" val="650919361"/>
              </p:ext>
            </p:extLst>
          </p:nvPr>
        </p:nvGraphicFramePr>
        <p:xfrm>
          <a:off x="1436594" y="2554941"/>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iruutu 2"/>
          <p:cNvSpPr txBox="1"/>
          <p:nvPr/>
        </p:nvSpPr>
        <p:spPr>
          <a:xfrm>
            <a:off x="1203513" y="5802406"/>
            <a:ext cx="10566810" cy="400110"/>
          </a:xfrm>
          <a:prstGeom prst="rect">
            <a:avLst/>
          </a:prstGeom>
          <a:noFill/>
        </p:spPr>
        <p:txBody>
          <a:bodyPr wrap="square" rtlCol="0">
            <a:spAutoFit/>
          </a:bodyPr>
          <a:lstStyle/>
          <a:p>
            <a:r>
              <a:rPr lang="fi-FI" sz="1000" dirty="0"/>
              <a:t>Indikaattori perustuu kysymykseen: "Koen olevani tärkeä osa". Kysymyksen osio: 2) kouluyhteisöä. Vastausvaihtoehdot: 1) täysin samaa mieltä, 2) samaa mieltä, 3) en samaa enkä eri mieltä, 4) eri mieltä, 5) täysin eri mieltä. Tarkastelussa ovat ne vastaajat, jotka ovat ilmoittaneet vaihtoehdon 1 tai 2. </a:t>
            </a:r>
          </a:p>
        </p:txBody>
      </p:sp>
      <p:sp>
        <p:nvSpPr>
          <p:cNvPr id="7" name="Tekstiruutu 6"/>
          <p:cNvSpPr txBox="1"/>
          <p:nvPr/>
        </p:nvSpPr>
        <p:spPr>
          <a:xfrm>
            <a:off x="753036" y="1304365"/>
            <a:ext cx="11208124" cy="923330"/>
          </a:xfrm>
          <a:prstGeom prst="rect">
            <a:avLst/>
          </a:prstGeom>
          <a:noFill/>
        </p:spPr>
        <p:txBody>
          <a:bodyPr wrap="square" rtlCol="0">
            <a:spAutoFit/>
          </a:bodyPr>
          <a:lstStyle/>
          <a:p>
            <a:r>
              <a:rPr lang="fi-FI" dirty="0"/>
              <a:t>Kuopiossa eri kouluasteista lukiolaiset kokevat eniten olevansa tärkeä osa kouluyhteisöä ja peruskoululaiset 8. ja 9.lk vähiten. Lukiolaisten ja ammatillisen oppilaitoksen nuorten tilanne on parempi kuin koko maassa keskimäärin. </a:t>
            </a:r>
          </a:p>
        </p:txBody>
      </p:sp>
    </p:spTree>
    <p:extLst>
      <p:ext uri="{BB962C8B-B14F-4D97-AF65-F5344CB8AC3E}">
        <p14:creationId xmlns:p14="http://schemas.microsoft.com/office/powerpoint/2010/main" val="19261957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OSALLISUUS, tärkeä osa kouluyhteisöä </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2908502834"/>
              </p:ext>
            </p:extLst>
          </p:nvPr>
        </p:nvGraphicFramePr>
        <p:xfrm>
          <a:off x="1308202" y="2876703"/>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Ellipsi 5"/>
          <p:cNvSpPr/>
          <p:nvPr/>
        </p:nvSpPr>
        <p:spPr>
          <a:xfrm>
            <a:off x="1650466" y="4760456"/>
            <a:ext cx="558411" cy="691035"/>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i-FI"/>
          </a:p>
        </p:txBody>
      </p:sp>
      <p:sp>
        <p:nvSpPr>
          <p:cNvPr id="7" name="Tekstiruutu 6"/>
          <p:cNvSpPr txBox="1"/>
          <p:nvPr/>
        </p:nvSpPr>
        <p:spPr>
          <a:xfrm>
            <a:off x="768096" y="1667866"/>
            <a:ext cx="10724083" cy="646331"/>
          </a:xfrm>
          <a:prstGeom prst="rect">
            <a:avLst/>
          </a:prstGeom>
          <a:noFill/>
        </p:spPr>
        <p:txBody>
          <a:bodyPr wrap="square" rtlCol="0">
            <a:spAutoFit/>
          </a:bodyPr>
          <a:lstStyle/>
          <a:p>
            <a:r>
              <a:rPr lang="fi-FI" dirty="0"/>
              <a:t>Kuopiolaiset 8. ja 9.lk nuoret kokevat vähiten olevansa tärkeä osa kouluyhteisöä. Kuopiossa sekä kaikissa vertailukunnissa tilanne on huonontunut edellisestä mittauskerrasta.</a:t>
            </a:r>
          </a:p>
        </p:txBody>
      </p:sp>
    </p:spTree>
    <p:extLst>
      <p:ext uri="{BB962C8B-B14F-4D97-AF65-F5344CB8AC3E}">
        <p14:creationId xmlns:p14="http://schemas.microsoft.com/office/powerpoint/2010/main" val="1008088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LIIKUNTA SUKUPUOLITTAIN EROJA Kuopiossa</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792465555"/>
              </p:ext>
            </p:extLst>
          </p:nvPr>
        </p:nvGraphicFramePr>
        <p:xfrm>
          <a:off x="500462" y="251771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Kaavio 5"/>
          <p:cNvGraphicFramePr>
            <a:graphicFrameLocks/>
          </p:cNvGraphicFramePr>
          <p:nvPr>
            <p:extLst>
              <p:ext uri="{D42A27DB-BD31-4B8C-83A1-F6EECF244321}">
                <p14:modId xmlns:p14="http://schemas.microsoft.com/office/powerpoint/2010/main" val="2589587303"/>
              </p:ext>
            </p:extLst>
          </p:nvPr>
        </p:nvGraphicFramePr>
        <p:xfrm>
          <a:off x="6197600" y="2517714"/>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7994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932370"/>
          </a:xfrm>
        </p:spPr>
        <p:txBody>
          <a:bodyPr/>
          <a:lstStyle/>
          <a:p>
            <a:r>
              <a:rPr lang="fi-FI" dirty="0"/>
              <a:t>TYYTYVÄINEN ELÄMÄÄNSÄ</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1133886542"/>
              </p:ext>
            </p:extLst>
          </p:nvPr>
        </p:nvGraphicFramePr>
        <p:xfrm>
          <a:off x="6096000" y="224586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Kaavio 5"/>
          <p:cNvGraphicFramePr>
            <a:graphicFrameLocks/>
          </p:cNvGraphicFramePr>
          <p:nvPr>
            <p:extLst>
              <p:ext uri="{D42A27DB-BD31-4B8C-83A1-F6EECF244321}">
                <p14:modId xmlns:p14="http://schemas.microsoft.com/office/powerpoint/2010/main" val="3638351389"/>
              </p:ext>
            </p:extLst>
          </p:nvPr>
        </p:nvGraphicFramePr>
        <p:xfrm>
          <a:off x="1003978" y="224586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iruutu 2"/>
          <p:cNvSpPr txBox="1"/>
          <p:nvPr/>
        </p:nvSpPr>
        <p:spPr>
          <a:xfrm>
            <a:off x="684055" y="5437539"/>
            <a:ext cx="11296014" cy="400110"/>
          </a:xfrm>
          <a:prstGeom prst="rect">
            <a:avLst/>
          </a:prstGeom>
          <a:noFill/>
        </p:spPr>
        <p:txBody>
          <a:bodyPr wrap="square" rtlCol="0">
            <a:spAutoFit/>
          </a:bodyPr>
          <a:lstStyle/>
          <a:p>
            <a:r>
              <a:rPr lang="fi-FI" sz="1000" dirty="0"/>
              <a:t>Indikaattori perustuu kysymykseen: "Oletko elämääsi tällä hetkellä?". Vastausvaihtoehdot: 1) erittäin tyytyväinen, 2) melko tyytyväinen, 3) en tyytyväinen enkä tyytymätön, 4) melko tyytymätön, 5) erittäin tyytymätön. Tarkastelussa ovat ne vastaajat, jotka ovat ilmoittaneet vaihtoehdon 1. </a:t>
            </a:r>
          </a:p>
        </p:txBody>
      </p:sp>
      <p:sp>
        <p:nvSpPr>
          <p:cNvPr id="7" name="Tekstiruutu 6"/>
          <p:cNvSpPr txBox="1"/>
          <p:nvPr/>
        </p:nvSpPr>
        <p:spPr>
          <a:xfrm>
            <a:off x="609601" y="1098297"/>
            <a:ext cx="11068194" cy="923330"/>
          </a:xfrm>
          <a:prstGeom prst="rect">
            <a:avLst/>
          </a:prstGeom>
          <a:noFill/>
        </p:spPr>
        <p:txBody>
          <a:bodyPr wrap="square" rtlCol="0">
            <a:spAutoFit/>
          </a:bodyPr>
          <a:lstStyle/>
          <a:p>
            <a:r>
              <a:rPr lang="fi-FI" dirty="0"/>
              <a:t>Kuopiolaisten lukiolaisten ja perusopetuksen oppilaiden tyytyväisyys elämään on hieman lisääntynyt, mutta ammatillisen oppilaitoksen nuorten tyytyväisyys elämään on laskenut. Koko maassa eri kouluasteilla tyytyväisyys elämään on kasvanut kaikilla eri kouluasteilla. </a:t>
            </a:r>
          </a:p>
        </p:txBody>
      </p:sp>
    </p:spTree>
    <p:extLst>
      <p:ext uri="{BB962C8B-B14F-4D97-AF65-F5344CB8AC3E}">
        <p14:creationId xmlns:p14="http://schemas.microsoft.com/office/powerpoint/2010/main" val="2257424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TYYTYVÄINEN ELÄMÄÄNSÄ</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1832200380"/>
              </p:ext>
            </p:extLst>
          </p:nvPr>
        </p:nvGraphicFramePr>
        <p:xfrm>
          <a:off x="1454506" y="2920593"/>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Ellipsi 5"/>
          <p:cNvSpPr/>
          <p:nvPr/>
        </p:nvSpPr>
        <p:spPr>
          <a:xfrm>
            <a:off x="1826031" y="4971414"/>
            <a:ext cx="558411" cy="691035"/>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i-FI"/>
          </a:p>
        </p:txBody>
      </p:sp>
      <p:sp>
        <p:nvSpPr>
          <p:cNvPr id="7" name="Tekstiruutu 6"/>
          <p:cNvSpPr txBox="1"/>
          <p:nvPr/>
        </p:nvSpPr>
        <p:spPr>
          <a:xfrm>
            <a:off x="921715" y="1823598"/>
            <a:ext cx="9302547" cy="369332"/>
          </a:xfrm>
          <a:prstGeom prst="rect">
            <a:avLst/>
          </a:prstGeom>
          <a:noFill/>
        </p:spPr>
        <p:txBody>
          <a:bodyPr wrap="none" rtlCol="0">
            <a:spAutoFit/>
          </a:bodyPr>
          <a:lstStyle/>
          <a:p>
            <a:r>
              <a:rPr lang="fi-FI" dirty="0"/>
              <a:t>Kuopiolaiset 8. ja 9.lk nuoret ovat vähiten tyytyväisiä elämäänsä suhteessa vertailukuntiin.</a:t>
            </a:r>
          </a:p>
        </p:txBody>
      </p:sp>
    </p:spTree>
    <p:extLst>
      <p:ext uri="{BB962C8B-B14F-4D97-AF65-F5344CB8AC3E}">
        <p14:creationId xmlns:p14="http://schemas.microsoft.com/office/powerpoint/2010/main" val="29801602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932370"/>
          </a:xfrm>
        </p:spPr>
        <p:txBody>
          <a:bodyPr/>
          <a:lstStyle/>
          <a:p>
            <a:r>
              <a:rPr lang="fi-FI" dirty="0"/>
              <a:t>OSALLISTUMINEN JA VAIKUTUSMAHDOLLISUUDET</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2204516926"/>
              </p:ext>
            </p:extLst>
          </p:nvPr>
        </p:nvGraphicFramePr>
        <p:xfrm>
          <a:off x="811306" y="2185147"/>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p:cNvSpPr txBox="1"/>
          <p:nvPr/>
        </p:nvSpPr>
        <p:spPr>
          <a:xfrm>
            <a:off x="609601" y="5148939"/>
            <a:ext cx="11247343" cy="1015663"/>
          </a:xfrm>
          <a:prstGeom prst="rect">
            <a:avLst/>
          </a:prstGeom>
          <a:noFill/>
        </p:spPr>
        <p:txBody>
          <a:bodyPr wrap="square" rtlCol="0">
            <a:spAutoFit/>
          </a:bodyPr>
          <a:lstStyle/>
          <a:p>
            <a:r>
              <a:rPr lang="fi-FI" sz="1000" dirty="0"/>
              <a:t>Indikaattori perustuu kysymykseen: "Millainen mahdollisuus sinulla on ollut vaikuttaa seuraaviin asioihin koulussasi tai oppilaitoksessasi tämän lukuvuoden aikana?". Summaindikaattori muodostuu seitsemästä kysymyksen osiosta: 1) oppituntien järjestelyt (esim. työskentelytavat), 2) koulutyön tai opiskelun suunnittelu (mm. oppituntien sijoittelu, koulupäivän/opiskelupäivän alkamisajankohta, koejärjestelyt), 3) välituntien tai taukojen suunnittelu tai toteutus, 4) koulun tai oppilaitoksen yhteisten sääntöjen laatiminen, 5) koulutilojen tai oppilaitoksen tilojen suunnittelu tai siistiminen, 6) kouluruokailu (mm. ruokalistat, tilojen viihtyvyys), 7) koulun tai oppilaitoksen teemapäivien, juhlien, retkien ja leirikoulun järjestäminen. Vastausvaihtoehdot: 1) erittäin hyvä, 2) melko hyvä, 3) ei hyvä eikä huono, 4) melko huono, 5) erittäin huono. Vastausvaihtoehdot uudelleen luokitellaan seuraavasti: 1=3, 2=2, 3=1, 4=0, 5=0. Osioiden uudelleen luokitellut pistemäärät lasketaan yhteen. Tarkastelussa ovat vastaajat, jotka ovat saaneet vähintään 14 pistettä. </a:t>
            </a:r>
          </a:p>
        </p:txBody>
      </p:sp>
      <p:graphicFrame>
        <p:nvGraphicFramePr>
          <p:cNvPr id="6" name="Kaavio 5"/>
          <p:cNvGraphicFramePr>
            <a:graphicFrameLocks/>
          </p:cNvGraphicFramePr>
          <p:nvPr>
            <p:extLst>
              <p:ext uri="{D42A27DB-BD31-4B8C-83A1-F6EECF244321}">
                <p14:modId xmlns:p14="http://schemas.microsoft.com/office/powerpoint/2010/main" val="980762971"/>
              </p:ext>
            </p:extLst>
          </p:nvPr>
        </p:nvGraphicFramePr>
        <p:xfrm>
          <a:off x="6720723" y="2143571"/>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ruutu 6"/>
          <p:cNvSpPr txBox="1"/>
          <p:nvPr/>
        </p:nvSpPr>
        <p:spPr>
          <a:xfrm>
            <a:off x="609601" y="1109945"/>
            <a:ext cx="10880450" cy="923330"/>
          </a:xfrm>
          <a:prstGeom prst="rect">
            <a:avLst/>
          </a:prstGeom>
          <a:noFill/>
        </p:spPr>
        <p:txBody>
          <a:bodyPr wrap="square" rtlCol="0">
            <a:spAutoFit/>
          </a:bodyPr>
          <a:lstStyle/>
          <a:p>
            <a:r>
              <a:rPr lang="fi-FI" dirty="0"/>
              <a:t>Kuopiossa, kuten myös koko maassa, erityisesti ammatillisen oppilaitoksen nuoret kokevat, että heillä on </a:t>
            </a:r>
            <a:r>
              <a:rPr lang="fi-FI" b="1" dirty="0"/>
              <a:t>hyvät vaikutusmahdollisuudet koulussa</a:t>
            </a:r>
            <a:r>
              <a:rPr lang="fi-FI" dirty="0"/>
              <a:t>. Kaikilla eri kouluasteilla nuoret kokevat, että heidän vaikutusmahdollisuudet koulussa ovat lisääntyneet parin vuoden sisällä. </a:t>
            </a:r>
          </a:p>
        </p:txBody>
      </p:sp>
    </p:spTree>
    <p:extLst>
      <p:ext uri="{BB962C8B-B14F-4D97-AF65-F5344CB8AC3E}">
        <p14:creationId xmlns:p14="http://schemas.microsoft.com/office/powerpoint/2010/main" val="10323881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OSALLISTUMINEN JA VAIKUTUSMAHDOLLISUUDET</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2599979818"/>
              </p:ext>
            </p:extLst>
          </p:nvPr>
        </p:nvGraphicFramePr>
        <p:xfrm>
          <a:off x="1352093" y="3110789"/>
          <a:ext cx="5663184"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Ellipsi 5"/>
          <p:cNvSpPr/>
          <p:nvPr/>
        </p:nvSpPr>
        <p:spPr>
          <a:xfrm>
            <a:off x="5469001" y="5066512"/>
            <a:ext cx="558411" cy="691035"/>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i-FI"/>
          </a:p>
        </p:txBody>
      </p:sp>
      <p:sp>
        <p:nvSpPr>
          <p:cNvPr id="7" name="Tekstiruutu 6"/>
          <p:cNvSpPr txBox="1"/>
          <p:nvPr/>
        </p:nvSpPr>
        <p:spPr>
          <a:xfrm>
            <a:off x="709575" y="1953158"/>
            <a:ext cx="10972800" cy="646331"/>
          </a:xfrm>
          <a:prstGeom prst="rect">
            <a:avLst/>
          </a:prstGeom>
          <a:noFill/>
        </p:spPr>
        <p:txBody>
          <a:bodyPr wrap="square" rtlCol="0">
            <a:spAutoFit/>
          </a:bodyPr>
          <a:lstStyle/>
          <a:p>
            <a:r>
              <a:rPr lang="fi-FI" dirty="0"/>
              <a:t>Kuopiolaiset 8. ja 9.lk nuoret kokevat toiseksi parhaimmat vaikutusmahdollisuudet koulussa suhteessa vertailukuntiin. Vaikutusmahdollisuudet ovat lisääntyneet edellisestä mittauskerrasta. </a:t>
            </a:r>
          </a:p>
        </p:txBody>
      </p:sp>
    </p:spTree>
    <p:extLst>
      <p:ext uri="{BB962C8B-B14F-4D97-AF65-F5344CB8AC3E}">
        <p14:creationId xmlns:p14="http://schemas.microsoft.com/office/powerpoint/2010/main" val="4977380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OSALLISTUMINEN, 4. ja 5.lk</a:t>
            </a:r>
          </a:p>
        </p:txBody>
      </p:sp>
      <p:sp>
        <p:nvSpPr>
          <p:cNvPr id="3" name="Alatunnisteen paikkamerkki 2"/>
          <p:cNvSpPr>
            <a:spLocks noGrp="1"/>
          </p:cNvSpPr>
          <p:nvPr>
            <p:ph type="ftr" sz="quarter" idx="11"/>
          </p:nvPr>
        </p:nvSpPr>
        <p:spPr/>
        <p:txBody>
          <a:bodyPr/>
          <a:lstStyle/>
          <a:p>
            <a:pPr>
              <a:defRPr/>
            </a:pPr>
            <a:endParaRPr lang="fi-FI"/>
          </a:p>
        </p:txBody>
      </p:sp>
      <p:graphicFrame>
        <p:nvGraphicFramePr>
          <p:cNvPr id="4" name="Kaavio 3"/>
          <p:cNvGraphicFramePr>
            <a:graphicFrameLocks/>
          </p:cNvGraphicFramePr>
          <p:nvPr>
            <p:extLst>
              <p:ext uri="{D42A27DB-BD31-4B8C-83A1-F6EECF244321}">
                <p14:modId xmlns:p14="http://schemas.microsoft.com/office/powerpoint/2010/main" val="2826199720"/>
              </p:ext>
            </p:extLst>
          </p:nvPr>
        </p:nvGraphicFramePr>
        <p:xfrm>
          <a:off x="846561" y="3164631"/>
          <a:ext cx="9025338" cy="3022407"/>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760836" y="1348749"/>
            <a:ext cx="10127601" cy="1815882"/>
          </a:xfrm>
          <a:prstGeom prst="rect">
            <a:avLst/>
          </a:prstGeom>
          <a:noFill/>
        </p:spPr>
        <p:txBody>
          <a:bodyPr wrap="square" rtlCol="0">
            <a:spAutoFit/>
          </a:bodyPr>
          <a:lstStyle/>
          <a:p>
            <a:r>
              <a:rPr lang="fi-FI" sz="1600" dirty="0"/>
              <a:t>Kuopiossa 4. ja 5.lk nuoret kokevat hieman enemmän pystyvänsä osallistumaan koulun toimintoihin kuin koko maassa keskimäärin. Koko maassa nuorten kokemukset osallistumisen mahdollisuuksista olivat hieman laskussa 1-3% verran kaikissa eri osa-alueissa, mutta Kuopiossa nuoret kokivat pystyvänsä osallistumaan kaikissa eri osa-alueissa enemmän kuin parin vuoden takaisen mittausajankohtaan verrattuna. </a:t>
            </a:r>
          </a:p>
          <a:p>
            <a:endParaRPr lang="fi-FI" sz="1600" dirty="0"/>
          </a:p>
          <a:p>
            <a:r>
              <a:rPr lang="fi-FI" sz="1600" dirty="0"/>
              <a:t>Parhaiten nuoret pääsivät osallistumaan koulun tapahtumien suunnitteluun ja oppituntien sisällön suunnitteluun. </a:t>
            </a:r>
          </a:p>
        </p:txBody>
      </p:sp>
    </p:spTree>
    <p:extLst>
      <p:ext uri="{BB962C8B-B14F-4D97-AF65-F5344CB8AC3E}">
        <p14:creationId xmlns:p14="http://schemas.microsoft.com/office/powerpoint/2010/main" val="33727442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OSALLISTUMNEN, 8. ja 9.lk nuoret </a:t>
            </a:r>
          </a:p>
        </p:txBody>
      </p:sp>
      <p:sp>
        <p:nvSpPr>
          <p:cNvPr id="3" name="Alatunnisteen paikkamerkki 2"/>
          <p:cNvSpPr>
            <a:spLocks noGrp="1"/>
          </p:cNvSpPr>
          <p:nvPr>
            <p:ph type="ftr" sz="quarter" idx="11"/>
          </p:nvPr>
        </p:nvSpPr>
        <p:spPr/>
        <p:txBody>
          <a:bodyPr/>
          <a:lstStyle/>
          <a:p>
            <a:pPr>
              <a:defRPr/>
            </a:pPr>
            <a:endParaRPr lang="fi-FI"/>
          </a:p>
        </p:txBody>
      </p:sp>
      <p:graphicFrame>
        <p:nvGraphicFramePr>
          <p:cNvPr id="6" name="Kaavio 5"/>
          <p:cNvGraphicFramePr>
            <a:graphicFrameLocks/>
          </p:cNvGraphicFramePr>
          <p:nvPr>
            <p:extLst>
              <p:ext uri="{D42A27DB-BD31-4B8C-83A1-F6EECF244321}">
                <p14:modId xmlns:p14="http://schemas.microsoft.com/office/powerpoint/2010/main" val="3644163129"/>
              </p:ext>
            </p:extLst>
          </p:nvPr>
        </p:nvGraphicFramePr>
        <p:xfrm>
          <a:off x="307127" y="2550420"/>
          <a:ext cx="11363688" cy="3466472"/>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iruutu 7"/>
          <p:cNvSpPr txBox="1"/>
          <p:nvPr/>
        </p:nvSpPr>
        <p:spPr>
          <a:xfrm>
            <a:off x="688708" y="1431598"/>
            <a:ext cx="10814583" cy="923330"/>
          </a:xfrm>
          <a:prstGeom prst="rect">
            <a:avLst/>
          </a:prstGeom>
          <a:noFill/>
        </p:spPr>
        <p:txBody>
          <a:bodyPr wrap="square" rtlCol="0">
            <a:spAutoFit/>
          </a:bodyPr>
          <a:lstStyle/>
          <a:p>
            <a:r>
              <a:rPr lang="fi-FI" dirty="0"/>
              <a:t>Kuopiolaiset 8. ja 9.lk kokevat, että heillä on vaikutusmahdollisuuksia koulussa etenkin koulun tapahtumien järjestämiseen ja oppituntien järjestelyihin jopa hieman enemmän kuin koko maassa keskimäärin. Vähiten vaikutusmahdollisuuksia koetaan olevan kouluruokailuun.   </a:t>
            </a:r>
          </a:p>
        </p:txBody>
      </p:sp>
    </p:spTree>
    <p:extLst>
      <p:ext uri="{BB962C8B-B14F-4D97-AF65-F5344CB8AC3E}">
        <p14:creationId xmlns:p14="http://schemas.microsoft.com/office/powerpoint/2010/main" val="4751786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OSALLISTUMINEN, lukiolaiset</a:t>
            </a:r>
          </a:p>
        </p:txBody>
      </p:sp>
      <p:sp>
        <p:nvSpPr>
          <p:cNvPr id="3" name="Alatunnisteen paikkamerkki 2"/>
          <p:cNvSpPr>
            <a:spLocks noGrp="1"/>
          </p:cNvSpPr>
          <p:nvPr>
            <p:ph type="ftr" sz="quarter" idx="11"/>
          </p:nvPr>
        </p:nvSpPr>
        <p:spPr/>
        <p:txBody>
          <a:bodyPr/>
          <a:lstStyle/>
          <a:p>
            <a:pPr>
              <a:defRPr/>
            </a:pPr>
            <a:endParaRPr lang="fi-FI"/>
          </a:p>
        </p:txBody>
      </p:sp>
      <p:graphicFrame>
        <p:nvGraphicFramePr>
          <p:cNvPr id="4" name="Kaavio 3"/>
          <p:cNvGraphicFramePr>
            <a:graphicFrameLocks/>
          </p:cNvGraphicFramePr>
          <p:nvPr>
            <p:extLst>
              <p:ext uri="{D42A27DB-BD31-4B8C-83A1-F6EECF244321}">
                <p14:modId xmlns:p14="http://schemas.microsoft.com/office/powerpoint/2010/main" val="3453573317"/>
              </p:ext>
            </p:extLst>
          </p:nvPr>
        </p:nvGraphicFramePr>
        <p:xfrm>
          <a:off x="670095" y="2789546"/>
          <a:ext cx="10393447" cy="30817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588660" y="1385360"/>
            <a:ext cx="10993740" cy="923330"/>
          </a:xfrm>
          <a:prstGeom prst="rect">
            <a:avLst/>
          </a:prstGeom>
          <a:noFill/>
        </p:spPr>
        <p:txBody>
          <a:bodyPr wrap="square" rtlCol="0">
            <a:spAutoFit/>
          </a:bodyPr>
          <a:lstStyle/>
          <a:p>
            <a:r>
              <a:rPr lang="fi-FI" dirty="0"/>
              <a:t>Kuopion lukiolaiset kokevat parhaat vaikutusmahdollisuudet koulutyön suunnitteluun ja oppituntien järjestelyihin. Kuopion lukiolaiset kokevat koko maata keskimääräisemmin paremmat vaikutusmahdollisuudet kaikissa muissa paitsi kouluruokailuun vaikuttamismahdollisuuksissa. </a:t>
            </a:r>
          </a:p>
        </p:txBody>
      </p:sp>
    </p:spTree>
    <p:extLst>
      <p:ext uri="{BB962C8B-B14F-4D97-AF65-F5344CB8AC3E}">
        <p14:creationId xmlns:p14="http://schemas.microsoft.com/office/powerpoint/2010/main" val="16204820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OSALLISTUMINEN, ammatillisen oppilaitoksen nuoret</a:t>
            </a:r>
          </a:p>
        </p:txBody>
      </p:sp>
      <p:sp>
        <p:nvSpPr>
          <p:cNvPr id="3" name="Alatunnisteen paikkamerkki 2"/>
          <p:cNvSpPr>
            <a:spLocks noGrp="1"/>
          </p:cNvSpPr>
          <p:nvPr>
            <p:ph type="ftr" sz="quarter" idx="11"/>
          </p:nvPr>
        </p:nvSpPr>
        <p:spPr/>
        <p:txBody>
          <a:bodyPr/>
          <a:lstStyle/>
          <a:p>
            <a:pPr>
              <a:defRPr/>
            </a:pPr>
            <a:endParaRPr lang="fi-FI"/>
          </a:p>
        </p:txBody>
      </p:sp>
      <p:graphicFrame>
        <p:nvGraphicFramePr>
          <p:cNvPr id="4" name="Kaavio 3"/>
          <p:cNvGraphicFramePr>
            <a:graphicFrameLocks/>
          </p:cNvGraphicFramePr>
          <p:nvPr>
            <p:extLst>
              <p:ext uri="{D42A27DB-BD31-4B8C-83A1-F6EECF244321}">
                <p14:modId xmlns:p14="http://schemas.microsoft.com/office/powerpoint/2010/main" val="2757410358"/>
              </p:ext>
            </p:extLst>
          </p:nvPr>
        </p:nvGraphicFramePr>
        <p:xfrm>
          <a:off x="767817" y="2650713"/>
          <a:ext cx="10421368" cy="3142814"/>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767817" y="1521619"/>
            <a:ext cx="10814583" cy="646331"/>
          </a:xfrm>
          <a:prstGeom prst="rect">
            <a:avLst/>
          </a:prstGeom>
          <a:noFill/>
        </p:spPr>
        <p:txBody>
          <a:bodyPr wrap="square" rtlCol="0">
            <a:spAutoFit/>
          </a:bodyPr>
          <a:lstStyle/>
          <a:p>
            <a:r>
              <a:rPr lang="fi-FI" dirty="0"/>
              <a:t>Kuopio ammatillisen oppilaitoksen nuorten vaikutusmahdollisuudet erityisesti kouluruokailuun ovat Kuopiossa hieman paremmat kuin koko maassa keskimäärin. </a:t>
            </a:r>
          </a:p>
        </p:txBody>
      </p:sp>
    </p:spTree>
    <p:extLst>
      <p:ext uri="{BB962C8B-B14F-4D97-AF65-F5344CB8AC3E}">
        <p14:creationId xmlns:p14="http://schemas.microsoft.com/office/powerpoint/2010/main" val="40240263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OSALLISTUMINEN, vertailu 8. ja 9. </a:t>
            </a:r>
            <a:r>
              <a:rPr lang="fi-FI" dirty="0" err="1"/>
              <a:t>lk</a:t>
            </a:r>
            <a:r>
              <a:rPr lang="fi-FI" dirty="0"/>
              <a:t>, lukio ja ammatillinen, KUOPIO</a:t>
            </a:r>
          </a:p>
        </p:txBody>
      </p:sp>
      <p:sp>
        <p:nvSpPr>
          <p:cNvPr id="3" name="Alatunnisteen paikkamerkki 2"/>
          <p:cNvSpPr>
            <a:spLocks noGrp="1"/>
          </p:cNvSpPr>
          <p:nvPr>
            <p:ph type="ftr" sz="quarter" idx="11"/>
          </p:nvPr>
        </p:nvSpPr>
        <p:spPr/>
        <p:txBody>
          <a:bodyPr/>
          <a:lstStyle/>
          <a:p>
            <a:pPr>
              <a:defRPr/>
            </a:pPr>
            <a:endParaRPr lang="fi-FI"/>
          </a:p>
        </p:txBody>
      </p:sp>
      <p:graphicFrame>
        <p:nvGraphicFramePr>
          <p:cNvPr id="4" name="Kaavio 3"/>
          <p:cNvGraphicFramePr>
            <a:graphicFrameLocks/>
          </p:cNvGraphicFramePr>
          <p:nvPr>
            <p:extLst>
              <p:ext uri="{D42A27DB-BD31-4B8C-83A1-F6EECF244321}">
                <p14:modId xmlns:p14="http://schemas.microsoft.com/office/powerpoint/2010/main" val="1893350913"/>
              </p:ext>
            </p:extLst>
          </p:nvPr>
        </p:nvGraphicFramePr>
        <p:xfrm>
          <a:off x="423980" y="2364842"/>
          <a:ext cx="11449050" cy="36639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609601" y="1631393"/>
            <a:ext cx="10599526" cy="646331"/>
          </a:xfrm>
          <a:prstGeom prst="rect">
            <a:avLst/>
          </a:prstGeom>
          <a:noFill/>
        </p:spPr>
        <p:txBody>
          <a:bodyPr wrap="square" rtlCol="0">
            <a:spAutoFit/>
          </a:bodyPr>
          <a:lstStyle/>
          <a:p>
            <a:r>
              <a:rPr lang="fi-FI" dirty="0"/>
              <a:t>Alla olevasta kuviosta nähdään, että useimmiten ammatillisen oppilaitoksen ja lukion opiskelijat kokevat omat vaikutusmahdollisuudet paremmaksi kuin perusopetuksen nuoret. </a:t>
            </a:r>
          </a:p>
        </p:txBody>
      </p:sp>
    </p:spTree>
    <p:extLst>
      <p:ext uri="{BB962C8B-B14F-4D97-AF65-F5344CB8AC3E}">
        <p14:creationId xmlns:p14="http://schemas.microsoft.com/office/powerpoint/2010/main" val="8489296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932370"/>
          </a:xfrm>
        </p:spPr>
        <p:txBody>
          <a:bodyPr/>
          <a:lstStyle/>
          <a:p>
            <a:r>
              <a:rPr lang="fi-FI" dirty="0"/>
              <a:t>KOULUNKÄYNTI 4. ja 5.lk, luokkayhteisö</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1180914215"/>
              </p:ext>
            </p:extLst>
          </p:nvPr>
        </p:nvGraphicFramePr>
        <p:xfrm>
          <a:off x="704997" y="2575677"/>
          <a:ext cx="8711230" cy="32091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p:cNvSpPr txBox="1"/>
          <p:nvPr/>
        </p:nvSpPr>
        <p:spPr>
          <a:xfrm>
            <a:off x="553759" y="1095883"/>
            <a:ext cx="11084481" cy="1077218"/>
          </a:xfrm>
          <a:prstGeom prst="rect">
            <a:avLst/>
          </a:prstGeom>
          <a:noFill/>
        </p:spPr>
        <p:txBody>
          <a:bodyPr wrap="square" rtlCol="0">
            <a:spAutoFit/>
          </a:bodyPr>
          <a:lstStyle/>
          <a:p>
            <a:r>
              <a:rPr lang="fi-FI" sz="1600" dirty="0"/>
              <a:t>Kuopiolaiset 4. ja 5.lk nuoret tulevat hyvin toimeen koulukavereiden ja opettajien kanssa useammin kuin koko maassa keskimäärin, mutta opettajat ovat harvemmin kiinnostuneita siitä, mitä oppilaalle kuuluu kuin koko maassa keskimäärin. Kuopiossa oppilaat viihtyvät usein yhdessä ja uskaltavat sanoa mielipiteensä useammin kuin koko maassa keskimäärin. Luokassa on harvemmin rauhallista kuin koko maassa keskimäärin.</a:t>
            </a:r>
          </a:p>
        </p:txBody>
      </p:sp>
    </p:spTree>
    <p:extLst>
      <p:ext uri="{BB962C8B-B14F-4D97-AF65-F5344CB8AC3E}">
        <p14:creationId xmlns:p14="http://schemas.microsoft.com/office/powerpoint/2010/main" val="1050149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7620FE-ACE8-4E5A-9661-FABB3AF4BE0B}"/>
              </a:ext>
            </a:extLst>
          </p:cNvPr>
          <p:cNvSpPr>
            <a:spLocks noGrp="1"/>
          </p:cNvSpPr>
          <p:nvPr>
            <p:ph type="title"/>
          </p:nvPr>
        </p:nvSpPr>
        <p:spPr/>
        <p:txBody>
          <a:bodyPr/>
          <a:lstStyle/>
          <a:p>
            <a:r>
              <a:rPr lang="fi-FI" dirty="0"/>
              <a:t>LIIKUNTA</a:t>
            </a:r>
          </a:p>
        </p:txBody>
      </p:sp>
      <p:sp>
        <p:nvSpPr>
          <p:cNvPr id="4" name="Alatunnisteen paikkamerkki 3">
            <a:extLst>
              <a:ext uri="{FF2B5EF4-FFF2-40B4-BE49-F238E27FC236}">
                <a16:creationId xmlns:a16="http://schemas.microsoft.com/office/drawing/2014/main" id="{3BD3E7F8-9C39-45AE-B778-E5596302D99B}"/>
              </a:ext>
            </a:extLst>
          </p:cNvPr>
          <p:cNvSpPr>
            <a:spLocks noGrp="1"/>
          </p:cNvSpPr>
          <p:nvPr>
            <p:ph type="ftr" sz="quarter" idx="3"/>
          </p:nvPr>
        </p:nvSpPr>
        <p:spPr>
          <a:xfrm>
            <a:off x="3873862" y="6373391"/>
            <a:ext cx="3860800" cy="365125"/>
          </a:xfrm>
        </p:spPr>
        <p:txBody>
          <a:bodyPr/>
          <a:lstStyle/>
          <a:p>
            <a:pPr>
              <a:defRPr/>
            </a:pPr>
            <a:endParaRPr lang="fi-FI"/>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2859425346"/>
              </p:ext>
            </p:extLst>
          </p:nvPr>
        </p:nvGraphicFramePr>
        <p:xfrm>
          <a:off x="609600" y="2041236"/>
          <a:ext cx="5569527" cy="3967452"/>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p:cNvSpPr txBox="1"/>
          <p:nvPr/>
        </p:nvSpPr>
        <p:spPr>
          <a:xfrm>
            <a:off x="415636" y="1191644"/>
            <a:ext cx="11248044" cy="584775"/>
          </a:xfrm>
          <a:prstGeom prst="rect">
            <a:avLst/>
          </a:prstGeom>
          <a:noFill/>
        </p:spPr>
        <p:txBody>
          <a:bodyPr wrap="square" rtlCol="0">
            <a:spAutoFit/>
          </a:bodyPr>
          <a:lstStyle/>
          <a:p>
            <a:r>
              <a:rPr lang="fi-FI" sz="1600" dirty="0"/>
              <a:t>Vähintään tunnin päivässä liikkuminen 4. ja 5.lk:n parissa on vähentynyt kaikissa vertailukaupungeissa. Kuopiossa tilanne on toiseksi paras. 8. ja 9.lk:n parissa liikkuminen on lisääntynyt Turkua lukuun ottamatta kaikissa vertailukaupungeissa. </a:t>
            </a:r>
          </a:p>
        </p:txBody>
      </p:sp>
      <p:graphicFrame>
        <p:nvGraphicFramePr>
          <p:cNvPr id="7" name="Kaavio 6"/>
          <p:cNvGraphicFramePr>
            <a:graphicFrameLocks/>
          </p:cNvGraphicFramePr>
          <p:nvPr>
            <p:extLst>
              <p:ext uri="{D42A27DB-BD31-4B8C-83A1-F6EECF244321}">
                <p14:modId xmlns:p14="http://schemas.microsoft.com/office/powerpoint/2010/main" val="1463923943"/>
              </p:ext>
            </p:extLst>
          </p:nvPr>
        </p:nvGraphicFramePr>
        <p:xfrm>
          <a:off x="6580908" y="2179782"/>
          <a:ext cx="5435601" cy="36368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12959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932370"/>
          </a:xfrm>
        </p:spPr>
        <p:txBody>
          <a:bodyPr/>
          <a:lstStyle/>
          <a:p>
            <a:r>
              <a:rPr lang="fi-FI" dirty="0"/>
              <a:t>KOULUNKÄYNTI, 8. ja 9.lk., luokka- ja oppilaitosyhteisö</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2396196196"/>
              </p:ext>
            </p:extLst>
          </p:nvPr>
        </p:nvGraphicFramePr>
        <p:xfrm>
          <a:off x="768096" y="2428648"/>
          <a:ext cx="9729215" cy="3359506"/>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p:cNvSpPr txBox="1"/>
          <p:nvPr/>
        </p:nvSpPr>
        <p:spPr>
          <a:xfrm>
            <a:off x="768096" y="1565453"/>
            <a:ext cx="11002061" cy="646331"/>
          </a:xfrm>
          <a:prstGeom prst="rect">
            <a:avLst/>
          </a:prstGeom>
          <a:noFill/>
        </p:spPr>
        <p:txBody>
          <a:bodyPr wrap="square" rtlCol="0">
            <a:spAutoFit/>
          </a:bodyPr>
          <a:lstStyle/>
          <a:p>
            <a:r>
              <a:rPr lang="fi-FI" dirty="0"/>
              <a:t>Kuopiolaiset 8. ja 9.lk nuoret kokevat, että opettajilta saa välittävää ja oikeudenmukaista kohtelua ja luokan tai ryhmän ilmapiiri tukee mielipiteen ilmaisua kuin koko maassa keskimäärin. </a:t>
            </a:r>
          </a:p>
        </p:txBody>
      </p:sp>
    </p:spTree>
    <p:extLst>
      <p:ext uri="{BB962C8B-B14F-4D97-AF65-F5344CB8AC3E}">
        <p14:creationId xmlns:p14="http://schemas.microsoft.com/office/powerpoint/2010/main" val="8778071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932370"/>
          </a:xfrm>
        </p:spPr>
        <p:txBody>
          <a:bodyPr/>
          <a:lstStyle/>
          <a:p>
            <a:r>
              <a:rPr lang="fi-FI" dirty="0"/>
              <a:t>KOULUNKÄYNTI, lukio, luokka- ja oppilaitosyhteisö</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1412884416"/>
              </p:ext>
            </p:extLst>
          </p:nvPr>
        </p:nvGraphicFramePr>
        <p:xfrm>
          <a:off x="609601" y="2589581"/>
          <a:ext cx="10472927" cy="3511296"/>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p:cNvSpPr txBox="1"/>
          <p:nvPr/>
        </p:nvSpPr>
        <p:spPr>
          <a:xfrm>
            <a:off x="616915" y="1414988"/>
            <a:ext cx="10965485" cy="923330"/>
          </a:xfrm>
          <a:prstGeom prst="rect">
            <a:avLst/>
          </a:prstGeom>
          <a:noFill/>
        </p:spPr>
        <p:txBody>
          <a:bodyPr wrap="square" rtlCol="0">
            <a:spAutoFit/>
          </a:bodyPr>
          <a:lstStyle/>
          <a:p>
            <a:r>
              <a:rPr lang="fi-FI" dirty="0"/>
              <a:t>Kuopiolaiset lukiolaiset kokevat, että opettajilta saa välittävää ja oikeudenmukaista kohtelua hieman useammin kuin koko maassa keskimäärin. Mutta opettajat eivät rohkaise mielipiteen ilmaisuun ja luokan ilmapiirissä on hieman enemmän haasteita kuin koko maassa keskimäärin. </a:t>
            </a:r>
          </a:p>
        </p:txBody>
      </p:sp>
    </p:spTree>
    <p:extLst>
      <p:ext uri="{BB962C8B-B14F-4D97-AF65-F5344CB8AC3E}">
        <p14:creationId xmlns:p14="http://schemas.microsoft.com/office/powerpoint/2010/main" val="40088868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932370"/>
          </a:xfrm>
        </p:spPr>
        <p:txBody>
          <a:bodyPr/>
          <a:lstStyle/>
          <a:p>
            <a:r>
              <a:rPr lang="fi-FI" dirty="0"/>
              <a:t>KOULUNKÄYNTI, ammatillinen oppilaitos, luokka- ja oppilaitosyhteisö</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2678151762"/>
              </p:ext>
            </p:extLst>
          </p:nvPr>
        </p:nvGraphicFramePr>
        <p:xfrm>
          <a:off x="979424" y="2801722"/>
          <a:ext cx="10227462" cy="3196741"/>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p:cNvSpPr txBox="1"/>
          <p:nvPr/>
        </p:nvSpPr>
        <p:spPr>
          <a:xfrm>
            <a:off x="702259" y="1821485"/>
            <a:ext cx="10563149" cy="923330"/>
          </a:xfrm>
          <a:prstGeom prst="rect">
            <a:avLst/>
          </a:prstGeom>
          <a:noFill/>
        </p:spPr>
        <p:txBody>
          <a:bodyPr wrap="square" rtlCol="0">
            <a:spAutoFit/>
          </a:bodyPr>
          <a:lstStyle/>
          <a:p>
            <a:r>
              <a:rPr lang="fi-FI" dirty="0"/>
              <a:t>Kuopiolaisten ammatillisen oppilaitoksen nuoret kokevat useammin kuin koko maassa keskimäärin, että opettajat eivät kohtele heitä oikeudenmukaisesti tai eivät ole kiinnostuneita oppilaan kuulumisista. Ilmapiiri tukee kuitenkin useammin mielipiteen ilmaisua kuin koko maassa keskimäärin. </a:t>
            </a:r>
          </a:p>
        </p:txBody>
      </p:sp>
    </p:spTree>
    <p:extLst>
      <p:ext uri="{BB962C8B-B14F-4D97-AF65-F5344CB8AC3E}">
        <p14:creationId xmlns:p14="http://schemas.microsoft.com/office/powerpoint/2010/main" val="36719013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932370"/>
          </a:xfrm>
        </p:spPr>
        <p:txBody>
          <a:bodyPr/>
          <a:lstStyle/>
          <a:p>
            <a:r>
              <a:rPr lang="fi-FI" dirty="0"/>
              <a:t>KOULUNKÄYNTI, 4. ja 5.lk, välitunnit</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2674769420"/>
              </p:ext>
            </p:extLst>
          </p:nvPr>
        </p:nvGraphicFramePr>
        <p:xfrm>
          <a:off x="609601" y="2930795"/>
          <a:ext cx="4268326" cy="3288449"/>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p:cNvSpPr txBox="1"/>
          <p:nvPr/>
        </p:nvSpPr>
        <p:spPr>
          <a:xfrm>
            <a:off x="702706" y="1229802"/>
            <a:ext cx="11220213" cy="954107"/>
          </a:xfrm>
          <a:prstGeom prst="rect">
            <a:avLst/>
          </a:prstGeom>
          <a:noFill/>
        </p:spPr>
        <p:txBody>
          <a:bodyPr wrap="square" rtlCol="0">
            <a:spAutoFit/>
          </a:bodyPr>
          <a:lstStyle/>
          <a:p>
            <a:r>
              <a:rPr lang="fi-FI" sz="1400" dirty="0"/>
              <a:t>Kuopiossa </a:t>
            </a:r>
            <a:r>
              <a:rPr lang="fi-FI" sz="1400" b="1" dirty="0"/>
              <a:t>välitunnit pelottavat </a:t>
            </a:r>
            <a:r>
              <a:rPr lang="fi-FI" sz="1400" dirty="0"/>
              <a:t>harvempaa 4. ja 5. </a:t>
            </a:r>
            <a:r>
              <a:rPr lang="fi-FI" sz="1400" dirty="0" err="1"/>
              <a:t>lk</a:t>
            </a:r>
            <a:r>
              <a:rPr lang="fi-FI" sz="1400" dirty="0"/>
              <a:t> kuin koko maassa keskimäärin. Myös harvempi on yksinäinen välitunnilla kuin koko maassa. 20,2% kuopiolaisista 4. ja 5.luokan nuorista toivoo järjestettyä ohjelmaa välitunnilla ja koko maassa 21,6%. </a:t>
            </a:r>
          </a:p>
          <a:p>
            <a:endParaRPr lang="fi-FI" sz="1400" dirty="0"/>
          </a:p>
          <a:p>
            <a:r>
              <a:rPr lang="fi-FI" sz="1400" dirty="0"/>
              <a:t>Kuopiolaisista 8. ja 9.lk nuorista useampaa välitunnit pelottavat ja heistä useampi on yksinäinen välitunnilla kuin koko maassa keskimäärin. </a:t>
            </a:r>
          </a:p>
        </p:txBody>
      </p:sp>
      <p:graphicFrame>
        <p:nvGraphicFramePr>
          <p:cNvPr id="9" name="Kaavio 8"/>
          <p:cNvGraphicFramePr>
            <a:graphicFrameLocks/>
          </p:cNvGraphicFramePr>
          <p:nvPr>
            <p:extLst>
              <p:ext uri="{D42A27DB-BD31-4B8C-83A1-F6EECF244321}">
                <p14:modId xmlns:p14="http://schemas.microsoft.com/office/powerpoint/2010/main" val="929121327"/>
              </p:ext>
            </p:extLst>
          </p:nvPr>
        </p:nvGraphicFramePr>
        <p:xfrm>
          <a:off x="6096000" y="3458813"/>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49151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932370"/>
          </a:xfrm>
        </p:spPr>
        <p:txBody>
          <a:bodyPr/>
          <a:lstStyle/>
          <a:p>
            <a:r>
              <a:rPr lang="fi-FI" dirty="0"/>
              <a:t>KOULUNKÄYNTI, lukio ja ammatillinen, välitunnit</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8" name="Kaavio 7"/>
          <p:cNvGraphicFramePr>
            <a:graphicFrameLocks/>
          </p:cNvGraphicFramePr>
          <p:nvPr>
            <p:extLst>
              <p:ext uri="{D42A27DB-BD31-4B8C-83A1-F6EECF244321}">
                <p14:modId xmlns:p14="http://schemas.microsoft.com/office/powerpoint/2010/main" val="4240568998"/>
              </p:ext>
            </p:extLst>
          </p:nvPr>
        </p:nvGraphicFramePr>
        <p:xfrm>
          <a:off x="6465418" y="3072384"/>
          <a:ext cx="4572000" cy="30595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Kaavio 8"/>
          <p:cNvGraphicFramePr>
            <a:graphicFrameLocks/>
          </p:cNvGraphicFramePr>
          <p:nvPr>
            <p:extLst>
              <p:ext uri="{D42A27DB-BD31-4B8C-83A1-F6EECF244321}">
                <p14:modId xmlns:p14="http://schemas.microsoft.com/office/powerpoint/2010/main" val="2567001939"/>
              </p:ext>
            </p:extLst>
          </p:nvPr>
        </p:nvGraphicFramePr>
        <p:xfrm>
          <a:off x="993648" y="3308299"/>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iruutu 2"/>
          <p:cNvSpPr txBox="1"/>
          <p:nvPr/>
        </p:nvSpPr>
        <p:spPr>
          <a:xfrm>
            <a:off x="609601" y="1426980"/>
            <a:ext cx="10792358" cy="1200329"/>
          </a:xfrm>
          <a:prstGeom prst="rect">
            <a:avLst/>
          </a:prstGeom>
          <a:noFill/>
        </p:spPr>
        <p:txBody>
          <a:bodyPr wrap="square" rtlCol="0">
            <a:spAutoFit/>
          </a:bodyPr>
          <a:lstStyle/>
          <a:p>
            <a:r>
              <a:rPr lang="fi-FI" dirty="0"/>
              <a:t>Kuopiolaiset lukiolaiset kokevat useammin, että välitunnit pelottavat ja he kokevat itsensä yksinäiseksi verrattuna koko maan tilanteeseen. Kuopion ammatillisen oppilaitoksen nuoret kokevat välitunnit useammin pelottaviksi kuin koko maassa keskimäärin ja harvempi on yksinäinen välitunnilla kuin koko maassa.</a:t>
            </a:r>
          </a:p>
        </p:txBody>
      </p:sp>
    </p:spTree>
    <p:extLst>
      <p:ext uri="{BB962C8B-B14F-4D97-AF65-F5344CB8AC3E}">
        <p14:creationId xmlns:p14="http://schemas.microsoft.com/office/powerpoint/2010/main" val="6574857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932370"/>
          </a:xfrm>
        </p:spPr>
        <p:txBody>
          <a:bodyPr/>
          <a:lstStyle/>
          <a:p>
            <a:r>
              <a:rPr lang="fi-FI" dirty="0"/>
              <a:t>KOULUNKÄYNTI, 8. ja 9.lk. ja lukio, välitunnit</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2920043295"/>
              </p:ext>
            </p:extLst>
          </p:nvPr>
        </p:nvGraphicFramePr>
        <p:xfrm>
          <a:off x="6706820" y="2832812"/>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Ellipsi 2"/>
          <p:cNvSpPr/>
          <p:nvPr/>
        </p:nvSpPr>
        <p:spPr>
          <a:xfrm>
            <a:off x="9401489" y="4787439"/>
            <a:ext cx="659835" cy="70079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ekstiruutu 7"/>
          <p:cNvSpPr txBox="1"/>
          <p:nvPr/>
        </p:nvSpPr>
        <p:spPr>
          <a:xfrm>
            <a:off x="847345" y="1622880"/>
            <a:ext cx="11061801" cy="646331"/>
          </a:xfrm>
          <a:prstGeom prst="rect">
            <a:avLst/>
          </a:prstGeom>
          <a:noFill/>
        </p:spPr>
        <p:txBody>
          <a:bodyPr wrap="square" rtlCol="0">
            <a:spAutoFit/>
          </a:bodyPr>
          <a:lstStyle/>
          <a:p>
            <a:r>
              <a:rPr lang="fi-FI" dirty="0"/>
              <a:t>Kuopiolaisia 4. ja 5.lk sekä 8. ja 9.lk nuoria välitunnit pelottavat keskimääräisen verran suhteessa muihin vertailukaupunkeihin. </a:t>
            </a:r>
          </a:p>
        </p:txBody>
      </p:sp>
      <p:graphicFrame>
        <p:nvGraphicFramePr>
          <p:cNvPr id="9" name="Kaavio 8"/>
          <p:cNvGraphicFramePr>
            <a:graphicFrameLocks/>
          </p:cNvGraphicFramePr>
          <p:nvPr>
            <p:extLst>
              <p:ext uri="{D42A27DB-BD31-4B8C-83A1-F6EECF244321}">
                <p14:modId xmlns:p14="http://schemas.microsoft.com/office/powerpoint/2010/main" val="889056368"/>
              </p:ext>
            </p:extLst>
          </p:nvPr>
        </p:nvGraphicFramePr>
        <p:xfrm>
          <a:off x="1278941" y="2933589"/>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llipsi 9"/>
          <p:cNvSpPr/>
          <p:nvPr/>
        </p:nvSpPr>
        <p:spPr>
          <a:xfrm>
            <a:off x="2794644" y="4790003"/>
            <a:ext cx="659835" cy="70079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378904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932370"/>
          </a:xfrm>
        </p:spPr>
        <p:txBody>
          <a:bodyPr/>
          <a:lstStyle/>
          <a:p>
            <a:r>
              <a:rPr lang="fi-FI" dirty="0"/>
              <a:t>KOULUNKÄYNTI, lukio, välitunnit</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104156616"/>
              </p:ext>
            </p:extLst>
          </p:nvPr>
        </p:nvGraphicFramePr>
        <p:xfrm>
          <a:off x="6889699" y="2964485"/>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Kaavio 5"/>
          <p:cNvGraphicFramePr>
            <a:graphicFrameLocks/>
          </p:cNvGraphicFramePr>
          <p:nvPr>
            <p:extLst>
              <p:ext uri="{D42A27DB-BD31-4B8C-83A1-F6EECF244321}">
                <p14:modId xmlns:p14="http://schemas.microsoft.com/office/powerpoint/2010/main" val="4257777856"/>
              </p:ext>
            </p:extLst>
          </p:nvPr>
        </p:nvGraphicFramePr>
        <p:xfrm>
          <a:off x="898551" y="3037637"/>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Suorakulmio 6"/>
          <p:cNvSpPr/>
          <p:nvPr/>
        </p:nvSpPr>
        <p:spPr>
          <a:xfrm>
            <a:off x="793699" y="1439415"/>
            <a:ext cx="6096000" cy="923330"/>
          </a:xfrm>
          <a:prstGeom prst="rect">
            <a:avLst/>
          </a:prstGeom>
        </p:spPr>
        <p:txBody>
          <a:bodyPr>
            <a:spAutoFit/>
          </a:bodyPr>
          <a:lstStyle/>
          <a:p>
            <a:pPr lvl="0"/>
            <a:r>
              <a:rPr lang="fi-FI" dirty="0">
                <a:solidFill>
                  <a:srgbClr val="0F0F0F"/>
                </a:solidFill>
              </a:rPr>
              <a:t>Kuopiolaisia lukiolaisia ja ammatillisen oppilaitoksen nuoria välitunnit pelottavat toiseksi vähiten suhteessa vertailukaupunkeihin. </a:t>
            </a:r>
          </a:p>
        </p:txBody>
      </p:sp>
      <p:sp>
        <p:nvSpPr>
          <p:cNvPr id="8" name="Ellipsi 7"/>
          <p:cNvSpPr/>
          <p:nvPr/>
        </p:nvSpPr>
        <p:spPr>
          <a:xfrm>
            <a:off x="1815626" y="4939839"/>
            <a:ext cx="659835" cy="70079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Ellipsi 8"/>
          <p:cNvSpPr/>
          <p:nvPr/>
        </p:nvSpPr>
        <p:spPr>
          <a:xfrm>
            <a:off x="7823765" y="4939839"/>
            <a:ext cx="659835" cy="70079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4663704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OPPILAITOKSEN FYYSISET TYÖOLOT</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8" name="Kaavio 7"/>
          <p:cNvGraphicFramePr>
            <a:graphicFrameLocks/>
          </p:cNvGraphicFramePr>
          <p:nvPr>
            <p:extLst>
              <p:ext uri="{D42A27DB-BD31-4B8C-83A1-F6EECF244321}">
                <p14:modId xmlns:p14="http://schemas.microsoft.com/office/powerpoint/2010/main" val="2681800280"/>
              </p:ext>
            </p:extLst>
          </p:nvPr>
        </p:nvGraphicFramePr>
        <p:xfrm>
          <a:off x="1073258" y="2677364"/>
          <a:ext cx="5480304" cy="2873562"/>
        </p:xfrm>
        <a:graphic>
          <a:graphicData uri="http://schemas.openxmlformats.org/drawingml/2006/chart">
            <c:chart xmlns:c="http://schemas.openxmlformats.org/drawingml/2006/chart" xmlns:r="http://schemas.openxmlformats.org/officeDocument/2006/relationships" r:id="rId2"/>
          </a:graphicData>
        </a:graphic>
      </p:graphicFrame>
      <p:sp>
        <p:nvSpPr>
          <p:cNvPr id="9" name="Ellipsi 8"/>
          <p:cNvSpPr/>
          <p:nvPr/>
        </p:nvSpPr>
        <p:spPr>
          <a:xfrm>
            <a:off x="1481487" y="4850136"/>
            <a:ext cx="659835" cy="70079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 name="Tekstiruutu 2"/>
          <p:cNvSpPr txBox="1"/>
          <p:nvPr/>
        </p:nvSpPr>
        <p:spPr>
          <a:xfrm>
            <a:off x="1073258" y="1726387"/>
            <a:ext cx="10751661" cy="369332"/>
          </a:xfrm>
          <a:prstGeom prst="rect">
            <a:avLst/>
          </a:prstGeom>
          <a:noFill/>
        </p:spPr>
        <p:txBody>
          <a:bodyPr wrap="none" rtlCol="0">
            <a:spAutoFit/>
          </a:bodyPr>
          <a:lstStyle/>
          <a:p>
            <a:r>
              <a:rPr lang="fi-FI" dirty="0"/>
              <a:t>Koulun fyysiset työolot ovat häirinneet koulutyöstä Kuopion 4. ja 5lk nuoria vertailukaupungeista vähiten.</a:t>
            </a:r>
          </a:p>
        </p:txBody>
      </p:sp>
    </p:spTree>
    <p:extLst>
      <p:ext uri="{BB962C8B-B14F-4D97-AF65-F5344CB8AC3E}">
        <p14:creationId xmlns:p14="http://schemas.microsoft.com/office/powerpoint/2010/main" val="40262250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OPPILAITOKSEN FYYSISET TYÖOLOT</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2090822756"/>
              </p:ext>
            </p:extLst>
          </p:nvPr>
        </p:nvGraphicFramePr>
        <p:xfrm>
          <a:off x="906380" y="2468880"/>
          <a:ext cx="5814060" cy="3623310"/>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p:cNvSpPr txBox="1"/>
          <p:nvPr/>
        </p:nvSpPr>
        <p:spPr>
          <a:xfrm>
            <a:off x="494901" y="1417638"/>
            <a:ext cx="11087500" cy="923330"/>
          </a:xfrm>
          <a:prstGeom prst="rect">
            <a:avLst/>
          </a:prstGeom>
          <a:noFill/>
        </p:spPr>
        <p:txBody>
          <a:bodyPr wrap="square" rtlCol="0">
            <a:spAutoFit/>
          </a:bodyPr>
          <a:lstStyle/>
          <a:p>
            <a:r>
              <a:rPr lang="fi-FI" dirty="0"/>
              <a:t>Vertailukunnittain tarkasteltuna oppilaitoksen fyysiset työolot ovat häirinneet 8. ja 9.lk opiskelua toiseksi eniten ja tilanne on huonontunut parin vuoden takaisesta tilanteesta. Kuopiossa erityisesti peruskoulun ja lukion nuorten mielestä tilanne on huonontunut. </a:t>
            </a:r>
          </a:p>
        </p:txBody>
      </p:sp>
      <p:graphicFrame>
        <p:nvGraphicFramePr>
          <p:cNvPr id="7" name="Kaavio 6"/>
          <p:cNvGraphicFramePr>
            <a:graphicFrameLocks/>
          </p:cNvGraphicFramePr>
          <p:nvPr>
            <p:extLst>
              <p:ext uri="{D42A27DB-BD31-4B8C-83A1-F6EECF244321}">
                <p14:modId xmlns:p14="http://schemas.microsoft.com/office/powerpoint/2010/main" val="1363845472"/>
              </p:ext>
            </p:extLst>
          </p:nvPr>
        </p:nvGraphicFramePr>
        <p:xfrm>
          <a:off x="7059930" y="2962609"/>
          <a:ext cx="4895849"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82294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690968"/>
          </a:xfrm>
        </p:spPr>
        <p:txBody>
          <a:bodyPr/>
          <a:lstStyle/>
          <a:p>
            <a:r>
              <a:rPr lang="fi-FI" dirty="0"/>
              <a:t>KOULU-UUPUMUS</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657363873"/>
              </p:ext>
            </p:extLst>
          </p:nvPr>
        </p:nvGraphicFramePr>
        <p:xfrm>
          <a:off x="609599" y="1741018"/>
          <a:ext cx="5542483" cy="42676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Kaavio 5"/>
          <p:cNvGraphicFramePr>
            <a:graphicFrameLocks/>
          </p:cNvGraphicFramePr>
          <p:nvPr>
            <p:extLst>
              <p:ext uri="{D42A27DB-BD31-4B8C-83A1-F6EECF244321}">
                <p14:modId xmlns:p14="http://schemas.microsoft.com/office/powerpoint/2010/main" val="2978194139"/>
              </p:ext>
            </p:extLst>
          </p:nvPr>
        </p:nvGraphicFramePr>
        <p:xfrm>
          <a:off x="6554419" y="1821485"/>
          <a:ext cx="5464455" cy="4272077"/>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ruutu 6"/>
          <p:cNvSpPr txBox="1"/>
          <p:nvPr/>
        </p:nvSpPr>
        <p:spPr>
          <a:xfrm>
            <a:off x="609599" y="1026954"/>
            <a:ext cx="11409273" cy="584775"/>
          </a:xfrm>
          <a:prstGeom prst="rect">
            <a:avLst/>
          </a:prstGeom>
          <a:noFill/>
        </p:spPr>
        <p:txBody>
          <a:bodyPr wrap="square" rtlCol="0">
            <a:spAutoFit/>
          </a:bodyPr>
          <a:lstStyle/>
          <a:p>
            <a:r>
              <a:rPr lang="fi-FI" sz="1600" dirty="0"/>
              <a:t>Koulu-uupumus on koko maassa kasvussa eri kouluasteilla, Kuopiossa lukiossa hieman laskussa, muutoin tilanne koko maan tilanteen mukainen.</a:t>
            </a:r>
          </a:p>
        </p:txBody>
      </p:sp>
    </p:spTree>
    <p:extLst>
      <p:ext uri="{BB962C8B-B14F-4D97-AF65-F5344CB8AC3E}">
        <p14:creationId xmlns:p14="http://schemas.microsoft.com/office/powerpoint/2010/main" val="2271440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LIIKUNTA</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2087219697"/>
              </p:ext>
            </p:extLst>
          </p:nvPr>
        </p:nvGraphicFramePr>
        <p:xfrm>
          <a:off x="609600" y="2296160"/>
          <a:ext cx="5831840" cy="3712528"/>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p:cNvSpPr txBox="1"/>
          <p:nvPr/>
        </p:nvSpPr>
        <p:spPr>
          <a:xfrm>
            <a:off x="684325" y="1574514"/>
            <a:ext cx="11309063" cy="646331"/>
          </a:xfrm>
          <a:prstGeom prst="rect">
            <a:avLst/>
          </a:prstGeom>
          <a:noFill/>
        </p:spPr>
        <p:txBody>
          <a:bodyPr wrap="square" rtlCol="0">
            <a:spAutoFit/>
          </a:bodyPr>
          <a:lstStyle/>
          <a:p>
            <a:r>
              <a:rPr lang="fi-FI" dirty="0"/>
              <a:t>Vähintään tunnin päivässä liikkuvien määrä on lisääntynyt kaikilla kouluasteilla Kuopiossa. (kysymys kysytty vuosina 2017 ja 2019) </a:t>
            </a:r>
          </a:p>
        </p:txBody>
      </p:sp>
      <p:cxnSp>
        <p:nvCxnSpPr>
          <p:cNvPr id="8" name="Kaareva yhdysviiva 7"/>
          <p:cNvCxnSpPr/>
          <p:nvPr/>
        </p:nvCxnSpPr>
        <p:spPr>
          <a:xfrm flipV="1">
            <a:off x="4754880" y="3058160"/>
            <a:ext cx="985520" cy="284480"/>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Kaareva yhdysviiva 8"/>
          <p:cNvCxnSpPr/>
          <p:nvPr/>
        </p:nvCxnSpPr>
        <p:spPr>
          <a:xfrm flipV="1">
            <a:off x="4023360" y="4034666"/>
            <a:ext cx="985520" cy="284480"/>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Kaareva yhdysviiva 9"/>
          <p:cNvCxnSpPr/>
          <p:nvPr/>
        </p:nvCxnSpPr>
        <p:spPr>
          <a:xfrm flipV="1">
            <a:off x="5496560" y="5039360"/>
            <a:ext cx="985520" cy="284480"/>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graphicFrame>
        <p:nvGraphicFramePr>
          <p:cNvPr id="12" name="Kaavio 11"/>
          <p:cNvGraphicFramePr>
            <a:graphicFrameLocks/>
          </p:cNvGraphicFramePr>
          <p:nvPr>
            <p:extLst>
              <p:ext uri="{D42A27DB-BD31-4B8C-83A1-F6EECF244321}">
                <p14:modId xmlns:p14="http://schemas.microsoft.com/office/powerpoint/2010/main" val="3270470350"/>
              </p:ext>
            </p:extLst>
          </p:nvPr>
        </p:nvGraphicFramePr>
        <p:xfrm>
          <a:off x="7331914" y="2901618"/>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11333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932370"/>
          </a:xfrm>
        </p:spPr>
        <p:txBody>
          <a:bodyPr/>
          <a:lstStyle/>
          <a:p>
            <a:r>
              <a:rPr lang="fi-FI" dirty="0"/>
              <a:t>KOULU-UUPUMUS</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1092863282"/>
              </p:ext>
            </p:extLst>
          </p:nvPr>
        </p:nvGraphicFramePr>
        <p:xfrm>
          <a:off x="609600" y="1821484"/>
          <a:ext cx="5315712" cy="4187203"/>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p:cNvSpPr txBox="1"/>
          <p:nvPr/>
        </p:nvSpPr>
        <p:spPr>
          <a:xfrm>
            <a:off x="6715354" y="2355494"/>
            <a:ext cx="4710988" cy="1754326"/>
          </a:xfrm>
          <a:prstGeom prst="rect">
            <a:avLst/>
          </a:prstGeom>
          <a:noFill/>
        </p:spPr>
        <p:txBody>
          <a:bodyPr wrap="square" rtlCol="0">
            <a:spAutoFit/>
          </a:bodyPr>
          <a:lstStyle/>
          <a:p>
            <a:r>
              <a:rPr lang="fi-FI" dirty="0"/>
              <a:t>Vertailukunnittain tarkasteltuna koulu-uupumusta on 8. ja 9.lk parissa eniten Kuopiossa, lukiolaisten (12,9%) parissa vähiten ja ammatillisen oppilaitoksen nuorten (7,6%) parissa keskimääräisesti suhteessa vertailukuntiin. </a:t>
            </a:r>
          </a:p>
        </p:txBody>
      </p:sp>
    </p:spTree>
    <p:extLst>
      <p:ext uri="{BB962C8B-B14F-4D97-AF65-F5344CB8AC3E}">
        <p14:creationId xmlns:p14="http://schemas.microsoft.com/office/powerpoint/2010/main" val="9299139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932370"/>
          </a:xfrm>
        </p:spPr>
        <p:txBody>
          <a:bodyPr/>
          <a:lstStyle/>
          <a:p>
            <a:r>
              <a:rPr lang="fi-FI" dirty="0"/>
              <a:t>PALVELUT, mahdollisuus keskustella koulussa</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7" name="Kaavio 6"/>
          <p:cNvGraphicFramePr>
            <a:graphicFrameLocks/>
          </p:cNvGraphicFramePr>
          <p:nvPr>
            <p:extLst>
              <p:ext uri="{D42A27DB-BD31-4B8C-83A1-F6EECF244321}">
                <p14:modId xmlns:p14="http://schemas.microsoft.com/office/powerpoint/2010/main" val="3196120957"/>
              </p:ext>
            </p:extLst>
          </p:nvPr>
        </p:nvGraphicFramePr>
        <p:xfrm>
          <a:off x="936966" y="3279756"/>
          <a:ext cx="5873485" cy="3072384"/>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p:cNvSpPr txBox="1"/>
          <p:nvPr/>
        </p:nvSpPr>
        <p:spPr>
          <a:xfrm>
            <a:off x="751894" y="1207008"/>
            <a:ext cx="10585238" cy="1754326"/>
          </a:xfrm>
          <a:prstGeom prst="rect">
            <a:avLst/>
          </a:prstGeom>
          <a:noFill/>
        </p:spPr>
        <p:txBody>
          <a:bodyPr wrap="square" rtlCol="0">
            <a:spAutoFit/>
          </a:bodyPr>
          <a:lstStyle/>
          <a:p>
            <a:r>
              <a:rPr lang="fi-FI" dirty="0"/>
              <a:t>Lähes puolet lapsista ja nuorista kokevat, että heillä on mahdollisuus keskustella koulussa aikuisen kanssa mieltä painavista asioista. Paras tilanne on Kuopiossa ammatillisen oppilaitoksen nuorilla. Nuorten kokemukset Kuopiossa on keskimääräisesti lähes samalla tasolla kuin koko maassa eri kouluasteilla. Perusopetuksen 8. ja 9.lk nuoret kokevat vähiten mahdollisuuksia keskustella aikuisen kanssa mieltä painavista asioista. </a:t>
            </a:r>
            <a:r>
              <a:rPr lang="fi-FI" sz="1200" dirty="0"/>
              <a:t>(kysytty vain vuonna 2019). </a:t>
            </a:r>
            <a:r>
              <a:rPr lang="fi-FI" dirty="0"/>
              <a:t>4. ja 5.lk nuorten osalta tilanne on huonoin suhteessa vertailukaupunkeihin.</a:t>
            </a:r>
          </a:p>
        </p:txBody>
      </p:sp>
      <p:graphicFrame>
        <p:nvGraphicFramePr>
          <p:cNvPr id="8" name="Kaavio 7"/>
          <p:cNvGraphicFramePr>
            <a:graphicFrameLocks/>
          </p:cNvGraphicFramePr>
          <p:nvPr>
            <p:extLst>
              <p:ext uri="{D42A27DB-BD31-4B8C-83A1-F6EECF244321}">
                <p14:modId xmlns:p14="http://schemas.microsoft.com/office/powerpoint/2010/main" val="3832174194"/>
              </p:ext>
            </p:extLst>
          </p:nvPr>
        </p:nvGraphicFramePr>
        <p:xfrm>
          <a:off x="7343241" y="3279756"/>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Ellipsi 8"/>
          <p:cNvSpPr/>
          <p:nvPr/>
        </p:nvSpPr>
        <p:spPr>
          <a:xfrm>
            <a:off x="7699407" y="5257440"/>
            <a:ext cx="659835" cy="70079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3638815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4638"/>
            <a:ext cx="10972799" cy="932370"/>
          </a:xfrm>
        </p:spPr>
        <p:txBody>
          <a:bodyPr/>
          <a:lstStyle/>
          <a:p>
            <a:r>
              <a:rPr lang="fi-FI" dirty="0"/>
              <a:t>PALVELUT, mahdollisuus keskustella koulussa</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1790755461"/>
              </p:ext>
            </p:extLst>
          </p:nvPr>
        </p:nvGraphicFramePr>
        <p:xfrm>
          <a:off x="979018" y="3618801"/>
          <a:ext cx="3688080" cy="2208473"/>
        </p:xfrm>
        <a:graphic>
          <a:graphicData uri="http://schemas.openxmlformats.org/drawingml/2006/chart">
            <c:chart xmlns:c="http://schemas.openxmlformats.org/drawingml/2006/chart" xmlns:r="http://schemas.openxmlformats.org/officeDocument/2006/relationships" r:id="rId2"/>
          </a:graphicData>
        </a:graphic>
      </p:graphicFrame>
      <p:sp>
        <p:nvSpPr>
          <p:cNvPr id="6" name="Ellipsi 5"/>
          <p:cNvSpPr/>
          <p:nvPr/>
        </p:nvSpPr>
        <p:spPr>
          <a:xfrm>
            <a:off x="1232770" y="5388917"/>
            <a:ext cx="659835" cy="70079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Ellipsi 6"/>
          <p:cNvSpPr/>
          <p:nvPr/>
        </p:nvSpPr>
        <p:spPr>
          <a:xfrm>
            <a:off x="9914695" y="5827274"/>
            <a:ext cx="531412" cy="631546"/>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aphicFrame>
        <p:nvGraphicFramePr>
          <p:cNvPr id="8" name="Kaavio 7"/>
          <p:cNvGraphicFramePr>
            <a:graphicFrameLocks/>
          </p:cNvGraphicFramePr>
          <p:nvPr>
            <p:extLst>
              <p:ext uri="{D42A27DB-BD31-4B8C-83A1-F6EECF244321}">
                <p14:modId xmlns:p14="http://schemas.microsoft.com/office/powerpoint/2010/main" val="213607753"/>
              </p:ext>
            </p:extLst>
          </p:nvPr>
        </p:nvGraphicFramePr>
        <p:xfrm>
          <a:off x="6809231" y="1292819"/>
          <a:ext cx="4141622" cy="2395478"/>
        </p:xfrm>
        <a:graphic>
          <a:graphicData uri="http://schemas.openxmlformats.org/drawingml/2006/chart">
            <c:chart xmlns:c="http://schemas.openxmlformats.org/drawingml/2006/chart" xmlns:r="http://schemas.openxmlformats.org/officeDocument/2006/relationships" r:id="rId3"/>
          </a:graphicData>
        </a:graphic>
      </p:graphicFrame>
      <p:sp>
        <p:nvSpPr>
          <p:cNvPr id="9" name="Ellipsi 8"/>
          <p:cNvSpPr/>
          <p:nvPr/>
        </p:nvSpPr>
        <p:spPr>
          <a:xfrm>
            <a:off x="7615687" y="3267563"/>
            <a:ext cx="635858" cy="603288"/>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aphicFrame>
        <p:nvGraphicFramePr>
          <p:cNvPr id="10" name="Kaavio 9"/>
          <p:cNvGraphicFramePr>
            <a:graphicFrameLocks/>
          </p:cNvGraphicFramePr>
          <p:nvPr>
            <p:extLst>
              <p:ext uri="{D42A27DB-BD31-4B8C-83A1-F6EECF244321}">
                <p14:modId xmlns:p14="http://schemas.microsoft.com/office/powerpoint/2010/main" val="1831784044"/>
              </p:ext>
            </p:extLst>
          </p:nvPr>
        </p:nvGraphicFramePr>
        <p:xfrm>
          <a:off x="7014057" y="4036018"/>
          <a:ext cx="3988003" cy="2230311"/>
        </p:xfrm>
        <a:graphic>
          <a:graphicData uri="http://schemas.openxmlformats.org/drawingml/2006/chart">
            <c:chart xmlns:c="http://schemas.openxmlformats.org/drawingml/2006/chart" xmlns:r="http://schemas.openxmlformats.org/officeDocument/2006/relationships" r:id="rId4"/>
          </a:graphicData>
        </a:graphic>
      </p:graphicFrame>
      <p:sp>
        <p:nvSpPr>
          <p:cNvPr id="3" name="Tekstiruutu 2"/>
          <p:cNvSpPr txBox="1"/>
          <p:nvPr/>
        </p:nvSpPr>
        <p:spPr>
          <a:xfrm>
            <a:off x="664624" y="1433818"/>
            <a:ext cx="4829092" cy="2031325"/>
          </a:xfrm>
          <a:prstGeom prst="rect">
            <a:avLst/>
          </a:prstGeom>
          <a:noFill/>
        </p:spPr>
        <p:txBody>
          <a:bodyPr wrap="square" rtlCol="0">
            <a:spAutoFit/>
          </a:bodyPr>
          <a:lstStyle/>
          <a:p>
            <a:r>
              <a:rPr lang="fi-FI" dirty="0"/>
              <a:t>Kuopiolaiset 8. ja 9.lk nuoret kokevat, että heillä on heikoin ja lukiolaisilla toiseksi huonoin mahdollisuus keskustella koulussa aikuisen kanssa mieltä painavista asioista suhteessa vertailukaupunkeihin. Ammatillisen oppilaitoksen nuorilla tilanne on toiseksi paras.</a:t>
            </a:r>
          </a:p>
        </p:txBody>
      </p:sp>
    </p:spTree>
    <p:extLst>
      <p:ext uri="{BB962C8B-B14F-4D97-AF65-F5344CB8AC3E}">
        <p14:creationId xmlns:p14="http://schemas.microsoft.com/office/powerpoint/2010/main" val="13190036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KESKUSTELUYHTEYS VANHEMPIEN KANSSA</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3078793184"/>
              </p:ext>
            </p:extLst>
          </p:nvPr>
        </p:nvGraphicFramePr>
        <p:xfrm>
          <a:off x="1151408" y="2139953"/>
          <a:ext cx="4591044" cy="32638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Kaavio 5"/>
          <p:cNvGraphicFramePr>
            <a:graphicFrameLocks/>
          </p:cNvGraphicFramePr>
          <p:nvPr>
            <p:extLst>
              <p:ext uri="{D42A27DB-BD31-4B8C-83A1-F6EECF244321}">
                <p14:modId xmlns:p14="http://schemas.microsoft.com/office/powerpoint/2010/main" val="568859020"/>
              </p:ext>
            </p:extLst>
          </p:nvPr>
        </p:nvGraphicFramePr>
        <p:xfrm>
          <a:off x="6299947" y="2126506"/>
          <a:ext cx="4888005" cy="3373341"/>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iruutu 2"/>
          <p:cNvSpPr txBox="1"/>
          <p:nvPr/>
        </p:nvSpPr>
        <p:spPr>
          <a:xfrm>
            <a:off x="575310" y="1245453"/>
            <a:ext cx="11007090" cy="646331"/>
          </a:xfrm>
          <a:prstGeom prst="rect">
            <a:avLst/>
          </a:prstGeom>
          <a:noFill/>
        </p:spPr>
        <p:txBody>
          <a:bodyPr wrap="square" rtlCol="0">
            <a:spAutoFit/>
          </a:bodyPr>
          <a:lstStyle/>
          <a:p>
            <a:r>
              <a:rPr lang="fi-FI" dirty="0"/>
              <a:t>Nuorten keskusteluyhteys vanhempien kanssa on parantunut kaikilla kouluasteilla niin Kuopiossa kuin koko maassa</a:t>
            </a:r>
          </a:p>
        </p:txBody>
      </p:sp>
    </p:spTree>
    <p:extLst>
      <p:ext uri="{BB962C8B-B14F-4D97-AF65-F5344CB8AC3E}">
        <p14:creationId xmlns:p14="http://schemas.microsoft.com/office/powerpoint/2010/main" val="35802011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KESKUSTELUYHTEYS VANHEMPIEN KANSSA</a:t>
            </a:r>
          </a:p>
        </p:txBody>
      </p:sp>
      <p:sp>
        <p:nvSpPr>
          <p:cNvPr id="4" name="Alatunnisteen paikkamerkki 3"/>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0F0F0F">
                  <a:tint val="75000"/>
                </a:srgbClr>
              </a:solidFill>
              <a:effectLst/>
              <a:uLnTx/>
              <a:uFillTx/>
              <a:latin typeface="Verdana"/>
              <a:ea typeface="+mn-ea"/>
              <a:cs typeface="+mn-cs"/>
            </a:endParaRPr>
          </a:p>
        </p:txBody>
      </p:sp>
      <p:graphicFrame>
        <p:nvGraphicFramePr>
          <p:cNvPr id="5" name="Kaavio 4"/>
          <p:cNvGraphicFramePr>
            <a:graphicFrameLocks/>
          </p:cNvGraphicFramePr>
          <p:nvPr/>
        </p:nvGraphicFramePr>
        <p:xfrm>
          <a:off x="940676" y="2416854"/>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Ellipsi 5"/>
          <p:cNvSpPr/>
          <p:nvPr/>
        </p:nvSpPr>
        <p:spPr>
          <a:xfrm>
            <a:off x="1358895" y="4398842"/>
            <a:ext cx="659835" cy="700790"/>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Verdana"/>
              <a:ea typeface="+mn-ea"/>
              <a:cs typeface="+mn-cs"/>
            </a:endParaRPr>
          </a:p>
        </p:txBody>
      </p:sp>
      <p:sp>
        <p:nvSpPr>
          <p:cNvPr id="7" name="Tekstiruutu 6"/>
          <p:cNvSpPr txBox="1"/>
          <p:nvPr/>
        </p:nvSpPr>
        <p:spPr>
          <a:xfrm>
            <a:off x="876563" y="1664839"/>
            <a:ext cx="10705837" cy="92333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800" b="0" i="0" u="none" strike="noStrike" kern="1200" cap="none" spc="0" normalizeH="0" baseline="0" noProof="0" dirty="0">
                <a:ln>
                  <a:noFill/>
                </a:ln>
                <a:solidFill>
                  <a:srgbClr val="0F0F0F"/>
                </a:solidFill>
                <a:effectLst/>
                <a:uLnTx/>
                <a:uFillTx/>
                <a:latin typeface="Arial" charset="0"/>
                <a:ea typeface="ＭＳ Ｐゴシック" charset="-128"/>
                <a:cs typeface="+mn-cs"/>
              </a:rPr>
              <a:t>Keskusteluyhteys vanhempien kanssa on parantunut edellisestä mittauksesta, mutta Kuopion nuorilla on suhteessa vertailukuntiin vähiten 8. ja 9.lk:n nuoria, joilla on hyvä keskusteluyhteys vanhempien kanssa. </a:t>
            </a:r>
          </a:p>
        </p:txBody>
      </p:sp>
    </p:spTree>
    <p:extLst>
      <p:ext uri="{BB962C8B-B14F-4D97-AF65-F5344CB8AC3E}">
        <p14:creationId xmlns:p14="http://schemas.microsoft.com/office/powerpoint/2010/main" val="38660216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HARRASTUKSET, harrastaa jotakin </a:t>
            </a:r>
            <a:r>
              <a:rPr lang="fi-FI" dirty="0" err="1"/>
              <a:t>väh</a:t>
            </a:r>
            <a:r>
              <a:rPr lang="fi-FI" dirty="0"/>
              <a:t> kerran viikossa</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241894475"/>
              </p:ext>
            </p:extLst>
          </p:nvPr>
        </p:nvGraphicFramePr>
        <p:xfrm>
          <a:off x="609601" y="2480310"/>
          <a:ext cx="5177790" cy="3451860"/>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p:cNvSpPr txBox="1"/>
          <p:nvPr/>
        </p:nvSpPr>
        <p:spPr>
          <a:xfrm>
            <a:off x="361950" y="1691640"/>
            <a:ext cx="10709910" cy="646331"/>
          </a:xfrm>
          <a:prstGeom prst="rect">
            <a:avLst/>
          </a:prstGeom>
          <a:noFill/>
        </p:spPr>
        <p:txBody>
          <a:bodyPr wrap="square" rtlCol="0">
            <a:spAutoFit/>
          </a:bodyPr>
          <a:lstStyle/>
          <a:p>
            <a:r>
              <a:rPr lang="fi-FI" dirty="0"/>
              <a:t>Kuopiossa on suhteessa vertailukuntiin vähiten 8. ja 9.lk nuoria jotka harrastavat jotakin vähintään kerran viikossa. Eniten vähintään kerran viikossa harrastavia nuoria on Kuopiossa lukiolaisten parissa.</a:t>
            </a:r>
          </a:p>
        </p:txBody>
      </p:sp>
      <p:graphicFrame>
        <p:nvGraphicFramePr>
          <p:cNvPr id="7" name="Kaavio 6"/>
          <p:cNvGraphicFramePr>
            <a:graphicFrameLocks/>
          </p:cNvGraphicFramePr>
          <p:nvPr>
            <p:extLst>
              <p:ext uri="{D42A27DB-BD31-4B8C-83A1-F6EECF244321}">
                <p14:modId xmlns:p14="http://schemas.microsoft.com/office/powerpoint/2010/main" val="3861559871"/>
              </p:ext>
            </p:extLst>
          </p:nvPr>
        </p:nvGraphicFramePr>
        <p:xfrm>
          <a:off x="6553200" y="283464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46267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400" dirty="0"/>
              <a:t>HARRASTUKSET, kokee harrastuspaikkojen sijaitsevan liian kaukana</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8" name="Kaavio 7"/>
          <p:cNvGraphicFramePr>
            <a:graphicFrameLocks/>
          </p:cNvGraphicFramePr>
          <p:nvPr>
            <p:extLst>
              <p:ext uri="{D42A27DB-BD31-4B8C-83A1-F6EECF244321}">
                <p14:modId xmlns:p14="http://schemas.microsoft.com/office/powerpoint/2010/main" val="460591313"/>
              </p:ext>
            </p:extLst>
          </p:nvPr>
        </p:nvGraphicFramePr>
        <p:xfrm>
          <a:off x="789904" y="2546797"/>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p:cNvSpPr txBox="1"/>
          <p:nvPr/>
        </p:nvSpPr>
        <p:spPr>
          <a:xfrm>
            <a:off x="502276" y="5686023"/>
            <a:ext cx="11430001" cy="553998"/>
          </a:xfrm>
          <a:prstGeom prst="rect">
            <a:avLst/>
          </a:prstGeom>
          <a:noFill/>
        </p:spPr>
        <p:txBody>
          <a:bodyPr wrap="square" rtlCol="0">
            <a:spAutoFit/>
          </a:bodyPr>
          <a:lstStyle/>
          <a:p>
            <a:r>
              <a:rPr lang="fi-FI" sz="1000" dirty="0"/>
              <a:t>Indikaattori perustuu kysymykseen: "Merkitse vaihtoehto, joka parhaiten kuvaa omaa mielipidettäsi. Asuinalueella tarkoitetaan omaa kaupunginosaasi tai pienemmillä paikkakunnilla esimerkiksi kuntaa tai taajamaa." Kysymyksen osio: 4) minulle sopivat harrastuspaikat sijaitsevat liian kaukana. Vastausvaihtoehdot: 1) täysin samaa mieltä, 2) samaa mieltä, 3) ei samaa eikä eri mieltä, 4) eri mieltä, 5) täysin eri mieltä. Tarkastelussa ovat ne vastaajat, jotka ovat ilmoittaneet vaihtoehdon 1 tai 2.</a:t>
            </a:r>
          </a:p>
        </p:txBody>
      </p:sp>
      <p:graphicFrame>
        <p:nvGraphicFramePr>
          <p:cNvPr id="9" name="Kaavio 8"/>
          <p:cNvGraphicFramePr>
            <a:graphicFrameLocks/>
          </p:cNvGraphicFramePr>
          <p:nvPr>
            <p:extLst>
              <p:ext uri="{D42A27DB-BD31-4B8C-83A1-F6EECF244321}">
                <p14:modId xmlns:p14="http://schemas.microsoft.com/office/powerpoint/2010/main" val="956825395"/>
              </p:ext>
            </p:extLst>
          </p:nvPr>
        </p:nvGraphicFramePr>
        <p:xfrm>
          <a:off x="6148505" y="2649828"/>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47403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HARRASTUKSET, tietää asuinalueen harrastusmahdollisuuksista </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6" name="Kaavio 5"/>
          <p:cNvGraphicFramePr>
            <a:graphicFrameLocks/>
          </p:cNvGraphicFramePr>
          <p:nvPr>
            <p:extLst>
              <p:ext uri="{D42A27DB-BD31-4B8C-83A1-F6EECF244321}">
                <p14:modId xmlns:p14="http://schemas.microsoft.com/office/powerpoint/2010/main" val="1677824671"/>
              </p:ext>
            </p:extLst>
          </p:nvPr>
        </p:nvGraphicFramePr>
        <p:xfrm>
          <a:off x="1041043" y="2308538"/>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Suorakulmio 4"/>
          <p:cNvSpPr/>
          <p:nvPr/>
        </p:nvSpPr>
        <p:spPr>
          <a:xfrm>
            <a:off x="980940" y="5185360"/>
            <a:ext cx="6096000" cy="861774"/>
          </a:xfrm>
          <a:prstGeom prst="rect">
            <a:avLst/>
          </a:prstGeom>
        </p:spPr>
        <p:txBody>
          <a:bodyPr>
            <a:spAutoFit/>
          </a:bodyPr>
          <a:lstStyle/>
          <a:p>
            <a:r>
              <a:rPr lang="fi-FI" sz="1000" dirty="0"/>
              <a:t>Indikaattori perustuu kysymykseen: "Merkitse vaihtoehto, joka parhaiten kuvaa omaa mielipidettäsi. Asuinalueella tarkoitetaan omaa kaupunginosaasi tai pienemmillä paikkakunnilla esimerkiksi kuntaa tai taajamaa." Kysymyksen osio: 3) tiedän asuinalueeni harrastusmahdollisuuksista nuorille. Vastausvaihtoehdot: 1) täysin samaa mieltä, 2) samaa mieltä, 3) ei samaa eikä eri mieltä, 4) eri mieltä, 5) täysin eri mieltä. Tarkastelussa ovat ne vastaajat, jotka ovat ilmoittaneet vaihtoehdon 1 tai 2. </a:t>
            </a:r>
          </a:p>
        </p:txBody>
      </p:sp>
      <p:graphicFrame>
        <p:nvGraphicFramePr>
          <p:cNvPr id="9" name="Kaavio 8"/>
          <p:cNvGraphicFramePr>
            <a:graphicFrameLocks/>
          </p:cNvGraphicFramePr>
          <p:nvPr>
            <p:extLst>
              <p:ext uri="{D42A27DB-BD31-4B8C-83A1-F6EECF244321}">
                <p14:modId xmlns:p14="http://schemas.microsoft.com/office/powerpoint/2010/main" val="2686576349"/>
              </p:ext>
            </p:extLst>
          </p:nvPr>
        </p:nvGraphicFramePr>
        <p:xfrm>
          <a:off x="6707746" y="2604752"/>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30983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400" dirty="0"/>
              <a:t>HARRASTUKSET, kokee, että asuinalueella järjestetään kiinnostavaa vapaa-ajan toimintaa nuorille</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7" name="Kaavio 6"/>
          <p:cNvGraphicFramePr>
            <a:graphicFrameLocks/>
          </p:cNvGraphicFramePr>
          <p:nvPr>
            <p:extLst>
              <p:ext uri="{D42A27DB-BD31-4B8C-83A1-F6EECF244321}">
                <p14:modId xmlns:p14="http://schemas.microsoft.com/office/powerpoint/2010/main" val="829810563"/>
              </p:ext>
            </p:extLst>
          </p:nvPr>
        </p:nvGraphicFramePr>
        <p:xfrm>
          <a:off x="918692" y="2240924"/>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Suorakulmio 2"/>
          <p:cNvSpPr/>
          <p:nvPr/>
        </p:nvSpPr>
        <p:spPr>
          <a:xfrm>
            <a:off x="1013138" y="5275513"/>
            <a:ext cx="6096000" cy="861774"/>
          </a:xfrm>
          <a:prstGeom prst="rect">
            <a:avLst/>
          </a:prstGeom>
        </p:spPr>
        <p:txBody>
          <a:bodyPr>
            <a:spAutoFit/>
          </a:bodyPr>
          <a:lstStyle/>
          <a:p>
            <a:r>
              <a:rPr lang="fi-FI" sz="1000" dirty="0"/>
              <a:t>Indikaattori perustuu kysymykseen: "Merkitse vaihtoehto, joka parhaiten kuvaa omaa mielipidettäsi. Asuinalueella tarkoitetaan omaa kaupunginosaasi tai pienemmillä paikkakunnilla esimerkiksi kuntaa tai taajamaa." Kysymyksen osio: 1) asuinalueellani järjestetään kiinnostavaa vapaa-ajan toimintaa nuorille. Vastausvaihtoehdot: 1) täysin samaa mieltä, 2) samaa mieltä, 3) ei samaa eikä eri mieltä, 4) eri mieltä, 5) täysin eri mieltä. Tarkastelussa ovat ne vastaajat, jotka ovat ilmoittaneet vaihtoehdon 1 tai 2. </a:t>
            </a:r>
          </a:p>
        </p:txBody>
      </p:sp>
      <p:graphicFrame>
        <p:nvGraphicFramePr>
          <p:cNvPr id="8" name="Kaavio 7"/>
          <p:cNvGraphicFramePr>
            <a:graphicFrameLocks/>
          </p:cNvGraphicFramePr>
          <p:nvPr>
            <p:extLst>
              <p:ext uri="{D42A27DB-BD31-4B8C-83A1-F6EECF244321}">
                <p14:modId xmlns:p14="http://schemas.microsoft.com/office/powerpoint/2010/main" val="4286263396"/>
              </p:ext>
            </p:extLst>
          </p:nvPr>
        </p:nvGraphicFramePr>
        <p:xfrm>
          <a:off x="6868733" y="2529093"/>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2440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400" dirty="0"/>
              <a:t>HARRASTUKSET, kokee, että asuinalueella ei ole tarpeeksi oleskelutiloja nuorille</a:t>
            </a:r>
          </a:p>
        </p:txBody>
      </p:sp>
      <p:sp>
        <p:nvSpPr>
          <p:cNvPr id="4" name="Alatunnisteen paikkamerkki 3"/>
          <p:cNvSpPr>
            <a:spLocks noGrp="1"/>
          </p:cNvSpPr>
          <p:nvPr>
            <p:ph type="ftr" sz="quarter" idx="3"/>
          </p:nvPr>
        </p:nvSpPr>
        <p:spPr/>
        <p:txBody>
          <a:bodyPr/>
          <a:lstStyle/>
          <a:p>
            <a:pPr>
              <a:defRPr/>
            </a:pPr>
            <a:endParaRPr lang="fi-FI" dirty="0"/>
          </a:p>
        </p:txBody>
      </p:sp>
      <p:graphicFrame>
        <p:nvGraphicFramePr>
          <p:cNvPr id="6" name="Kaavio 5"/>
          <p:cNvGraphicFramePr>
            <a:graphicFrameLocks/>
          </p:cNvGraphicFramePr>
          <p:nvPr>
            <p:extLst>
              <p:ext uri="{D42A27DB-BD31-4B8C-83A1-F6EECF244321}">
                <p14:modId xmlns:p14="http://schemas.microsoft.com/office/powerpoint/2010/main" val="3090675196"/>
              </p:ext>
            </p:extLst>
          </p:nvPr>
        </p:nvGraphicFramePr>
        <p:xfrm>
          <a:off x="989527" y="2321416"/>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Suorakulmio 4"/>
          <p:cNvSpPr/>
          <p:nvPr/>
        </p:nvSpPr>
        <p:spPr>
          <a:xfrm>
            <a:off x="1109728" y="5529665"/>
            <a:ext cx="10401837" cy="553998"/>
          </a:xfrm>
          <a:prstGeom prst="rect">
            <a:avLst/>
          </a:prstGeom>
        </p:spPr>
        <p:txBody>
          <a:bodyPr wrap="square">
            <a:spAutoFit/>
          </a:bodyPr>
          <a:lstStyle/>
          <a:p>
            <a:r>
              <a:rPr lang="fi-FI" sz="1000" dirty="0"/>
              <a:t>Indikaattori perustuu kysymykseen: "Merkitse vaihtoehto, joka parhaiten kuvaa omaa mielipidettäsi. Asuinalueella tarkoitetaan omaa kaupunginosaasi tai pienemmillä paikkakunnilla esimerkiksi kuntaa tai taajamaa." Kysymyksen osio: 2) asuinalueellani on tarpeeksi oleskelutiloja nuorille. Vastausvaihtoehdot: 1) täysin samaa mieltä, 2) samaa mieltä, 3) ei samaa eikä eri mieltä, 4) eri mieltä, 5) täysin eri mieltä. Tarkastelussa ovat ne vastaajat, jotka ovat ilmoittaneet vaihtoehdon 4 tai 5.</a:t>
            </a:r>
          </a:p>
        </p:txBody>
      </p:sp>
      <p:graphicFrame>
        <p:nvGraphicFramePr>
          <p:cNvPr id="8" name="Kaavio 7"/>
          <p:cNvGraphicFramePr>
            <a:graphicFrameLocks/>
          </p:cNvGraphicFramePr>
          <p:nvPr>
            <p:extLst>
              <p:ext uri="{D42A27DB-BD31-4B8C-83A1-F6EECF244321}">
                <p14:modId xmlns:p14="http://schemas.microsoft.com/office/powerpoint/2010/main" val="285870221"/>
              </p:ext>
            </p:extLst>
          </p:nvPr>
        </p:nvGraphicFramePr>
        <p:xfrm>
          <a:off x="6521003" y="258222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9982351"/>
      </p:ext>
    </p:extLst>
  </p:cSld>
  <p:clrMapOvr>
    <a:masterClrMapping/>
  </p:clrMapOvr>
</p:sld>
</file>

<file path=ppt/theme/theme1.xml><?xml version="1.0" encoding="utf-8"?>
<a:theme xmlns:a="http://schemas.openxmlformats.org/drawingml/2006/main" name="Kuopion kaupunki esitysmalli">
  <a:themeElements>
    <a:clrScheme name="Kuopio_2018_3">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0563C1"/>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74AD0151-913D-461F-AB0D-9FF425EEC8BD}" vid="{9DE78120-0FCE-415D-A017-DD613B1FCD13}"/>
    </a:ext>
  </a:extLst>
</a:theme>
</file>

<file path=ppt/theme/theme10.xml><?xml version="1.0" encoding="utf-8"?>
<a:theme xmlns:a="http://schemas.openxmlformats.org/drawingml/2006/main" name="1_Kuopion kaupunki esitysmalli4">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74AD0151-913D-461F-AB0D-9FF425EEC8BD}" vid="{B23E8398-7D34-4841-B4A1-F2EF97CDCACB}"/>
    </a:ext>
  </a:extLst>
</a:theme>
</file>

<file path=ppt/theme/theme11.xml><?xml version="1.0" encoding="utf-8"?>
<a:theme xmlns:a="http://schemas.openxmlformats.org/drawingml/2006/main" name="1_Kuopion kaupunki esitysmalli5">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74AD0151-913D-461F-AB0D-9FF425EEC8BD}" vid="{44004C97-B693-4F65-8109-C3C301B85E14}"/>
    </a:ext>
  </a:extLst>
</a:theme>
</file>

<file path=ppt/theme/theme12.xml><?xml version="1.0" encoding="utf-8"?>
<a:theme xmlns:a="http://schemas.openxmlformats.org/drawingml/2006/main" name="1_Kuopion kaupunki esitysmalli6">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74AD0151-913D-461F-AB0D-9FF425EEC8BD}" vid="{6AA345E7-4FF6-4381-9CF7-04E08EE3ACC2}"/>
    </a:ext>
  </a:extLst>
</a:theme>
</file>

<file path=ppt/theme/theme13.xml><?xml version="1.0" encoding="utf-8"?>
<a:theme xmlns:a="http://schemas.openxmlformats.org/drawingml/2006/main" name="1_Kuopion kaupunki esitysmalli7">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74AD0151-913D-461F-AB0D-9FF425EEC8BD}" vid="{00231771-5076-4F27-9C62-1D7A0ED3A1F8}"/>
    </a:ext>
  </a:extLst>
</a:theme>
</file>

<file path=ppt/theme/theme14.xml><?xml version="1.0" encoding="utf-8"?>
<a:theme xmlns:a="http://schemas.openxmlformats.org/drawingml/2006/main" name="1_Kuopion kaupunki esitysmalli">
  <a:themeElements>
    <a:clrScheme name="Kuopio_2018_3">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0563C1"/>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_kevyt" id="{FB88C70D-B898-4BDA-AF9D-8CF4C538DB3A}" vid="{06E32569-410E-445B-B105-08E9B8782F23}"/>
    </a:ext>
  </a:extLst>
</a:theme>
</file>

<file path=ppt/theme/theme15.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uopion kaupunki esitysmalli2">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74AD0151-913D-461F-AB0D-9FF425EEC8BD}" vid="{2DA7BD79-0847-429E-A4CA-AF02152CB28A}"/>
    </a:ext>
  </a:extLst>
</a:theme>
</file>

<file path=ppt/theme/theme3.xml><?xml version="1.0" encoding="utf-8"?>
<a:theme xmlns:a="http://schemas.openxmlformats.org/drawingml/2006/main" name="Kuopion kaupunki esitysmalli3">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74AD0151-913D-461F-AB0D-9FF425EEC8BD}" vid="{68A931B6-C02A-41DD-8C39-1193F13A2487}"/>
    </a:ext>
  </a:extLst>
</a:theme>
</file>

<file path=ppt/theme/theme4.xml><?xml version="1.0" encoding="utf-8"?>
<a:theme xmlns:a="http://schemas.openxmlformats.org/drawingml/2006/main" name="Kuopion kaupunki esitysmalli4">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74AD0151-913D-461F-AB0D-9FF425EEC8BD}" vid="{BAE812B8-29A6-4E4A-94F7-80E7E8427C87}"/>
    </a:ext>
  </a:extLst>
</a:theme>
</file>

<file path=ppt/theme/theme5.xml><?xml version="1.0" encoding="utf-8"?>
<a:theme xmlns:a="http://schemas.openxmlformats.org/drawingml/2006/main" name="Kuopion kaupunki esitysmalli5">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74AD0151-913D-461F-AB0D-9FF425EEC8BD}" vid="{2BDC0313-80D1-4F76-8344-656B9F1A4715}"/>
    </a:ext>
  </a:extLst>
</a:theme>
</file>

<file path=ppt/theme/theme6.xml><?xml version="1.0" encoding="utf-8"?>
<a:theme xmlns:a="http://schemas.openxmlformats.org/drawingml/2006/main" name="Kuopion kaupunki esitysmalli6">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74AD0151-913D-461F-AB0D-9FF425EEC8BD}" vid="{4411F229-B254-4EAA-AD83-CC690DE67D5C}"/>
    </a:ext>
  </a:extLst>
</a:theme>
</file>

<file path=ppt/theme/theme7.xml><?xml version="1.0" encoding="utf-8"?>
<a:theme xmlns:a="http://schemas.openxmlformats.org/drawingml/2006/main" name="Kuopion kaupunki esitysmalli7">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74AD0151-913D-461F-AB0D-9FF425EEC8BD}" vid="{64EAB1D7-D712-4E25-B0E6-8F53531A24C5}"/>
    </a:ext>
  </a:extLst>
</a:theme>
</file>

<file path=ppt/theme/theme8.xml><?xml version="1.0" encoding="utf-8"?>
<a:theme xmlns:a="http://schemas.openxmlformats.org/drawingml/2006/main" name="1_Kuopion kaupunki esitysmalli2">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74AD0151-913D-461F-AB0D-9FF425EEC8BD}" vid="{38F0264D-F126-451E-8493-B7473F4255F3}"/>
    </a:ext>
  </a:extLst>
</a:theme>
</file>

<file path=ppt/theme/theme9.xml><?xml version="1.0" encoding="utf-8"?>
<a:theme xmlns:a="http://schemas.openxmlformats.org/drawingml/2006/main" name="1_Kuopion kaupunki esitysmalli3">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74AD0151-913D-461F-AB0D-9FF425EEC8BD}" vid="{498E9F64-F22A-4A00-BDAE-AC59CD48CF19}"/>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Esitysmalli_laajakuva_2018</Template>
  <TotalTime>0</TotalTime>
  <Words>8326</Words>
  <Application>Microsoft Office PowerPoint</Application>
  <PresentationFormat>Laajakuva</PresentationFormat>
  <Paragraphs>613</Paragraphs>
  <Slides>117</Slides>
  <Notes>12</Notes>
  <HiddenSlides>0</HiddenSlides>
  <MMClips>0</MMClips>
  <ScaleCrop>false</ScaleCrop>
  <HeadingPairs>
    <vt:vector size="6" baseType="variant">
      <vt:variant>
        <vt:lpstr>Käytetyt fontit</vt:lpstr>
      </vt:variant>
      <vt:variant>
        <vt:i4>4</vt:i4>
      </vt:variant>
      <vt:variant>
        <vt:lpstr>Teema</vt:lpstr>
      </vt:variant>
      <vt:variant>
        <vt:i4>15</vt:i4>
      </vt:variant>
      <vt:variant>
        <vt:lpstr>Dian otsikot</vt:lpstr>
      </vt:variant>
      <vt:variant>
        <vt:i4>117</vt:i4>
      </vt:variant>
    </vt:vector>
  </HeadingPairs>
  <TitlesOfParts>
    <vt:vector size="136" baseType="lpstr">
      <vt:lpstr>Arial</vt:lpstr>
      <vt:lpstr>Calibri</vt:lpstr>
      <vt:lpstr>Georgia</vt:lpstr>
      <vt:lpstr>Verdana</vt:lpstr>
      <vt:lpstr>Kuopion kaupunki esitysmalli</vt:lpstr>
      <vt:lpstr>Kuopion kaupunki esitysmalli2</vt:lpstr>
      <vt:lpstr>Kuopion kaupunki esitysmalli3</vt:lpstr>
      <vt:lpstr>Kuopion kaupunki esitysmalli4</vt:lpstr>
      <vt:lpstr>Kuopion kaupunki esitysmalli5</vt:lpstr>
      <vt:lpstr>Kuopion kaupunki esitysmalli6</vt:lpstr>
      <vt:lpstr>Kuopion kaupunki esitysmalli7</vt:lpstr>
      <vt:lpstr>1_Kuopion kaupunki esitysmalli2</vt:lpstr>
      <vt:lpstr>1_Kuopion kaupunki esitysmalli3</vt:lpstr>
      <vt:lpstr>1_Kuopion kaupunki esitysmalli4</vt:lpstr>
      <vt:lpstr>1_Kuopion kaupunki esitysmalli5</vt:lpstr>
      <vt:lpstr>1_Kuopion kaupunki esitysmalli6</vt:lpstr>
      <vt:lpstr>1_Kuopion kaupunki esitysmalli7</vt:lpstr>
      <vt:lpstr>1_Kuopion kaupunki esitysmalli</vt:lpstr>
      <vt:lpstr>Office-teema</vt:lpstr>
      <vt:lpstr>PowerPoint-esitys</vt:lpstr>
      <vt:lpstr>Kuopion kouluterveyskyselyn 2019 tuloksia</vt:lpstr>
      <vt:lpstr>Kouluterveyskysely</vt:lpstr>
      <vt:lpstr>Kyselyyn osallistuvat seuraavat ryhmät:  </vt:lpstr>
      <vt:lpstr>LIIKUNTA</vt:lpstr>
      <vt:lpstr>LIIKUNTA</vt:lpstr>
      <vt:lpstr>LIIKUNTA SUKUPUOLITTAIN EROJA Kuopiossa</vt:lpstr>
      <vt:lpstr>LIIKUNTA</vt:lpstr>
      <vt:lpstr>LIIKUNTA</vt:lpstr>
      <vt:lpstr>LIIKUNTA SUKUPUOLITTAIN EROJA Kuopiossa</vt:lpstr>
      <vt:lpstr>LIIKUNTA SUKUPUOLITTAIN EROJA Kuopiossa</vt:lpstr>
      <vt:lpstr>LIIKUNTA</vt:lpstr>
      <vt:lpstr>LIIKUNTA SUKUPUOLITTAIN EROJA Kuopiossa</vt:lpstr>
      <vt:lpstr>YLIPAINO</vt:lpstr>
      <vt:lpstr>YLIPAINO</vt:lpstr>
      <vt:lpstr>RAVITSEMUS</vt:lpstr>
      <vt:lpstr>RAVITSEMUS</vt:lpstr>
      <vt:lpstr>RAVITSEMUS SUKUPUOLITTAIN EROT, KUOPIO</vt:lpstr>
      <vt:lpstr>KIUSAAMINEN</vt:lpstr>
      <vt:lpstr>Aikasarja perusopetus 8. ja 9. lk, lukio, aol 2006-2019 Indikaattori: Koulukiusattuna vähintään kerran viikossa, %  </vt:lpstr>
      <vt:lpstr>KOULUKIUSATTUNA VÄHINTÄÄN KERRAN VIIKOSSA, %, KUOPIO POJAT JA TYTÖT</vt:lpstr>
      <vt:lpstr>Ei ole kiusattu koulussa lainkaan lukukauden aikana, % / Osallistunut koulukiusaamiseen vähintään               kerran viikossa, % </vt:lpstr>
      <vt:lpstr>Perusopetus 4. ja 5. luokka, 2017 ja 2019, KUOPIO Koulukiusattuna vähintään kerran viikossa, % JA Ei ole kiusattu koulussa lainkaan lukuvuoden aikana, % </vt:lpstr>
      <vt:lpstr>Perusopetus 4. ja 5. luokka, 2017 ja 2019 Lue lisää Indikaattori: Osallistunut muiden oppilaiden kiusaamiseen vähintään kerran viikossa, % </vt:lpstr>
      <vt:lpstr>Perusopetus 4. ja 5. luokka, 2017 ja 2019 KUOPIO  Koulukiusaaminen jatkunut tai pahentunut kiusaamisesta kertomisen jälkeen, % Kuopio Koulukiusaaminen loppunut tai vähentynyt kiusaamisesta kertomisen jälkeen, %, Kuopio </vt:lpstr>
      <vt:lpstr>VÄKIVALTA</vt:lpstr>
      <vt:lpstr>VÄKIVALTA</vt:lpstr>
      <vt:lpstr>Kokenut seksuaalista häirintää koulussa vuoden aikana, %,  8-9lk. KUOPIO </vt:lpstr>
      <vt:lpstr> Kokenut seksuaaliväkivaltaa vuoden aikana, %, 8-9lk.KUOPIO </vt:lpstr>
      <vt:lpstr>Kokenut seksuaalista häirintää puhelimessa tai internetissä vuoden aikana, %  8-9lk. KUOPIO</vt:lpstr>
      <vt:lpstr>Kokenut seksuaalista häirintää julkisessa tilassa vuoden aikana, 8-9lk. KUOPIO</vt:lpstr>
      <vt:lpstr>Kertonut kokemastaan seksuaalisesta häirinnästä tai väkivallasta luottamalleen aikuiselle, %  KUOPIO</vt:lpstr>
      <vt:lpstr>Saanut tukea seksuaaliseen häirintään tai väkivaltaan koulun aikuisilta, % KUOPIO</vt:lpstr>
      <vt:lpstr>Saanut tukea seksuaaliseen häirintään tai väkivaltaan vanhemmilta, ystäviltä tai muilta läheisiltä, % 8-9lk KUOPIO </vt:lpstr>
      <vt:lpstr>HÄIRINTÄ JA VÄKIVALTA perusopetus</vt:lpstr>
      <vt:lpstr>HÄIRINTÄ JA VÄKIVALTA lukio</vt:lpstr>
      <vt:lpstr>HÄIRINTÄ JA VÄKIVALTA  ammattioppilaito</vt:lpstr>
      <vt:lpstr>TAPATURMAT</vt:lpstr>
      <vt:lpstr>PÄIHDE</vt:lpstr>
      <vt:lpstr>PÄIHDE</vt:lpstr>
      <vt:lpstr>PÄIHDE</vt:lpstr>
      <vt:lpstr>PÄIHDE</vt:lpstr>
      <vt:lpstr>PÄIHTEIDEN OSTOT</vt:lpstr>
      <vt:lpstr>ALKOHOLIN VÄLITTÄMINEN</vt:lpstr>
      <vt:lpstr>ALAIKÄISTEN PERHEPIIRISTÄ HANKKIMA ALKOHOLI</vt:lpstr>
      <vt:lpstr>VANHEMPIEN ALKON KÄYTÖN AIHEUTTAMA HAITTA</vt:lpstr>
      <vt:lpstr>RIIPPUVUUDET</vt:lpstr>
      <vt:lpstr>MIELENTERVEYS</vt:lpstr>
      <vt:lpstr>MIELENTERVEYS</vt:lpstr>
      <vt:lpstr>YKSINÄISYYS</vt:lpstr>
      <vt:lpstr>YKSINÄISYYS</vt:lpstr>
      <vt:lpstr>YKSINÄISYYS</vt:lpstr>
      <vt:lpstr>OSALLISUUS</vt:lpstr>
      <vt:lpstr>KOETTU TERVEYS</vt:lpstr>
      <vt:lpstr>KOULUNKÄYNTI JA OPISKELU</vt:lpstr>
      <vt:lpstr>KOULUNKÄYNTI JA OPISKELU, riittämättömyyden tunne</vt:lpstr>
      <vt:lpstr>KOULUNKÄYNTI JA OPISKELU, opintosuunnitelmat</vt:lpstr>
      <vt:lpstr>KOULUNKÄYNTI JA OPISKELU, vaikeudet koulunkäynnissä</vt:lpstr>
      <vt:lpstr>KOULUNKÄYNTI JA OPISKELU, vaikeudet koulunkäynnissä, vertailukunnat</vt:lpstr>
      <vt:lpstr>KOULUNKÄYNTI JA OPISKELU, vaikeudet koulunkäynnissä</vt:lpstr>
      <vt:lpstr>KOULUNKÄYNTI JA OPISKELU, vaikeudet koulunkäynnissä</vt:lpstr>
      <vt:lpstr>KOULUNKÄYNTI JA OPISKELU, vaikeudet koulunkäynnissä</vt:lpstr>
      <vt:lpstr>KOULUNKÄYNTI JA OPISKELU, vaikeudet koulunkäynnissä</vt:lpstr>
      <vt:lpstr>KOULUNKÄYNTI JA OPISKELU, luvattomat poissaolot</vt:lpstr>
      <vt:lpstr>KOULUNKÄYNTI JA OPISKELU, luvattomat poissaolot</vt:lpstr>
      <vt:lpstr>OSALLISUUS, tärkeä osa luokkayhteisöä </vt:lpstr>
      <vt:lpstr>OSALLISUUS, tärkeä osa luokkayhteisöä </vt:lpstr>
      <vt:lpstr>OSALLISUUS, tärkeä osa kouluyhteisöä </vt:lpstr>
      <vt:lpstr>OSALLISUUS, tärkeä osa kouluyhteisöä </vt:lpstr>
      <vt:lpstr>TYYTYVÄINEN ELÄMÄÄNSÄ</vt:lpstr>
      <vt:lpstr>TYYTYVÄINEN ELÄMÄÄNSÄ</vt:lpstr>
      <vt:lpstr>OSALLISTUMINEN JA VAIKUTUSMAHDOLLISUUDET</vt:lpstr>
      <vt:lpstr>OSALLISTUMINEN JA VAIKUTUSMAHDOLLISUUDET</vt:lpstr>
      <vt:lpstr>OSALLISTUMINEN, 4. ja 5.lk</vt:lpstr>
      <vt:lpstr>OSALLISTUMNEN, 8. ja 9.lk nuoret </vt:lpstr>
      <vt:lpstr>OSALLISTUMINEN, lukiolaiset</vt:lpstr>
      <vt:lpstr>OSALLISTUMINEN, ammatillisen oppilaitoksen nuoret</vt:lpstr>
      <vt:lpstr>OSALLISTUMINEN, vertailu 8. ja 9. lk, lukio ja ammatillinen, KUOPIO</vt:lpstr>
      <vt:lpstr>KOULUNKÄYNTI 4. ja 5.lk, luokkayhteisö</vt:lpstr>
      <vt:lpstr>KOULUNKÄYNTI, 8. ja 9.lk., luokka- ja oppilaitosyhteisö</vt:lpstr>
      <vt:lpstr>KOULUNKÄYNTI, lukio, luokka- ja oppilaitosyhteisö</vt:lpstr>
      <vt:lpstr>KOULUNKÄYNTI, ammatillinen oppilaitos, luokka- ja oppilaitosyhteisö</vt:lpstr>
      <vt:lpstr>KOULUNKÄYNTI, 4. ja 5.lk, välitunnit</vt:lpstr>
      <vt:lpstr>KOULUNKÄYNTI, lukio ja ammatillinen, välitunnit</vt:lpstr>
      <vt:lpstr>KOULUNKÄYNTI, 8. ja 9.lk. ja lukio, välitunnit</vt:lpstr>
      <vt:lpstr>KOULUNKÄYNTI, lukio, välitunnit</vt:lpstr>
      <vt:lpstr>OPPILAITOKSEN FYYSISET TYÖOLOT</vt:lpstr>
      <vt:lpstr>OPPILAITOKSEN FYYSISET TYÖOLOT</vt:lpstr>
      <vt:lpstr>KOULU-UUPUMUS</vt:lpstr>
      <vt:lpstr>KOULU-UUPUMUS</vt:lpstr>
      <vt:lpstr>PALVELUT, mahdollisuus keskustella koulussa</vt:lpstr>
      <vt:lpstr>PALVELUT, mahdollisuus keskustella koulussa</vt:lpstr>
      <vt:lpstr>KESKUSTELUYHTEYS VANHEMPIEN KANSSA</vt:lpstr>
      <vt:lpstr>KESKUSTELUYHTEYS VANHEMPIEN KANSSA</vt:lpstr>
      <vt:lpstr>HARRASTUKSET, harrastaa jotakin väh kerran viikossa</vt:lpstr>
      <vt:lpstr>HARRASTUKSET, kokee harrastuspaikkojen sijaitsevan liian kaukana</vt:lpstr>
      <vt:lpstr>HARRASTUKSET, tietää asuinalueen harrastusmahdollisuuksista </vt:lpstr>
      <vt:lpstr>HARRASTUKSET, kokee, että asuinalueella järjestetään kiinnostavaa vapaa-ajan toimintaa nuorille</vt:lpstr>
      <vt:lpstr>HARRASTUKSET, kokee, että asuinalueella ei ole tarpeeksi oleskelutiloja nuorille</vt:lpstr>
      <vt:lpstr>HARRASTUKSET, kokee harrastukset liian kalliiksi</vt:lpstr>
      <vt:lpstr>HARRASTUKSET, ohjatusti taide ja kulttuuri/ liikunta harrastukset</vt:lpstr>
      <vt:lpstr>HARRASTUKSET, ohjatusti taide ja kulttuuri ja liikunta harrastukset kouluasteittain</vt:lpstr>
      <vt:lpstr>HARRASTUKSET, harrastaa omatoimisesti taidetta ja kulttuuria</vt:lpstr>
      <vt:lpstr>HARRASTUKSET, harrastaa liikuntaa omatoimisesti vapaa-ajalla väh. viikoittain</vt:lpstr>
      <vt:lpstr>HARRASTUKSET, liikuntaa tai urheilee väh kuukausittain</vt:lpstr>
      <vt:lpstr>HARRASTUKSET, harrastaa musiikkia</vt:lpstr>
      <vt:lpstr>HARRASTUKSET, harrastaa näyttelemistä, sirkusta tai tanssia</vt:lpstr>
      <vt:lpstr>HARRASTUKSET, harrastaa kuvataidetta tai valokuvaamista</vt:lpstr>
      <vt:lpstr>HARRASTUKSET, lukee kirjoja</vt:lpstr>
      <vt:lpstr>HARRASTUKSET, harrastaa kirjoittamista</vt:lpstr>
      <vt:lpstr>HARRASTUKSET, käy elokuvissa, teatterissa, konsertissa tai näyttelyissä</vt:lpstr>
      <vt:lpstr>HARRASTUKSET, harrastaa käsitöitä, rakentaa tai korjaa laitteita</vt:lpstr>
      <vt:lpstr>HARRASTUKSET, tekee animaatioita, videoita tai elokuvia</vt:lpstr>
      <vt:lpstr>HARRASTUKSET, julkaisee mediasisältöjä</vt:lpstr>
      <vt:lpstr>HARRASTUKSET, osallistuu yhdistyksen tai järjestön toimintaa tai vapaaehtoistoimintaan</vt:lpstr>
      <vt:lpstr>SUUN TERVEYS</vt:lpstr>
      <vt:lpstr>AVUN JA TUEN SAAMINEN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2019-10-04T12:31:37Z</dcterms:created>
  <dcterms:modified xsi:type="dcterms:W3CDTF">2023-02-15T20:01:54Z</dcterms:modified>
</cp:coreProperties>
</file>

<file path=userCustomization/customUI.xml><?xml version="1.0" encoding="utf-8"?>
<mso:customUI xmlns:mso="http://schemas.microsoft.com/office/2006/01/customui">
  <mso:ribbon>
    <mso:qat>
      <mso:documentControls>
        <mso:control idQ="mso:GroupSlideThemes" visible="true"/>
      </mso:documentControls>
    </mso:qat>
  </mso:ribbon>
</mso:customUI>
</file>