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77" r:id="rId5"/>
    <p:sldMasterId id="2147483689" r:id="rId6"/>
    <p:sldMasterId id="2147483703" r:id="rId7"/>
  </p:sldMasterIdLst>
  <p:notesMasterIdLst>
    <p:notesMasterId r:id="rId24"/>
  </p:notesMasterIdLst>
  <p:sldIdLst>
    <p:sldId id="326" r:id="rId8"/>
    <p:sldId id="341" r:id="rId9"/>
    <p:sldId id="333" r:id="rId10"/>
    <p:sldId id="335" r:id="rId11"/>
    <p:sldId id="324" r:id="rId12"/>
    <p:sldId id="338" r:id="rId13"/>
    <p:sldId id="336" r:id="rId14"/>
    <p:sldId id="352" r:id="rId15"/>
    <p:sldId id="337" r:id="rId16"/>
    <p:sldId id="350" r:id="rId17"/>
    <p:sldId id="347" r:id="rId18"/>
    <p:sldId id="348" r:id="rId19"/>
    <p:sldId id="339" r:id="rId20"/>
    <p:sldId id="349" r:id="rId21"/>
    <p:sldId id="340" r:id="rId22"/>
    <p:sldId id="32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FF8C"/>
    <a:srgbClr val="8031A7"/>
    <a:srgbClr val="8F993E"/>
    <a:srgbClr val="E56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FF3FA-F068-4F30-9264-846F69ACE119}" v="2" dt="2022-06-15T08:09:59.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6327"/>
  </p:normalViewPr>
  <p:slideViewPr>
    <p:cSldViewPr snapToGrid="0" snapToObjects="1">
      <p:cViewPr varScale="1">
        <p:scale>
          <a:sx n="158" d="100"/>
          <a:sy n="158" d="100"/>
        </p:scale>
        <p:origin x="162" y="2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ilanen Satu" userId="0f1143eb-cf5c-447c-ba2a-31389bf81448" providerId="ADAL" clId="{1AEFF3FA-F068-4F30-9264-846F69ACE119}"/>
    <pc:docChg chg="undo custSel modSld">
      <pc:chgData name="Moilanen Satu" userId="0f1143eb-cf5c-447c-ba2a-31389bf81448" providerId="ADAL" clId="{1AEFF3FA-F068-4F30-9264-846F69ACE119}" dt="2022-06-15T08:06:52.772" v="108" actId="478"/>
      <pc:docMkLst>
        <pc:docMk/>
      </pc:docMkLst>
      <pc:sldChg chg="addSp delSp modSp mod">
        <pc:chgData name="Moilanen Satu" userId="0f1143eb-cf5c-447c-ba2a-31389bf81448" providerId="ADAL" clId="{1AEFF3FA-F068-4F30-9264-846F69ACE119}" dt="2022-06-15T08:06:52.772" v="108" actId="478"/>
        <pc:sldMkLst>
          <pc:docMk/>
          <pc:sldMk cId="1387898734" sldId="326"/>
        </pc:sldMkLst>
        <pc:spChg chg="add del">
          <ac:chgData name="Moilanen Satu" userId="0f1143eb-cf5c-447c-ba2a-31389bf81448" providerId="ADAL" clId="{1AEFF3FA-F068-4F30-9264-846F69ACE119}" dt="2022-06-15T08:06:52.772" v="108" actId="478"/>
          <ac:spMkLst>
            <pc:docMk/>
            <pc:sldMk cId="1387898734" sldId="326"/>
            <ac:spMk id="2" creationId="{8FF5641F-BB3C-4C42-B67C-EA7AE6997051}"/>
          </ac:spMkLst>
        </pc:spChg>
        <pc:spChg chg="add mod">
          <ac:chgData name="Moilanen Satu" userId="0f1143eb-cf5c-447c-ba2a-31389bf81448" providerId="ADAL" clId="{1AEFF3FA-F068-4F30-9264-846F69ACE119}" dt="2022-06-15T08:06:44.312" v="106" actId="1035"/>
          <ac:spMkLst>
            <pc:docMk/>
            <pc:sldMk cId="1387898734" sldId="326"/>
            <ac:spMk id="9" creationId="{194D5947-9EAA-4F06-A063-B622EAA4A8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B31D8-1576-1C46-A1E8-878137696CBD}" type="datetimeFigureOut">
              <a:rPr lang="en-FI" smtClean="0"/>
              <a:t>06/15/2022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BDDFA-7080-344F-B3C2-46AA14699EA5}" type="slidenum">
              <a:rPr lang="en-FI" smtClean="0"/>
              <a:t>‹#›</a:t>
            </a:fld>
            <a:endParaRPr lang="en-FI"/>
          </a:p>
        </p:txBody>
      </p:sp>
    </p:spTree>
    <p:extLst>
      <p:ext uri="{BB962C8B-B14F-4D97-AF65-F5344CB8AC3E}">
        <p14:creationId xmlns:p14="http://schemas.microsoft.com/office/powerpoint/2010/main" val="21614487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5273" y="1901986"/>
            <a:ext cx="3474682" cy="1790700"/>
          </a:xfrm>
        </p:spPr>
        <p:txBody>
          <a:bodyPr lIns="0" tIns="0" rIns="0" bIns="0" anchor="b"/>
          <a:lstStyle>
            <a:lvl1pPr algn="l">
              <a:defRPr sz="4500"/>
            </a:lvl1pPr>
          </a:lstStyle>
          <a:p>
            <a:r>
              <a:rPr lang="fi-FI"/>
              <a:t>Muokkaa ots. perustyyl. napsautt.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7" name="Picture Placeholder 6">
            <a:extLst>
              <a:ext uri="{FF2B5EF4-FFF2-40B4-BE49-F238E27FC236}">
                <a16:creationId xmlns:a16="http://schemas.microsoft.com/office/drawing/2014/main" id="{F8F2639F-CC3C-944C-A6A5-3F4E51381965}"/>
              </a:ext>
            </a:extLst>
          </p:cNvPr>
          <p:cNvSpPr>
            <a:spLocks noGrp="1"/>
          </p:cNvSpPr>
          <p:nvPr>
            <p:ph type="pic" sz="quarter" idx="11"/>
          </p:nvPr>
        </p:nvSpPr>
        <p:spPr>
          <a:xfrm>
            <a:off x="4019955" y="0"/>
            <a:ext cx="5142481" cy="5164109"/>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7900" h="6876700">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close/>
                <a:moveTo>
                  <a:pt x="0" y="0"/>
                </a:moveTo>
                <a:lnTo>
                  <a:pt x="1" y="0"/>
                </a:lnTo>
                <a:lnTo>
                  <a:pt x="1" y="6876700"/>
                </a:lnTo>
                <a:lnTo>
                  <a:pt x="0" y="6876700"/>
                </a:lnTo>
                <a:close/>
              </a:path>
            </a:pathLst>
          </a:custGeom>
          <a:solidFill>
            <a:srgbClr val="8031A7"/>
          </a:solidFill>
        </p:spPr>
        <p:txBody>
          <a:bodyPr wrap="square">
            <a:noAutofit/>
          </a:bodyPr>
          <a:lstStyle/>
          <a:p>
            <a:r>
              <a:rPr lang="fi-FI"/>
              <a:t>Lisää kuva napsauttamalla kuvaketta</a:t>
            </a:r>
            <a:endParaRPr lang="en-FI" dirty="0"/>
          </a:p>
        </p:txBody>
      </p:sp>
      <p:pic>
        <p:nvPicPr>
          <p:cNvPr id="9" name="Picture 8">
            <a:extLst>
              <a:ext uri="{FF2B5EF4-FFF2-40B4-BE49-F238E27FC236}">
                <a16:creationId xmlns:a16="http://schemas.microsoft.com/office/drawing/2014/main" id="{BEA51C24-7204-1C46-BDB1-156BA93AB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273" y="545273"/>
            <a:ext cx="1099377" cy="258583"/>
          </a:xfrm>
          <a:prstGeom prst="rect">
            <a:avLst/>
          </a:prstGeom>
        </p:spPr>
      </p:pic>
    </p:spTree>
    <p:extLst>
      <p:ext uri="{BB962C8B-B14F-4D97-AF65-F5344CB8AC3E}">
        <p14:creationId xmlns:p14="http://schemas.microsoft.com/office/powerpoint/2010/main" val="415628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842" y="633046"/>
            <a:ext cx="8326315" cy="866850"/>
          </a:xfrm>
        </p:spPr>
        <p:txBody>
          <a:bodyPr/>
          <a:lstStyle/>
          <a:p>
            <a:r>
              <a:rPr lang="en-GB" dirty="0"/>
              <a:t>Click to edit Master</a:t>
            </a:r>
            <a:br>
              <a:rPr lang="en-GB" dirty="0"/>
            </a:br>
            <a:r>
              <a:rPr lang="en-GB" dirty="0"/>
              <a:t>title style</a:t>
            </a:r>
            <a:endParaRPr lang="en-US" dirty="0"/>
          </a:p>
        </p:txBody>
      </p:sp>
      <p:sp>
        <p:nvSpPr>
          <p:cNvPr id="3" name="Text Placeholder 2"/>
          <p:cNvSpPr>
            <a:spLocks noGrp="1"/>
          </p:cNvSpPr>
          <p:nvPr>
            <p:ph type="body" idx="1"/>
          </p:nvPr>
        </p:nvSpPr>
        <p:spPr>
          <a:xfrm>
            <a:off x="408842" y="1717482"/>
            <a:ext cx="4062672" cy="407697"/>
          </a:xfrm>
        </p:spPr>
        <p:txBody>
          <a:bodyPr anchor="t">
            <a:noAutofit/>
          </a:bodyPr>
          <a:lstStyle>
            <a:lvl1pPr marL="0" indent="0">
              <a:lnSpc>
                <a:spcPct val="9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408842" y="2125179"/>
            <a:ext cx="4062672" cy="2609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72485" y="1717482"/>
            <a:ext cx="4062672" cy="407697"/>
          </a:xfrm>
        </p:spPr>
        <p:txBody>
          <a:bodyPr anchor="t">
            <a:noAutofit/>
          </a:bodyPr>
          <a:lstStyle>
            <a:lvl1pPr marL="0" indent="0">
              <a:lnSpc>
                <a:spcPct val="9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672485" y="2125179"/>
            <a:ext cx="4062672" cy="2609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16504CE-9D5D-E949-9F63-32DDE489B98E}" type="datetime1">
              <a:rPr lang="fi-FI" smtClean="0"/>
              <a:t>15.6.2022</a:t>
            </a:fld>
            <a:endParaRPr lang="en-FI"/>
          </a:p>
        </p:txBody>
      </p:sp>
      <p:sp>
        <p:nvSpPr>
          <p:cNvPr id="9" name="Slide Number Placeholder 8"/>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99967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408842" y="633045"/>
            <a:ext cx="8326315" cy="827643"/>
          </a:xfrm>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B685A53-5E9F-A941-A5B7-EEE903F1244B}" type="datetime1">
              <a:rPr lang="fi-FI" smtClean="0"/>
              <a:t>15.6.2022</a:t>
            </a:fld>
            <a:endParaRPr lang="en-FI"/>
          </a:p>
        </p:txBody>
      </p:sp>
      <p:sp>
        <p:nvSpPr>
          <p:cNvPr id="5" name="Slide Number Placeholder 4"/>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94145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12463-1F28-154C-8428-AB4EB521454B}" type="datetime1">
              <a:rPr lang="fi-FI" smtClean="0"/>
              <a:t>15.6.2022</a:t>
            </a:fld>
            <a:endParaRPr lang="en-FI"/>
          </a:p>
        </p:txBody>
      </p:sp>
      <p:sp>
        <p:nvSpPr>
          <p:cNvPr id="4" name="Slide Number Placeholder 3"/>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59888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15436" y="633042"/>
            <a:ext cx="3163583" cy="910007"/>
          </a:xfrm>
        </p:spPr>
        <p:txBody>
          <a:bodyPr anchor="t"/>
          <a:lstStyle>
            <a:lvl1pPr>
              <a:defRPr sz="2400"/>
            </a:lvl1pPr>
          </a:lstStyle>
          <a:p>
            <a:r>
              <a:rPr lang="fi-FI"/>
              <a:t>Muokkaa ots. perustyyl. napsautt.</a:t>
            </a:r>
            <a:endParaRPr lang="en-US" dirty="0"/>
          </a:p>
        </p:txBody>
      </p:sp>
      <p:sp>
        <p:nvSpPr>
          <p:cNvPr id="3" name="Content Placeholder 2"/>
          <p:cNvSpPr>
            <a:spLocks noGrp="1"/>
          </p:cNvSpPr>
          <p:nvPr>
            <p:ph idx="1"/>
          </p:nvPr>
        </p:nvSpPr>
        <p:spPr>
          <a:xfrm>
            <a:off x="3887390" y="633042"/>
            <a:ext cx="4841173" cy="410161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15436" y="1543049"/>
            <a:ext cx="3163583" cy="319160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8B22F0B-4B62-EB44-8F36-617A6BC6660F}" type="datetime1">
              <a:rPr lang="fi-FI" smtClean="0"/>
              <a:t>15.6.2022</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177084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5564981" y="631600"/>
            <a:ext cx="3163583" cy="910007"/>
          </a:xfrm>
        </p:spPr>
        <p:txBody>
          <a:bodyPr anchor="t"/>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415436" y="631600"/>
            <a:ext cx="4841173" cy="410161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5564981" y="1541607"/>
            <a:ext cx="3163583" cy="319160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41209F2-EE26-4D4A-B65E-556B767D6CAC}" type="datetime1">
              <a:rPr lang="fi-FI" smtClean="0"/>
              <a:t>15.6.2022</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90059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rgbClr val="CEFF8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1F3C57-D93A-2C44-ADB0-861DB7BF31BC}"/>
              </a:ext>
            </a:extLst>
          </p:cNvPr>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a:extLst>
              <a:ext uri="{FF2B5EF4-FFF2-40B4-BE49-F238E27FC236}">
                <a16:creationId xmlns:a16="http://schemas.microsoft.com/office/drawing/2014/main" id="{E40F0BBF-1A1B-B54E-BAEC-EDD91A2B2ADD}"/>
              </a:ext>
            </a:extLst>
          </p:cNvPr>
          <p:cNvSpPr>
            <a:spLocks noGrp="1"/>
          </p:cNvSpPr>
          <p:nvPr>
            <p:ph type="title"/>
          </p:nvPr>
        </p:nvSpPr>
        <p:spPr>
          <a:xfrm>
            <a:off x="415434" y="2240196"/>
            <a:ext cx="4053927" cy="827643"/>
          </a:xfrm>
        </p:spPr>
        <p:txBody>
          <a:bodyPr anchor="b"/>
          <a:lstStyle/>
          <a:p>
            <a:r>
              <a:rPr lang="fi-FI"/>
              <a:t>Muokkaa ots. perustyyl. napsautt.</a:t>
            </a:r>
            <a:endParaRPr lang="en-FI" dirty="0"/>
          </a:p>
        </p:txBody>
      </p:sp>
      <p:sp>
        <p:nvSpPr>
          <p:cNvPr id="3" name="Date Placeholder 2">
            <a:extLst>
              <a:ext uri="{FF2B5EF4-FFF2-40B4-BE49-F238E27FC236}">
                <a16:creationId xmlns:a16="http://schemas.microsoft.com/office/drawing/2014/main" id="{BE6D8FC3-21E0-A049-BB3F-8F0640FC7305}"/>
              </a:ext>
            </a:extLst>
          </p:cNvPr>
          <p:cNvSpPr>
            <a:spLocks noGrp="1"/>
          </p:cNvSpPr>
          <p:nvPr>
            <p:ph type="dt" sz="half" idx="10"/>
          </p:nvPr>
        </p:nvSpPr>
        <p:spPr/>
        <p:txBody>
          <a:bodyPr/>
          <a:lstStyle/>
          <a:p>
            <a:fld id="{2BE23D8D-835B-5049-83EE-2A7B6F4D0B49}" type="datetime1">
              <a:rPr lang="fi-FI" smtClean="0"/>
              <a:t>15.6.2022</a:t>
            </a:fld>
            <a:endParaRPr lang="en-FI" dirty="0"/>
          </a:p>
        </p:txBody>
      </p:sp>
      <p:sp>
        <p:nvSpPr>
          <p:cNvPr id="5" name="Slide Number Placeholder 4">
            <a:extLst>
              <a:ext uri="{FF2B5EF4-FFF2-40B4-BE49-F238E27FC236}">
                <a16:creationId xmlns:a16="http://schemas.microsoft.com/office/drawing/2014/main" id="{C32CF9EE-24E1-E14C-A508-74C31412C423}"/>
              </a:ext>
            </a:extLst>
          </p:cNvPr>
          <p:cNvSpPr>
            <a:spLocks noGrp="1"/>
          </p:cNvSpPr>
          <p:nvPr>
            <p:ph type="sldNum" sz="quarter" idx="12"/>
          </p:nvPr>
        </p:nvSpPr>
        <p:spPr/>
        <p:txBody>
          <a:bodyPr/>
          <a:lstStyle/>
          <a:p>
            <a:fld id="{E8CDC835-6F96-6540-A055-BE713FCBC575}" type="slidenum">
              <a:rPr lang="en-FI" smtClean="0"/>
              <a:pPr/>
              <a:t>‹#›</a:t>
            </a:fld>
            <a:endParaRPr lang="en-FI" dirty="0"/>
          </a:p>
        </p:txBody>
      </p:sp>
      <p:sp>
        <p:nvSpPr>
          <p:cNvPr id="11" name="Text Placeholder 10">
            <a:extLst>
              <a:ext uri="{FF2B5EF4-FFF2-40B4-BE49-F238E27FC236}">
                <a16:creationId xmlns:a16="http://schemas.microsoft.com/office/drawing/2014/main" id="{5E80B2B0-C670-6043-8724-402488644A06}"/>
              </a:ext>
            </a:extLst>
          </p:cNvPr>
          <p:cNvSpPr>
            <a:spLocks noGrp="1"/>
          </p:cNvSpPr>
          <p:nvPr>
            <p:ph type="body" sz="quarter" idx="17"/>
          </p:nvPr>
        </p:nvSpPr>
        <p:spPr>
          <a:xfrm>
            <a:off x="415436" y="3159579"/>
            <a:ext cx="4053927" cy="950602"/>
          </a:xfrm>
        </p:spPr>
        <p:txBody>
          <a:bodyPr>
            <a:normAutofit/>
          </a:bodyPr>
          <a:lstStyle>
            <a:lvl1pPr marL="0" indent="0">
              <a:buNone/>
              <a:defRPr sz="1600"/>
            </a:lvl1pPr>
            <a:lvl2pPr marL="342900" indent="0">
              <a:buNone/>
              <a:defRPr/>
            </a:lvl2pPr>
          </a:lstStyle>
          <a:p>
            <a:pPr lvl="0"/>
            <a:r>
              <a:rPr lang="fi-FI"/>
              <a:t>Muokkaa tekstin perustyylejä napsauttamalla</a:t>
            </a:r>
          </a:p>
        </p:txBody>
      </p:sp>
      <p:sp>
        <p:nvSpPr>
          <p:cNvPr id="13" name="Text Placeholder 12">
            <a:extLst>
              <a:ext uri="{FF2B5EF4-FFF2-40B4-BE49-F238E27FC236}">
                <a16:creationId xmlns:a16="http://schemas.microsoft.com/office/drawing/2014/main" id="{D9727D30-BC45-5848-82DD-CE052C301675}"/>
              </a:ext>
            </a:extLst>
          </p:cNvPr>
          <p:cNvSpPr>
            <a:spLocks noGrp="1"/>
          </p:cNvSpPr>
          <p:nvPr>
            <p:ph type="body" sz="quarter" idx="18" hasCustomPrompt="1"/>
          </p:nvPr>
        </p:nvSpPr>
        <p:spPr>
          <a:xfrm>
            <a:off x="415435" y="4201921"/>
            <a:ext cx="4053927" cy="623475"/>
          </a:xfrm>
        </p:spPr>
        <p:txBody>
          <a:bodyPr anchor="b">
            <a:normAutofit/>
          </a:bodyPr>
          <a:lstStyle>
            <a:lvl1pPr marL="0" indent="0">
              <a:spcBef>
                <a:spcPts val="0"/>
              </a:spcBef>
              <a:buNone/>
              <a:defRPr sz="1100"/>
            </a:lvl1pPr>
          </a:lstStyle>
          <a:p>
            <a:pPr lvl="0"/>
            <a:r>
              <a:rPr lang="en-GB" dirty="0" err="1"/>
              <a:t>etunimi.sukunimi</a:t>
            </a:r>
            <a:r>
              <a:rPr lang="en-GB" dirty="0"/>
              <a:t>(at)</a:t>
            </a:r>
            <a:r>
              <a:rPr lang="en-GB" dirty="0" err="1"/>
              <a:t>kuopio.fi</a:t>
            </a:r>
            <a:endParaRPr lang="en-GB" dirty="0"/>
          </a:p>
          <a:p>
            <a:pPr lvl="0"/>
            <a:r>
              <a:rPr lang="en-GB" dirty="0" err="1"/>
              <a:t>www.kuopio.fi</a:t>
            </a:r>
            <a:endParaRPr lang="en-GB" dirty="0"/>
          </a:p>
        </p:txBody>
      </p:sp>
      <p:cxnSp>
        <p:nvCxnSpPr>
          <p:cNvPr id="15" name="Straight Connector 14">
            <a:extLst>
              <a:ext uri="{FF2B5EF4-FFF2-40B4-BE49-F238E27FC236}">
                <a16:creationId xmlns:a16="http://schemas.microsoft.com/office/drawing/2014/main" id="{98009AA6-5666-DB4C-955A-7D0C5F472BD5}"/>
              </a:ext>
            </a:extLst>
          </p:cNvPr>
          <p:cNvCxnSpPr>
            <a:cxnSpLocks/>
          </p:cNvCxnSpPr>
          <p:nvPr userDrawn="1"/>
        </p:nvCxnSpPr>
        <p:spPr>
          <a:xfrm>
            <a:off x="0" y="247766"/>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545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20"/>
            <a:ext cx="7772400" cy="1102519"/>
          </a:xfrm>
        </p:spPr>
        <p:txBody>
          <a:bodyPr/>
          <a:lstStyle/>
          <a:p>
            <a:r>
              <a:rPr lang="fi-FI"/>
              <a:t>Muokkaa perustyyl. napsautt.</a:t>
            </a:r>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489AFEA-369C-42A0-9C7C-29632D24B301}" type="datetimeFigureOut">
              <a:rPr lang="fi-FI" smtClean="0"/>
              <a:t>15.6.2022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3162190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489AFEA-369C-42A0-9C7C-29632D24B301}" type="datetimeFigureOut">
              <a:rPr lang="fi-FI" smtClean="0"/>
              <a:t>15.6.2022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338819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2489AFEA-369C-42A0-9C7C-29632D24B301}" type="datetimeFigureOut">
              <a:rPr lang="fi-FI" smtClean="0"/>
              <a:t>15.6.2022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1853635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489AFEA-369C-42A0-9C7C-29632D24B301}" type="datetimeFigureOut">
              <a:rPr lang="fi-FI" smtClean="0"/>
              <a:t>15.6.2022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136984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4FE0CA-0DBC-614E-9451-4AB939E256BB}"/>
              </a:ext>
            </a:extLst>
          </p:cNvPr>
          <p:cNvSpPr>
            <a:spLocks noGrp="1"/>
          </p:cNvSpPr>
          <p:nvPr>
            <p:ph type="pic" sz="quarter" idx="12"/>
          </p:nvPr>
        </p:nvSpPr>
        <p:spPr>
          <a:xfrm>
            <a:off x="3992842" y="1"/>
            <a:ext cx="5151158" cy="51434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8F993E"/>
          </a:solidFill>
        </p:spPr>
        <p:txBody>
          <a:bodyPr wrap="square">
            <a:noAutofit/>
          </a:bodyPr>
          <a:lstStyle/>
          <a:p>
            <a:r>
              <a:rPr lang="fi-FI"/>
              <a:t>Lisää kuva napsauttamalla kuvaketta</a:t>
            </a:r>
            <a:endParaRPr lang="en-FI"/>
          </a:p>
        </p:txBody>
      </p:sp>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pic>
        <p:nvPicPr>
          <p:cNvPr id="9" name="Picture 8">
            <a:extLst>
              <a:ext uri="{FF2B5EF4-FFF2-40B4-BE49-F238E27FC236}">
                <a16:creationId xmlns:a16="http://schemas.microsoft.com/office/drawing/2014/main" id="{DD88B55E-8251-744A-AD12-E77FEF195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273" y="543324"/>
            <a:ext cx="1099377" cy="260068"/>
          </a:xfrm>
          <a:prstGeom prst="rect">
            <a:avLst/>
          </a:prstGeom>
        </p:spPr>
      </p:pic>
    </p:spTree>
    <p:extLst>
      <p:ext uri="{BB962C8B-B14F-4D97-AF65-F5344CB8AC3E}">
        <p14:creationId xmlns:p14="http://schemas.microsoft.com/office/powerpoint/2010/main" val="1005948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05979"/>
            <a:ext cx="8229600" cy="85725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354853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489AFEA-369C-42A0-9C7C-29632D24B301}" type="datetimeFigureOut">
              <a:rPr lang="fi-FI" smtClean="0"/>
              <a:t>15.6.2022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3330523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489AFEA-369C-42A0-9C7C-29632D24B301}" type="datetimeFigureOut">
              <a:rPr lang="fi-FI" smtClean="0"/>
              <a:t>15.6.2022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4184007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2" y="204787"/>
            <a:ext cx="3008313" cy="871538"/>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489AFEA-369C-42A0-9C7C-29632D24B301}" type="datetimeFigureOut">
              <a:rPr lang="fi-FI" smtClean="0"/>
              <a:t>15.6.2022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132476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1"/>
            <a:ext cx="5486400" cy="425054"/>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fi-FI"/>
          </a:p>
        </p:txBody>
      </p:sp>
      <p:sp>
        <p:nvSpPr>
          <p:cNvPr id="4" name="Tekstin paikkamerkki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489AFEA-369C-42A0-9C7C-29632D24B301}" type="datetimeFigureOut">
              <a:rPr lang="fi-FI" smtClean="0"/>
              <a:t>15.6.2022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1354683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489AFEA-369C-42A0-9C7C-29632D24B301}" type="datetimeFigureOut">
              <a:rPr lang="fi-FI" smtClean="0"/>
              <a:t>15.6.2022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106968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54782"/>
            <a:ext cx="2057400" cy="329088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154782"/>
            <a:ext cx="6019800" cy="329088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489AFEA-369C-42A0-9C7C-29632D24B301}" type="datetimeFigureOut">
              <a:rPr lang="fi-FI" smtClean="0"/>
              <a:t>15.6.2022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4185452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descr="Kuva, joka sisältää Kuopio aiheista piirroskuvitusta ja sen päällä kehyksen, johon muodostuu sana inspiraatio. Lisäksi teksti - täällä inspiraatio on luonnonvoima."/>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142857"/>
          </a:xfrm>
          <a:prstGeom prst="rect">
            <a:avLst/>
          </a:prstGeom>
        </p:spPr>
      </p:pic>
    </p:spTree>
    <p:extLst>
      <p:ext uri="{BB962C8B-B14F-4D97-AF65-F5344CB8AC3E}">
        <p14:creationId xmlns:p14="http://schemas.microsoft.com/office/powerpoint/2010/main" val="1995998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5799" y="1778510"/>
            <a:ext cx="7772400" cy="1021556"/>
          </a:xfrm>
        </p:spPr>
        <p:txBody>
          <a:bodyPr anchor="b"/>
          <a:lstStyle>
            <a:lvl1pPr algn="ctr">
              <a:defRPr sz="2250" b="0" cap="none">
                <a:solidFill>
                  <a:srgbClr val="F01E00"/>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265170" y="2911029"/>
            <a:ext cx="6613661" cy="1125140"/>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1330857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225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257175" indent="-257175">
              <a:spcBef>
                <a:spcPts val="468"/>
              </a:spcBef>
              <a:buSzPct val="100000"/>
              <a:buFont typeface="Arial" panose="020B0604020202020204" pitchFamily="34" charset="0"/>
              <a:buChar char="•"/>
              <a:defRPr sz="1800"/>
            </a:lvl1pPr>
            <a:lvl2pPr marL="557213" indent="-214313">
              <a:spcBef>
                <a:spcPts val="468"/>
              </a:spcBef>
              <a:buSzPct val="100000"/>
              <a:buFont typeface="Arial" panose="020B0604020202020204" pitchFamily="34" charset="0"/>
              <a:buChar char="–"/>
              <a:defRPr sz="1500"/>
            </a:lvl2pPr>
            <a:lvl3pPr marL="857250" indent="-171450">
              <a:spcBef>
                <a:spcPts val="468"/>
              </a:spcBef>
              <a:buSzPct val="100000"/>
              <a:buFont typeface="Arial" panose="020B0604020202020204" pitchFamily="34" charset="0"/>
              <a:buChar char="•"/>
              <a:defRPr sz="1500"/>
            </a:lvl3pPr>
            <a:lvl4pPr marL="1200150" indent="-171450">
              <a:spcBef>
                <a:spcPts val="468"/>
              </a:spcBef>
              <a:buSzPct val="100000"/>
              <a:buFont typeface="Verdana" panose="020B0604030504040204" pitchFamily="34" charset="0"/>
              <a:buChar char="–"/>
              <a:defRPr sz="1500"/>
            </a:lvl4pPr>
            <a:lvl5pPr marL="1543050" indent="-171450">
              <a:spcBef>
                <a:spcPts val="468"/>
              </a:spcBef>
              <a:buSzPct val="100000"/>
              <a:buFont typeface="Arial" panose="020B0604020202020204" pitchFamily="34" charset="0"/>
              <a:buChar char="»"/>
              <a:defRPr sz="15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8"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61298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8" name="Picture Placeholder 7">
            <a:extLst>
              <a:ext uri="{FF2B5EF4-FFF2-40B4-BE49-F238E27FC236}">
                <a16:creationId xmlns:a16="http://schemas.microsoft.com/office/drawing/2014/main" id="{DB4DFA2F-46FA-434E-98C2-F987DB26591E}"/>
              </a:ext>
            </a:extLst>
          </p:cNvPr>
          <p:cNvSpPr>
            <a:spLocks noGrp="1"/>
          </p:cNvSpPr>
          <p:nvPr>
            <p:ph type="pic" sz="quarter" idx="12"/>
          </p:nvPr>
        </p:nvSpPr>
        <p:spPr>
          <a:xfrm>
            <a:off x="4007352" y="0"/>
            <a:ext cx="5136648" cy="51435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wrap="square">
            <a:noAutofit/>
          </a:bodyPr>
          <a:lstStyle>
            <a:lvl1pPr>
              <a:defRPr>
                <a:solidFill>
                  <a:schemeClr val="bg1"/>
                </a:solidFill>
              </a:defRPr>
            </a:lvl1pPr>
          </a:lstStyle>
          <a:p>
            <a:r>
              <a:rPr lang="fi-FI"/>
              <a:t>Lisää kuva napsauttamalla kuvaketta</a:t>
            </a:r>
            <a:endParaRPr lang="en-FI" dirty="0"/>
          </a:p>
        </p:txBody>
      </p:sp>
      <p:pic>
        <p:nvPicPr>
          <p:cNvPr id="10" name="Picture 9">
            <a:extLst>
              <a:ext uri="{FF2B5EF4-FFF2-40B4-BE49-F238E27FC236}">
                <a16:creationId xmlns:a16="http://schemas.microsoft.com/office/drawing/2014/main" id="{51A553F6-6347-7645-9DB3-00C72CEBDB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273" y="543324"/>
            <a:ext cx="1099377" cy="260068"/>
          </a:xfrm>
          <a:prstGeom prst="rect">
            <a:avLst/>
          </a:prstGeom>
        </p:spPr>
      </p:pic>
    </p:spTree>
    <p:extLst>
      <p:ext uri="{BB962C8B-B14F-4D97-AF65-F5344CB8AC3E}">
        <p14:creationId xmlns:p14="http://schemas.microsoft.com/office/powerpoint/2010/main" val="3917093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200151"/>
            <a:ext cx="4766554" cy="3394472"/>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Kuva 8">
            <a:extLst>
              <a:ext uri="{FF2B5EF4-FFF2-40B4-BE49-F238E27FC236}">
                <a16:creationId xmlns:a16="http://schemas.microsoft.com/office/drawing/2014/main" id="{083D9076-5E96-4559-93BD-3E5DE91AEAC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95900" y="2335376"/>
            <a:ext cx="3704162" cy="2345567"/>
          </a:xfrm>
          <a:prstGeom prst="rect">
            <a:avLst/>
          </a:prstGeom>
        </p:spPr>
      </p:pic>
      <p:sp>
        <p:nvSpPr>
          <p:cNvPr id="8"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10"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923085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31781" y="973745"/>
            <a:ext cx="4050506" cy="3429000"/>
          </a:xfrm>
          <a:prstGeom prst="rect">
            <a:avLst/>
          </a:prstGeom>
        </p:spPr>
      </p:pic>
      <p:sp>
        <p:nvSpPr>
          <p:cNvPr id="2" name="Otsikko 1"/>
          <p:cNvSpPr>
            <a:spLocks noGrp="1"/>
          </p:cNvSpPr>
          <p:nvPr>
            <p:ph type="title" hasCustomPrompt="1"/>
          </p:nvPr>
        </p:nvSpPr>
        <p:spPr>
          <a:xfrm>
            <a:off x="457201" y="1154843"/>
            <a:ext cx="4271210" cy="857250"/>
          </a:xfrm>
        </p:spPr>
        <p:txBody>
          <a:bodyPr/>
          <a:lstStyle>
            <a:lvl1pPr algn="l">
              <a:defRPr sz="1800" cap="none" baseline="0"/>
            </a:lvl1pPr>
          </a:lstStyle>
          <a:p>
            <a:r>
              <a:rPr lang="fi-FI" dirty="0"/>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457200" y="2335504"/>
            <a:ext cx="3400425" cy="1443038"/>
          </a:xfrm>
        </p:spPr>
        <p:txBody>
          <a:bodyPr/>
          <a:lstStyle>
            <a:lvl1pPr marL="0" indent="0">
              <a:buNone/>
              <a:defRPr sz="135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457200" y="4479444"/>
            <a:ext cx="2424363" cy="415498"/>
          </a:xfrm>
          <a:prstGeom prst="rect">
            <a:avLst/>
          </a:prstGeom>
          <a:noFill/>
        </p:spPr>
        <p:txBody>
          <a:bodyPr wrap="square" rtlCol="0">
            <a:spAutoFit/>
          </a:bodyPr>
          <a:lstStyle/>
          <a:p>
            <a:r>
              <a:rPr lang="fi-FI" sz="1050" dirty="0" err="1">
                <a:solidFill>
                  <a:schemeClr val="tx1"/>
                </a:solidFill>
              </a:rPr>
              <a:t>etunimi.sukunimi</a:t>
            </a:r>
            <a:r>
              <a:rPr lang="fi-FI" sz="1050" dirty="0">
                <a:solidFill>
                  <a:schemeClr val="tx1"/>
                </a:solidFill>
              </a:rPr>
              <a:t>(at)kuopio.fi</a:t>
            </a:r>
          </a:p>
          <a:p>
            <a:r>
              <a:rPr lang="fi-FI" sz="1050" dirty="0">
                <a:solidFill>
                  <a:schemeClr val="tx1"/>
                </a:solidFill>
              </a:rPr>
              <a:t>www.kuopio.fi</a:t>
            </a:r>
          </a:p>
        </p:txBody>
      </p:sp>
      <p:pic>
        <p:nvPicPr>
          <p:cNvPr id="20" name="Kuva 19" descr="Kuopio-logo">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7924944" y="4593744"/>
            <a:ext cx="757343" cy="250067"/>
          </a:xfrm>
          <a:prstGeom prst="rect">
            <a:avLst/>
          </a:prstGeom>
        </p:spPr>
      </p:pic>
    </p:spTree>
    <p:extLst>
      <p:ext uri="{BB962C8B-B14F-4D97-AF65-F5344CB8AC3E}">
        <p14:creationId xmlns:p14="http://schemas.microsoft.com/office/powerpoint/2010/main" val="2922387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9522" y="2099996"/>
            <a:ext cx="2989695" cy="2530959"/>
          </a:xfrm>
          <a:prstGeom prst="rect">
            <a:avLst/>
          </a:prstGeom>
        </p:spPr>
      </p:pic>
      <p:sp>
        <p:nvSpPr>
          <p:cNvPr id="2" name="Otsikko 1"/>
          <p:cNvSpPr>
            <a:spLocks noGrp="1"/>
          </p:cNvSpPr>
          <p:nvPr>
            <p:ph type="title" hasCustomPrompt="1"/>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200151"/>
            <a:ext cx="5562600" cy="3394472"/>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10"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872285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200151"/>
            <a:ext cx="4038600" cy="3394472"/>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1200151"/>
            <a:ext cx="4038600" cy="3394472"/>
          </a:xfrm>
        </p:spPr>
        <p:txBody>
          <a:bodyPr/>
          <a:lstStyle>
            <a:lvl1pPr>
              <a:defRPr lang="fi-FI" sz="1500" kern="1200" dirty="0" smtClean="0">
                <a:solidFill>
                  <a:schemeClr val="tx1"/>
                </a:solidFill>
                <a:latin typeface="+mn-lt"/>
                <a:ea typeface="ＭＳ Ｐゴシック" charset="-128"/>
                <a:cs typeface="Arial" pitchFamily="34" charset="0"/>
              </a:defRPr>
            </a:lvl1pPr>
            <a:lvl2pPr>
              <a:defRPr sz="1350">
                <a:latin typeface="+mn-lt"/>
              </a:defRPr>
            </a:lvl2pPr>
            <a:lvl3pPr>
              <a:defRPr sz="135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yksen paikkamerkki 3"/>
          <p:cNvSpPr>
            <a:spLocks noGrp="1"/>
          </p:cNvSpPr>
          <p:nvPr>
            <p:ph type="dt" sz="half" idx="10"/>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9"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10"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00778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endParaRPr lang="fi-FI" dirty="0"/>
          </a:p>
        </p:txBody>
      </p:sp>
      <p:sp>
        <p:nvSpPr>
          <p:cNvPr id="3" name="Tekstin paikkamerkki 2"/>
          <p:cNvSpPr>
            <a:spLocks noGrp="1"/>
          </p:cNvSpPr>
          <p:nvPr>
            <p:ph type="body" idx="1"/>
          </p:nvPr>
        </p:nvSpPr>
        <p:spPr>
          <a:xfrm>
            <a:off x="457200" y="1151335"/>
            <a:ext cx="4040188" cy="47982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457200" y="1631156"/>
            <a:ext cx="4040188" cy="2963466"/>
          </a:xfrm>
        </p:spPr>
        <p:txBody>
          <a:bodyPr/>
          <a:lstStyle>
            <a:lvl1pPr>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45026" y="1151335"/>
            <a:ext cx="4041775" cy="47982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45026" y="1631156"/>
            <a:ext cx="4041775" cy="2963466"/>
          </a:xfrm>
        </p:spPr>
        <p:txBody>
          <a:bodyPr/>
          <a:lstStyle>
            <a:lvl1pPr>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yksen paikkamerkki 3"/>
          <p:cNvSpPr>
            <a:spLocks noGrp="1"/>
          </p:cNvSpPr>
          <p:nvPr>
            <p:ph type="dt" sz="half" idx="10"/>
          </p:nvPr>
        </p:nvSpPr>
        <p:spPr/>
        <p:txBody>
          <a:bodyPr/>
          <a:lstStyle>
            <a:lvl1pPr>
              <a:defRPr/>
            </a:lvl1pPr>
          </a:lstStyle>
          <a:p>
            <a:pPr>
              <a:defRPr/>
            </a:pPr>
            <a:fld id="{7C9231B9-6505-4446-932D-CF347DCD4BCF}" type="datetime1">
              <a:rPr lang="fi-FI" smtClean="0"/>
              <a:t>15.6.2022</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8C1D3B5D-ED60-49BD-8C6E-B633E6E5FC5D}" type="slidenum">
              <a:rPr lang="fi-FI" smtClean="0"/>
              <a:pPr>
                <a:defRPr/>
              </a:pPr>
              <a:t>‹#›</a:t>
            </a:fld>
            <a:endParaRPr lang="fi-FI"/>
          </a:p>
        </p:txBody>
      </p:sp>
    </p:spTree>
    <p:extLst>
      <p:ext uri="{BB962C8B-B14F-4D97-AF65-F5344CB8AC3E}">
        <p14:creationId xmlns:p14="http://schemas.microsoft.com/office/powerpoint/2010/main" val="703959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8D2437B3-3B0F-4F4F-A31C-170FEBA0D899}" type="datetime1">
              <a:rPr lang="fi-FI" smtClean="0"/>
              <a:t>15.6.2022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3D582287-382E-4B28-8FF3-E80DF884F48E}" type="slidenum">
              <a:rPr lang="fi-FI" smtClean="0"/>
              <a:pPr>
                <a:defRPr/>
              </a:pPr>
              <a:t>‹#›</a:t>
            </a:fld>
            <a:endParaRPr lang="fi-FI"/>
          </a:p>
        </p:txBody>
      </p:sp>
    </p:spTree>
    <p:extLst>
      <p:ext uri="{BB962C8B-B14F-4D97-AF65-F5344CB8AC3E}">
        <p14:creationId xmlns:p14="http://schemas.microsoft.com/office/powerpoint/2010/main" val="1516615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28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1" y="204787"/>
            <a:ext cx="3008313" cy="871538"/>
          </a:xfrm>
        </p:spPr>
        <p:txBody>
          <a:bodyPr anchor="t"/>
          <a:lstStyle>
            <a:lvl1pPr algn="l">
              <a:defRPr sz="1500" b="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3575051" y="204789"/>
            <a:ext cx="5111749" cy="4389835"/>
          </a:xfrm>
        </p:spPr>
        <p:txBody>
          <a:bodyPr/>
          <a:lstStyle>
            <a:lvl1pPr>
              <a:defRPr sz="18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Päiväyksen paikkamerkki 3"/>
          <p:cNvSpPr>
            <a:spLocks noGrp="1"/>
          </p:cNvSpPr>
          <p:nvPr>
            <p:ph type="dt" sz="half" idx="10"/>
          </p:nvPr>
        </p:nvSpPr>
        <p:spPr/>
        <p:txBody>
          <a:bodyPr/>
          <a:lstStyle>
            <a:lvl1pPr>
              <a:defRPr/>
            </a:lvl1pPr>
          </a:lstStyle>
          <a:p>
            <a:pPr>
              <a:defRPr/>
            </a:pPr>
            <a:fld id="{D7C71F1D-282E-4A46-971E-D56BD9FE088D}" type="datetime1">
              <a:rPr lang="fi-FI" smtClean="0"/>
              <a:t>15.6.2022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98CECBB-3629-462F-8B84-F6DFA0D63B5E}" type="slidenum">
              <a:rPr lang="fi-FI" smtClean="0"/>
              <a:pPr>
                <a:defRPr/>
              </a:pPr>
              <a:t>‹#›</a:t>
            </a:fld>
            <a:endParaRPr lang="fi-FI"/>
          </a:p>
        </p:txBody>
      </p:sp>
    </p:spTree>
    <p:extLst>
      <p:ext uri="{BB962C8B-B14F-4D97-AF65-F5344CB8AC3E}">
        <p14:creationId xmlns:p14="http://schemas.microsoft.com/office/powerpoint/2010/main" val="1379784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1500" b="0">
                <a:solidFill>
                  <a:srgbClr val="F01E00"/>
                </a:solidFill>
              </a:defRPr>
            </a:lvl1pPr>
          </a:lstStyle>
          <a:p>
            <a:r>
              <a:rPr lang="fi-FI"/>
              <a:t>Muokkaa ots. perustyyl. napsautt.</a:t>
            </a:r>
            <a:endParaRPr lang="fi-FI" dirty="0"/>
          </a:p>
        </p:txBody>
      </p:sp>
      <p:sp>
        <p:nvSpPr>
          <p:cNvPr id="3" name="Kuvan paikkamerkki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noProof="0"/>
              <a:t>Lisää kuva napsauttamalla kuvaketta</a:t>
            </a:r>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Tree>
    <p:extLst>
      <p:ext uri="{BB962C8B-B14F-4D97-AF65-F5344CB8AC3E}">
        <p14:creationId xmlns:p14="http://schemas.microsoft.com/office/powerpoint/2010/main" val="2643047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20"/>
            <a:ext cx="7772400" cy="1102519"/>
          </a:xfrm>
        </p:spPr>
        <p:txBody>
          <a:bodyPr/>
          <a:lstStyle/>
          <a:p>
            <a:r>
              <a:rPr lang="fi-FI"/>
              <a:t>Muokkaa perustyyl. napsautt.</a:t>
            </a:r>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489AFEA-369C-42A0-9C7C-29632D24B301}" type="datetimeFigureOut">
              <a:rPr lang="fi-FI" smtClean="0"/>
              <a:t>15.6.2022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316371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436" y="633045"/>
            <a:ext cx="8313127" cy="866851"/>
          </a:xfrm>
        </p:spPr>
        <p:txBody>
          <a:bodyPr anchor="t"/>
          <a:lstStyle/>
          <a:p>
            <a:r>
              <a:rPr lang="en-GB" dirty="0"/>
              <a:t>Click to edit Master </a:t>
            </a:r>
            <a:br>
              <a:rPr lang="en-GB" dirty="0"/>
            </a:br>
            <a:r>
              <a:rPr lang="en-GB" dirty="0"/>
              <a:t>title style</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7301C1B-12A4-1346-9AD6-764E4D76AEBB}" type="datetime1">
              <a:rPr lang="fi-FI" smtClean="0"/>
              <a:t>15.6.2022</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1062337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descr="Kuva, joka sisältää Kuopio aiheista piirroskuvitusta ja sen päällä kehyksen, johon muodostuu sana inspiraatio. Lisäksi teksti - täällä inspiraatio on luonnonvoima."/>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142857"/>
          </a:xfrm>
          <a:prstGeom prst="rect">
            <a:avLst/>
          </a:prstGeom>
        </p:spPr>
      </p:pic>
    </p:spTree>
    <p:extLst>
      <p:ext uri="{BB962C8B-B14F-4D97-AF65-F5344CB8AC3E}">
        <p14:creationId xmlns:p14="http://schemas.microsoft.com/office/powerpoint/2010/main" val="85765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5799" y="1778510"/>
            <a:ext cx="7772400" cy="1021556"/>
          </a:xfrm>
        </p:spPr>
        <p:txBody>
          <a:bodyPr anchor="b"/>
          <a:lstStyle>
            <a:lvl1pPr algn="ctr">
              <a:defRPr sz="2250" b="0" cap="none">
                <a:solidFill>
                  <a:srgbClr val="F01E00"/>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265170" y="2911029"/>
            <a:ext cx="6613661" cy="1125140"/>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76509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225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257175" indent="-257175">
              <a:spcBef>
                <a:spcPts val="468"/>
              </a:spcBef>
              <a:buSzPct val="100000"/>
              <a:buFont typeface="Arial" panose="020B0604020202020204" pitchFamily="34" charset="0"/>
              <a:buChar char="•"/>
              <a:defRPr sz="1800"/>
            </a:lvl1pPr>
            <a:lvl2pPr marL="557213" indent="-214313">
              <a:spcBef>
                <a:spcPts val="468"/>
              </a:spcBef>
              <a:buSzPct val="100000"/>
              <a:buFont typeface="Arial" panose="020B0604020202020204" pitchFamily="34" charset="0"/>
              <a:buChar char="–"/>
              <a:defRPr sz="1500"/>
            </a:lvl2pPr>
            <a:lvl3pPr marL="857250" indent="-171450">
              <a:spcBef>
                <a:spcPts val="468"/>
              </a:spcBef>
              <a:buSzPct val="100000"/>
              <a:buFont typeface="Arial" panose="020B0604020202020204" pitchFamily="34" charset="0"/>
              <a:buChar char="•"/>
              <a:defRPr sz="1500"/>
            </a:lvl3pPr>
            <a:lvl4pPr marL="1200150" indent="-171450">
              <a:spcBef>
                <a:spcPts val="468"/>
              </a:spcBef>
              <a:buSzPct val="100000"/>
              <a:buFont typeface="Verdana" panose="020B0604030504040204" pitchFamily="34" charset="0"/>
              <a:buChar char="–"/>
              <a:defRPr sz="1500"/>
            </a:lvl4pPr>
            <a:lvl5pPr marL="1543050" indent="-171450">
              <a:spcBef>
                <a:spcPts val="468"/>
              </a:spcBef>
              <a:buSzPct val="100000"/>
              <a:buFont typeface="Arial" panose="020B0604020202020204" pitchFamily="34" charset="0"/>
              <a:buChar char="»"/>
              <a:defRPr sz="15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8"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604794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200151"/>
            <a:ext cx="4766554" cy="3394472"/>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Kuva 8">
            <a:extLst>
              <a:ext uri="{FF2B5EF4-FFF2-40B4-BE49-F238E27FC236}">
                <a16:creationId xmlns:a16="http://schemas.microsoft.com/office/drawing/2014/main" id="{083D9076-5E96-4559-93BD-3E5DE91AEAC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95900" y="2335376"/>
            <a:ext cx="3704162" cy="2345567"/>
          </a:xfrm>
          <a:prstGeom prst="rect">
            <a:avLst/>
          </a:prstGeom>
        </p:spPr>
      </p:pic>
      <p:sp>
        <p:nvSpPr>
          <p:cNvPr id="8"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10"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741931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31781" y="973745"/>
            <a:ext cx="4050506" cy="3429000"/>
          </a:xfrm>
          <a:prstGeom prst="rect">
            <a:avLst/>
          </a:prstGeom>
        </p:spPr>
      </p:pic>
      <p:sp>
        <p:nvSpPr>
          <p:cNvPr id="2" name="Otsikko 1"/>
          <p:cNvSpPr>
            <a:spLocks noGrp="1"/>
          </p:cNvSpPr>
          <p:nvPr>
            <p:ph type="title" hasCustomPrompt="1"/>
          </p:nvPr>
        </p:nvSpPr>
        <p:spPr>
          <a:xfrm>
            <a:off x="457201" y="1154843"/>
            <a:ext cx="4271210" cy="857250"/>
          </a:xfrm>
        </p:spPr>
        <p:txBody>
          <a:bodyPr/>
          <a:lstStyle>
            <a:lvl1pPr algn="l">
              <a:defRPr sz="1800" cap="none" baseline="0"/>
            </a:lvl1pPr>
          </a:lstStyle>
          <a:p>
            <a:r>
              <a:rPr lang="fi-FI" dirty="0"/>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457200" y="2335504"/>
            <a:ext cx="3400425" cy="1443038"/>
          </a:xfrm>
        </p:spPr>
        <p:txBody>
          <a:bodyPr/>
          <a:lstStyle>
            <a:lvl1pPr marL="0" indent="0">
              <a:buNone/>
              <a:defRPr sz="135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457200" y="4479444"/>
            <a:ext cx="2424363" cy="415498"/>
          </a:xfrm>
          <a:prstGeom prst="rect">
            <a:avLst/>
          </a:prstGeom>
          <a:noFill/>
        </p:spPr>
        <p:txBody>
          <a:bodyPr wrap="square" rtlCol="0">
            <a:spAutoFit/>
          </a:bodyPr>
          <a:lstStyle/>
          <a:p>
            <a:r>
              <a:rPr lang="fi-FI" sz="1050" dirty="0" err="1">
                <a:solidFill>
                  <a:schemeClr val="tx1"/>
                </a:solidFill>
              </a:rPr>
              <a:t>etunimi.sukunimi</a:t>
            </a:r>
            <a:r>
              <a:rPr lang="fi-FI" sz="1050" dirty="0">
                <a:solidFill>
                  <a:schemeClr val="tx1"/>
                </a:solidFill>
              </a:rPr>
              <a:t>(at)kuopio.fi</a:t>
            </a:r>
          </a:p>
          <a:p>
            <a:r>
              <a:rPr lang="fi-FI" sz="1050" dirty="0">
                <a:solidFill>
                  <a:schemeClr val="tx1"/>
                </a:solidFill>
              </a:rPr>
              <a:t>www.kuopio.fi</a:t>
            </a:r>
          </a:p>
        </p:txBody>
      </p:sp>
      <p:pic>
        <p:nvPicPr>
          <p:cNvPr id="20" name="Kuva 19" descr="Kuopio-logo">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7924944" y="4593744"/>
            <a:ext cx="757343" cy="250067"/>
          </a:xfrm>
          <a:prstGeom prst="rect">
            <a:avLst/>
          </a:prstGeom>
        </p:spPr>
      </p:pic>
    </p:spTree>
    <p:extLst>
      <p:ext uri="{BB962C8B-B14F-4D97-AF65-F5344CB8AC3E}">
        <p14:creationId xmlns:p14="http://schemas.microsoft.com/office/powerpoint/2010/main" val="2291795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9522" y="2099996"/>
            <a:ext cx="2989695" cy="2530959"/>
          </a:xfrm>
          <a:prstGeom prst="rect">
            <a:avLst/>
          </a:prstGeom>
        </p:spPr>
      </p:pic>
      <p:sp>
        <p:nvSpPr>
          <p:cNvPr id="2" name="Otsikko 1"/>
          <p:cNvSpPr>
            <a:spLocks noGrp="1"/>
          </p:cNvSpPr>
          <p:nvPr>
            <p:ph type="title" hasCustomPrompt="1"/>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200151"/>
            <a:ext cx="5562600" cy="3394472"/>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10"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782809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200151"/>
            <a:ext cx="4038600" cy="3394472"/>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1200151"/>
            <a:ext cx="4038600" cy="3394472"/>
          </a:xfrm>
        </p:spPr>
        <p:txBody>
          <a:bodyPr/>
          <a:lstStyle>
            <a:lvl1pPr>
              <a:defRPr lang="fi-FI" sz="1500" kern="1200" dirty="0" smtClean="0">
                <a:solidFill>
                  <a:schemeClr val="tx1"/>
                </a:solidFill>
                <a:latin typeface="+mn-lt"/>
                <a:ea typeface="ＭＳ Ｐゴシック" charset="-128"/>
                <a:cs typeface="Arial" pitchFamily="34" charset="0"/>
              </a:defRPr>
            </a:lvl1pPr>
            <a:lvl2pPr>
              <a:defRPr sz="1350">
                <a:latin typeface="+mn-lt"/>
              </a:defRPr>
            </a:lvl2pPr>
            <a:lvl3pPr>
              <a:defRPr sz="135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yksen paikkamerkki 3"/>
          <p:cNvSpPr>
            <a:spLocks noGrp="1"/>
          </p:cNvSpPr>
          <p:nvPr>
            <p:ph type="dt" sz="half" idx="10"/>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9"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10"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259267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endParaRPr lang="fi-FI" dirty="0"/>
          </a:p>
        </p:txBody>
      </p:sp>
      <p:sp>
        <p:nvSpPr>
          <p:cNvPr id="3" name="Tekstin paikkamerkki 2"/>
          <p:cNvSpPr>
            <a:spLocks noGrp="1"/>
          </p:cNvSpPr>
          <p:nvPr>
            <p:ph type="body" idx="1"/>
          </p:nvPr>
        </p:nvSpPr>
        <p:spPr>
          <a:xfrm>
            <a:off x="457200" y="1151335"/>
            <a:ext cx="4040188" cy="47982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457200" y="1631156"/>
            <a:ext cx="4040188" cy="2963466"/>
          </a:xfrm>
        </p:spPr>
        <p:txBody>
          <a:bodyPr/>
          <a:lstStyle>
            <a:lvl1pPr>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45026" y="1151335"/>
            <a:ext cx="4041775" cy="47982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45026" y="1631156"/>
            <a:ext cx="4041775" cy="2963466"/>
          </a:xfrm>
        </p:spPr>
        <p:txBody>
          <a:bodyPr/>
          <a:lstStyle>
            <a:lvl1pPr>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yksen paikkamerkki 3"/>
          <p:cNvSpPr>
            <a:spLocks noGrp="1"/>
          </p:cNvSpPr>
          <p:nvPr>
            <p:ph type="dt" sz="half" idx="10"/>
          </p:nvPr>
        </p:nvSpPr>
        <p:spPr/>
        <p:txBody>
          <a:bodyPr/>
          <a:lstStyle>
            <a:lvl1pPr>
              <a:defRPr/>
            </a:lvl1pPr>
          </a:lstStyle>
          <a:p>
            <a:pPr>
              <a:defRPr/>
            </a:pPr>
            <a:fld id="{7C9231B9-6505-4446-932D-CF347DCD4BCF}" type="datetime1">
              <a:rPr lang="fi-FI" smtClean="0"/>
              <a:t>15.6.2022</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8C1D3B5D-ED60-49BD-8C6E-B633E6E5FC5D}" type="slidenum">
              <a:rPr lang="fi-FI" smtClean="0"/>
              <a:pPr>
                <a:defRPr/>
              </a:pPr>
              <a:t>‹#›</a:t>
            </a:fld>
            <a:endParaRPr lang="fi-FI"/>
          </a:p>
        </p:txBody>
      </p:sp>
    </p:spTree>
    <p:extLst>
      <p:ext uri="{BB962C8B-B14F-4D97-AF65-F5344CB8AC3E}">
        <p14:creationId xmlns:p14="http://schemas.microsoft.com/office/powerpoint/2010/main" val="496092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8D2437B3-3B0F-4F4F-A31C-170FEBA0D899}" type="datetime1">
              <a:rPr lang="fi-FI" smtClean="0"/>
              <a:t>15.6.2022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3D582287-382E-4B28-8FF3-E80DF884F48E}" type="slidenum">
              <a:rPr lang="fi-FI" smtClean="0"/>
              <a:pPr>
                <a:defRPr/>
              </a:pPr>
              <a:t>‹#›</a:t>
            </a:fld>
            <a:endParaRPr lang="fi-FI"/>
          </a:p>
        </p:txBody>
      </p:sp>
    </p:spTree>
    <p:extLst>
      <p:ext uri="{BB962C8B-B14F-4D97-AF65-F5344CB8AC3E}">
        <p14:creationId xmlns:p14="http://schemas.microsoft.com/office/powerpoint/2010/main" val="766061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99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54A8F1-DC4A-DC47-82EF-F6137D578D85}"/>
              </a:ext>
            </a:extLst>
          </p:cNvPr>
          <p:cNvPicPr>
            <a:picLocks noChangeAspect="1"/>
          </p:cNvPicPr>
          <p:nvPr userDrawn="1"/>
        </p:nvPicPr>
        <p:blipFill rotWithShape="1">
          <a:blip r:embed="rId2"/>
          <a:srcRect r="28479"/>
          <a:stretch/>
        </p:blipFill>
        <p:spPr>
          <a:xfrm>
            <a:off x="5459217" y="-8541"/>
            <a:ext cx="3684783" cy="5152041"/>
          </a:xfrm>
          <a:prstGeom prst="rect">
            <a:avLst/>
          </a:prstGeom>
        </p:spPr>
      </p:pic>
      <p:sp>
        <p:nvSpPr>
          <p:cNvPr id="2" name="Title 1"/>
          <p:cNvSpPr>
            <a:spLocks noGrp="1"/>
          </p:cNvSpPr>
          <p:nvPr>
            <p:ph type="title" hasCustomPrompt="1"/>
          </p:nvPr>
        </p:nvSpPr>
        <p:spPr>
          <a:xfrm>
            <a:off x="415436" y="633045"/>
            <a:ext cx="8313127" cy="866851"/>
          </a:xfrm>
        </p:spPr>
        <p:txBody>
          <a:bodyPr anchor="t"/>
          <a:lstStyle/>
          <a:p>
            <a:r>
              <a:rPr lang="en-GB" dirty="0"/>
              <a:t>Click to edit Master</a:t>
            </a:r>
            <a:br>
              <a:rPr lang="en-GB" dirty="0"/>
            </a:br>
            <a:r>
              <a:rPr lang="en-GB" dirty="0"/>
              <a:t>title style</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B3BBEAC-6040-EB46-ACCD-36E546363EC1}" type="datetime1">
              <a:rPr lang="fi-FI" smtClean="0"/>
              <a:t>15.6.2022</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247766"/>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AB8DA1-1880-2F4E-BABD-A79E1BDC73A8}"/>
              </a:ext>
            </a:extLst>
          </p:cNvPr>
          <p:cNvCxnSpPr>
            <a:cxnSpLocks/>
          </p:cNvCxnSpPr>
          <p:nvPr userDrawn="1"/>
        </p:nvCxnSpPr>
        <p:spPr>
          <a:xfrm flipV="1">
            <a:off x="8161020" y="62157"/>
            <a:ext cx="0" cy="12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CB8442-1DE3-C246-BEAC-B0CBA595A91C}"/>
              </a:ext>
            </a:extLst>
          </p:cNvPr>
          <p:cNvCxnSpPr>
            <a:cxnSpLocks/>
          </p:cNvCxnSpPr>
          <p:nvPr userDrawn="1"/>
        </p:nvCxnSpPr>
        <p:spPr>
          <a:xfrm flipV="1">
            <a:off x="8792820" y="62157"/>
            <a:ext cx="0" cy="12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694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1" y="204787"/>
            <a:ext cx="3008313" cy="871538"/>
          </a:xfrm>
        </p:spPr>
        <p:txBody>
          <a:bodyPr anchor="t"/>
          <a:lstStyle>
            <a:lvl1pPr algn="l">
              <a:defRPr sz="1500" b="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3575051" y="204789"/>
            <a:ext cx="5111749" cy="4389835"/>
          </a:xfrm>
        </p:spPr>
        <p:txBody>
          <a:bodyPr/>
          <a:lstStyle>
            <a:lvl1pPr>
              <a:defRPr sz="18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Päiväyksen paikkamerkki 3"/>
          <p:cNvSpPr>
            <a:spLocks noGrp="1"/>
          </p:cNvSpPr>
          <p:nvPr>
            <p:ph type="dt" sz="half" idx="10"/>
          </p:nvPr>
        </p:nvSpPr>
        <p:spPr/>
        <p:txBody>
          <a:bodyPr/>
          <a:lstStyle>
            <a:lvl1pPr>
              <a:defRPr/>
            </a:lvl1pPr>
          </a:lstStyle>
          <a:p>
            <a:pPr>
              <a:defRPr/>
            </a:pPr>
            <a:fld id="{D7C71F1D-282E-4A46-971E-D56BD9FE088D}" type="datetime1">
              <a:rPr lang="fi-FI" smtClean="0"/>
              <a:t>15.6.2022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98CECBB-3629-462F-8B84-F6DFA0D63B5E}" type="slidenum">
              <a:rPr lang="fi-FI" smtClean="0"/>
              <a:pPr>
                <a:defRPr/>
              </a:pPr>
              <a:t>‹#›</a:t>
            </a:fld>
            <a:endParaRPr lang="fi-FI"/>
          </a:p>
        </p:txBody>
      </p:sp>
    </p:spTree>
    <p:extLst>
      <p:ext uri="{BB962C8B-B14F-4D97-AF65-F5344CB8AC3E}">
        <p14:creationId xmlns:p14="http://schemas.microsoft.com/office/powerpoint/2010/main" val="294470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1500" b="0">
                <a:solidFill>
                  <a:srgbClr val="F01E00"/>
                </a:solidFill>
              </a:defRPr>
            </a:lvl1pPr>
          </a:lstStyle>
          <a:p>
            <a:r>
              <a:rPr lang="fi-FI"/>
              <a:t>Muokkaa ots. perustyyl. napsautt.</a:t>
            </a:r>
            <a:endParaRPr lang="fi-FI" dirty="0"/>
          </a:p>
        </p:txBody>
      </p:sp>
      <p:sp>
        <p:nvSpPr>
          <p:cNvPr id="3" name="Kuvan paikkamerkki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noProof="0"/>
              <a:t>Lisää kuva napsauttamalla kuvaketta</a:t>
            </a:r>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Tree>
    <p:extLst>
      <p:ext uri="{BB962C8B-B14F-4D97-AF65-F5344CB8AC3E}">
        <p14:creationId xmlns:p14="http://schemas.microsoft.com/office/powerpoint/2010/main" val="96651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20"/>
            <a:ext cx="7772400" cy="1102519"/>
          </a:xfrm>
        </p:spPr>
        <p:txBody>
          <a:bodyPr/>
          <a:lstStyle/>
          <a:p>
            <a:r>
              <a:rPr lang="fi-FI"/>
              <a:t>Muokkaa perustyyl. napsautt.</a:t>
            </a:r>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489AFEA-369C-42A0-9C7C-29632D24B301}" type="datetimeFigureOut">
              <a:rPr lang="fi-FI" smtClean="0"/>
              <a:t>15.6.2022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183888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40666F-CD1A-C548-A8CC-91E0CF7BB1F5}"/>
              </a:ext>
            </a:extLst>
          </p:cNvPr>
          <p:cNvPicPr>
            <a:picLocks noChangeAspect="1"/>
          </p:cNvPicPr>
          <p:nvPr userDrawn="1"/>
        </p:nvPicPr>
        <p:blipFill rotWithShape="1">
          <a:blip r:embed="rId2"/>
          <a:srcRect r="27057"/>
          <a:stretch/>
        </p:blipFill>
        <p:spPr>
          <a:xfrm>
            <a:off x="5392195" y="-5514"/>
            <a:ext cx="3751805" cy="5143500"/>
          </a:xfrm>
          <a:prstGeom prst="rect">
            <a:avLst/>
          </a:prstGeom>
        </p:spPr>
      </p:pic>
      <p:sp>
        <p:nvSpPr>
          <p:cNvPr id="2" name="Title 1"/>
          <p:cNvSpPr>
            <a:spLocks noGrp="1"/>
          </p:cNvSpPr>
          <p:nvPr>
            <p:ph type="title" hasCustomPrompt="1"/>
          </p:nvPr>
        </p:nvSpPr>
        <p:spPr>
          <a:xfrm>
            <a:off x="415436" y="633045"/>
            <a:ext cx="8313127" cy="866838"/>
          </a:xfrm>
        </p:spPr>
        <p:txBody>
          <a:bodyPr anchor="t"/>
          <a:lstStyle/>
          <a:p>
            <a:r>
              <a:rPr lang="en-GB" dirty="0"/>
              <a:t>Click to edit Master </a:t>
            </a:r>
            <a:br>
              <a:rPr lang="en-GB" dirty="0"/>
            </a:br>
            <a:r>
              <a:rPr lang="en-GB" dirty="0"/>
              <a:t>title style</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1D8BC70-3903-7641-9578-719FF5FE7AEE}" type="datetime1">
              <a:rPr lang="fi-FI" smtClean="0"/>
              <a:t>15.6.2022</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247766"/>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8161020" y="62157"/>
            <a:ext cx="0" cy="12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8792820" y="62157"/>
            <a:ext cx="0" cy="12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01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EE65-09B8-1A4F-92AB-5FF0431033F8}"/>
              </a:ext>
            </a:extLst>
          </p:cNvPr>
          <p:cNvPicPr>
            <a:picLocks noChangeAspect="1"/>
          </p:cNvPicPr>
          <p:nvPr userDrawn="1"/>
        </p:nvPicPr>
        <p:blipFill rotWithShape="1">
          <a:blip r:embed="rId2"/>
          <a:srcRect t="24952"/>
          <a:stretch/>
        </p:blipFill>
        <p:spPr>
          <a:xfrm>
            <a:off x="-3087" y="0"/>
            <a:ext cx="6853187" cy="5143199"/>
          </a:xfrm>
          <a:prstGeom prst="rect">
            <a:avLst/>
          </a:prstGeom>
        </p:spPr>
      </p:pic>
      <p:sp>
        <p:nvSpPr>
          <p:cNvPr id="2" name="Title 1"/>
          <p:cNvSpPr>
            <a:spLocks noGrp="1"/>
          </p:cNvSpPr>
          <p:nvPr>
            <p:ph type="title"/>
          </p:nvPr>
        </p:nvSpPr>
        <p:spPr>
          <a:xfrm>
            <a:off x="466725" y="1131282"/>
            <a:ext cx="5517696" cy="1579261"/>
          </a:xfrm>
        </p:spPr>
        <p:txBody>
          <a:bodyPr anchor="t"/>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466725" y="2710544"/>
            <a:ext cx="5517696" cy="120657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15.6.2022</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247766"/>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53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77F212-C8EA-A14C-905A-0419C9A41C4A}"/>
              </a:ext>
            </a:extLst>
          </p:cNvPr>
          <p:cNvPicPr>
            <a:picLocks noChangeAspect="1"/>
          </p:cNvPicPr>
          <p:nvPr userDrawn="1"/>
        </p:nvPicPr>
        <p:blipFill rotWithShape="1">
          <a:blip r:embed="rId2"/>
          <a:srcRect l="12676" t="24947"/>
          <a:stretch/>
        </p:blipFill>
        <p:spPr>
          <a:xfrm>
            <a:off x="0" y="-301"/>
            <a:ext cx="5984421" cy="5143500"/>
          </a:xfrm>
          <a:prstGeom prst="rect">
            <a:avLst/>
          </a:prstGeom>
        </p:spPr>
      </p:pic>
      <p:sp>
        <p:nvSpPr>
          <p:cNvPr id="2" name="Title 1"/>
          <p:cNvSpPr>
            <a:spLocks noGrp="1"/>
          </p:cNvSpPr>
          <p:nvPr>
            <p:ph type="title"/>
          </p:nvPr>
        </p:nvSpPr>
        <p:spPr>
          <a:xfrm>
            <a:off x="466725" y="1131282"/>
            <a:ext cx="5517696" cy="1579261"/>
          </a:xfrm>
        </p:spPr>
        <p:txBody>
          <a:bodyPr anchor="t"/>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466725" y="2710544"/>
            <a:ext cx="5517696" cy="120657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15.6.2022</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247766"/>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9A893ED-776D-F14E-B1D9-58995A191D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59" y="66729"/>
            <a:ext cx="475814" cy="111916"/>
          </a:xfrm>
          <a:prstGeom prst="rect">
            <a:avLst/>
          </a:prstGeom>
        </p:spPr>
      </p:pic>
    </p:spTree>
    <p:extLst>
      <p:ext uri="{BB962C8B-B14F-4D97-AF65-F5344CB8AC3E}">
        <p14:creationId xmlns:p14="http://schemas.microsoft.com/office/powerpoint/2010/main" val="5181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843" y="633045"/>
            <a:ext cx="8332907" cy="866851"/>
          </a:xfrm>
        </p:spPr>
        <p:txBody>
          <a:bodyPr anchor="t"/>
          <a:lstStyle/>
          <a:p>
            <a:r>
              <a:rPr lang="en-GB" dirty="0"/>
              <a:t>Click to edit Master</a:t>
            </a:r>
            <a:br>
              <a:rPr lang="en-GB" dirty="0"/>
            </a:br>
            <a:r>
              <a:rPr lang="en-GB" dirty="0"/>
              <a:t>title style</a:t>
            </a:r>
            <a:endParaRPr lang="en-US" dirty="0"/>
          </a:p>
        </p:txBody>
      </p:sp>
      <p:sp>
        <p:nvSpPr>
          <p:cNvPr id="3" name="Content Placeholder 2"/>
          <p:cNvSpPr>
            <a:spLocks noGrp="1"/>
          </p:cNvSpPr>
          <p:nvPr>
            <p:ph sz="half" idx="1"/>
          </p:nvPr>
        </p:nvSpPr>
        <p:spPr>
          <a:xfrm>
            <a:off x="402249" y="1724792"/>
            <a:ext cx="4062671" cy="300680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79080" y="1717482"/>
            <a:ext cx="4062671" cy="30141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A8D18136-2D66-2E4C-A8EE-5EC9D09449FC}" type="datetime1">
              <a:rPr lang="fi-FI" smtClean="0"/>
              <a:t>15.6.2022</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155518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8.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8.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436" y="633045"/>
            <a:ext cx="8313127" cy="827643"/>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415436" y="1561892"/>
            <a:ext cx="8313127" cy="3263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157937" y="-300"/>
            <a:ext cx="631797" cy="245964"/>
          </a:xfrm>
          <a:prstGeom prst="rect">
            <a:avLst/>
          </a:prstGeom>
        </p:spPr>
        <p:txBody>
          <a:bodyPr vert="horz" lIns="0" tIns="0" rIns="0" bIns="0" rtlCol="0" anchor="ctr"/>
          <a:lstStyle>
            <a:lvl1pPr algn="ctr">
              <a:defRPr sz="800">
                <a:solidFill>
                  <a:schemeClr val="tx1"/>
                </a:solidFill>
              </a:defRPr>
            </a:lvl1pPr>
          </a:lstStyle>
          <a:p>
            <a:fld id="{9F2A3A30-F830-5B4F-8B1F-96D4A4A603E1}" type="datetime1">
              <a:rPr lang="fi-FI" smtClean="0"/>
              <a:t>15.6.2022</a:t>
            </a:fld>
            <a:endParaRPr lang="en-FI" dirty="0"/>
          </a:p>
        </p:txBody>
      </p:sp>
      <p:sp>
        <p:nvSpPr>
          <p:cNvPr id="6" name="Slide Number Placeholder 5"/>
          <p:cNvSpPr>
            <a:spLocks noGrp="1"/>
          </p:cNvSpPr>
          <p:nvPr>
            <p:ph type="sldNum" sz="quarter" idx="4"/>
          </p:nvPr>
        </p:nvSpPr>
        <p:spPr>
          <a:xfrm>
            <a:off x="8792820" y="-301"/>
            <a:ext cx="348097" cy="250171"/>
          </a:xfrm>
          <a:prstGeom prst="rect">
            <a:avLst/>
          </a:prstGeom>
        </p:spPr>
        <p:txBody>
          <a:bodyPr vert="horz" lIns="0" tIns="0" rIns="0" bIns="0" rtlCol="0" anchor="ctr"/>
          <a:lstStyle>
            <a:lvl1pPr algn="ctr">
              <a:defRPr sz="800" b="1">
                <a:solidFill>
                  <a:schemeClr val="tx1"/>
                </a:solidFill>
              </a:defRPr>
            </a:lvl1pPr>
          </a:lstStyle>
          <a:p>
            <a:fld id="{E8CDC835-6F96-6540-A055-BE713FCBC575}" type="slidenum">
              <a:rPr lang="en-FI" smtClean="0"/>
              <a:pPr/>
              <a:t>‹#›</a:t>
            </a:fld>
            <a:endParaRPr lang="en-FI" dirty="0"/>
          </a:p>
        </p:txBody>
      </p:sp>
      <p:pic>
        <p:nvPicPr>
          <p:cNvPr id="7" name="Picture 6">
            <a:extLst>
              <a:ext uri="{FF2B5EF4-FFF2-40B4-BE49-F238E27FC236}">
                <a16:creationId xmlns:a16="http://schemas.microsoft.com/office/drawing/2014/main" id="{1BE0EBB9-21EF-554F-ABDB-7118C44F56E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9459" y="66729"/>
            <a:ext cx="475814" cy="111916"/>
          </a:xfrm>
          <a:prstGeom prst="rect">
            <a:avLst/>
          </a:prstGeom>
        </p:spPr>
      </p:pic>
      <p:cxnSp>
        <p:nvCxnSpPr>
          <p:cNvPr id="8" name="Straight Connector 7">
            <a:extLst>
              <a:ext uri="{FF2B5EF4-FFF2-40B4-BE49-F238E27FC236}">
                <a16:creationId xmlns:a16="http://schemas.microsoft.com/office/drawing/2014/main" id="{F1BD2251-0D5A-9841-8482-2AEE35EF5386}"/>
              </a:ext>
            </a:extLst>
          </p:cNvPr>
          <p:cNvCxnSpPr>
            <a:cxnSpLocks/>
          </p:cNvCxnSpPr>
          <p:nvPr userDrawn="1"/>
        </p:nvCxnSpPr>
        <p:spPr>
          <a:xfrm>
            <a:off x="0" y="247766"/>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C630D52-C036-9B43-873E-92DB0549CCDB}"/>
              </a:ext>
            </a:extLst>
          </p:cNvPr>
          <p:cNvCxnSpPr>
            <a:cxnSpLocks/>
          </p:cNvCxnSpPr>
          <p:nvPr userDrawn="1"/>
        </p:nvCxnSpPr>
        <p:spPr>
          <a:xfrm flipV="1">
            <a:off x="8792820" y="62157"/>
            <a:ext cx="0" cy="12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60487"/>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71" r:id="rId3"/>
    <p:sldLayoutId id="2147483660" r:id="rId4"/>
    <p:sldLayoutId id="2147483673" r:id="rId5"/>
    <p:sldLayoutId id="2147483674" r:id="rId6"/>
    <p:sldLayoutId id="2147483661" r:id="rId7"/>
    <p:sldLayoutId id="2147483676" r:id="rId8"/>
    <p:sldLayoutId id="2147483662" r:id="rId9"/>
    <p:sldLayoutId id="2147483663" r:id="rId10"/>
    <p:sldLayoutId id="2147483664" r:id="rId11"/>
    <p:sldLayoutId id="2147483665" r:id="rId12"/>
    <p:sldLayoutId id="2147483666" r:id="rId13"/>
    <p:sldLayoutId id="2147483667" r:id="rId14"/>
    <p:sldLayoutId id="2147483672" r:id="rId15"/>
  </p:sldLayoutIdLst>
  <p:hf hdr="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1200"/>
        </a:spcBef>
        <a:buFont typeface="System Font Regular"/>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System Font Regular"/>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489AFEA-369C-42A0-9C7C-29632D24B301}" type="datetimeFigureOut">
              <a:rPr lang="fi-FI" smtClean="0"/>
              <a:t>15.6.2022</a:t>
            </a:fld>
            <a:endParaRPr lang="fi-FI"/>
          </a:p>
        </p:txBody>
      </p:sp>
      <p:sp>
        <p:nvSpPr>
          <p:cNvPr id="5" name="Alatunnisteen paikkamerkki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EB2DBA-B5DE-437B-972D-4055CEA22EC7}" type="slidenum">
              <a:rPr lang="fi-FI" smtClean="0"/>
              <a:t>‹#›</a:t>
            </a:fld>
            <a:endParaRPr lang="fi-FI"/>
          </a:p>
        </p:txBody>
      </p:sp>
    </p:spTree>
    <p:extLst>
      <p:ext uri="{BB962C8B-B14F-4D97-AF65-F5344CB8AC3E}">
        <p14:creationId xmlns:p14="http://schemas.microsoft.com/office/powerpoint/2010/main" val="17149610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1" y="205979"/>
            <a:ext cx="8229599"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457201" y="1200152"/>
            <a:ext cx="8229599" cy="330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5"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6"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4710692"/>
            <a:ext cx="9153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descr="Kuopio-logo">
            <a:extLst>
              <a:ext uri="{FF2B5EF4-FFF2-40B4-BE49-F238E27FC236}">
                <a16:creationId xmlns:a16="http://schemas.microsoft.com/office/drawing/2014/main" id="{F6F209B3-7A1E-4648-BD8E-FD1475F5E8A5}"/>
              </a:ext>
            </a:extLst>
          </p:cNvPr>
          <p:cNvPicPr>
            <a:picLocks noChangeAspect="1"/>
          </p:cNvPicPr>
          <p:nvPr userDrawn="1"/>
        </p:nvPicPr>
        <p:blipFill>
          <a:blip r:embed="rId15"/>
          <a:stretch>
            <a:fillRect/>
          </a:stretch>
        </p:blipFill>
        <p:spPr>
          <a:xfrm>
            <a:off x="7965551" y="4764105"/>
            <a:ext cx="757343" cy="250067"/>
          </a:xfrm>
          <a:prstGeom prst="rect">
            <a:avLst/>
          </a:prstGeom>
        </p:spPr>
      </p:pic>
    </p:spTree>
    <p:extLst>
      <p:ext uri="{BB962C8B-B14F-4D97-AF65-F5344CB8AC3E}">
        <p14:creationId xmlns:p14="http://schemas.microsoft.com/office/powerpoint/2010/main" val="22150515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dt="0"/>
  <p:txStyles>
    <p:titleStyle>
      <a:lvl1pPr algn="l" defTabSz="342900" rtl="0" eaLnBrk="1" fontAlgn="base" hangingPunct="1">
        <a:spcBef>
          <a:spcPct val="0"/>
        </a:spcBef>
        <a:spcAft>
          <a:spcPct val="0"/>
        </a:spcAft>
        <a:defRPr sz="2250" b="0" kern="1200" cap="none">
          <a:solidFill>
            <a:srgbClr val="F01E00"/>
          </a:solidFill>
          <a:latin typeface="+mj-lt"/>
          <a:ea typeface="ＭＳ Ｐゴシック" charset="-128"/>
          <a:cs typeface="ＭＳ Ｐゴシック" charset="-128"/>
        </a:defRPr>
      </a:lvl1pPr>
      <a:lvl2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2pPr>
      <a:lvl3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3pPr>
      <a:lvl4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4pPr>
      <a:lvl5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128"/>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128"/>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128"/>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128"/>
        </a:defRPr>
      </a:lvl9pPr>
    </p:titleStyle>
    <p:bodyStyle>
      <a:lvl1pPr marL="257175" indent="-257175" algn="l" defTabSz="3429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557213" indent="-214313"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2pPr>
      <a:lvl3pPr marL="857250" indent="-171450"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3pPr>
      <a:lvl4pPr marL="1200150" indent="-171450"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4pPr>
      <a:lvl5pPr marL="1543050" indent="-171450"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i-FI"/>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1" y="205979"/>
            <a:ext cx="8229599"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457201" y="1200152"/>
            <a:ext cx="8229599" cy="330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yksen paikkamerkki 3"/>
          <p:cNvSpPr>
            <a:spLocks noGrp="1"/>
          </p:cNvSpPr>
          <p:nvPr>
            <p:ph type="dt" sz="half" idx="2"/>
          </p:nvPr>
        </p:nvSpPr>
        <p:spPr>
          <a:xfrm>
            <a:off x="466726" y="4783182"/>
            <a:ext cx="866774" cy="273844"/>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898989"/>
                </a:solidFill>
                <a:latin typeface="+mn-lt"/>
              </a:defRPr>
            </a:lvl1pPr>
          </a:lstStyle>
          <a:p>
            <a:pPr>
              <a:defRPr/>
            </a:pPr>
            <a:fld id="{BBFC7D50-1F31-49CD-8385-98543CA8F635}" type="datetime1">
              <a:rPr lang="fi-FI" smtClean="0"/>
              <a:pPr>
                <a:defRPr/>
              </a:pPr>
              <a:t>15.6.2022</a:t>
            </a:fld>
            <a:endParaRPr lang="fi-FI" dirty="0"/>
          </a:p>
        </p:txBody>
      </p:sp>
      <p:sp>
        <p:nvSpPr>
          <p:cNvPr id="5" name="Alatunnisteen paikkamerkki 4"/>
          <p:cNvSpPr>
            <a:spLocks noGrp="1"/>
          </p:cNvSpPr>
          <p:nvPr>
            <p:ph type="ftr" sz="quarter" idx="3"/>
          </p:nvPr>
        </p:nvSpPr>
        <p:spPr>
          <a:xfrm>
            <a:off x="2860057" y="4764105"/>
            <a:ext cx="3502643" cy="273844"/>
          </a:xfrm>
          <a:prstGeom prst="rect">
            <a:avLst/>
          </a:prstGeom>
        </p:spPr>
        <p:txBody>
          <a:bodyPr vert="horz" lIns="91440" tIns="45720" rIns="91440" bIns="45720" rtlCol="0" anchor="b"/>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fi-FI" dirty="0"/>
          </a:p>
        </p:txBody>
      </p:sp>
      <p:sp>
        <p:nvSpPr>
          <p:cNvPr id="6" name="Dian numeron paikkamerkki 5"/>
          <p:cNvSpPr>
            <a:spLocks noGrp="1"/>
          </p:cNvSpPr>
          <p:nvPr>
            <p:ph type="sldNum" sz="quarter" idx="4"/>
          </p:nvPr>
        </p:nvSpPr>
        <p:spPr>
          <a:xfrm>
            <a:off x="1562100" y="4777776"/>
            <a:ext cx="844222" cy="273844"/>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latin typeface="+mn-lt"/>
              </a:defRPr>
            </a:lvl1pPr>
          </a:lstStyle>
          <a:p>
            <a:pPr>
              <a:defRPr/>
            </a:pPr>
            <a:fld id="{CFA92AC5-BF84-401D-9188-C2FACE3ADDC9}" type="slidenum">
              <a:rPr lang="fi-FI" smtClean="0"/>
              <a:pPr>
                <a:defRPr/>
              </a:pPr>
              <a:t>‹#›</a:t>
            </a:fld>
            <a:endParaRPr lang="fi-FI" dirty="0"/>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4710692"/>
            <a:ext cx="9153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descr="Kuopio-logo">
            <a:extLst>
              <a:ext uri="{FF2B5EF4-FFF2-40B4-BE49-F238E27FC236}">
                <a16:creationId xmlns:a16="http://schemas.microsoft.com/office/drawing/2014/main" id="{F6F209B3-7A1E-4648-BD8E-FD1475F5E8A5}"/>
              </a:ext>
            </a:extLst>
          </p:cNvPr>
          <p:cNvPicPr>
            <a:picLocks noChangeAspect="1"/>
          </p:cNvPicPr>
          <p:nvPr userDrawn="1"/>
        </p:nvPicPr>
        <p:blipFill>
          <a:blip r:embed="rId15"/>
          <a:stretch>
            <a:fillRect/>
          </a:stretch>
        </p:blipFill>
        <p:spPr>
          <a:xfrm>
            <a:off x="7965551" y="4764105"/>
            <a:ext cx="757343" cy="250067"/>
          </a:xfrm>
          <a:prstGeom prst="rect">
            <a:avLst/>
          </a:prstGeom>
        </p:spPr>
      </p:pic>
    </p:spTree>
    <p:extLst>
      <p:ext uri="{BB962C8B-B14F-4D97-AF65-F5344CB8AC3E}">
        <p14:creationId xmlns:p14="http://schemas.microsoft.com/office/powerpoint/2010/main" val="2806094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dt="0"/>
  <p:txStyles>
    <p:titleStyle>
      <a:lvl1pPr algn="l" defTabSz="342900" rtl="0" eaLnBrk="1" fontAlgn="base" hangingPunct="1">
        <a:spcBef>
          <a:spcPct val="0"/>
        </a:spcBef>
        <a:spcAft>
          <a:spcPct val="0"/>
        </a:spcAft>
        <a:defRPr sz="2250" b="0" kern="1200" cap="none">
          <a:solidFill>
            <a:srgbClr val="F01E00"/>
          </a:solidFill>
          <a:latin typeface="+mj-lt"/>
          <a:ea typeface="ＭＳ Ｐゴシック" charset="-128"/>
          <a:cs typeface="ＭＳ Ｐゴシック" charset="-128"/>
        </a:defRPr>
      </a:lvl1pPr>
      <a:lvl2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2pPr>
      <a:lvl3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3pPr>
      <a:lvl4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4pPr>
      <a:lvl5pPr algn="l" defTabSz="342900" rtl="0" eaLnBrk="1" fontAlgn="base" hangingPunct="1">
        <a:spcBef>
          <a:spcPct val="0"/>
        </a:spcBef>
        <a:spcAft>
          <a:spcPct val="0"/>
        </a:spcAft>
        <a:defRPr sz="2250">
          <a:solidFill>
            <a:schemeClr val="tx1"/>
          </a:solidFill>
          <a:latin typeface="Georgia"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128"/>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128"/>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128"/>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128"/>
        </a:defRPr>
      </a:lvl9pPr>
    </p:titleStyle>
    <p:bodyStyle>
      <a:lvl1pPr marL="257175" indent="-257175" algn="l" defTabSz="3429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557213" indent="-214313"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2pPr>
      <a:lvl3pPr marL="857250" indent="-171450"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3pPr>
      <a:lvl4pPr marL="1200150" indent="-171450"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4pPr>
      <a:lvl5pPr marL="1543050" indent="-171450" algn="l" defTabSz="342900" rtl="0" eaLnBrk="1" fontAlgn="base" hangingPunct="1">
        <a:spcBef>
          <a:spcPct val="20000"/>
        </a:spcBef>
        <a:spcAft>
          <a:spcPct val="0"/>
        </a:spcAft>
        <a:buClrTx/>
        <a:buSzPct val="100000"/>
        <a:buFont typeface="Arial" panose="020B0604020202020204" pitchFamily="34" charset="0"/>
        <a:buChar char="»"/>
        <a:defRPr sz="1500" kern="1200">
          <a:solidFill>
            <a:schemeClr val="tx1"/>
          </a:solidFill>
          <a:latin typeface="+mn-lt"/>
          <a:ea typeface="ＭＳ Ｐゴシック" charset="-128"/>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i-FI"/>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3.jpe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CBE00CB-FE49-47CB-8388-EACD1BC7C4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75" y="317"/>
            <a:ext cx="9140450" cy="5142863"/>
          </a:xfrm>
          <a:prstGeom prst="rect">
            <a:avLst/>
          </a:prstGeom>
        </p:spPr>
      </p:pic>
      <p:sp>
        <p:nvSpPr>
          <p:cNvPr id="5" name="Title 3">
            <a:extLst>
              <a:ext uri="{FF2B5EF4-FFF2-40B4-BE49-F238E27FC236}">
                <a16:creationId xmlns:a16="http://schemas.microsoft.com/office/drawing/2014/main" id="{BEC3F2CF-9924-44BF-B7C9-85155A37F266}"/>
              </a:ext>
            </a:extLst>
          </p:cNvPr>
          <p:cNvSpPr txBox="1">
            <a:spLocks/>
          </p:cNvSpPr>
          <p:nvPr/>
        </p:nvSpPr>
        <p:spPr>
          <a:xfrm>
            <a:off x="4271264" y="3399185"/>
            <a:ext cx="4663339" cy="678146"/>
          </a:xfrm>
          <a:prstGeom prst="rect">
            <a:avLst/>
          </a:prstGeom>
        </p:spPr>
        <p:txBody>
          <a:bodyP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fi-FI" sz="4500" b="1" spc="-150" dirty="0">
                <a:solidFill>
                  <a:schemeClr val="bg1"/>
                </a:solidFill>
                <a:latin typeface="Corbel" panose="020B0503020204020204" pitchFamily="34" charset="0"/>
              </a:rPr>
              <a:t>Kuopion strategia</a:t>
            </a:r>
            <a:endParaRPr lang="en-FI" sz="4500" b="1" spc="-150" dirty="0">
              <a:solidFill>
                <a:schemeClr val="bg1"/>
              </a:solidFill>
              <a:latin typeface="Corbel" panose="020B0503020204020204" pitchFamily="34" charset="0"/>
            </a:endParaRPr>
          </a:p>
        </p:txBody>
      </p:sp>
      <p:pic>
        <p:nvPicPr>
          <p:cNvPr id="6" name="Kuva 5">
            <a:extLst>
              <a:ext uri="{FF2B5EF4-FFF2-40B4-BE49-F238E27FC236}">
                <a16:creationId xmlns:a16="http://schemas.microsoft.com/office/drawing/2014/main" id="{3AF254CD-46FC-4DD3-83D4-A58BECECFB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1264" y="-255475"/>
            <a:ext cx="4458006" cy="2972004"/>
          </a:xfrm>
          <a:prstGeom prst="rect">
            <a:avLst/>
          </a:prstGeom>
        </p:spPr>
      </p:pic>
      <p:sp>
        <p:nvSpPr>
          <p:cNvPr id="7" name="Tekstiruutu 6">
            <a:extLst>
              <a:ext uri="{FF2B5EF4-FFF2-40B4-BE49-F238E27FC236}">
                <a16:creationId xmlns:a16="http://schemas.microsoft.com/office/drawing/2014/main" id="{6742A2AE-1479-4662-8788-5E875BF6E97B}"/>
              </a:ext>
            </a:extLst>
          </p:cNvPr>
          <p:cNvSpPr txBox="1"/>
          <p:nvPr/>
        </p:nvSpPr>
        <p:spPr>
          <a:xfrm>
            <a:off x="4271264" y="3835769"/>
            <a:ext cx="4665113" cy="784830"/>
          </a:xfrm>
          <a:prstGeom prst="rect">
            <a:avLst/>
          </a:prstGeom>
          <a:noFill/>
        </p:spPr>
        <p:txBody>
          <a:bodyPr wrap="square">
            <a:spAutoFit/>
          </a:bodyPr>
          <a:lstStyle/>
          <a:p>
            <a:pPr algn="ctr"/>
            <a:r>
              <a:rPr lang="fi-FI" sz="4500" spc="-150" dirty="0">
                <a:solidFill>
                  <a:schemeClr val="bg1"/>
                </a:solidFill>
                <a:latin typeface="Corbel" panose="020B0503020204020204" pitchFamily="34" charset="0"/>
              </a:rPr>
              <a:t>vuoteen 2030</a:t>
            </a:r>
            <a:endParaRPr lang="fi-FI" sz="4500" dirty="0"/>
          </a:p>
        </p:txBody>
      </p:sp>
      <p:pic>
        <p:nvPicPr>
          <p:cNvPr id="8" name="Kuva 7">
            <a:extLst>
              <a:ext uri="{FF2B5EF4-FFF2-40B4-BE49-F238E27FC236}">
                <a16:creationId xmlns:a16="http://schemas.microsoft.com/office/drawing/2014/main" id="{E00DB777-3C37-4952-8E7C-E9386B6CFA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920" y="4620599"/>
            <a:ext cx="1152128" cy="347864"/>
          </a:xfrm>
          <a:prstGeom prst="rect">
            <a:avLst/>
          </a:prstGeom>
        </p:spPr>
      </p:pic>
      <p:sp>
        <p:nvSpPr>
          <p:cNvPr id="9" name="Tekstiruutu 8">
            <a:extLst>
              <a:ext uri="{FF2B5EF4-FFF2-40B4-BE49-F238E27FC236}">
                <a16:creationId xmlns:a16="http://schemas.microsoft.com/office/drawing/2014/main" id="{194D5947-9EAA-4F06-A063-B622EAA4A894}"/>
              </a:ext>
            </a:extLst>
          </p:cNvPr>
          <p:cNvSpPr txBox="1"/>
          <p:nvPr/>
        </p:nvSpPr>
        <p:spPr>
          <a:xfrm>
            <a:off x="4036219" y="4708358"/>
            <a:ext cx="5106006" cy="276999"/>
          </a:xfrm>
          <a:prstGeom prst="rect">
            <a:avLst/>
          </a:prstGeom>
          <a:noFill/>
        </p:spPr>
        <p:txBody>
          <a:bodyPr wrap="square">
            <a:spAutoFit/>
          </a:bodyPr>
          <a:lstStyle/>
          <a:p>
            <a:pPr algn="ctr"/>
            <a:r>
              <a:rPr lang="fi-FI" sz="1200" spc="-150" dirty="0">
                <a:solidFill>
                  <a:schemeClr val="bg1"/>
                </a:solidFill>
                <a:latin typeface="Corbel" panose="020B0503020204020204" pitchFamily="34" charset="0"/>
              </a:rPr>
              <a:t>Hyväksytty Kuopion kaupunginvaltuustossa 16.5.2022</a:t>
            </a:r>
            <a:endParaRPr lang="fi-FI" sz="1200" dirty="0"/>
          </a:p>
        </p:txBody>
      </p:sp>
    </p:spTree>
    <p:extLst>
      <p:ext uri="{BB962C8B-B14F-4D97-AF65-F5344CB8AC3E}">
        <p14:creationId xmlns:p14="http://schemas.microsoft.com/office/powerpoint/2010/main" val="138789873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FFF609EF-8D5A-4904-A814-56D2D59191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75" y="326"/>
            <a:ext cx="9140449" cy="5142844"/>
          </a:xfrm>
          <a:prstGeom prst="rect">
            <a:avLst/>
          </a:prstGeom>
        </p:spPr>
      </p:pic>
      <p:sp>
        <p:nvSpPr>
          <p:cNvPr id="22" name="Suorakulmio 21">
            <a:extLst>
              <a:ext uri="{FF2B5EF4-FFF2-40B4-BE49-F238E27FC236}">
                <a16:creationId xmlns:a16="http://schemas.microsoft.com/office/drawing/2014/main" id="{517121D3-1802-44C8-9B94-7D0DA4A5662B}"/>
              </a:ext>
            </a:extLst>
          </p:cNvPr>
          <p:cNvSpPr/>
          <p:nvPr/>
        </p:nvSpPr>
        <p:spPr>
          <a:xfrm>
            <a:off x="4925028" y="1892460"/>
            <a:ext cx="4217198" cy="1504709"/>
          </a:xfrm>
          <a:prstGeom prst="rect">
            <a:avLst/>
          </a:prstGeom>
          <a:solidFill>
            <a:schemeClr val="accent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7" name="Ryhmä 16">
            <a:extLst>
              <a:ext uri="{FF2B5EF4-FFF2-40B4-BE49-F238E27FC236}">
                <a16:creationId xmlns:a16="http://schemas.microsoft.com/office/drawing/2014/main" id="{EA547255-5DA6-4AAF-AE04-B1A73975B803}"/>
              </a:ext>
            </a:extLst>
          </p:cNvPr>
          <p:cNvGrpSpPr/>
          <p:nvPr/>
        </p:nvGrpSpPr>
        <p:grpSpPr>
          <a:xfrm>
            <a:off x="1775" y="3724996"/>
            <a:ext cx="9142225" cy="1101564"/>
            <a:chOff x="1796715" y="3399185"/>
            <a:chExt cx="7137889" cy="1101564"/>
          </a:xfrm>
        </p:grpSpPr>
        <p:sp>
          <p:nvSpPr>
            <p:cNvPr id="18" name="Title 3">
              <a:extLst>
                <a:ext uri="{FF2B5EF4-FFF2-40B4-BE49-F238E27FC236}">
                  <a16:creationId xmlns:a16="http://schemas.microsoft.com/office/drawing/2014/main" id="{8F6279A1-6BD0-4046-B441-2387A4FCB686}"/>
                </a:ext>
              </a:extLst>
            </p:cNvPr>
            <p:cNvSpPr txBox="1">
              <a:spLocks/>
            </p:cNvSpPr>
            <p:nvPr/>
          </p:nvSpPr>
          <p:spPr>
            <a:xfrm>
              <a:off x="1796715" y="3399185"/>
              <a:ext cx="7137889" cy="678146"/>
            </a:xfrm>
            <a:prstGeom prst="rect">
              <a:avLst/>
            </a:prstGeom>
          </p:spPr>
          <p:txBody>
            <a:bodyP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fi-FI" sz="4500" b="1" spc="-150" dirty="0">
                  <a:solidFill>
                    <a:schemeClr val="bg1"/>
                  </a:solidFill>
                  <a:latin typeface="Corbel" panose="020B0503020204020204" pitchFamily="34" charset="0"/>
                </a:rPr>
                <a:t>Ilmasto- ja resurssiviisas</a:t>
              </a:r>
              <a:endParaRPr lang="en-FI" sz="4500" b="1" spc="-150" dirty="0">
                <a:solidFill>
                  <a:schemeClr val="bg1"/>
                </a:solidFill>
                <a:latin typeface="Corbel" panose="020B0503020204020204" pitchFamily="34" charset="0"/>
              </a:endParaRPr>
            </a:p>
          </p:txBody>
        </p:sp>
        <p:sp>
          <p:nvSpPr>
            <p:cNvPr id="19" name="Tekstiruutu 18">
              <a:extLst>
                <a:ext uri="{FF2B5EF4-FFF2-40B4-BE49-F238E27FC236}">
                  <a16:creationId xmlns:a16="http://schemas.microsoft.com/office/drawing/2014/main" id="{4D04353F-4104-420C-A2EB-23B25F612921}"/>
                </a:ext>
              </a:extLst>
            </p:cNvPr>
            <p:cNvSpPr txBox="1"/>
            <p:nvPr/>
          </p:nvSpPr>
          <p:spPr>
            <a:xfrm>
              <a:off x="1796715" y="3915974"/>
              <a:ext cx="7137889" cy="584775"/>
            </a:xfrm>
            <a:prstGeom prst="rect">
              <a:avLst/>
            </a:prstGeom>
            <a:noFill/>
          </p:spPr>
          <p:txBody>
            <a:bodyPr wrap="square">
              <a:spAutoFit/>
            </a:bodyPr>
            <a:lstStyle/>
            <a:p>
              <a:pPr algn="ctr"/>
              <a:r>
                <a:rPr lang="fi-FI" sz="3200" dirty="0">
                  <a:solidFill>
                    <a:schemeClr val="bg1"/>
                  </a:solidFill>
                  <a:latin typeface="Corbel" panose="020B0503020204020204" pitchFamily="34" charset="0"/>
                  <a:ea typeface="ＭＳ Ｐゴシック"/>
                  <a:cs typeface="Calibri"/>
                </a:rPr>
                <a:t>–</a:t>
              </a:r>
              <a:r>
                <a:rPr lang="fi-FI" sz="3200" spc="-150" dirty="0">
                  <a:solidFill>
                    <a:schemeClr val="bg1"/>
                  </a:solidFill>
                  <a:latin typeface="Corbel" panose="020B0503020204020204" pitchFamily="34" charset="0"/>
                </a:rPr>
                <a:t> kestävästi kasvava, ympäristöstään ylpeä</a:t>
              </a:r>
              <a:endParaRPr lang="fi-FI" sz="3200" dirty="0"/>
            </a:p>
          </p:txBody>
        </p:sp>
      </p:grpSp>
      <p:pic>
        <p:nvPicPr>
          <p:cNvPr id="20" name="Kuva 19">
            <a:extLst>
              <a:ext uri="{FF2B5EF4-FFF2-40B4-BE49-F238E27FC236}">
                <a16:creationId xmlns:a16="http://schemas.microsoft.com/office/drawing/2014/main" id="{D904F349-5734-4D7F-B33B-EC67952EE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5431" y="91073"/>
            <a:ext cx="885146" cy="267254"/>
          </a:xfrm>
          <a:prstGeom prst="rect">
            <a:avLst/>
          </a:prstGeom>
        </p:spPr>
      </p:pic>
      <p:sp>
        <p:nvSpPr>
          <p:cNvPr id="21" name="Suorakulmio 20">
            <a:extLst>
              <a:ext uri="{FF2B5EF4-FFF2-40B4-BE49-F238E27FC236}">
                <a16:creationId xmlns:a16="http://schemas.microsoft.com/office/drawing/2014/main" id="{532A40D9-63EC-41F5-9682-BB0FF6D88315}"/>
              </a:ext>
            </a:extLst>
          </p:cNvPr>
          <p:cNvSpPr/>
          <p:nvPr/>
        </p:nvSpPr>
        <p:spPr>
          <a:xfrm>
            <a:off x="5080000" y="1956386"/>
            <a:ext cx="4133516" cy="1361911"/>
          </a:xfrm>
          <a:prstGeom prst="rect">
            <a:avLst/>
          </a:prstGeom>
        </p:spPr>
        <p:txBody>
          <a:bodyPr wrap="square" lIns="68580" tIns="34290" rIns="68580" bIns="34290" anchor="t">
            <a:spAutoFit/>
          </a:bodyPr>
          <a:lstStyle/>
          <a:p>
            <a:pPr>
              <a:spcAft>
                <a:spcPts val="600"/>
              </a:spcAft>
            </a:pPr>
            <a:r>
              <a:rPr lang="fi-FI" sz="1400" b="1" dirty="0">
                <a:solidFill>
                  <a:schemeClr val="bg1"/>
                </a:solidFill>
                <a:effectLst/>
                <a:latin typeface="Corbel" panose="020B0503020204020204" pitchFamily="34" charset="0"/>
                <a:ea typeface="Calibri" panose="020F0502020204030204" pitchFamily="34" charset="0"/>
                <a:cs typeface="Calibri" panose="020F0502020204030204" pitchFamily="34" charset="0"/>
              </a:rPr>
              <a:t>Monimuotoinen luonto ja puhdas ympäristö ovat Kuopion rikkaus. Kasvun ympäristöön tuomat rasitteet hallitaan ja ilmasto- ja resurssiviisaus-tavoitteet pidetään edelleen kunnianhimoisina. Haluamme olla hiilineutraali vuonna 2030 ja kiertotalouden edelläkävijäkaupunki.</a:t>
            </a:r>
            <a:endParaRPr lang="fi-FI"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934671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orakulmio 23">
            <a:extLst>
              <a:ext uri="{FF2B5EF4-FFF2-40B4-BE49-F238E27FC236}">
                <a16:creationId xmlns:a16="http://schemas.microsoft.com/office/drawing/2014/main" id="{D0D278BC-3CF1-437E-9D26-D30806DB09CE}"/>
              </a:ext>
            </a:extLst>
          </p:cNvPr>
          <p:cNvSpPr/>
          <p:nvPr/>
        </p:nvSpPr>
        <p:spPr>
          <a:xfrm>
            <a:off x="4295104" y="-301"/>
            <a:ext cx="4848896" cy="58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5" name="Ryhmä 24">
            <a:extLst>
              <a:ext uri="{FF2B5EF4-FFF2-40B4-BE49-F238E27FC236}">
                <a16:creationId xmlns:a16="http://schemas.microsoft.com/office/drawing/2014/main" id="{C6D0B37A-2111-45D9-ADC8-4F36A47555A9}"/>
              </a:ext>
            </a:extLst>
          </p:cNvPr>
          <p:cNvGrpSpPr/>
          <p:nvPr/>
        </p:nvGrpSpPr>
        <p:grpSpPr>
          <a:xfrm>
            <a:off x="4444574" y="40425"/>
            <a:ext cx="4729906" cy="499500"/>
            <a:chOff x="437459" y="5584307"/>
            <a:chExt cx="6306541" cy="666000"/>
          </a:xfrm>
        </p:grpSpPr>
        <p:pic>
          <p:nvPicPr>
            <p:cNvPr id="26" name="Kuva 25">
              <a:extLst>
                <a:ext uri="{FF2B5EF4-FFF2-40B4-BE49-F238E27FC236}">
                  <a16:creationId xmlns:a16="http://schemas.microsoft.com/office/drawing/2014/main" id="{CC4EF077-390D-4C2D-8B15-307A122A57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000" y="5602307"/>
              <a:ext cx="648000" cy="648000"/>
            </a:xfrm>
            <a:prstGeom prst="rect">
              <a:avLst/>
            </a:prstGeom>
          </p:spPr>
        </p:pic>
        <p:pic>
          <p:nvPicPr>
            <p:cNvPr id="27" name="Kuva 26">
              <a:extLst>
                <a:ext uri="{FF2B5EF4-FFF2-40B4-BE49-F238E27FC236}">
                  <a16:creationId xmlns:a16="http://schemas.microsoft.com/office/drawing/2014/main" id="{46A372CE-030B-4865-854F-11B20CAA23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8000" y="5602307"/>
              <a:ext cx="648000" cy="648000"/>
            </a:xfrm>
            <a:prstGeom prst="rect">
              <a:avLst/>
            </a:prstGeom>
          </p:spPr>
        </p:pic>
        <p:pic>
          <p:nvPicPr>
            <p:cNvPr id="28" name="Kuva 27">
              <a:extLst>
                <a:ext uri="{FF2B5EF4-FFF2-40B4-BE49-F238E27FC236}">
                  <a16:creationId xmlns:a16="http://schemas.microsoft.com/office/drawing/2014/main" id="{893C05DF-9B78-4491-8E19-B52BDE7054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5602307"/>
              <a:ext cx="648000" cy="648000"/>
            </a:xfrm>
            <a:prstGeom prst="rect">
              <a:avLst/>
            </a:prstGeom>
          </p:spPr>
        </p:pic>
        <p:pic>
          <p:nvPicPr>
            <p:cNvPr id="29" name="Kuva 28">
              <a:extLst>
                <a:ext uri="{FF2B5EF4-FFF2-40B4-BE49-F238E27FC236}">
                  <a16:creationId xmlns:a16="http://schemas.microsoft.com/office/drawing/2014/main" id="{C6D9ECA7-6DC1-4C25-BD3A-3CE295814C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7709" y="5602307"/>
              <a:ext cx="648000" cy="648000"/>
            </a:xfrm>
            <a:prstGeom prst="rect">
              <a:avLst/>
            </a:prstGeom>
          </p:spPr>
        </p:pic>
        <p:pic>
          <p:nvPicPr>
            <p:cNvPr id="30" name="Picture 6">
              <a:extLst>
                <a:ext uri="{FF2B5EF4-FFF2-40B4-BE49-F238E27FC236}">
                  <a16:creationId xmlns:a16="http://schemas.microsoft.com/office/drawing/2014/main" id="{C1631637-980A-48B5-A156-039AF460E3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8202" y="5584307"/>
              <a:ext cx="644473" cy="648000"/>
            </a:xfrm>
            <a:prstGeom prst="rect">
              <a:avLst/>
            </a:prstGeom>
          </p:spPr>
        </p:pic>
        <p:pic>
          <p:nvPicPr>
            <p:cNvPr id="31" name="Kuva 30">
              <a:extLst>
                <a:ext uri="{FF2B5EF4-FFF2-40B4-BE49-F238E27FC236}">
                  <a16:creationId xmlns:a16="http://schemas.microsoft.com/office/drawing/2014/main" id="{F0AF3BF1-0237-450E-AEDF-986435930C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8675" y="5602307"/>
              <a:ext cx="648000" cy="648000"/>
            </a:xfrm>
            <a:prstGeom prst="rect">
              <a:avLst/>
            </a:prstGeom>
          </p:spPr>
        </p:pic>
        <p:pic>
          <p:nvPicPr>
            <p:cNvPr id="32" name="Kuva 31">
              <a:extLst>
                <a:ext uri="{FF2B5EF4-FFF2-40B4-BE49-F238E27FC236}">
                  <a16:creationId xmlns:a16="http://schemas.microsoft.com/office/drawing/2014/main" id="{4199DF4D-2AE1-4ACC-9273-2E2C894840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06675" y="5602307"/>
              <a:ext cx="648000" cy="648000"/>
            </a:xfrm>
            <a:prstGeom prst="rect">
              <a:avLst/>
            </a:prstGeom>
          </p:spPr>
        </p:pic>
        <p:pic>
          <p:nvPicPr>
            <p:cNvPr id="33" name="Kuva 32">
              <a:extLst>
                <a:ext uri="{FF2B5EF4-FFF2-40B4-BE49-F238E27FC236}">
                  <a16:creationId xmlns:a16="http://schemas.microsoft.com/office/drawing/2014/main" id="{1675466E-9664-462E-A493-3AA1AAB8EB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7459" y="5602307"/>
              <a:ext cx="1672894" cy="612000"/>
            </a:xfrm>
            <a:prstGeom prst="rect">
              <a:avLst/>
            </a:prstGeom>
          </p:spPr>
        </p:pic>
      </p:grpSp>
      <p:sp>
        <p:nvSpPr>
          <p:cNvPr id="14" name="Suorakulmio 13">
            <a:extLst>
              <a:ext uri="{FF2B5EF4-FFF2-40B4-BE49-F238E27FC236}">
                <a16:creationId xmlns:a16="http://schemas.microsoft.com/office/drawing/2014/main" id="{0D9F3271-1893-4836-A314-9C24E82A2453}"/>
              </a:ext>
            </a:extLst>
          </p:cNvPr>
          <p:cNvSpPr/>
          <p:nvPr/>
        </p:nvSpPr>
        <p:spPr>
          <a:xfrm>
            <a:off x="315743" y="516371"/>
            <a:ext cx="4713457" cy="323165"/>
          </a:xfrm>
          <a:prstGeom prst="rect">
            <a:avLst/>
          </a:prstGeom>
        </p:spPr>
        <p:txBody>
          <a:bodyPr wrap="square">
            <a:spAutoFit/>
          </a:bodyPr>
          <a:lstStyle/>
          <a:p>
            <a:pPr defTabSz="342900" fontAlgn="base">
              <a:spcBef>
                <a:spcPct val="0"/>
              </a:spcBef>
              <a:spcAft>
                <a:spcPct val="0"/>
              </a:spcAft>
              <a:defRPr/>
            </a:pPr>
            <a:r>
              <a:rPr lang="fi-FI" sz="1500" b="1" dirty="0">
                <a:solidFill>
                  <a:schemeClr val="accent2">
                    <a:lumMod val="60000"/>
                    <a:lumOff val="40000"/>
                  </a:schemeClr>
                </a:solidFill>
                <a:latin typeface="+mj-lt"/>
                <a:ea typeface="ＭＳ Ｐゴシック" charset="-128"/>
                <a:cs typeface="Calibri" panose="020F0502020204030204" pitchFamily="34" charset="0"/>
              </a:rPr>
              <a:t>3. ILMASTO- JA RESURSSIVIISAS KUOPIO</a:t>
            </a:r>
          </a:p>
        </p:txBody>
      </p:sp>
      <p:sp>
        <p:nvSpPr>
          <p:cNvPr id="16" name="Suorakulmio 15">
            <a:extLst>
              <a:ext uri="{FF2B5EF4-FFF2-40B4-BE49-F238E27FC236}">
                <a16:creationId xmlns:a16="http://schemas.microsoft.com/office/drawing/2014/main" id="{6B874920-8772-44A5-ACA7-076E14533DAA}"/>
              </a:ext>
            </a:extLst>
          </p:cNvPr>
          <p:cNvSpPr/>
          <p:nvPr/>
        </p:nvSpPr>
        <p:spPr>
          <a:xfrm>
            <a:off x="315745" y="801701"/>
            <a:ext cx="8279615" cy="230832"/>
          </a:xfrm>
          <a:prstGeom prst="rect">
            <a:avLst/>
          </a:prstGeom>
        </p:spPr>
        <p:txBody>
          <a:bodyPr wrap="square" lIns="68580" tIns="34290" rIns="68580" bIns="34290" anchor="t">
            <a:spAutoFit/>
          </a:bodyPr>
          <a:lstStyle/>
          <a:p>
            <a:pPr defTabSz="342900" fontAlgn="base">
              <a:spcBef>
                <a:spcPct val="0"/>
              </a:spcBef>
              <a:spcAft>
                <a:spcPct val="0"/>
              </a:spcAft>
              <a:defRPr/>
            </a:pPr>
            <a:r>
              <a:rPr lang="fi-FI" sz="1050" b="1" dirty="0">
                <a:solidFill>
                  <a:schemeClr val="accent4"/>
                </a:solidFill>
                <a:ea typeface="ＭＳ Ｐゴシック"/>
                <a:cs typeface="Calibri"/>
              </a:rPr>
              <a:t>PÄÄMITTARI: Kasvihuonekaasupäästöt/asukas (ilman teollisuutta): </a:t>
            </a:r>
            <a:r>
              <a:rPr lang="fi-FI" sz="1050" dirty="0">
                <a:solidFill>
                  <a:schemeClr val="accent4"/>
                </a:solidFill>
                <a:ea typeface="ＭＳ Ｐゴシック"/>
                <a:cs typeface="Calibri"/>
              </a:rPr>
              <a:t>Lähtötaso: 8 t CO2-ekv. (v. 2007),  tavoitetaso: (- 80 %) 1,6 t (v. 2030)</a:t>
            </a:r>
          </a:p>
        </p:txBody>
      </p:sp>
      <p:graphicFrame>
        <p:nvGraphicFramePr>
          <p:cNvPr id="35" name="Taulukko 6">
            <a:extLst>
              <a:ext uri="{FF2B5EF4-FFF2-40B4-BE49-F238E27FC236}">
                <a16:creationId xmlns:a16="http://schemas.microsoft.com/office/drawing/2014/main" id="{86130FC8-224E-4066-9C95-512F0D48729B}"/>
              </a:ext>
            </a:extLst>
          </p:cNvPr>
          <p:cNvGraphicFramePr>
            <a:graphicFrameLocks noGrp="1"/>
          </p:cNvGraphicFramePr>
          <p:nvPr/>
        </p:nvGraphicFramePr>
        <p:xfrm>
          <a:off x="374029" y="1247456"/>
          <a:ext cx="8415259" cy="3276300"/>
        </p:xfrm>
        <a:graphic>
          <a:graphicData uri="http://schemas.openxmlformats.org/drawingml/2006/table">
            <a:tbl>
              <a:tblPr firstRow="1" bandRow="1">
                <a:tableStyleId>{93296810-A885-4BE3-A3E7-6D5BEEA58F35}</a:tableStyleId>
              </a:tblPr>
              <a:tblGrid>
                <a:gridCol w="1858939">
                  <a:extLst>
                    <a:ext uri="{9D8B030D-6E8A-4147-A177-3AD203B41FA5}">
                      <a16:colId xmlns:a16="http://schemas.microsoft.com/office/drawing/2014/main" val="300981681"/>
                    </a:ext>
                  </a:extLst>
                </a:gridCol>
                <a:gridCol w="4634007">
                  <a:extLst>
                    <a:ext uri="{9D8B030D-6E8A-4147-A177-3AD203B41FA5}">
                      <a16:colId xmlns:a16="http://schemas.microsoft.com/office/drawing/2014/main" val="746586309"/>
                    </a:ext>
                  </a:extLst>
                </a:gridCol>
                <a:gridCol w="1922313">
                  <a:extLst>
                    <a:ext uri="{9D8B030D-6E8A-4147-A177-3AD203B41FA5}">
                      <a16:colId xmlns:a16="http://schemas.microsoft.com/office/drawing/2014/main" val="3068667541"/>
                    </a:ext>
                  </a:extLst>
                </a:gridCol>
              </a:tblGrid>
              <a:tr h="231227">
                <a:tc>
                  <a:txBody>
                    <a:bodyPr/>
                    <a:lstStyle/>
                    <a:p>
                      <a:r>
                        <a:rPr lang="fi-FI" sz="900" dirty="0">
                          <a:latin typeface="+mn-lt"/>
                          <a:cs typeface="Calibri" panose="020F0502020204030204" pitchFamily="34" charset="0"/>
                        </a:rPr>
                        <a:t>Kriittinen menestystekijä</a:t>
                      </a:r>
                    </a:p>
                  </a:txBody>
                  <a:tcPr marL="68580" marR="68580" marT="34290" marB="34290">
                    <a:solidFill>
                      <a:srgbClr val="00B050"/>
                    </a:solidFill>
                  </a:tcPr>
                </a:tc>
                <a:tc>
                  <a:txBody>
                    <a:bodyPr/>
                    <a:lstStyle/>
                    <a:p>
                      <a:r>
                        <a:rPr lang="fi-FI" sz="900" dirty="0">
                          <a:latin typeface="+mn-lt"/>
                          <a:cs typeface="Calibri" panose="020F0502020204030204" pitchFamily="34" charset="0"/>
                        </a:rPr>
                        <a:t>Tavoite valtuustokaudelle 2022</a:t>
                      </a:r>
                      <a:r>
                        <a:rPr lang="fi-FI" sz="900" b="1" i="0" kern="1200" dirty="0">
                          <a:solidFill>
                            <a:schemeClr val="bg1"/>
                          </a:solidFill>
                          <a:effectLst/>
                          <a:latin typeface="+mn-lt"/>
                          <a:ea typeface="+mn-ea"/>
                          <a:cs typeface="+mn-cs"/>
                        </a:rPr>
                        <a:t>–</a:t>
                      </a:r>
                      <a:r>
                        <a:rPr lang="fi-FI" sz="900" dirty="0">
                          <a:latin typeface="+mn-lt"/>
                          <a:cs typeface="Calibri" panose="020F0502020204030204" pitchFamily="34" charset="0"/>
                        </a:rPr>
                        <a:t>2025</a:t>
                      </a:r>
                    </a:p>
                  </a:txBody>
                  <a:tcPr marL="68580" marR="68580" marT="34290" marB="34290">
                    <a:solidFill>
                      <a:srgbClr val="00B050"/>
                    </a:solidFill>
                  </a:tcPr>
                </a:tc>
                <a:tc>
                  <a:txBody>
                    <a:bodyPr/>
                    <a:lstStyle/>
                    <a:p>
                      <a:r>
                        <a:rPr lang="fi-FI" sz="900" dirty="0">
                          <a:latin typeface="+mn-lt"/>
                          <a:cs typeface="Calibri" panose="020F0502020204030204" pitchFamily="34" charset="0"/>
                        </a:rPr>
                        <a:t>Mittari</a:t>
                      </a:r>
                    </a:p>
                  </a:txBody>
                  <a:tcPr marL="68580" marR="68580" marT="34290" marB="34290">
                    <a:solidFill>
                      <a:srgbClr val="00B050"/>
                    </a:solidFill>
                  </a:tcPr>
                </a:tc>
                <a:extLst>
                  <a:ext uri="{0D108BD9-81ED-4DB2-BD59-A6C34878D82A}">
                    <a16:rowId xmlns:a16="http://schemas.microsoft.com/office/drawing/2014/main" val="1109121825"/>
                  </a:ext>
                </a:extLst>
              </a:tr>
              <a:tr h="712595">
                <a:tc>
                  <a:txBody>
                    <a:bodyPr/>
                    <a:lstStyle/>
                    <a:p>
                      <a:r>
                        <a:rPr lang="fi-FI" sz="900" b="1" dirty="0">
                          <a:solidFill>
                            <a:schemeClr val="tx1"/>
                          </a:solidFill>
                          <a:latin typeface="+mn-lt"/>
                          <a:cs typeface="Calibri" panose="020F0502020204030204" pitchFamily="34" charset="0"/>
                        </a:rPr>
                        <a:t>11. Kiertotalous ja resurssiviisaus</a:t>
                      </a:r>
                    </a:p>
                  </a:txBody>
                  <a:tcPr marL="68580" marR="68580" marT="34290" marB="34290">
                    <a:solidFill>
                      <a:srgbClr val="CCE9AD"/>
                    </a:solidFill>
                  </a:tcPr>
                </a:tc>
                <a:tc>
                  <a:txBody>
                    <a:bodyPr/>
                    <a:lstStyle/>
                    <a:p>
                      <a:pPr marL="264795" indent="-264795">
                        <a:buFont typeface="+mj-lt"/>
                        <a:buNone/>
                      </a:pPr>
                      <a:r>
                        <a:rPr lang="fi-FI" sz="900" b="0" kern="1200" dirty="0">
                          <a:solidFill>
                            <a:schemeClr val="tx1"/>
                          </a:solidFill>
                          <a:latin typeface="+mn-lt"/>
                          <a:ea typeface="+mn-ea"/>
                          <a:cs typeface="Calibri"/>
                        </a:rPr>
                        <a:t>25.     Edistämme puurakentamista mm. kaavoituksen keinoin</a:t>
                      </a:r>
                    </a:p>
                    <a:p>
                      <a:pPr marL="264795" indent="-264795">
                        <a:buFont typeface="+mj-lt"/>
                        <a:buNone/>
                      </a:pPr>
                      <a:r>
                        <a:rPr lang="fi-FI" sz="900" b="0" kern="1200" dirty="0">
                          <a:solidFill>
                            <a:schemeClr val="tx1"/>
                          </a:solidFill>
                          <a:latin typeface="+mn-lt"/>
                          <a:ea typeface="+mn-ea"/>
                          <a:cs typeface="Calibri"/>
                        </a:rPr>
                        <a:t>26.     Kuopiossa on vahva kiertotalouden yritysverkosto ja sitä tukevaa koulutus- ja innovaatiotoimintaa</a:t>
                      </a:r>
                    </a:p>
                    <a:p>
                      <a:pPr marL="0" indent="0">
                        <a:buFont typeface="+mj-lt"/>
                        <a:buNone/>
                      </a:pPr>
                      <a:r>
                        <a:rPr lang="fi-FI" sz="900" b="0" kern="1200" dirty="0">
                          <a:solidFill>
                            <a:schemeClr val="tx1"/>
                          </a:solidFill>
                          <a:latin typeface="+mn-lt"/>
                          <a:ea typeface="+mn-ea"/>
                          <a:cs typeface="Calibri"/>
                        </a:rPr>
                        <a:t>27.     Hankintamme ovat vastuullisia ja hiilineutraaleja</a:t>
                      </a:r>
                    </a:p>
                  </a:txBody>
                  <a:tcPr marL="68580" marR="68580" marT="34290" marB="34290">
                    <a:solidFill>
                      <a:srgbClr val="CCE9AD"/>
                    </a:solidFill>
                  </a:tcPr>
                </a:tc>
                <a:tc>
                  <a:txBody>
                    <a:bodyPr/>
                    <a:lstStyle/>
                    <a:p>
                      <a:pPr lvl="0">
                        <a:buNone/>
                      </a:pPr>
                      <a:r>
                        <a:rPr lang="fi-FI" sz="800" kern="1200" noProof="0" dirty="0">
                          <a:solidFill>
                            <a:schemeClr val="dk1"/>
                          </a:solidFill>
                          <a:latin typeface="+mn-lt"/>
                          <a:ea typeface="+mn-ea"/>
                          <a:cs typeface="Calibri"/>
                        </a:rPr>
                        <a:t>Toteutuneet puurakennushankkeet</a:t>
                      </a:r>
                    </a:p>
                    <a:p>
                      <a:pPr lvl="0">
                        <a:buNone/>
                      </a:pPr>
                      <a:r>
                        <a:rPr lang="fi-FI" sz="800" kern="1200" noProof="0" dirty="0">
                          <a:solidFill>
                            <a:schemeClr val="dk1"/>
                          </a:solidFill>
                          <a:latin typeface="+mn-lt"/>
                          <a:ea typeface="+mn-ea"/>
                          <a:cs typeface="Calibri"/>
                        </a:rPr>
                        <a:t>Ympäristökriteerit sisältävät kilpailutukset (M€/v, kpl/v, %) </a:t>
                      </a:r>
                      <a:endParaRPr lang="fi-FI" sz="800" kern="1200" dirty="0">
                        <a:solidFill>
                          <a:schemeClr val="dk1"/>
                        </a:solidFill>
                        <a:latin typeface="+mn-lt"/>
                        <a:ea typeface="+mn-ea"/>
                        <a:cs typeface="Calibri"/>
                      </a:endParaRPr>
                    </a:p>
                  </a:txBody>
                  <a:tcPr marL="68580" marR="68580" marT="34290" marB="34290">
                    <a:solidFill>
                      <a:srgbClr val="CCE9AD"/>
                    </a:solidFill>
                  </a:tcPr>
                </a:tc>
                <a:extLst>
                  <a:ext uri="{0D108BD9-81ED-4DB2-BD59-A6C34878D82A}">
                    <a16:rowId xmlns:a16="http://schemas.microsoft.com/office/drawing/2014/main" val="2740449960"/>
                  </a:ext>
                </a:extLst>
              </a:tr>
              <a:tr h="678369">
                <a:tc>
                  <a:txBody>
                    <a:bodyPr/>
                    <a:lstStyle/>
                    <a:p>
                      <a:pPr marL="179388" indent="-179388"/>
                      <a:r>
                        <a:rPr lang="fi-FI" sz="900" b="1" dirty="0">
                          <a:solidFill>
                            <a:schemeClr val="tx1"/>
                          </a:solidFill>
                          <a:latin typeface="+mn-lt"/>
                          <a:cs typeface="Calibri" panose="020F0502020204030204" pitchFamily="34" charset="0"/>
                        </a:rPr>
                        <a:t>12. Viisas liikkuminen ja kestävä yhdyskuntarakenne</a:t>
                      </a:r>
                    </a:p>
                  </a:txBody>
                  <a:tcPr marL="68580" marR="68580" marT="34290" marB="34290">
                    <a:solidFill>
                      <a:srgbClr val="E5F3D5"/>
                    </a:solidFill>
                  </a:tcPr>
                </a:tc>
                <a:tc>
                  <a:txBody>
                    <a:bodyPr/>
                    <a:lstStyle/>
                    <a:p>
                      <a:pPr marL="264795" indent="-264795">
                        <a:buFont typeface="+mj-lt"/>
                        <a:buNone/>
                      </a:pPr>
                      <a:r>
                        <a:rPr lang="fi-FI" sz="900" b="0" dirty="0">
                          <a:solidFill>
                            <a:schemeClr val="tx1"/>
                          </a:solidFill>
                          <a:latin typeface="+mn-lt"/>
                          <a:cs typeface="Calibri"/>
                        </a:rPr>
                        <a:t>28.     Suunnittelemme ja toteutamme kestävää ja vähähiilistä yhdyskuntarakennetta mm. edistämällä vaihtoehtoisen lataus- ja tankkausverkoston rakentumista</a:t>
                      </a:r>
                    </a:p>
                    <a:p>
                      <a:pPr marL="264795" indent="-264795">
                        <a:buFont typeface="+mj-lt"/>
                        <a:buNone/>
                      </a:pPr>
                      <a:r>
                        <a:rPr lang="fi-FI" sz="900" b="0" strike="noStrike" dirty="0">
                          <a:solidFill>
                            <a:schemeClr val="tx1"/>
                          </a:solidFill>
                          <a:latin typeface="+mn-lt"/>
                          <a:cs typeface="Calibri"/>
                        </a:rPr>
                        <a:t>29.     Edistämme kestävien liikkumismuotojen (joukkoliikenne, kävely, pyöräily,   yhteiskäyttöautot) käyttöä ja toimintaedellytyksiä</a:t>
                      </a:r>
                    </a:p>
                  </a:txBody>
                  <a:tcPr marL="68580" marR="68580" marT="34290" marB="34290">
                    <a:solidFill>
                      <a:srgbClr val="E5F3D5"/>
                    </a:solidFill>
                  </a:tcPr>
                </a:tc>
                <a:tc>
                  <a:txBody>
                    <a:bodyPr/>
                    <a:lstStyle/>
                    <a:p>
                      <a:r>
                        <a:rPr lang="fi-FI" sz="800" dirty="0">
                          <a:solidFill>
                            <a:schemeClr val="tx1"/>
                          </a:solidFill>
                          <a:latin typeface="+mn-lt"/>
                          <a:cs typeface="Calibri"/>
                        </a:rPr>
                        <a:t>Tieliikenteen CO2-päästöt </a:t>
                      </a:r>
                      <a:r>
                        <a:rPr lang="fi-FI" sz="800" b="0" i="0" u="none" strike="noStrike" noProof="0" dirty="0" err="1">
                          <a:solidFill>
                            <a:schemeClr val="tx1"/>
                          </a:solidFill>
                          <a:latin typeface="+mn-lt"/>
                        </a:rPr>
                        <a:t>kt</a:t>
                      </a:r>
                      <a:r>
                        <a:rPr lang="fi-FI" sz="800" b="0" i="0" u="none" strike="noStrike" noProof="0" dirty="0">
                          <a:solidFill>
                            <a:schemeClr val="tx1"/>
                          </a:solidFill>
                          <a:latin typeface="+mn-lt"/>
                        </a:rPr>
                        <a:t> CO2-ekv</a:t>
                      </a:r>
                    </a:p>
                    <a:p>
                      <a:pPr lvl="0">
                        <a:buNone/>
                      </a:pPr>
                      <a:r>
                        <a:rPr lang="fi-FI" sz="800" b="0" i="0" u="none" strike="noStrike" noProof="0" dirty="0">
                          <a:solidFill>
                            <a:schemeClr val="tx1"/>
                          </a:solidFill>
                          <a:latin typeface="+mn-lt"/>
                        </a:rPr>
                        <a:t>Joukkoliikenteen matkustajamäärä / v</a:t>
                      </a:r>
                    </a:p>
                    <a:p>
                      <a:pPr lvl="0">
                        <a:buNone/>
                      </a:pPr>
                      <a:r>
                        <a:rPr lang="fi-FI" sz="800" b="0" i="0" u="none" strike="noStrike" noProof="0" dirty="0">
                          <a:solidFill>
                            <a:schemeClr val="tx1"/>
                          </a:solidFill>
                          <a:latin typeface="+mn-lt"/>
                        </a:rPr>
                        <a:t>Kestävien liikennemuotojen osuus matkoista</a:t>
                      </a:r>
                    </a:p>
                  </a:txBody>
                  <a:tcPr marL="68580" marR="68580" marT="34290" marB="34290">
                    <a:solidFill>
                      <a:srgbClr val="E5F3D5"/>
                    </a:solidFill>
                  </a:tcPr>
                </a:tc>
                <a:extLst>
                  <a:ext uri="{0D108BD9-81ED-4DB2-BD59-A6C34878D82A}">
                    <a16:rowId xmlns:a16="http://schemas.microsoft.com/office/drawing/2014/main" val="2852090658"/>
                  </a:ext>
                </a:extLst>
              </a:tr>
              <a:tr h="488249">
                <a:tc>
                  <a:txBody>
                    <a:bodyPr/>
                    <a:lstStyle/>
                    <a:p>
                      <a:pPr marL="179388" indent="-179388"/>
                      <a:r>
                        <a:rPr lang="fi-FI" sz="900" b="1" dirty="0">
                          <a:solidFill>
                            <a:schemeClr val="tx1"/>
                          </a:solidFill>
                          <a:latin typeface="+mn-lt"/>
                          <a:cs typeface="Calibri"/>
                        </a:rPr>
                        <a:t>13. Luonnon monimuotoisuuden edistäminen ja luontokadon torjunta</a:t>
                      </a:r>
                    </a:p>
                  </a:txBody>
                  <a:tcPr marL="68580" marR="68580" marT="34290" marB="34290">
                    <a:solidFill>
                      <a:srgbClr val="CCE9AD"/>
                    </a:solidFill>
                  </a:tcPr>
                </a:tc>
                <a:tc>
                  <a:txBody>
                    <a:bodyPr/>
                    <a:lstStyle/>
                    <a:p>
                      <a:pPr marL="264795" indent="-264795" algn="l" rtl="0" eaLnBrk="1" latinLnBrk="0" hangingPunct="1">
                        <a:buFont typeface="+mj-lt"/>
                        <a:buNone/>
                      </a:pPr>
                      <a:r>
                        <a:rPr lang="fi-FI" sz="900" b="0" kern="1200" dirty="0">
                          <a:solidFill>
                            <a:schemeClr val="tx1"/>
                          </a:solidFill>
                          <a:latin typeface="+mn-lt"/>
                          <a:ea typeface="+mn-ea"/>
                          <a:cs typeface="Calibri"/>
                        </a:rPr>
                        <a:t>30.    Otamme maankäytönsuunnittelussa sekä metsien ja viheralueiden hoidossa huomioon luonnon monimuotoisuuden</a:t>
                      </a:r>
                    </a:p>
                  </a:txBody>
                  <a:tcPr marL="68580" marR="68580" marT="34290" marB="34290">
                    <a:solidFill>
                      <a:srgbClr val="CCE9AD"/>
                    </a:solidFill>
                  </a:tcPr>
                </a:tc>
                <a:tc>
                  <a:txBody>
                    <a:bodyPr/>
                    <a:lstStyle/>
                    <a:p>
                      <a:r>
                        <a:rPr lang="fi-FI" sz="800" dirty="0">
                          <a:solidFill>
                            <a:schemeClr val="tx1"/>
                          </a:solidFill>
                          <a:latin typeface="+mn-lt"/>
                          <a:cs typeface="Calibri"/>
                        </a:rPr>
                        <a:t>Luonnonsuojelualueiden määrä</a:t>
                      </a:r>
                    </a:p>
                    <a:p>
                      <a:pPr lvl="0">
                        <a:buNone/>
                      </a:pPr>
                      <a:r>
                        <a:rPr lang="fi-FI" sz="800" dirty="0">
                          <a:solidFill>
                            <a:schemeClr val="tx1"/>
                          </a:solidFill>
                          <a:latin typeface="+mn-lt"/>
                          <a:cs typeface="Calibri"/>
                        </a:rPr>
                        <a:t>Vanhojen metsien osuus</a:t>
                      </a:r>
                    </a:p>
                    <a:p>
                      <a:pPr lvl="0">
                        <a:buNone/>
                      </a:pPr>
                      <a:r>
                        <a:rPr lang="fi-FI" sz="800" dirty="0">
                          <a:solidFill>
                            <a:schemeClr val="tx1"/>
                          </a:solidFill>
                          <a:latin typeface="+mn-lt"/>
                          <a:cs typeface="Calibri"/>
                        </a:rPr>
                        <a:t>Lehtipuuston osuus</a:t>
                      </a:r>
                    </a:p>
                  </a:txBody>
                  <a:tcPr marL="68580" marR="68580" marT="34290" marB="34290">
                    <a:solidFill>
                      <a:srgbClr val="CCE9AD"/>
                    </a:solidFill>
                  </a:tcPr>
                </a:tc>
                <a:extLst>
                  <a:ext uri="{0D108BD9-81ED-4DB2-BD59-A6C34878D82A}">
                    <a16:rowId xmlns:a16="http://schemas.microsoft.com/office/drawing/2014/main" val="1245177130"/>
                  </a:ext>
                </a:extLst>
              </a:tr>
              <a:tr h="1028700">
                <a:tc>
                  <a:txBody>
                    <a:bodyPr/>
                    <a:lstStyle/>
                    <a:p>
                      <a:pPr marL="179070" indent="-179070"/>
                      <a:r>
                        <a:rPr lang="fi-FI" sz="900" b="1" strike="noStrike" dirty="0">
                          <a:solidFill>
                            <a:schemeClr val="tx1"/>
                          </a:solidFill>
                          <a:latin typeface="+mn-lt"/>
                          <a:cs typeface="Calibri"/>
                        </a:rPr>
                        <a:t>14. Huoltovarmuus ja kriisinsietokyky</a:t>
                      </a:r>
                    </a:p>
                  </a:txBody>
                  <a:tcPr marL="68580" marR="68580" marT="34290" marB="34290">
                    <a:solidFill>
                      <a:srgbClr val="E5F3D5"/>
                    </a:solidFill>
                  </a:tcPr>
                </a:tc>
                <a:tc>
                  <a:txBody>
                    <a:bodyPr/>
                    <a:lstStyle/>
                    <a:p>
                      <a:pPr marL="265113" marR="0" lvl="0" indent="-265113" algn="l" rtl="0" eaLnBrk="1" fontAlgn="auto" latinLnBrk="0" hangingPunct="1">
                        <a:lnSpc>
                          <a:spcPct val="100000"/>
                        </a:lnSpc>
                        <a:spcBef>
                          <a:spcPts val="0"/>
                        </a:spcBef>
                        <a:spcAft>
                          <a:spcPts val="0"/>
                        </a:spcAft>
                        <a:buClrTx/>
                        <a:buSzTx/>
                        <a:buNone/>
                      </a:pPr>
                      <a:r>
                        <a:rPr lang="fi-FI" sz="900" b="0" strike="noStrike" kern="1200" dirty="0">
                          <a:solidFill>
                            <a:schemeClr val="tx1"/>
                          </a:solidFill>
                          <a:latin typeface="+mn-lt"/>
                          <a:ea typeface="+mn-ea"/>
                          <a:cs typeface="Calibri"/>
                        </a:rPr>
                        <a:t>31.     Teemme aktiivisesti toimia ilmastonmuutoksen hillitsemiseksi ja ilmastoriskien                      (mm. sään ääri-ilmiöt) pienentämiseksi</a:t>
                      </a:r>
                    </a:p>
                    <a:p>
                      <a:pPr marL="265113" marR="0" lvl="0" indent="-265113" algn="l" defTabSz="457200" rtl="0" eaLnBrk="1" fontAlgn="auto" latinLnBrk="0" hangingPunct="1">
                        <a:lnSpc>
                          <a:spcPct val="100000"/>
                        </a:lnSpc>
                        <a:spcBef>
                          <a:spcPts val="0"/>
                        </a:spcBef>
                        <a:spcAft>
                          <a:spcPts val="0"/>
                        </a:spcAft>
                        <a:buClrTx/>
                        <a:buSzTx/>
                        <a:buFont typeface="+mj-lt"/>
                        <a:buAutoNum type="arabicPeriod" startAt="32"/>
                        <a:tabLst/>
                        <a:defRPr/>
                      </a:pPr>
                      <a:r>
                        <a:rPr lang="fi-FI" sz="900" dirty="0">
                          <a:solidFill>
                            <a:schemeClr val="tx1"/>
                          </a:solidFill>
                          <a:latin typeface="+mn-lt"/>
                          <a:cs typeface="Calibri"/>
                        </a:rPr>
                        <a:t>Tuemme paikallista maataloutta ja elintarviketuotantoa tarjoamalla lähellä tuotettua ja ilmastoviisasta ruokaa huoltovarmuuden parantamiseksi sekä vähennämme ruokahävikkiä</a:t>
                      </a:r>
                    </a:p>
                    <a:p>
                      <a:pPr marL="265113" marR="0" lvl="0" indent="-265113" algn="l" defTabSz="457200" rtl="0" eaLnBrk="1" fontAlgn="auto" latinLnBrk="0" hangingPunct="1">
                        <a:lnSpc>
                          <a:spcPct val="100000"/>
                        </a:lnSpc>
                        <a:spcBef>
                          <a:spcPts val="0"/>
                        </a:spcBef>
                        <a:spcAft>
                          <a:spcPts val="0"/>
                        </a:spcAft>
                        <a:buClrTx/>
                        <a:buSzTx/>
                        <a:buFont typeface="+mj-lt"/>
                        <a:buAutoNum type="arabicPeriod" startAt="32"/>
                        <a:tabLst/>
                        <a:defRPr/>
                      </a:pPr>
                      <a:r>
                        <a:rPr lang="fi-FI" sz="900" b="0" kern="1200" baseline="0" dirty="0">
                          <a:solidFill>
                            <a:schemeClr val="tx1"/>
                          </a:solidFill>
                          <a:latin typeface="+mn-lt"/>
                          <a:ea typeface="+mn-ea"/>
                          <a:cs typeface="Calibri"/>
                        </a:rPr>
                        <a:t>Tehostamme energiankäyttöä 10 prosenttia ja l</a:t>
                      </a:r>
                      <a:r>
                        <a:rPr lang="fi-FI" sz="900" b="0" kern="1200" dirty="0">
                          <a:solidFill>
                            <a:schemeClr val="tx1"/>
                          </a:solidFill>
                          <a:latin typeface="+mn-lt"/>
                          <a:ea typeface="+mn-ea"/>
                          <a:cs typeface="Calibri"/>
                        </a:rPr>
                        <a:t>isäämme uusiutuvien energiamuotojen   käyttöä </a:t>
                      </a:r>
                      <a:r>
                        <a:rPr lang="fi-FI" sz="900" b="0" kern="1200" baseline="0" dirty="0">
                          <a:solidFill>
                            <a:schemeClr val="tx1"/>
                          </a:solidFill>
                          <a:latin typeface="+mn-lt"/>
                          <a:ea typeface="+mn-ea"/>
                          <a:cs typeface="Calibri"/>
                        </a:rPr>
                        <a:t> </a:t>
                      </a:r>
                      <a:endParaRPr lang="fi-FI" sz="900" b="0" strike="noStrike" kern="1200" dirty="0">
                        <a:solidFill>
                          <a:schemeClr val="tx1"/>
                        </a:solidFill>
                        <a:latin typeface="+mn-lt"/>
                        <a:ea typeface="+mn-ea"/>
                        <a:cs typeface="Calibri" panose="020F0502020204030204" pitchFamily="34" charset="0"/>
                      </a:endParaRPr>
                    </a:p>
                    <a:p>
                      <a:pPr marL="265113" indent="-265113" algn="l" defTabSz="457200" rtl="0" eaLnBrk="1" latinLnBrk="0" hangingPunct="1">
                        <a:buFont typeface="+mj-lt"/>
                        <a:buNone/>
                      </a:pPr>
                      <a:endParaRPr lang="fi-FI" sz="900" b="0" strike="noStrike" kern="1200" dirty="0">
                        <a:solidFill>
                          <a:schemeClr val="tx1"/>
                        </a:solidFill>
                        <a:latin typeface="+mn-lt"/>
                        <a:ea typeface="+mn-ea"/>
                        <a:cs typeface="Calibri" panose="020F0502020204030204" pitchFamily="34" charset="0"/>
                      </a:endParaRPr>
                    </a:p>
                  </a:txBody>
                  <a:tcPr marL="68580" marR="68580" marT="34290" marB="34290">
                    <a:solidFill>
                      <a:srgbClr val="E5F3D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strike="noStrike" dirty="0">
                          <a:solidFill>
                            <a:schemeClr val="tx1"/>
                          </a:solidFill>
                          <a:latin typeface="+mn-lt"/>
                          <a:cs typeface="Calibri"/>
                        </a:rPr>
                        <a:t>CO2-päästöt / asukas (t CO2-ekv / as)</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800" kern="1200" noProof="0" dirty="0">
                          <a:solidFill>
                            <a:schemeClr val="dk1"/>
                          </a:solidFill>
                          <a:latin typeface="+mn-lt"/>
                          <a:ea typeface="+mn-ea"/>
                          <a:cs typeface="Calibri"/>
                        </a:rPr>
                        <a:t>Lähiruuan osuus, kasviproteiinien osuus</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800" kern="1200" noProof="0" dirty="0">
                          <a:solidFill>
                            <a:schemeClr val="dk1"/>
                          </a:solidFill>
                          <a:latin typeface="+mn-lt"/>
                          <a:ea typeface="+mn-ea"/>
                          <a:cs typeface="Calibri"/>
                        </a:rPr>
                        <a:t>Uusiutuvan energian osuus tuotetusta energiasta (%)</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800" kern="1200" noProof="0" dirty="0">
                          <a:solidFill>
                            <a:schemeClr val="dk1"/>
                          </a:solidFill>
                          <a:latin typeface="+mn-lt"/>
                          <a:ea typeface="+mn-ea"/>
                          <a:cs typeface="Calibri"/>
                        </a:rPr>
                        <a:t>Sähkön ja lämmön ominaiskulutus kaupungin kiinteistöissä (kWh / r-m3)</a:t>
                      </a:r>
                      <a:endParaRPr lang="fi-FI" sz="800" strike="noStrike" dirty="0">
                        <a:solidFill>
                          <a:schemeClr val="tx1"/>
                        </a:solidFill>
                        <a:latin typeface="+mn-lt"/>
                        <a:cs typeface="Calibri"/>
                      </a:endParaRPr>
                    </a:p>
                  </a:txBody>
                  <a:tcPr marL="68580" marR="68580" marT="34290" marB="34290">
                    <a:solidFill>
                      <a:srgbClr val="E5F3D5"/>
                    </a:solidFill>
                  </a:tcPr>
                </a:tc>
                <a:extLst>
                  <a:ext uri="{0D108BD9-81ED-4DB2-BD59-A6C34878D82A}">
                    <a16:rowId xmlns:a16="http://schemas.microsoft.com/office/drawing/2014/main" val="2067321339"/>
                  </a:ext>
                </a:extLst>
              </a:tr>
            </a:tbl>
          </a:graphicData>
        </a:graphic>
      </p:graphicFrame>
    </p:spTree>
    <p:extLst>
      <p:ext uri="{BB962C8B-B14F-4D97-AF65-F5344CB8AC3E}">
        <p14:creationId xmlns:p14="http://schemas.microsoft.com/office/powerpoint/2010/main" val="401752918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7B8635D8-3D23-4299-96A0-ED7BD0BD66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77" y="317"/>
            <a:ext cx="9140446" cy="5142862"/>
          </a:xfrm>
          <a:prstGeom prst="rect">
            <a:avLst/>
          </a:prstGeom>
        </p:spPr>
      </p:pic>
      <p:sp>
        <p:nvSpPr>
          <p:cNvPr id="11" name="Title 3">
            <a:extLst>
              <a:ext uri="{FF2B5EF4-FFF2-40B4-BE49-F238E27FC236}">
                <a16:creationId xmlns:a16="http://schemas.microsoft.com/office/drawing/2014/main" id="{81214989-C3FD-463D-A022-E66433D27467}"/>
              </a:ext>
            </a:extLst>
          </p:cNvPr>
          <p:cNvSpPr txBox="1">
            <a:spLocks/>
          </p:cNvSpPr>
          <p:nvPr/>
        </p:nvSpPr>
        <p:spPr>
          <a:xfrm>
            <a:off x="0" y="3724484"/>
            <a:ext cx="9143999" cy="678146"/>
          </a:xfrm>
          <a:prstGeom prst="rect">
            <a:avLst/>
          </a:prstGeom>
        </p:spPr>
        <p:txBody>
          <a:bodyP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fi-FI" sz="4500" b="1" spc="-150" dirty="0">
                <a:solidFill>
                  <a:schemeClr val="bg1"/>
                </a:solidFill>
                <a:latin typeface="Corbel" panose="020B0503020204020204" pitchFamily="34" charset="0"/>
              </a:rPr>
              <a:t>Uudistuva ja yhdessä tekevä</a:t>
            </a:r>
            <a:endParaRPr lang="en-FI" sz="4500" b="1" spc="-150" dirty="0">
              <a:solidFill>
                <a:schemeClr val="bg1"/>
              </a:solidFill>
              <a:latin typeface="Corbel" panose="020B0503020204020204" pitchFamily="34" charset="0"/>
            </a:endParaRPr>
          </a:p>
        </p:txBody>
      </p:sp>
      <p:sp>
        <p:nvSpPr>
          <p:cNvPr id="12" name="Tekstiruutu 11">
            <a:extLst>
              <a:ext uri="{FF2B5EF4-FFF2-40B4-BE49-F238E27FC236}">
                <a16:creationId xmlns:a16="http://schemas.microsoft.com/office/drawing/2014/main" id="{A14E7F83-DD49-4987-8E6E-DBA7A6D75564}"/>
              </a:ext>
            </a:extLst>
          </p:cNvPr>
          <p:cNvSpPr txBox="1"/>
          <p:nvPr/>
        </p:nvSpPr>
        <p:spPr>
          <a:xfrm>
            <a:off x="1777" y="4241273"/>
            <a:ext cx="9132620" cy="584775"/>
          </a:xfrm>
          <a:prstGeom prst="rect">
            <a:avLst/>
          </a:prstGeom>
          <a:noFill/>
        </p:spPr>
        <p:txBody>
          <a:bodyPr wrap="square">
            <a:spAutoFit/>
          </a:bodyPr>
          <a:lstStyle/>
          <a:p>
            <a:pPr algn="ctr"/>
            <a:r>
              <a:rPr lang="fi-FI" sz="3200" dirty="0">
                <a:solidFill>
                  <a:schemeClr val="bg1"/>
                </a:solidFill>
                <a:latin typeface="Corbel" panose="020B0503020204020204" pitchFamily="34" charset="0"/>
                <a:ea typeface="ＭＳ Ｐゴシック"/>
                <a:cs typeface="Calibri"/>
              </a:rPr>
              <a:t>–</a:t>
            </a:r>
            <a:r>
              <a:rPr lang="fi-FI" sz="3200" spc="-150" dirty="0">
                <a:solidFill>
                  <a:schemeClr val="bg1"/>
                </a:solidFill>
                <a:latin typeface="Corbel" panose="020B0503020204020204" pitchFamily="34" charset="0"/>
              </a:rPr>
              <a:t> haluttu, hyvinvoiva työyhteisö</a:t>
            </a:r>
            <a:endParaRPr lang="fi-FI" sz="3200" dirty="0"/>
          </a:p>
        </p:txBody>
      </p:sp>
      <p:sp>
        <p:nvSpPr>
          <p:cNvPr id="22" name="Suorakulmio 21">
            <a:extLst>
              <a:ext uri="{FF2B5EF4-FFF2-40B4-BE49-F238E27FC236}">
                <a16:creationId xmlns:a16="http://schemas.microsoft.com/office/drawing/2014/main" id="{517121D3-1802-44C8-9B94-7D0DA4A5662B}"/>
              </a:ext>
            </a:extLst>
          </p:cNvPr>
          <p:cNvSpPr/>
          <p:nvPr/>
        </p:nvSpPr>
        <p:spPr>
          <a:xfrm>
            <a:off x="5004864" y="1242060"/>
            <a:ext cx="4137362" cy="2155109"/>
          </a:xfrm>
          <a:prstGeom prst="rect">
            <a:avLst/>
          </a:prstGeom>
          <a:solidFill>
            <a:schemeClr val="accent6">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D904F349-5734-4D7F-B33B-EC67952EE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5431" y="91073"/>
            <a:ext cx="885146" cy="267254"/>
          </a:xfrm>
          <a:prstGeom prst="rect">
            <a:avLst/>
          </a:prstGeom>
        </p:spPr>
      </p:pic>
      <p:sp>
        <p:nvSpPr>
          <p:cNvPr id="21" name="Suorakulmio 20">
            <a:extLst>
              <a:ext uri="{FF2B5EF4-FFF2-40B4-BE49-F238E27FC236}">
                <a16:creationId xmlns:a16="http://schemas.microsoft.com/office/drawing/2014/main" id="{532A40D9-63EC-41F5-9682-BB0FF6D88315}"/>
              </a:ext>
            </a:extLst>
          </p:cNvPr>
          <p:cNvSpPr/>
          <p:nvPr/>
        </p:nvSpPr>
        <p:spPr>
          <a:xfrm>
            <a:off x="5163820" y="1312727"/>
            <a:ext cx="3970577" cy="2085186"/>
          </a:xfrm>
          <a:prstGeom prst="rect">
            <a:avLst/>
          </a:prstGeom>
        </p:spPr>
        <p:txBody>
          <a:bodyPr wrap="square" lIns="68580" tIns="34290" rIns="68580" bIns="34290" anchor="t">
            <a:spAutoFit/>
          </a:bodyPr>
          <a:lstStyle/>
          <a:p>
            <a:pPr>
              <a:spcAft>
                <a:spcPts val="600"/>
              </a:spcAft>
            </a:pPr>
            <a:r>
              <a:rPr lang="fi-FI" sz="1400" b="1" dirty="0">
                <a:solidFill>
                  <a:schemeClr val="bg1"/>
                </a:solidFill>
                <a:effectLst/>
                <a:latin typeface="Corbel" panose="020B0503020204020204" pitchFamily="34" charset="0"/>
                <a:ea typeface="Calibri" panose="020F0502020204030204" pitchFamily="34" charset="0"/>
                <a:cs typeface="Calibri" panose="020F0502020204030204" pitchFamily="34" charset="0"/>
              </a:rPr>
              <a:t>Kuopion kaupunki on veto- ja pitovoimainen työnantaja ja uudistaa palveluja asiakas-lähtöisesti. Kaupungin henkilöstö on avain-asemassa monien strategisten tavoitteiden saavuttamisessa. Työnantajana kaupunki        tarjoaa kuuntelevaa ja kannustavaa johtamista      ja esimiestyötä sekä tilaa henkilöstön omille valinnoille. Tasapainoinen talous mahdollistaa toimivat palvelut ja tarpeelliset investoinnit. </a:t>
            </a:r>
            <a:endParaRPr lang="fi-FI"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83880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orakulmio 23">
            <a:extLst>
              <a:ext uri="{FF2B5EF4-FFF2-40B4-BE49-F238E27FC236}">
                <a16:creationId xmlns:a16="http://schemas.microsoft.com/office/drawing/2014/main" id="{D0D278BC-3CF1-437E-9D26-D30806DB09CE}"/>
              </a:ext>
            </a:extLst>
          </p:cNvPr>
          <p:cNvSpPr/>
          <p:nvPr/>
        </p:nvSpPr>
        <p:spPr>
          <a:xfrm>
            <a:off x="6168980" y="-301"/>
            <a:ext cx="2975020" cy="58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6" name="Ryhmä 25">
            <a:extLst>
              <a:ext uri="{FF2B5EF4-FFF2-40B4-BE49-F238E27FC236}">
                <a16:creationId xmlns:a16="http://schemas.microsoft.com/office/drawing/2014/main" id="{0C0D2843-3A4F-4991-AC7F-6A4E2373EDCC}"/>
              </a:ext>
            </a:extLst>
          </p:cNvPr>
          <p:cNvGrpSpPr/>
          <p:nvPr/>
        </p:nvGrpSpPr>
        <p:grpSpPr>
          <a:xfrm>
            <a:off x="6310648" y="53759"/>
            <a:ext cx="2851199" cy="493449"/>
            <a:chOff x="443839" y="5579687"/>
            <a:chExt cx="3735520" cy="648000"/>
          </a:xfrm>
        </p:grpSpPr>
        <p:pic>
          <p:nvPicPr>
            <p:cNvPr id="27" name="Kuva 26">
              <a:extLst>
                <a:ext uri="{FF2B5EF4-FFF2-40B4-BE49-F238E27FC236}">
                  <a16:creationId xmlns:a16="http://schemas.microsoft.com/office/drawing/2014/main" id="{8AEF9256-FC7C-4B78-A162-43D9F4B23D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17" y="5579687"/>
              <a:ext cx="648000" cy="648000"/>
            </a:xfrm>
            <a:prstGeom prst="rect">
              <a:avLst/>
            </a:prstGeom>
          </p:spPr>
        </p:pic>
        <p:pic>
          <p:nvPicPr>
            <p:cNvPr id="28" name="Kuva 27">
              <a:extLst>
                <a:ext uri="{FF2B5EF4-FFF2-40B4-BE49-F238E27FC236}">
                  <a16:creationId xmlns:a16="http://schemas.microsoft.com/office/drawing/2014/main" id="{58D69737-1E9E-40EC-8057-9D23041838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1359" y="5579687"/>
              <a:ext cx="648000" cy="648000"/>
            </a:xfrm>
            <a:prstGeom prst="rect">
              <a:avLst/>
            </a:prstGeom>
          </p:spPr>
        </p:pic>
        <p:pic>
          <p:nvPicPr>
            <p:cNvPr id="29" name="Kuva 28">
              <a:extLst>
                <a:ext uri="{FF2B5EF4-FFF2-40B4-BE49-F238E27FC236}">
                  <a16:creationId xmlns:a16="http://schemas.microsoft.com/office/drawing/2014/main" id="{3F2775B8-E0B5-4EAC-8D06-83442F875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839" y="5579687"/>
              <a:ext cx="1672894" cy="612000"/>
            </a:xfrm>
            <a:prstGeom prst="rect">
              <a:avLst/>
            </a:prstGeom>
          </p:spPr>
        </p:pic>
        <p:pic>
          <p:nvPicPr>
            <p:cNvPr id="30" name="Kuva 29">
              <a:extLst>
                <a:ext uri="{FF2B5EF4-FFF2-40B4-BE49-F238E27FC236}">
                  <a16:creationId xmlns:a16="http://schemas.microsoft.com/office/drawing/2014/main" id="{A72B462A-75E8-470F-8E8D-A4719DED31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6275" y="5579687"/>
              <a:ext cx="648000" cy="648000"/>
            </a:xfrm>
            <a:prstGeom prst="rect">
              <a:avLst/>
            </a:prstGeom>
          </p:spPr>
        </p:pic>
      </p:grpSp>
      <p:sp>
        <p:nvSpPr>
          <p:cNvPr id="14" name="Suorakulmio 13">
            <a:extLst>
              <a:ext uri="{FF2B5EF4-FFF2-40B4-BE49-F238E27FC236}">
                <a16:creationId xmlns:a16="http://schemas.microsoft.com/office/drawing/2014/main" id="{0D9F3271-1893-4836-A314-9C24E82A2453}"/>
              </a:ext>
            </a:extLst>
          </p:cNvPr>
          <p:cNvSpPr/>
          <p:nvPr/>
        </p:nvSpPr>
        <p:spPr>
          <a:xfrm>
            <a:off x="315743" y="385625"/>
            <a:ext cx="4713457" cy="323165"/>
          </a:xfrm>
          <a:prstGeom prst="rect">
            <a:avLst/>
          </a:prstGeom>
        </p:spPr>
        <p:txBody>
          <a:bodyPr wrap="square">
            <a:spAutoFit/>
          </a:bodyPr>
          <a:lstStyle/>
          <a:p>
            <a:pPr defTabSz="342900" fontAlgn="base">
              <a:spcBef>
                <a:spcPct val="0"/>
              </a:spcBef>
              <a:spcAft>
                <a:spcPct val="0"/>
              </a:spcAft>
              <a:defRPr/>
            </a:pPr>
            <a:r>
              <a:rPr lang="fi-FI" sz="1500" b="1" dirty="0">
                <a:solidFill>
                  <a:schemeClr val="accent6"/>
                </a:solidFill>
                <a:latin typeface="+mj-lt"/>
                <a:ea typeface="ＭＳ Ｐゴシック" charset="-128"/>
                <a:cs typeface="Calibri" panose="020F0502020204030204" pitchFamily="34" charset="0"/>
              </a:rPr>
              <a:t>4. UUDISTUVA JA YHDESSÄTEKEVÄ KUOPIO</a:t>
            </a:r>
          </a:p>
        </p:txBody>
      </p:sp>
      <p:sp>
        <p:nvSpPr>
          <p:cNvPr id="16" name="Suorakulmio 15">
            <a:extLst>
              <a:ext uri="{FF2B5EF4-FFF2-40B4-BE49-F238E27FC236}">
                <a16:creationId xmlns:a16="http://schemas.microsoft.com/office/drawing/2014/main" id="{6B874920-8772-44A5-ACA7-076E14533DAA}"/>
              </a:ext>
            </a:extLst>
          </p:cNvPr>
          <p:cNvSpPr/>
          <p:nvPr/>
        </p:nvSpPr>
        <p:spPr>
          <a:xfrm>
            <a:off x="328623" y="716966"/>
            <a:ext cx="8279615" cy="392415"/>
          </a:xfrm>
          <a:prstGeom prst="rect">
            <a:avLst/>
          </a:prstGeom>
        </p:spPr>
        <p:txBody>
          <a:bodyPr wrap="square" lIns="68580" tIns="34290" rIns="68580" bIns="34290" anchor="t">
            <a:spAutoFit/>
          </a:bodyPr>
          <a:lstStyle/>
          <a:p>
            <a:pPr defTabSz="342900" fontAlgn="base">
              <a:spcBef>
                <a:spcPct val="0"/>
              </a:spcBef>
              <a:spcAft>
                <a:spcPct val="0"/>
              </a:spcAft>
              <a:tabLst>
                <a:tab pos="941785" algn="l"/>
              </a:tabLst>
              <a:defRPr/>
            </a:pPr>
            <a:r>
              <a:rPr lang="fi-FI" sz="1050" b="1" dirty="0">
                <a:solidFill>
                  <a:schemeClr val="accent4"/>
                </a:solidFill>
                <a:ea typeface="ＭＳ Ｐゴシック"/>
                <a:cs typeface="Calibri" panose="020F0502020204030204" pitchFamily="34" charset="0"/>
              </a:rPr>
              <a:t>PÄÄMITTARIT: 	Talouden kehitys: </a:t>
            </a:r>
            <a:r>
              <a:rPr lang="fi-FI" sz="1050" dirty="0">
                <a:solidFill>
                  <a:schemeClr val="accent4"/>
                </a:solidFill>
                <a:ea typeface="ＭＳ Ｐゴシック"/>
                <a:cs typeface="Calibri" panose="020F0502020204030204" pitchFamily="34" charset="0"/>
              </a:rPr>
              <a:t>Positiivinen talouden tulos vuodesta 2023 eteenpäin </a:t>
            </a:r>
          </a:p>
          <a:p>
            <a:pPr defTabSz="342900" fontAlgn="base">
              <a:spcBef>
                <a:spcPct val="0"/>
              </a:spcBef>
              <a:spcAft>
                <a:spcPct val="0"/>
              </a:spcAft>
              <a:tabLst>
                <a:tab pos="941785" algn="l"/>
              </a:tabLst>
              <a:defRPr/>
            </a:pPr>
            <a:r>
              <a:rPr lang="fi-FI" sz="1050" dirty="0">
                <a:solidFill>
                  <a:schemeClr val="accent4"/>
                </a:solidFill>
                <a:ea typeface="ＭＳ Ｐゴシック"/>
                <a:cs typeface="Calibri" panose="020F0502020204030204" pitchFamily="34" charset="0"/>
              </a:rPr>
              <a:t>	</a:t>
            </a:r>
            <a:r>
              <a:rPr lang="fi-FI" sz="1050" b="1" dirty="0">
                <a:solidFill>
                  <a:schemeClr val="accent4"/>
                </a:solidFill>
                <a:ea typeface="ＭＳ Ｐゴシック"/>
                <a:cs typeface="Calibri" panose="020F0502020204030204" pitchFamily="34" charset="0"/>
              </a:rPr>
              <a:t>Työnantajan suosittelutahto</a:t>
            </a:r>
            <a:r>
              <a:rPr lang="fi-FI" sz="1050" dirty="0">
                <a:solidFill>
                  <a:schemeClr val="accent4"/>
                </a:solidFill>
                <a:ea typeface="ＭＳ Ｐゴシック"/>
                <a:cs typeface="Calibri" panose="020F0502020204030204" pitchFamily="34" charset="0"/>
              </a:rPr>
              <a:t>: Lähtötaso 69,4 %  Tavoitetaso 85 % (v. 2030)</a:t>
            </a:r>
          </a:p>
        </p:txBody>
      </p:sp>
      <p:graphicFrame>
        <p:nvGraphicFramePr>
          <p:cNvPr id="36" name="Taulukko 6">
            <a:extLst>
              <a:ext uri="{FF2B5EF4-FFF2-40B4-BE49-F238E27FC236}">
                <a16:creationId xmlns:a16="http://schemas.microsoft.com/office/drawing/2014/main" id="{9B92AB79-AD2D-4DD0-B6A1-A84A1FFEA6DE}"/>
              </a:ext>
            </a:extLst>
          </p:cNvPr>
          <p:cNvGraphicFramePr>
            <a:graphicFrameLocks noGrp="1"/>
          </p:cNvGraphicFramePr>
          <p:nvPr>
            <p:extLst>
              <p:ext uri="{D42A27DB-BD31-4B8C-83A1-F6EECF244321}">
                <p14:modId xmlns:p14="http://schemas.microsoft.com/office/powerpoint/2010/main" val="2784815016"/>
              </p:ext>
            </p:extLst>
          </p:nvPr>
        </p:nvGraphicFramePr>
        <p:xfrm>
          <a:off x="371657" y="1248253"/>
          <a:ext cx="8417631" cy="3284112"/>
        </p:xfrm>
        <a:graphic>
          <a:graphicData uri="http://schemas.openxmlformats.org/drawingml/2006/table">
            <a:tbl>
              <a:tblPr firstRow="1" bandRow="1">
                <a:tableStyleId>{00A15C55-8517-42AA-B614-E9B94910E393}</a:tableStyleId>
              </a:tblPr>
              <a:tblGrid>
                <a:gridCol w="1727396">
                  <a:extLst>
                    <a:ext uri="{9D8B030D-6E8A-4147-A177-3AD203B41FA5}">
                      <a16:colId xmlns:a16="http://schemas.microsoft.com/office/drawing/2014/main" val="300981681"/>
                    </a:ext>
                  </a:extLst>
                </a:gridCol>
                <a:gridCol w="4791470">
                  <a:extLst>
                    <a:ext uri="{9D8B030D-6E8A-4147-A177-3AD203B41FA5}">
                      <a16:colId xmlns:a16="http://schemas.microsoft.com/office/drawing/2014/main" val="746586309"/>
                    </a:ext>
                  </a:extLst>
                </a:gridCol>
                <a:gridCol w="1898765">
                  <a:extLst>
                    <a:ext uri="{9D8B030D-6E8A-4147-A177-3AD203B41FA5}">
                      <a16:colId xmlns:a16="http://schemas.microsoft.com/office/drawing/2014/main" val="3068667541"/>
                    </a:ext>
                  </a:extLst>
                </a:gridCol>
              </a:tblGrid>
              <a:tr h="243732">
                <a:tc>
                  <a:txBody>
                    <a:bodyPr/>
                    <a:lstStyle/>
                    <a:p>
                      <a:r>
                        <a:rPr lang="fi-FI" sz="900" dirty="0">
                          <a:latin typeface="Calibri" panose="020F0502020204030204" pitchFamily="34" charset="0"/>
                          <a:cs typeface="Calibri" panose="020F0502020204030204" pitchFamily="34" charset="0"/>
                        </a:rPr>
                        <a:t>Kriittinen menestystekijä</a:t>
                      </a:r>
                    </a:p>
                  </a:txBody>
                  <a:tcPr marL="68580" marR="68580" marT="34290" marB="34290">
                    <a:solidFill>
                      <a:schemeClr val="accent6"/>
                    </a:solidFill>
                  </a:tcPr>
                </a:tc>
                <a:tc>
                  <a:txBody>
                    <a:bodyPr/>
                    <a:lstStyle/>
                    <a:p>
                      <a:r>
                        <a:rPr lang="fi-FI" sz="900" dirty="0">
                          <a:latin typeface="Calibri" panose="020F0502020204030204" pitchFamily="34" charset="0"/>
                          <a:cs typeface="Calibri" panose="020F0502020204030204" pitchFamily="34" charset="0"/>
                        </a:rPr>
                        <a:t>Tavoite valtuustokaudelle 2022</a:t>
                      </a:r>
                      <a:r>
                        <a:rPr lang="fi-FI" sz="900" b="1" i="0" kern="1200" dirty="0">
                          <a:solidFill>
                            <a:schemeClr val="bg1"/>
                          </a:solidFill>
                          <a:effectLst/>
                          <a:latin typeface="+mn-lt"/>
                          <a:ea typeface="+mn-ea"/>
                          <a:cs typeface="+mn-cs"/>
                        </a:rPr>
                        <a:t>–</a:t>
                      </a:r>
                      <a:r>
                        <a:rPr lang="fi-FI" sz="900" dirty="0">
                          <a:latin typeface="Calibri" panose="020F0502020204030204" pitchFamily="34" charset="0"/>
                          <a:cs typeface="Calibri" panose="020F0502020204030204" pitchFamily="34" charset="0"/>
                        </a:rPr>
                        <a:t>2025</a:t>
                      </a:r>
                    </a:p>
                  </a:txBody>
                  <a:tcPr marL="68580" marR="68580" marT="34290" marB="34290">
                    <a:solidFill>
                      <a:schemeClr val="accent6"/>
                    </a:solidFill>
                  </a:tcPr>
                </a:tc>
                <a:tc>
                  <a:txBody>
                    <a:bodyPr/>
                    <a:lstStyle/>
                    <a:p>
                      <a:r>
                        <a:rPr lang="fi-FI" sz="900" dirty="0">
                          <a:latin typeface="Calibri" panose="020F0502020204030204" pitchFamily="34" charset="0"/>
                          <a:cs typeface="Calibri" panose="020F0502020204030204" pitchFamily="34" charset="0"/>
                        </a:rPr>
                        <a:t>Mittari</a:t>
                      </a:r>
                    </a:p>
                  </a:txBody>
                  <a:tcPr marL="68580" marR="68580" marT="34290" marB="34290">
                    <a:solidFill>
                      <a:schemeClr val="accent6"/>
                    </a:solidFill>
                  </a:tcPr>
                </a:tc>
                <a:extLst>
                  <a:ext uri="{0D108BD9-81ED-4DB2-BD59-A6C34878D82A}">
                    <a16:rowId xmlns:a16="http://schemas.microsoft.com/office/drawing/2014/main" val="1109121825"/>
                  </a:ext>
                </a:extLst>
              </a:tr>
              <a:tr h="697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900" b="1" dirty="0">
                          <a:solidFill>
                            <a:schemeClr val="tx1"/>
                          </a:solidFill>
                          <a:latin typeface="Calibri" panose="020F0502020204030204" pitchFamily="34" charset="0"/>
                          <a:cs typeface="Calibri" panose="020F0502020204030204" pitchFamily="34" charset="0"/>
                        </a:rPr>
                        <a:t>15. Sujuva ja uudistuva toiminta</a:t>
                      </a:r>
                    </a:p>
                  </a:txBody>
                  <a:tcPr marL="68580" marR="68580" marT="34290" marB="34290">
                    <a:solidFill>
                      <a:schemeClr val="accent6">
                        <a:lumMod val="40000"/>
                        <a:lumOff val="60000"/>
                      </a:schemeClr>
                    </a:solidFill>
                  </a:tcPr>
                </a:tc>
                <a:tc>
                  <a:txBody>
                    <a:bodyPr/>
                    <a:lstStyle/>
                    <a:p>
                      <a:pPr marL="265113" indent="-265113">
                        <a:buFont typeface="+mj-lt"/>
                        <a:buNone/>
                      </a:pPr>
                      <a:r>
                        <a:rPr lang="fi-FI" sz="900" dirty="0">
                          <a:solidFill>
                            <a:schemeClr val="tx1"/>
                          </a:solidFill>
                          <a:latin typeface="Calibri"/>
                          <a:cs typeface="Calibri"/>
                        </a:rPr>
                        <a:t>34.  Kehitämme palvelujamme (ml. digipalvelut) asiakaslähtöisesti ja ratkaisukeskeisesti organisaatiorajat ylittäen ja t</a:t>
                      </a:r>
                      <a:r>
                        <a:rPr lang="fi-FI" sz="900" dirty="0">
                          <a:solidFill>
                            <a:schemeClr val="tx1"/>
                          </a:solidFill>
                          <a:latin typeface="Calibri" panose="020F0502020204030204" pitchFamily="34" charset="0"/>
                          <a:cs typeface="Calibri" panose="020F0502020204030204" pitchFamily="34" charset="0"/>
                        </a:rPr>
                        <a:t>eemme aktiivista verkostoyhteistyötä palvelujen kehittämiseksi</a:t>
                      </a:r>
                    </a:p>
                    <a:p>
                      <a:pPr marL="0" indent="0">
                        <a:buFont typeface="+mj-lt"/>
                        <a:buNone/>
                      </a:pPr>
                      <a:r>
                        <a:rPr lang="fi-FI" sz="900" dirty="0">
                          <a:solidFill>
                            <a:schemeClr val="tx1"/>
                          </a:solidFill>
                          <a:latin typeface="Calibri" panose="020F0502020204030204" pitchFamily="34" charset="0"/>
                          <a:cs typeface="Calibri" panose="020F0502020204030204" pitchFamily="34" charset="0"/>
                        </a:rPr>
                        <a:t>35.  Lisäämme hallinnon ja päätöksenteon avoimuutta ja asukkaiden vaikuttamisen mahdollisuuksia</a:t>
                      </a:r>
                    </a:p>
                    <a:p>
                      <a:pPr marL="0" indent="0">
                        <a:buFont typeface="+mj-lt"/>
                        <a:buNone/>
                      </a:pPr>
                      <a:r>
                        <a:rPr lang="fi-FI" sz="900" dirty="0">
                          <a:solidFill>
                            <a:schemeClr val="tx1"/>
                          </a:solidFill>
                          <a:latin typeface="Calibri" panose="020F0502020204030204" pitchFamily="34" charset="0"/>
                          <a:cs typeface="Calibri" panose="020F0502020204030204" pitchFamily="34" charset="0"/>
                        </a:rPr>
                        <a:t>36.  Lapsivaikutusten arviointi otetaan käyttöön valmistelussa</a:t>
                      </a:r>
                      <a:r>
                        <a:rPr lang="fi-FI" sz="900" baseline="0" dirty="0">
                          <a:solidFill>
                            <a:schemeClr val="tx1"/>
                          </a:solidFill>
                          <a:latin typeface="Calibri" panose="020F0502020204030204" pitchFamily="34" charset="0"/>
                          <a:cs typeface="Calibri" panose="020F0502020204030204" pitchFamily="34" charset="0"/>
                        </a:rPr>
                        <a:t> ja päätöksenteossa</a:t>
                      </a:r>
                      <a:endParaRPr lang="fi-FI" sz="900" dirty="0">
                        <a:solidFill>
                          <a:schemeClr val="tx1"/>
                        </a:solidFill>
                        <a:latin typeface="Calibri" panose="020F0502020204030204" pitchFamily="34" charset="0"/>
                        <a:cs typeface="Calibri" panose="020F0502020204030204" pitchFamily="34" charset="0"/>
                      </a:endParaRPr>
                    </a:p>
                  </a:txBody>
                  <a:tcPr marL="68580" marR="68580" marT="34290" marB="34290">
                    <a:solidFill>
                      <a:schemeClr val="accent6">
                        <a:lumMod val="40000"/>
                        <a:lumOff val="60000"/>
                      </a:schemeClr>
                    </a:solidFill>
                  </a:tcPr>
                </a:tc>
                <a:tc>
                  <a:txBody>
                    <a:bodyPr/>
                    <a:lstStyle/>
                    <a:p>
                      <a:r>
                        <a:rPr lang="fi-FI" sz="800" dirty="0">
                          <a:latin typeface="Calibri"/>
                          <a:cs typeface="Calibri"/>
                        </a:rPr>
                        <a:t>Palvelujen digitalisaatioaste</a:t>
                      </a:r>
                    </a:p>
                    <a:p>
                      <a:pPr lvl="0">
                        <a:buNone/>
                      </a:pPr>
                      <a:r>
                        <a:rPr lang="fi-FI" sz="800" dirty="0">
                          <a:latin typeface="Calibri"/>
                          <a:cs typeface="Calibri"/>
                        </a:rPr>
                        <a:t>Tyytyväisyys palveluihin</a:t>
                      </a:r>
                    </a:p>
                    <a:p>
                      <a:pPr lvl="0">
                        <a:buNone/>
                      </a:pPr>
                      <a:r>
                        <a:rPr lang="fi-FI" sz="800" dirty="0">
                          <a:latin typeface="Calibri"/>
                          <a:cs typeface="Calibri"/>
                        </a:rPr>
                        <a:t>Kuntalais- ja asiakaspalautteet</a:t>
                      </a:r>
                    </a:p>
                    <a:p>
                      <a:pPr lvl="0">
                        <a:buNone/>
                      </a:pPr>
                      <a:r>
                        <a:rPr lang="fi-FI" sz="800" baseline="0" dirty="0">
                          <a:latin typeface="Calibri"/>
                          <a:cs typeface="Calibri"/>
                        </a:rPr>
                        <a:t>Kuntalaisaloitteet</a:t>
                      </a:r>
                    </a:p>
                    <a:p>
                      <a:pPr lvl="0">
                        <a:buNone/>
                      </a:pPr>
                      <a:r>
                        <a:rPr lang="fi-FI" sz="800" baseline="0" dirty="0">
                          <a:latin typeface="Calibri"/>
                          <a:cs typeface="Calibri"/>
                        </a:rPr>
                        <a:t>Tehtyjen lapsivaikutusarviointien määrä</a:t>
                      </a:r>
                      <a:endParaRPr lang="fi-FI" sz="800" dirty="0">
                        <a:latin typeface="Calibri"/>
                        <a:cs typeface="Calibri"/>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2740449960"/>
                  </a:ext>
                </a:extLst>
              </a:tr>
              <a:tr h="617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900" b="1" dirty="0">
                          <a:solidFill>
                            <a:schemeClr val="tx1"/>
                          </a:solidFill>
                          <a:latin typeface="Calibri" panose="020F0502020204030204" pitchFamily="34" charset="0"/>
                          <a:cs typeface="Calibri" panose="020F0502020204030204" pitchFamily="34" charset="0"/>
                        </a:rPr>
                        <a:t>16. Uudistuva johtaminen</a:t>
                      </a:r>
                    </a:p>
                  </a:txBody>
                  <a:tcPr marL="68580" marR="68580" marT="34290" marB="34290">
                    <a:solidFill>
                      <a:schemeClr val="accent6">
                        <a:lumMod val="20000"/>
                        <a:lumOff val="80000"/>
                      </a:schemeClr>
                    </a:solidFill>
                  </a:tcPr>
                </a:tc>
                <a:tc>
                  <a:txBody>
                    <a:bodyPr/>
                    <a:lstStyle/>
                    <a:p>
                      <a:pPr marL="0" indent="0" algn="l" defTabSz="457200" rtl="0" eaLnBrk="1" latinLnBrk="0" hangingPunct="1">
                        <a:buFont typeface="+mj-lt"/>
                        <a:buNone/>
                      </a:pPr>
                      <a:r>
                        <a:rPr lang="fi-FI" sz="900" kern="1200" dirty="0">
                          <a:solidFill>
                            <a:schemeClr val="tx1"/>
                          </a:solidFill>
                          <a:latin typeface="Calibri"/>
                          <a:ea typeface="+mn-ea"/>
                          <a:cs typeface="Calibri"/>
                        </a:rPr>
                        <a:t>37.  Vahvistamme Kuopion työnantajavetovoimaa </a:t>
                      </a:r>
                    </a:p>
                    <a:p>
                      <a:pPr marL="263525" indent="-263525" algn="l" defTabSz="457200" rtl="0" eaLnBrk="1" latinLnBrk="0" hangingPunct="1">
                        <a:buFont typeface="+mj-lt"/>
                        <a:buNone/>
                      </a:pPr>
                      <a:r>
                        <a:rPr lang="fi-FI" sz="900" dirty="0">
                          <a:solidFill>
                            <a:schemeClr val="tx1"/>
                          </a:solidFill>
                          <a:latin typeface="Calibri" panose="020F0502020204030204" pitchFamily="34" charset="0"/>
                          <a:cs typeface="Calibri" panose="020F0502020204030204" pitchFamily="34" charset="0"/>
                        </a:rPr>
                        <a:t>38.  Kehitämme laadukasta päätöksentekoa, johtamista sekä hyvää ilmapiiriä ja varmistamme toimivat rakenteet</a:t>
                      </a:r>
                    </a:p>
                    <a:p>
                      <a:pPr marL="0" indent="0" algn="l" defTabSz="457200" rtl="0" eaLnBrk="1" latinLnBrk="0" hangingPunct="1">
                        <a:buFont typeface="+mj-lt"/>
                        <a:buNone/>
                      </a:pPr>
                      <a:r>
                        <a:rPr lang="fi-FI" sz="900" kern="1200" dirty="0">
                          <a:solidFill>
                            <a:schemeClr val="tx1"/>
                          </a:solidFill>
                          <a:latin typeface="Calibri"/>
                          <a:ea typeface="+mn-ea"/>
                          <a:cs typeface="Calibri"/>
                        </a:rPr>
                        <a:t>39.  Tuemme esimiestyötä ja kehitämme esimiesten osaamista</a:t>
                      </a:r>
                    </a:p>
                  </a:txBody>
                  <a:tcPr marL="68580" marR="68580" marT="34290" marB="34290">
                    <a:solidFill>
                      <a:schemeClr val="accent6">
                        <a:lumMod val="20000"/>
                        <a:lumOff val="80000"/>
                      </a:schemeClr>
                    </a:solidFill>
                  </a:tcPr>
                </a:tc>
                <a:tc>
                  <a:txBody>
                    <a:bodyPr/>
                    <a:lstStyle/>
                    <a:p>
                      <a:r>
                        <a:rPr lang="fi-FI" sz="800" dirty="0">
                          <a:latin typeface="Calibri"/>
                          <a:cs typeface="Calibri"/>
                        </a:rPr>
                        <a:t>Hakijoita / avoin työpaikka</a:t>
                      </a:r>
                    </a:p>
                    <a:p>
                      <a:pPr lvl="0">
                        <a:buNone/>
                      </a:pPr>
                      <a:r>
                        <a:rPr lang="fi-FI" sz="800" dirty="0">
                          <a:latin typeface="Calibri"/>
                          <a:cs typeface="Calibri"/>
                        </a:rPr>
                        <a:t>Työnantajan suositteluindeksi</a:t>
                      </a:r>
                    </a:p>
                    <a:p>
                      <a:pPr lvl="0">
                        <a:buNone/>
                      </a:pPr>
                      <a:r>
                        <a:rPr lang="fi-FI" sz="800" dirty="0">
                          <a:latin typeface="Calibri"/>
                          <a:cs typeface="Calibri"/>
                        </a:rPr>
                        <a:t>Toimielinten itsearviointien kehitys</a:t>
                      </a:r>
                    </a:p>
                    <a:p>
                      <a:pPr lvl="0">
                        <a:buNone/>
                      </a:pPr>
                      <a:r>
                        <a:rPr lang="fi-FI" sz="800" dirty="0">
                          <a:latin typeface="Calibri"/>
                          <a:cs typeface="Calibri"/>
                        </a:rPr>
                        <a:t>Johtamisen arvioinnit </a:t>
                      </a:r>
                    </a:p>
                  </a:txBody>
                  <a:tcPr marL="68580" marR="68580" marT="34290" marB="34290">
                    <a:solidFill>
                      <a:schemeClr val="accent6">
                        <a:lumMod val="20000"/>
                        <a:lumOff val="80000"/>
                      </a:schemeClr>
                    </a:solidFill>
                  </a:tcPr>
                </a:tc>
                <a:extLst>
                  <a:ext uri="{0D108BD9-81ED-4DB2-BD59-A6C34878D82A}">
                    <a16:rowId xmlns:a16="http://schemas.microsoft.com/office/drawing/2014/main" val="2852090658"/>
                  </a:ext>
                </a:extLst>
              </a:tr>
              <a:tr h="697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900" b="1" dirty="0">
                          <a:latin typeface="Calibri" panose="020F0502020204030204" pitchFamily="34" charset="0"/>
                          <a:cs typeface="Calibri" panose="020F0502020204030204" pitchFamily="34" charset="0"/>
                        </a:rPr>
                        <a:t>17</a:t>
                      </a:r>
                      <a:r>
                        <a:rPr lang="fi-FI" sz="900" b="1" dirty="0">
                          <a:solidFill>
                            <a:schemeClr val="tx1"/>
                          </a:solidFill>
                          <a:latin typeface="Calibri" panose="020F0502020204030204" pitchFamily="34" charset="0"/>
                          <a:cs typeface="Calibri" panose="020F0502020204030204" pitchFamily="34" charset="0"/>
                        </a:rPr>
                        <a:t>. Osaava ja hyvinvoiva </a:t>
                      </a:r>
                      <a:r>
                        <a:rPr lang="fi-FI" sz="900" b="1" dirty="0">
                          <a:latin typeface="Calibri" panose="020F0502020204030204" pitchFamily="34" charset="0"/>
                          <a:cs typeface="Calibri" panose="020F0502020204030204" pitchFamily="34" charset="0"/>
                        </a:rPr>
                        <a:t>henkilöstö</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900" b="1" dirty="0">
                        <a:latin typeface="Calibri" panose="020F0502020204030204" pitchFamily="34" charset="0"/>
                        <a:cs typeface="Calibri" panose="020F0502020204030204" pitchFamily="34" charset="0"/>
                      </a:endParaRPr>
                    </a:p>
                  </a:txBody>
                  <a:tcPr marL="68580" marR="68580" marT="34290" marB="34290">
                    <a:solidFill>
                      <a:schemeClr val="accent6">
                        <a:lumMod val="40000"/>
                        <a:lumOff val="60000"/>
                      </a:schemeClr>
                    </a:solidFill>
                  </a:tcPr>
                </a:tc>
                <a:tc>
                  <a:txBody>
                    <a:bodyPr/>
                    <a:lstStyle/>
                    <a:p>
                      <a:pPr marL="0" indent="0" algn="l" defTabSz="457200" rtl="0" eaLnBrk="1" latinLnBrk="0" hangingPunct="1">
                        <a:buFont typeface="+mj-lt"/>
                        <a:buNone/>
                      </a:pPr>
                      <a:r>
                        <a:rPr lang="fi-FI" sz="900" kern="1200" dirty="0">
                          <a:solidFill>
                            <a:schemeClr val="dk1"/>
                          </a:solidFill>
                          <a:latin typeface="Calibri"/>
                          <a:ea typeface="+mn-ea"/>
                          <a:cs typeface="Calibri"/>
                        </a:rPr>
                        <a:t>40.  Varmistamme henkilöstön osaamisen ja urakehityksen</a:t>
                      </a:r>
                    </a:p>
                    <a:p>
                      <a:pPr marL="0" indent="0" algn="l" defTabSz="457200" rtl="0" eaLnBrk="1" latinLnBrk="0" hangingPunct="1">
                        <a:buFont typeface="+mj-lt"/>
                        <a:buNone/>
                      </a:pPr>
                      <a:r>
                        <a:rPr lang="fi-FI" sz="900" kern="1200" dirty="0">
                          <a:solidFill>
                            <a:schemeClr val="dk1"/>
                          </a:solidFill>
                          <a:latin typeface="Calibri"/>
                          <a:ea typeface="+mn-ea"/>
                          <a:cs typeface="Calibri"/>
                        </a:rPr>
                        <a:t>41.  Kehitämme henkilöstön koettua työhyvinvointia ja myönteistä työntekijäkokemusta</a:t>
                      </a:r>
                    </a:p>
                    <a:p>
                      <a:pPr marL="265113" indent="-265113" algn="l" defTabSz="457200" rtl="0" eaLnBrk="1" latinLnBrk="0" hangingPunct="1">
                        <a:buFont typeface="+mj-lt"/>
                        <a:buNone/>
                      </a:pPr>
                      <a:r>
                        <a:rPr lang="fi-FI" sz="900" kern="1200" dirty="0">
                          <a:solidFill>
                            <a:schemeClr val="dk1"/>
                          </a:solidFill>
                          <a:latin typeface="Calibri"/>
                          <a:ea typeface="+mn-ea"/>
                          <a:cs typeface="Calibri"/>
                        </a:rPr>
                        <a:t>42.  Kannustamme henkilöstöä oman työn ja työyhteisön kehittämiseen. Tuemme kokeilukulttuuria ja kehitämme osallisuuden rakenteita/foorumeita</a:t>
                      </a:r>
                    </a:p>
                  </a:txBody>
                  <a:tcPr marL="68580" marR="68580" marT="34290" marB="34290">
                    <a:solidFill>
                      <a:schemeClr val="accent6">
                        <a:lumMod val="40000"/>
                        <a:lumOff val="60000"/>
                      </a:schemeClr>
                    </a:solidFill>
                  </a:tcPr>
                </a:tc>
                <a:tc>
                  <a:txBody>
                    <a:bodyPr/>
                    <a:lstStyle/>
                    <a:p>
                      <a:r>
                        <a:rPr lang="fi-FI" sz="800" dirty="0">
                          <a:latin typeface="Calibri"/>
                          <a:cs typeface="Calibri"/>
                        </a:rPr>
                        <a:t>Työhyvinvointikysely</a:t>
                      </a:r>
                    </a:p>
                    <a:p>
                      <a:r>
                        <a:rPr lang="fi-FI" sz="800" dirty="0">
                          <a:latin typeface="Calibri"/>
                          <a:cs typeface="Calibri"/>
                        </a:rPr>
                        <a:t>Työkierto</a:t>
                      </a:r>
                    </a:p>
                    <a:p>
                      <a:pPr lvl="0">
                        <a:buNone/>
                      </a:pPr>
                      <a:r>
                        <a:rPr lang="fi-FI" sz="800" dirty="0">
                          <a:latin typeface="Calibri"/>
                          <a:cs typeface="Calibri"/>
                        </a:rPr>
                        <a:t>Koulutuspäivät / </a:t>
                      </a:r>
                      <a:r>
                        <a:rPr lang="fi-FI" sz="800" dirty="0" err="1">
                          <a:latin typeface="Calibri"/>
                          <a:cs typeface="Calibri"/>
                        </a:rPr>
                        <a:t>htv</a:t>
                      </a:r>
                      <a:endParaRPr lang="fi-FI" sz="800" dirty="0">
                        <a:latin typeface="Calibri"/>
                        <a:cs typeface="Calibri"/>
                      </a:endParaRPr>
                    </a:p>
                    <a:p>
                      <a:pPr lvl="0">
                        <a:buNone/>
                      </a:pPr>
                      <a:r>
                        <a:rPr lang="fi-FI" sz="800" dirty="0">
                          <a:latin typeface="Calibri"/>
                          <a:cs typeface="Calibri"/>
                        </a:rPr>
                        <a:t>Henkilöstön kehittämisaloitteiden määrä</a:t>
                      </a:r>
                    </a:p>
                    <a:p>
                      <a:pPr lvl="0">
                        <a:buNone/>
                      </a:pPr>
                      <a:r>
                        <a:rPr lang="fi-FI" sz="800" dirty="0">
                          <a:latin typeface="Calibri"/>
                          <a:cs typeface="Calibri"/>
                        </a:rPr>
                        <a:t>Etätyötä tehneet henkilöt ja etätyöpäivät</a:t>
                      </a:r>
                    </a:p>
                  </a:txBody>
                  <a:tcPr marL="68580" marR="68580" marT="34290" marB="34290">
                    <a:solidFill>
                      <a:schemeClr val="accent6">
                        <a:lumMod val="40000"/>
                        <a:lumOff val="60000"/>
                      </a:schemeClr>
                    </a:solidFill>
                  </a:tcPr>
                </a:tc>
                <a:extLst>
                  <a:ext uri="{0D108BD9-81ED-4DB2-BD59-A6C34878D82A}">
                    <a16:rowId xmlns:a16="http://schemas.microsoft.com/office/drawing/2014/main" val="1245177130"/>
                  </a:ext>
                </a:extLst>
              </a:tr>
              <a:tr h="1028700">
                <a:tc>
                  <a:txBody>
                    <a:bodyPr/>
                    <a:lstStyle/>
                    <a:p>
                      <a:pPr marL="0" marR="0" lvl="0" indent="0" algn="l" rtl="0" eaLnBrk="1" fontAlgn="auto" latinLnBrk="0" hangingPunct="1">
                        <a:lnSpc>
                          <a:spcPct val="100000"/>
                        </a:lnSpc>
                        <a:spcBef>
                          <a:spcPts val="0"/>
                        </a:spcBef>
                        <a:spcAft>
                          <a:spcPts val="0"/>
                        </a:spcAft>
                        <a:buClrTx/>
                        <a:buSzTx/>
                        <a:buFontTx/>
                        <a:buNone/>
                      </a:pPr>
                      <a:r>
                        <a:rPr lang="fi-FI" sz="900" b="1" dirty="0">
                          <a:latin typeface="Calibri"/>
                          <a:cs typeface="Calibri"/>
                        </a:rPr>
                        <a:t>18. </a:t>
                      </a:r>
                      <a:r>
                        <a:rPr lang="fi-FI" sz="900" b="1" strike="noStrike" dirty="0">
                          <a:latin typeface="Calibri"/>
                          <a:cs typeface="Calibri"/>
                        </a:rPr>
                        <a:t>Kestävä talous</a:t>
                      </a:r>
                      <a:endParaRPr lang="fi-FI" sz="900" b="1" strike="noStrike" dirty="0">
                        <a:solidFill>
                          <a:schemeClr val="accent1"/>
                        </a:solidFill>
                        <a:latin typeface="Calibri"/>
                        <a:cs typeface="Calibri"/>
                      </a:endParaRPr>
                    </a:p>
                  </a:txBody>
                  <a:tcPr marL="68580" marR="68580" marT="34290" marB="34290">
                    <a:solidFill>
                      <a:schemeClr val="accent6">
                        <a:lumMod val="20000"/>
                        <a:lumOff val="80000"/>
                      </a:schemeClr>
                    </a:solidFill>
                  </a:tcPr>
                </a:tc>
                <a:tc>
                  <a:txBody>
                    <a:bodyPr/>
                    <a:lstStyle/>
                    <a:p>
                      <a:pPr marL="265113" indent="-265113" algn="l" defTabSz="457200" rtl="0" eaLnBrk="1" latinLnBrk="0" hangingPunct="1">
                        <a:buFont typeface="+mj-lt"/>
                        <a:buNone/>
                      </a:pPr>
                      <a:r>
                        <a:rPr lang="fi-FI" sz="900" kern="1200" dirty="0">
                          <a:solidFill>
                            <a:schemeClr val="dk1"/>
                          </a:solidFill>
                          <a:latin typeface="Calibri"/>
                          <a:ea typeface="+mn-ea"/>
                          <a:cs typeface="Calibri"/>
                        </a:rPr>
                        <a:t>43.  Kehitämme toimintaa ja talouttamme siten, että tulorahoitus mahdollistaa toimivat palvelut ja tarvittavat investoinnit</a:t>
                      </a:r>
                    </a:p>
                    <a:p>
                      <a:pPr marL="265113" indent="-265113" algn="l" defTabSz="457200" rtl="0" eaLnBrk="1" latinLnBrk="0" hangingPunct="1">
                        <a:buFont typeface="+mj-lt"/>
                        <a:buNone/>
                      </a:pPr>
                      <a:r>
                        <a:rPr lang="fi-FI" sz="900" kern="1200" dirty="0">
                          <a:solidFill>
                            <a:schemeClr val="dk1"/>
                          </a:solidFill>
                          <a:latin typeface="Calibri"/>
                          <a:ea typeface="+mn-ea"/>
                          <a:cs typeface="Calibri"/>
                        </a:rPr>
                        <a:t>44.  Mitoitamme palveluverkostomme asiakastarpeen ja talouden kestokyvyn mukaistesti ja pidämme palvelutuotannon tarvitsemat kiinteistöt kunnossa</a:t>
                      </a:r>
                    </a:p>
                    <a:p>
                      <a:pPr marL="265113" indent="-265113" algn="l" defTabSz="457200" rtl="0" eaLnBrk="1" latinLnBrk="0" hangingPunct="1">
                        <a:buFont typeface="+mj-lt"/>
                        <a:buNone/>
                      </a:pPr>
                      <a:r>
                        <a:rPr lang="fi-FI" sz="900" kern="1200" dirty="0">
                          <a:solidFill>
                            <a:schemeClr val="dk1"/>
                          </a:solidFill>
                          <a:latin typeface="Calibri"/>
                          <a:ea typeface="+mn-ea"/>
                          <a:cs typeface="Calibri"/>
                        </a:rPr>
                        <a:t>45.  Uudistamme konsernin toimintaa kunnan roolin muutoksen mukaisesti ja olemme vastuullinen ja aktiivinen omistaja. Edellytämme omistamiemme yhteisöjen toimivan tehokkaasti ja tuloksellisesti strategian toteutumista tukien.</a:t>
                      </a:r>
                    </a:p>
                  </a:txBody>
                  <a:tcPr marL="68580" marR="68580" marT="34290" marB="34290">
                    <a:solidFill>
                      <a:schemeClr val="accent6">
                        <a:lumMod val="20000"/>
                        <a:lumOff val="80000"/>
                      </a:schemeClr>
                    </a:solidFill>
                  </a:tcPr>
                </a:tc>
                <a:tc>
                  <a:txBody>
                    <a:bodyPr/>
                    <a:lstStyle/>
                    <a:p>
                      <a:pPr lvl="0">
                        <a:buNone/>
                      </a:pPr>
                      <a:r>
                        <a:rPr lang="fi-FI" sz="800" dirty="0">
                          <a:solidFill>
                            <a:schemeClr val="tx1"/>
                          </a:solidFill>
                          <a:latin typeface="Calibri"/>
                          <a:cs typeface="Calibri"/>
                        </a:rPr>
                        <a:t>Vuosikate % poistoista</a:t>
                      </a:r>
                    </a:p>
                    <a:p>
                      <a:pPr lvl="0">
                        <a:buNone/>
                      </a:pPr>
                      <a:r>
                        <a:rPr lang="fi-FI" sz="800" dirty="0">
                          <a:solidFill>
                            <a:schemeClr val="tx1"/>
                          </a:solidFill>
                          <a:latin typeface="Calibri"/>
                          <a:cs typeface="Calibri"/>
                        </a:rPr>
                        <a:t>Tilakustannukset % kokonaiskustannuksista</a:t>
                      </a:r>
                    </a:p>
                    <a:p>
                      <a:pPr lvl="0">
                        <a:buNone/>
                      </a:pPr>
                      <a:r>
                        <a:rPr lang="fi-FI" sz="800" dirty="0">
                          <a:solidFill>
                            <a:schemeClr val="tx1"/>
                          </a:solidFill>
                          <a:latin typeface="Calibri"/>
                          <a:cs typeface="Calibri"/>
                        </a:rPr>
                        <a:t>Investointien tulorahoitus %</a:t>
                      </a:r>
                    </a:p>
                    <a:p>
                      <a:pPr lvl="0">
                        <a:buNone/>
                      </a:pPr>
                      <a:r>
                        <a:rPr lang="fi-FI" sz="800" dirty="0">
                          <a:solidFill>
                            <a:schemeClr val="tx1"/>
                          </a:solidFill>
                          <a:latin typeface="Calibri"/>
                          <a:cs typeface="Calibri"/>
                        </a:rPr>
                        <a:t>Lainamäärä € / asukas</a:t>
                      </a:r>
                    </a:p>
                    <a:p>
                      <a:pPr lvl="0">
                        <a:buNone/>
                      </a:pPr>
                      <a:r>
                        <a:rPr lang="fi-FI" sz="800" dirty="0">
                          <a:solidFill>
                            <a:schemeClr val="tx1"/>
                          </a:solidFill>
                          <a:latin typeface="Calibri"/>
                          <a:cs typeface="Calibri"/>
                        </a:rPr>
                        <a:t>Konsernilainojen määrä € / asukas</a:t>
                      </a:r>
                    </a:p>
                    <a:p>
                      <a:pPr lvl="0">
                        <a:buNone/>
                      </a:pPr>
                      <a:endParaRPr lang="fi-FI" sz="800" dirty="0">
                        <a:solidFill>
                          <a:srgbClr val="00B050"/>
                        </a:solidFill>
                        <a:latin typeface="Calibri"/>
                        <a:cs typeface="Calibri"/>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294733801"/>
                  </a:ext>
                </a:extLst>
              </a:tr>
            </a:tbl>
          </a:graphicData>
        </a:graphic>
      </p:graphicFrame>
    </p:spTree>
    <p:extLst>
      <p:ext uri="{BB962C8B-B14F-4D97-AF65-F5344CB8AC3E}">
        <p14:creationId xmlns:p14="http://schemas.microsoft.com/office/powerpoint/2010/main" val="55956504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Kuva 18">
            <a:extLst>
              <a:ext uri="{FF2B5EF4-FFF2-40B4-BE49-F238E27FC236}">
                <a16:creationId xmlns:a16="http://schemas.microsoft.com/office/drawing/2014/main" id="{E6E74422-139D-4482-AC03-F6FE5536594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78" y="355"/>
            <a:ext cx="9140444" cy="5142785"/>
          </a:xfrm>
          <a:prstGeom prst="rect">
            <a:avLst/>
          </a:prstGeom>
        </p:spPr>
      </p:pic>
      <p:sp>
        <p:nvSpPr>
          <p:cNvPr id="22" name="Suorakulmio 21">
            <a:extLst>
              <a:ext uri="{FF2B5EF4-FFF2-40B4-BE49-F238E27FC236}">
                <a16:creationId xmlns:a16="http://schemas.microsoft.com/office/drawing/2014/main" id="{517121D3-1802-44C8-9B94-7D0DA4A5662B}"/>
              </a:ext>
            </a:extLst>
          </p:cNvPr>
          <p:cNvSpPr/>
          <p:nvPr/>
        </p:nvSpPr>
        <p:spPr>
          <a:xfrm>
            <a:off x="4389120" y="708088"/>
            <a:ext cx="4753105" cy="4435411"/>
          </a:xfrm>
          <a:prstGeom prst="rect">
            <a:avLst/>
          </a:prstGeom>
          <a:solidFill>
            <a:schemeClr val="accent5">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D904F349-5734-4D7F-B33B-EC67952EE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5431" y="91073"/>
            <a:ext cx="885146" cy="267254"/>
          </a:xfrm>
          <a:prstGeom prst="rect">
            <a:avLst/>
          </a:prstGeom>
        </p:spPr>
      </p:pic>
      <p:sp>
        <p:nvSpPr>
          <p:cNvPr id="8" name="Suorakulmio 7">
            <a:extLst>
              <a:ext uri="{FF2B5EF4-FFF2-40B4-BE49-F238E27FC236}">
                <a16:creationId xmlns:a16="http://schemas.microsoft.com/office/drawing/2014/main" id="{71DA9EA5-9895-4B08-9231-5428BE1080F5}"/>
              </a:ext>
            </a:extLst>
          </p:cNvPr>
          <p:cNvSpPr/>
          <p:nvPr/>
        </p:nvSpPr>
        <p:spPr>
          <a:xfrm>
            <a:off x="4551507" y="1319658"/>
            <a:ext cx="4397676" cy="623248"/>
          </a:xfrm>
          <a:prstGeom prst="rect">
            <a:avLst/>
          </a:prstGeom>
        </p:spPr>
        <p:txBody>
          <a:bodyPr wrap="square" lIns="68580" tIns="34290" rIns="68580" bIns="34290" anchor="t">
            <a:spAutoFit/>
          </a:bodyPr>
          <a:lstStyle/>
          <a:p>
            <a:pPr>
              <a:spcAft>
                <a:spcPts val="1000"/>
              </a:spcAft>
            </a:pPr>
            <a:r>
              <a:rPr lang="fi-FI" sz="12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mahdollistaa saada palveluja kotoa, ajasta ja paikasta riippumatta, virtaviivaistaa toimintaa, synnyttää uusia palveluinnovaatioita ja liiketoimintaa. </a:t>
            </a:r>
          </a:p>
        </p:txBody>
      </p:sp>
      <p:sp>
        <p:nvSpPr>
          <p:cNvPr id="10" name="Tekstiruutu 9">
            <a:extLst>
              <a:ext uri="{FF2B5EF4-FFF2-40B4-BE49-F238E27FC236}">
                <a16:creationId xmlns:a16="http://schemas.microsoft.com/office/drawing/2014/main" id="{38EE974B-75FD-4E94-96AC-6976E6EC4EEF}"/>
              </a:ext>
            </a:extLst>
          </p:cNvPr>
          <p:cNvSpPr txBox="1"/>
          <p:nvPr/>
        </p:nvSpPr>
        <p:spPr>
          <a:xfrm>
            <a:off x="4503379" y="786654"/>
            <a:ext cx="3483811" cy="646331"/>
          </a:xfrm>
          <a:prstGeom prst="rect">
            <a:avLst/>
          </a:prstGeom>
          <a:noFill/>
        </p:spPr>
        <p:txBody>
          <a:bodyPr wrap="square">
            <a:spAutoFit/>
          </a:bodyPr>
          <a:lstStyle/>
          <a:p>
            <a:r>
              <a:rPr lang="fi-FI" sz="3600" b="1" spc="-150" dirty="0">
                <a:solidFill>
                  <a:schemeClr val="bg1"/>
                </a:solidFill>
                <a:latin typeface="Corbel" panose="020B0503020204020204" pitchFamily="34" charset="0"/>
              </a:rPr>
              <a:t>Digitalisaatio</a:t>
            </a:r>
            <a:endParaRPr lang="fi-FI" sz="3600" dirty="0"/>
          </a:p>
        </p:txBody>
      </p:sp>
      <p:sp>
        <p:nvSpPr>
          <p:cNvPr id="13" name="Tekstiruutu 12">
            <a:extLst>
              <a:ext uri="{FF2B5EF4-FFF2-40B4-BE49-F238E27FC236}">
                <a16:creationId xmlns:a16="http://schemas.microsoft.com/office/drawing/2014/main" id="{721485F4-3D43-46F1-A591-E528BAFAD3A3}"/>
              </a:ext>
            </a:extLst>
          </p:cNvPr>
          <p:cNvSpPr txBox="1"/>
          <p:nvPr/>
        </p:nvSpPr>
        <p:spPr>
          <a:xfrm>
            <a:off x="4524772" y="2527732"/>
            <a:ext cx="4529064" cy="1200329"/>
          </a:xfrm>
          <a:prstGeom prst="rect">
            <a:avLst/>
          </a:prstGeom>
          <a:noFill/>
        </p:spPr>
        <p:txBody>
          <a:bodyPr wrap="square">
            <a:spAutoFit/>
          </a:bodyPr>
          <a:lstStyle/>
          <a:p>
            <a:pPr>
              <a:spcAft>
                <a:spcPts val="1000"/>
              </a:spcAft>
            </a:pPr>
            <a:r>
              <a:rPr lang="fi-FI" sz="12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on ovien avaamista ja verkostojen antamista kumppaneiden käyttöön, alueen osaamisen ja vahvuuksien tunnetuksi tekemistä sekä asiantuntijayhteistyötä. Se on myös sitä, että huolehditaan organisaation valmiuksista kumppaneiden ja asukkaiden kansainvälistyessä sekä vastuullisesti kunnan kotoutumis-tehtävästä ja yleisestä suvaitsevaisesta ilmapiiristä. </a:t>
            </a:r>
          </a:p>
        </p:txBody>
      </p:sp>
      <p:sp>
        <p:nvSpPr>
          <p:cNvPr id="14" name="Tekstiruutu 13">
            <a:extLst>
              <a:ext uri="{FF2B5EF4-FFF2-40B4-BE49-F238E27FC236}">
                <a16:creationId xmlns:a16="http://schemas.microsoft.com/office/drawing/2014/main" id="{B3276312-A0BF-4C99-9707-FE94BB2D4777}"/>
              </a:ext>
            </a:extLst>
          </p:cNvPr>
          <p:cNvSpPr txBox="1"/>
          <p:nvPr/>
        </p:nvSpPr>
        <p:spPr>
          <a:xfrm>
            <a:off x="4503378" y="2010826"/>
            <a:ext cx="4638845" cy="646331"/>
          </a:xfrm>
          <a:prstGeom prst="rect">
            <a:avLst/>
          </a:prstGeom>
          <a:noFill/>
        </p:spPr>
        <p:txBody>
          <a:bodyPr wrap="square">
            <a:spAutoFit/>
          </a:bodyPr>
          <a:lstStyle/>
          <a:p>
            <a:r>
              <a:rPr lang="fi-FI" sz="3600" b="1" spc="-150" dirty="0">
                <a:solidFill>
                  <a:schemeClr val="bg1"/>
                </a:solidFill>
                <a:latin typeface="Corbel" panose="020B0503020204020204" pitchFamily="34" charset="0"/>
              </a:rPr>
              <a:t>Kansainvälisyys</a:t>
            </a:r>
            <a:endParaRPr lang="fi-FI" sz="3600" dirty="0"/>
          </a:p>
        </p:txBody>
      </p:sp>
      <p:sp>
        <p:nvSpPr>
          <p:cNvPr id="15" name="Tekstiruutu 14">
            <a:extLst>
              <a:ext uri="{FF2B5EF4-FFF2-40B4-BE49-F238E27FC236}">
                <a16:creationId xmlns:a16="http://schemas.microsoft.com/office/drawing/2014/main" id="{506F10E3-249B-4E63-A492-3C6B9AFB3440}"/>
              </a:ext>
            </a:extLst>
          </p:cNvPr>
          <p:cNvSpPr txBox="1"/>
          <p:nvPr/>
        </p:nvSpPr>
        <p:spPr>
          <a:xfrm>
            <a:off x="4524575" y="4300149"/>
            <a:ext cx="4424608" cy="646331"/>
          </a:xfrm>
          <a:prstGeom prst="rect">
            <a:avLst/>
          </a:prstGeom>
          <a:noFill/>
        </p:spPr>
        <p:txBody>
          <a:bodyPr wrap="square">
            <a:spAutoFit/>
          </a:bodyPr>
          <a:lstStyle/>
          <a:p>
            <a:pPr>
              <a:spcAft>
                <a:spcPts val="1000"/>
              </a:spcAft>
            </a:pPr>
            <a:r>
              <a:rPr lang="fi-FI" sz="12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on yhteistyötä ja verkottumista yhteisten tavoitteiden saavuttamiseksi. Kumppanuus on enemmän kuin osiensa summa – siitä hyötyvät kaikki osapuolet.</a:t>
            </a:r>
          </a:p>
        </p:txBody>
      </p:sp>
      <p:sp>
        <p:nvSpPr>
          <p:cNvPr id="16" name="Tekstiruutu 15">
            <a:extLst>
              <a:ext uri="{FF2B5EF4-FFF2-40B4-BE49-F238E27FC236}">
                <a16:creationId xmlns:a16="http://schemas.microsoft.com/office/drawing/2014/main" id="{230B2462-0D2F-4C0D-B871-B93CD8E7A0CA}"/>
              </a:ext>
            </a:extLst>
          </p:cNvPr>
          <p:cNvSpPr txBox="1"/>
          <p:nvPr/>
        </p:nvSpPr>
        <p:spPr>
          <a:xfrm>
            <a:off x="4503377" y="3789080"/>
            <a:ext cx="4638845" cy="646331"/>
          </a:xfrm>
          <a:prstGeom prst="rect">
            <a:avLst/>
          </a:prstGeom>
          <a:noFill/>
        </p:spPr>
        <p:txBody>
          <a:bodyPr wrap="square">
            <a:spAutoFit/>
          </a:bodyPr>
          <a:lstStyle/>
          <a:p>
            <a:r>
              <a:rPr lang="fi-FI" sz="3600" b="1" spc="-150" dirty="0">
                <a:solidFill>
                  <a:schemeClr val="bg1"/>
                </a:solidFill>
                <a:latin typeface="Corbel" panose="020B0503020204020204" pitchFamily="34" charset="0"/>
              </a:rPr>
              <a:t>Kumppanuus</a:t>
            </a:r>
            <a:endParaRPr lang="fi-FI" sz="3600" dirty="0"/>
          </a:p>
        </p:txBody>
      </p:sp>
    </p:spTree>
    <p:extLst>
      <p:ext uri="{BB962C8B-B14F-4D97-AF65-F5344CB8AC3E}">
        <p14:creationId xmlns:p14="http://schemas.microsoft.com/office/powerpoint/2010/main" val="126067640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orakulmio 23">
            <a:extLst>
              <a:ext uri="{FF2B5EF4-FFF2-40B4-BE49-F238E27FC236}">
                <a16:creationId xmlns:a16="http://schemas.microsoft.com/office/drawing/2014/main" id="{D0D278BC-3CF1-437E-9D26-D30806DB09CE}"/>
              </a:ext>
            </a:extLst>
          </p:cNvPr>
          <p:cNvSpPr/>
          <p:nvPr/>
        </p:nvSpPr>
        <p:spPr>
          <a:xfrm>
            <a:off x="8680360" y="-301"/>
            <a:ext cx="463639" cy="19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0D9F3271-1893-4836-A314-9C24E82A2453}"/>
              </a:ext>
            </a:extLst>
          </p:cNvPr>
          <p:cNvSpPr/>
          <p:nvPr/>
        </p:nvSpPr>
        <p:spPr>
          <a:xfrm>
            <a:off x="315743" y="571562"/>
            <a:ext cx="4713457" cy="323165"/>
          </a:xfrm>
          <a:prstGeom prst="rect">
            <a:avLst/>
          </a:prstGeom>
        </p:spPr>
        <p:txBody>
          <a:bodyPr wrap="square">
            <a:spAutoFit/>
          </a:bodyPr>
          <a:lstStyle/>
          <a:p>
            <a:pPr defTabSz="342900" fontAlgn="base">
              <a:spcBef>
                <a:spcPct val="0"/>
              </a:spcBef>
              <a:spcAft>
                <a:spcPct val="0"/>
              </a:spcAft>
              <a:defRPr/>
            </a:pPr>
            <a:r>
              <a:rPr lang="fi-FI" sz="1500" b="1" dirty="0">
                <a:solidFill>
                  <a:schemeClr val="accent5">
                    <a:lumMod val="75000"/>
                  </a:schemeClr>
                </a:solidFill>
                <a:latin typeface="+mj-lt"/>
                <a:ea typeface="ＭＳ Ｐゴシック" charset="-128"/>
                <a:cs typeface="Calibri" panose="020F0502020204030204" pitchFamily="34" charset="0"/>
              </a:rPr>
              <a:t>5. STRATEGIAN LÄPILEIKKAAVAT TEEMAT</a:t>
            </a:r>
          </a:p>
        </p:txBody>
      </p:sp>
      <p:graphicFrame>
        <p:nvGraphicFramePr>
          <p:cNvPr id="25" name="Taulukko 6">
            <a:extLst>
              <a:ext uri="{FF2B5EF4-FFF2-40B4-BE49-F238E27FC236}">
                <a16:creationId xmlns:a16="http://schemas.microsoft.com/office/drawing/2014/main" id="{75807A7B-1E5A-42C3-BB62-A468B24472C0}"/>
              </a:ext>
            </a:extLst>
          </p:cNvPr>
          <p:cNvGraphicFramePr>
            <a:graphicFrameLocks noGrp="1"/>
          </p:cNvGraphicFramePr>
          <p:nvPr>
            <p:extLst>
              <p:ext uri="{D42A27DB-BD31-4B8C-83A1-F6EECF244321}">
                <p14:modId xmlns:p14="http://schemas.microsoft.com/office/powerpoint/2010/main" val="1171749946"/>
              </p:ext>
            </p:extLst>
          </p:nvPr>
        </p:nvGraphicFramePr>
        <p:xfrm>
          <a:off x="371657" y="1247456"/>
          <a:ext cx="8400686" cy="3364230"/>
        </p:xfrm>
        <a:graphic>
          <a:graphicData uri="http://schemas.openxmlformats.org/drawingml/2006/table">
            <a:tbl>
              <a:tblPr firstRow="1" bandRow="1">
                <a:tableStyleId>{21E4AEA4-8DFA-4A89-87EB-49C32662AFE0}</a:tableStyleId>
              </a:tblPr>
              <a:tblGrid>
                <a:gridCol w="2754713">
                  <a:extLst>
                    <a:ext uri="{9D8B030D-6E8A-4147-A177-3AD203B41FA5}">
                      <a16:colId xmlns:a16="http://schemas.microsoft.com/office/drawing/2014/main" val="300981681"/>
                    </a:ext>
                  </a:extLst>
                </a:gridCol>
                <a:gridCol w="3751030">
                  <a:extLst>
                    <a:ext uri="{9D8B030D-6E8A-4147-A177-3AD203B41FA5}">
                      <a16:colId xmlns:a16="http://schemas.microsoft.com/office/drawing/2014/main" val="746586309"/>
                    </a:ext>
                  </a:extLst>
                </a:gridCol>
                <a:gridCol w="1894943">
                  <a:extLst>
                    <a:ext uri="{9D8B030D-6E8A-4147-A177-3AD203B41FA5}">
                      <a16:colId xmlns:a16="http://schemas.microsoft.com/office/drawing/2014/main" val="3068667541"/>
                    </a:ext>
                  </a:extLst>
                </a:gridCol>
              </a:tblGrid>
              <a:tr h="278130">
                <a:tc>
                  <a:txBody>
                    <a:bodyPr/>
                    <a:lstStyle/>
                    <a:p>
                      <a:r>
                        <a:rPr lang="fi-FI" sz="900" dirty="0">
                          <a:latin typeface="+mn-lt"/>
                          <a:cs typeface="Calibri" panose="020F0502020204030204" pitchFamily="34" charset="0"/>
                        </a:rPr>
                        <a:t>Teema</a:t>
                      </a:r>
                    </a:p>
                  </a:txBody>
                  <a:tcPr marL="68580" marR="68580" marT="34290" marB="34290">
                    <a:solidFill>
                      <a:schemeClr val="accent5">
                        <a:lumMod val="75000"/>
                      </a:schemeClr>
                    </a:solidFill>
                  </a:tcPr>
                </a:tc>
                <a:tc>
                  <a:txBody>
                    <a:bodyPr/>
                    <a:lstStyle/>
                    <a:p>
                      <a:r>
                        <a:rPr lang="fi-FI" sz="900" dirty="0">
                          <a:latin typeface="+mn-lt"/>
                          <a:cs typeface="Calibri" panose="020F0502020204030204" pitchFamily="34" charset="0"/>
                        </a:rPr>
                        <a:t>Tavoite valtuustokaudelle 2022</a:t>
                      </a:r>
                      <a:r>
                        <a:rPr lang="fi-FI" sz="900" b="1" i="0" kern="1200" dirty="0">
                          <a:solidFill>
                            <a:schemeClr val="bg1"/>
                          </a:solidFill>
                          <a:effectLst/>
                          <a:latin typeface="+mn-lt"/>
                          <a:ea typeface="+mn-ea"/>
                          <a:cs typeface="+mn-cs"/>
                        </a:rPr>
                        <a:t>–</a:t>
                      </a:r>
                      <a:r>
                        <a:rPr lang="fi-FI" sz="900" dirty="0">
                          <a:latin typeface="+mn-lt"/>
                          <a:cs typeface="Calibri" panose="020F0502020204030204" pitchFamily="34" charset="0"/>
                        </a:rPr>
                        <a:t>2025</a:t>
                      </a:r>
                    </a:p>
                  </a:txBody>
                  <a:tcPr marL="68580" marR="68580" marT="34290" marB="34290">
                    <a:solidFill>
                      <a:schemeClr val="accent5">
                        <a:lumMod val="75000"/>
                      </a:schemeClr>
                    </a:solidFill>
                  </a:tcPr>
                </a:tc>
                <a:tc>
                  <a:txBody>
                    <a:bodyPr/>
                    <a:lstStyle/>
                    <a:p>
                      <a:r>
                        <a:rPr lang="fi-FI" sz="900" dirty="0">
                          <a:latin typeface="+mn-lt"/>
                          <a:cs typeface="Calibri" panose="020F0502020204030204" pitchFamily="34" charset="0"/>
                        </a:rPr>
                        <a:t>Mittari</a:t>
                      </a:r>
                    </a:p>
                  </a:txBody>
                  <a:tcPr marL="68580" marR="68580" marT="34290" marB="34290">
                    <a:solidFill>
                      <a:schemeClr val="accent5">
                        <a:lumMod val="75000"/>
                      </a:schemeClr>
                    </a:solidFill>
                  </a:tcPr>
                </a:tc>
                <a:extLst>
                  <a:ext uri="{0D108BD9-81ED-4DB2-BD59-A6C34878D82A}">
                    <a16:rowId xmlns:a16="http://schemas.microsoft.com/office/drawing/2014/main" val="1109121825"/>
                  </a:ext>
                </a:extLst>
              </a:tr>
              <a:tr h="8915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900" b="1" dirty="0">
                          <a:solidFill>
                            <a:schemeClr val="tx1"/>
                          </a:solidFill>
                          <a:latin typeface="+mn-lt"/>
                          <a:cs typeface="Calibri" panose="020F0502020204030204" pitchFamily="34" charset="0"/>
                        </a:rPr>
                        <a:t>Digitalisaatio </a:t>
                      </a:r>
                      <a:r>
                        <a:rPr lang="fi-FI" sz="900" dirty="0">
                          <a:solidFill>
                            <a:schemeClr val="tx1"/>
                          </a:solidFill>
                          <a:latin typeface="+mn-lt"/>
                          <a:ea typeface="ＭＳ Ｐゴシック"/>
                          <a:cs typeface="Calibri" panose="020F0502020204030204" pitchFamily="34" charset="0"/>
                        </a:rPr>
                        <a:t>mahdollistaa saada palveluja kotona, ajasta ja paikasta riippumatta, virtaviivaistaa toimintaa, synnyttää uusia palveluinnovaatioita ja liiketoimintaa.</a:t>
                      </a:r>
                      <a:endParaRPr lang="fi-FI" sz="900" dirty="0">
                        <a:solidFill>
                          <a:schemeClr val="tx1"/>
                        </a:solidFill>
                        <a:latin typeface="+mn-lt"/>
                        <a:ea typeface="ＭＳ Ｐ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900" b="1" dirty="0">
                        <a:solidFill>
                          <a:schemeClr val="tx1"/>
                        </a:solidFill>
                        <a:latin typeface="+mn-lt"/>
                        <a:cs typeface="Calibri" panose="020F0502020204030204" pitchFamily="34" charset="0"/>
                      </a:endParaRPr>
                    </a:p>
                  </a:txBody>
                  <a:tcPr marL="68580" marR="68580" marT="34290" marB="34290">
                    <a:solidFill>
                      <a:schemeClr val="accent5">
                        <a:lumMod val="60000"/>
                        <a:lumOff val="40000"/>
                      </a:schemeClr>
                    </a:solidFill>
                  </a:tcPr>
                </a:tc>
                <a:tc>
                  <a:txBody>
                    <a:bodyPr/>
                    <a:lstStyle/>
                    <a:p>
                      <a:pPr marL="0" indent="0">
                        <a:buFontTx/>
                        <a:buNone/>
                      </a:pPr>
                      <a:r>
                        <a:rPr lang="fi-FI" sz="900" dirty="0">
                          <a:solidFill>
                            <a:schemeClr val="tx1"/>
                          </a:solidFill>
                          <a:latin typeface="+mn-lt"/>
                          <a:ea typeface="ＭＳ Ｐゴシック"/>
                          <a:cs typeface="Calibri"/>
                        </a:rPr>
                        <a:t>1. Edistämme suunnitelmallista </a:t>
                      </a:r>
                      <a:r>
                        <a:rPr lang="fi-FI" sz="900" baseline="0" dirty="0">
                          <a:solidFill>
                            <a:schemeClr val="tx1"/>
                          </a:solidFill>
                          <a:latin typeface="+mn-lt"/>
                          <a:ea typeface="ＭＳ Ｐゴシック"/>
                          <a:cs typeface="Calibri"/>
                        </a:rPr>
                        <a:t>ja tavoitteellista </a:t>
                      </a:r>
                      <a:r>
                        <a:rPr lang="fi-FI" sz="900" dirty="0">
                          <a:solidFill>
                            <a:schemeClr val="tx1"/>
                          </a:solidFill>
                          <a:latin typeface="+mn-lt"/>
                          <a:ea typeface="ＭＳ Ｐゴシック"/>
                          <a:cs typeface="Calibri"/>
                        </a:rPr>
                        <a:t>digikyvykkyyttä                       ja -osaamista</a:t>
                      </a:r>
                    </a:p>
                    <a:p>
                      <a:pPr marL="0" indent="0">
                        <a:buFontTx/>
                        <a:buNone/>
                      </a:pPr>
                      <a:r>
                        <a:rPr lang="fi-FI" sz="900" dirty="0">
                          <a:solidFill>
                            <a:schemeClr val="tx1"/>
                          </a:solidFill>
                          <a:latin typeface="+mn-lt"/>
                          <a:cs typeface="Calibri"/>
                        </a:rPr>
                        <a:t>2. Kehitämme ja lisäämme digitaalisia palveluja</a:t>
                      </a:r>
                    </a:p>
                    <a:p>
                      <a:pPr marL="0" indent="0">
                        <a:buFontTx/>
                        <a:buNone/>
                      </a:pPr>
                      <a:r>
                        <a:rPr lang="fi-FI" sz="900" dirty="0">
                          <a:solidFill>
                            <a:schemeClr val="tx1"/>
                          </a:solidFill>
                          <a:latin typeface="+mn-lt"/>
                          <a:ea typeface="ＭＳ Ｐゴシック"/>
                          <a:cs typeface="Calibri"/>
                        </a:rPr>
                        <a:t>3. Kehittämme tiedolla johtamista, ts. toiminnasta syntyvän tiedon avaamista ja hyödyntämistä palvelujen kehittämisessä</a:t>
                      </a:r>
                    </a:p>
                    <a:p>
                      <a:pPr marL="0" indent="0">
                        <a:buFontTx/>
                        <a:buNone/>
                      </a:pPr>
                      <a:r>
                        <a:rPr lang="fi-FI" sz="900" dirty="0">
                          <a:solidFill>
                            <a:schemeClr val="tx1"/>
                          </a:solidFill>
                          <a:latin typeface="+mn-lt"/>
                          <a:ea typeface="ＭＳ Ｐゴシック"/>
                          <a:cs typeface="Calibri"/>
                        </a:rPr>
                        <a:t>4. Vahvistamme</a:t>
                      </a:r>
                      <a:r>
                        <a:rPr lang="fi-FI" sz="900" baseline="0" dirty="0">
                          <a:solidFill>
                            <a:schemeClr val="tx1"/>
                          </a:solidFill>
                          <a:latin typeface="+mn-lt"/>
                          <a:ea typeface="ＭＳ Ｐゴシック"/>
                          <a:cs typeface="Calibri"/>
                        </a:rPr>
                        <a:t> kyberturvallisuutta</a:t>
                      </a:r>
                      <a:endParaRPr lang="fi-FI" sz="900" dirty="0">
                        <a:solidFill>
                          <a:schemeClr val="tx1"/>
                        </a:solidFill>
                        <a:latin typeface="+mn-lt"/>
                        <a:ea typeface="ＭＳ Ｐゴシック"/>
                        <a:cs typeface="Calibri"/>
                      </a:endParaRPr>
                    </a:p>
                  </a:txBody>
                  <a:tcPr marL="68580" marR="68580" marT="34290" marB="34290">
                    <a:solidFill>
                      <a:schemeClr val="accent5">
                        <a:lumMod val="60000"/>
                        <a:lumOff val="40000"/>
                      </a:schemeClr>
                    </a:solidFill>
                  </a:tcPr>
                </a:tc>
                <a:tc>
                  <a:txBody>
                    <a:bodyPr/>
                    <a:lstStyle/>
                    <a:p>
                      <a:r>
                        <a:rPr lang="fi-FI" sz="900" dirty="0">
                          <a:solidFill>
                            <a:schemeClr val="tx1"/>
                          </a:solidFill>
                          <a:latin typeface="+mn-lt"/>
                          <a:cs typeface="Calibri" panose="020F0502020204030204" pitchFamily="34" charset="0"/>
                        </a:rPr>
                        <a:t>Osaamiskartoitukset</a:t>
                      </a:r>
                    </a:p>
                    <a:p>
                      <a:r>
                        <a:rPr lang="fi-FI" sz="900" dirty="0">
                          <a:solidFill>
                            <a:schemeClr val="tx1"/>
                          </a:solidFill>
                          <a:latin typeface="+mn-lt"/>
                          <a:cs typeface="Calibri" panose="020F0502020204030204" pitchFamily="34" charset="0"/>
                        </a:rPr>
                        <a:t>Palvelujen digiaste</a:t>
                      </a:r>
                    </a:p>
                    <a:p>
                      <a:r>
                        <a:rPr lang="fi-FI" sz="900" dirty="0">
                          <a:solidFill>
                            <a:schemeClr val="tx1"/>
                          </a:solidFill>
                          <a:latin typeface="+mn-lt"/>
                          <a:cs typeface="Calibri" panose="020F0502020204030204" pitchFamily="34" charset="0"/>
                        </a:rPr>
                        <a:t>Avoin data</a:t>
                      </a:r>
                    </a:p>
                  </a:txBody>
                  <a:tcPr marL="68580" marR="68580" marT="34290" marB="34290">
                    <a:solidFill>
                      <a:schemeClr val="accent5">
                        <a:lumMod val="60000"/>
                        <a:lumOff val="40000"/>
                      </a:schemeClr>
                    </a:solidFill>
                  </a:tcPr>
                </a:tc>
                <a:extLst>
                  <a:ext uri="{0D108BD9-81ED-4DB2-BD59-A6C34878D82A}">
                    <a16:rowId xmlns:a16="http://schemas.microsoft.com/office/drawing/2014/main" val="2740449960"/>
                  </a:ext>
                </a:extLst>
              </a:tr>
              <a:tr h="754380">
                <a:tc>
                  <a:txBody>
                    <a:bodyPr/>
                    <a:lstStyle/>
                    <a:p>
                      <a:pPr marL="0" marR="0" lvl="0" indent="0" algn="l" rtl="0" eaLnBrk="1" fontAlgn="auto" latinLnBrk="0" hangingPunct="1">
                        <a:lnSpc>
                          <a:spcPct val="100000"/>
                        </a:lnSpc>
                        <a:spcBef>
                          <a:spcPts val="0"/>
                        </a:spcBef>
                        <a:spcAft>
                          <a:spcPts val="0"/>
                        </a:spcAft>
                        <a:buClrTx/>
                        <a:buSzTx/>
                        <a:buFontTx/>
                        <a:buNone/>
                      </a:pPr>
                      <a:r>
                        <a:rPr lang="fi-FI" sz="900" b="1" dirty="0">
                          <a:solidFill>
                            <a:schemeClr val="tx1"/>
                          </a:solidFill>
                          <a:latin typeface="+mn-lt"/>
                          <a:cs typeface="Calibri"/>
                        </a:rPr>
                        <a:t>Kumppanuus </a:t>
                      </a:r>
                      <a:r>
                        <a:rPr lang="fi-FI" sz="900" dirty="0">
                          <a:solidFill>
                            <a:schemeClr val="tx1"/>
                          </a:solidFill>
                          <a:latin typeface="+mn-lt"/>
                          <a:ea typeface="ＭＳ Ｐゴシック"/>
                          <a:cs typeface="Calibri"/>
                        </a:rPr>
                        <a:t>on yhteistyötä ja verkottumista yhteisten tavoitteiden saavuttamiseksi.  Kumppanuus on enemmän kuin osiensa summa – siitä hyötyvät kaikki osapuolet.</a:t>
                      </a:r>
                    </a:p>
                  </a:txBody>
                  <a:tcPr marL="68580" marR="68580" marT="34290" marB="34290">
                    <a:solidFill>
                      <a:schemeClr val="accent5">
                        <a:lumMod val="40000"/>
                        <a:lumOff val="60000"/>
                      </a:schemeClr>
                    </a:solidFill>
                  </a:tcPr>
                </a:tc>
                <a:tc>
                  <a:txBody>
                    <a:bodyPr/>
                    <a:lstStyle/>
                    <a:p>
                      <a:pPr marL="0" indent="0">
                        <a:buFont typeface="+mj-lt"/>
                        <a:buNone/>
                      </a:pPr>
                      <a:r>
                        <a:rPr lang="fi-FI" sz="900" dirty="0">
                          <a:solidFill>
                            <a:schemeClr val="tx1"/>
                          </a:solidFill>
                          <a:latin typeface="+mn-lt"/>
                          <a:ea typeface="ＭＳ Ｐゴシック"/>
                          <a:cs typeface="Calibri"/>
                        </a:rPr>
                        <a:t>5. Edistämme yritys- ja järjestökumppanuuksia</a:t>
                      </a:r>
                      <a:endParaRPr lang="fi-FI" sz="900" dirty="0">
                        <a:solidFill>
                          <a:schemeClr val="tx1"/>
                        </a:solidFill>
                        <a:latin typeface="+mn-lt"/>
                        <a:cs typeface="Calibri"/>
                      </a:endParaRPr>
                    </a:p>
                    <a:p>
                      <a:pPr marL="0" indent="0">
                        <a:buFont typeface="+mj-lt"/>
                        <a:buNone/>
                      </a:pPr>
                      <a:r>
                        <a:rPr lang="fi-FI" sz="900" dirty="0">
                          <a:solidFill>
                            <a:schemeClr val="tx1"/>
                          </a:solidFill>
                          <a:latin typeface="+mn-lt"/>
                          <a:cs typeface="Calibri"/>
                        </a:rPr>
                        <a:t>6. Edistämme oppilaitos- ja </a:t>
                      </a:r>
                      <a:r>
                        <a:rPr lang="fi-FI" sz="900" dirty="0" err="1">
                          <a:solidFill>
                            <a:schemeClr val="tx1"/>
                          </a:solidFill>
                          <a:latin typeface="+mn-lt"/>
                          <a:cs typeface="Calibri"/>
                        </a:rPr>
                        <a:t>t&amp;k&amp;i-toimijoiden</a:t>
                      </a:r>
                      <a:r>
                        <a:rPr lang="fi-FI" sz="900" dirty="0">
                          <a:solidFill>
                            <a:schemeClr val="tx1"/>
                          </a:solidFill>
                          <a:latin typeface="+mn-lt"/>
                          <a:cs typeface="Calibri"/>
                        </a:rPr>
                        <a:t> kumppanuuksia</a:t>
                      </a:r>
                    </a:p>
                    <a:p>
                      <a:pPr marL="0" indent="0">
                        <a:buFont typeface="+mj-lt"/>
                        <a:buNone/>
                      </a:pPr>
                      <a:r>
                        <a:rPr lang="fi-FI" sz="900" dirty="0">
                          <a:solidFill>
                            <a:schemeClr val="tx1"/>
                          </a:solidFill>
                          <a:latin typeface="+mn-lt"/>
                          <a:cs typeface="Calibri"/>
                        </a:rPr>
                        <a:t>7. Kehitämme hyvinvointialuekumppanuutta</a:t>
                      </a:r>
                    </a:p>
                    <a:p>
                      <a:pPr marL="0" indent="0">
                        <a:buFont typeface="+mj-lt"/>
                        <a:buNone/>
                      </a:pPr>
                      <a:r>
                        <a:rPr lang="fi-FI" sz="900" dirty="0">
                          <a:solidFill>
                            <a:schemeClr val="tx1"/>
                          </a:solidFill>
                          <a:latin typeface="+mn-lt"/>
                          <a:cs typeface="Calibri"/>
                        </a:rPr>
                        <a:t>8. Lisäämme ja kehitämme seutu- ja kuntayhteistyötä</a:t>
                      </a:r>
                    </a:p>
                  </a:txBody>
                  <a:tcPr marL="68580" marR="68580" marT="34290" marB="34290">
                    <a:solidFill>
                      <a:schemeClr val="accent5">
                        <a:lumMod val="40000"/>
                        <a:lumOff val="60000"/>
                      </a:schemeClr>
                    </a:solidFill>
                  </a:tcPr>
                </a:tc>
                <a:tc>
                  <a:txBody>
                    <a:bodyPr/>
                    <a:lstStyle/>
                    <a:p>
                      <a:r>
                        <a:rPr lang="fi-FI" sz="900" dirty="0">
                          <a:solidFill>
                            <a:schemeClr val="tx1"/>
                          </a:solidFill>
                          <a:latin typeface="+mn-lt"/>
                          <a:cs typeface="Calibri" panose="020F0502020204030204" pitchFamily="34" charset="0"/>
                        </a:rPr>
                        <a:t>Yhteisten hankkeiden määrä ja eteneminen</a:t>
                      </a:r>
                    </a:p>
                    <a:p>
                      <a:r>
                        <a:rPr lang="fi-FI" sz="900" dirty="0">
                          <a:solidFill>
                            <a:schemeClr val="tx1"/>
                          </a:solidFill>
                          <a:latin typeface="+mn-lt"/>
                          <a:cs typeface="Calibri" panose="020F0502020204030204" pitchFamily="34" charset="0"/>
                        </a:rPr>
                        <a:t>Yhteisten palvelujen määrä</a:t>
                      </a:r>
                    </a:p>
                    <a:p>
                      <a:r>
                        <a:rPr lang="fi-FI" sz="900" dirty="0">
                          <a:solidFill>
                            <a:schemeClr val="tx1"/>
                          </a:solidFill>
                          <a:latin typeface="+mn-lt"/>
                          <a:cs typeface="Calibri" panose="020F0502020204030204" pitchFamily="34" charset="0"/>
                        </a:rPr>
                        <a:t>Arviointi yhteistyön toimivuudesta hyvinvointialueen kanssa (kysely)</a:t>
                      </a:r>
                    </a:p>
                  </a:txBody>
                  <a:tcPr marL="68580" marR="68580" marT="34290" marB="34290">
                    <a:solidFill>
                      <a:schemeClr val="accent5">
                        <a:lumMod val="40000"/>
                        <a:lumOff val="60000"/>
                      </a:schemeClr>
                    </a:solidFill>
                  </a:tcPr>
                </a:tc>
                <a:extLst>
                  <a:ext uri="{0D108BD9-81ED-4DB2-BD59-A6C34878D82A}">
                    <a16:rowId xmlns:a16="http://schemas.microsoft.com/office/drawing/2014/main" val="2852090658"/>
                  </a:ext>
                </a:extLst>
              </a:tr>
              <a:tr h="1440180">
                <a:tc>
                  <a:txBody>
                    <a:bodyPr/>
                    <a:lstStyle/>
                    <a:p>
                      <a:r>
                        <a:rPr lang="fi-FI" sz="900" b="1" dirty="0">
                          <a:solidFill>
                            <a:schemeClr val="tx1"/>
                          </a:solidFill>
                          <a:latin typeface="+mn-lt"/>
                          <a:cs typeface="Calibri" panose="020F0502020204030204" pitchFamily="34" charset="0"/>
                        </a:rPr>
                        <a:t>Kansainvälisyys </a:t>
                      </a:r>
                      <a:r>
                        <a:rPr lang="fi-FI" sz="900" dirty="0">
                          <a:solidFill>
                            <a:schemeClr val="tx1"/>
                          </a:solidFill>
                          <a:latin typeface="+mn-lt"/>
                          <a:cs typeface="Calibri" panose="020F0502020204030204" pitchFamily="34" charset="0"/>
                        </a:rPr>
                        <a:t>on ovien avaamista ja verkostojen antamista kumppaneiden käyttöön, alueen osaamisen ja vahvuuksien tunnetuksi tekemistä sekä asiantuntijayhteistyötä. Se on myös sitä, että huolehditaan organisaation valmiuksista kumppaneiden ja asukkaiden kansainvälistyessä sekä vastuullisesti kunnan kotoutumistehtävästä ja yleisestä suvaitsevaisesta ilmapiiristä.</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900" b="1" dirty="0">
                        <a:solidFill>
                          <a:schemeClr val="tx1"/>
                        </a:solidFill>
                        <a:latin typeface="+mn-lt"/>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900" b="1" dirty="0">
                        <a:solidFill>
                          <a:schemeClr val="tx1"/>
                        </a:solidFill>
                        <a:latin typeface="+mn-lt"/>
                        <a:cs typeface="Calibri" panose="020F0502020204030204" pitchFamily="34" charset="0"/>
                      </a:endParaRPr>
                    </a:p>
                  </a:txBody>
                  <a:tcPr marL="68580" marR="68580" marT="34290" marB="34290">
                    <a:solidFill>
                      <a:schemeClr val="accent5">
                        <a:lumMod val="60000"/>
                        <a:lumOff val="40000"/>
                      </a:schemeClr>
                    </a:solidFill>
                  </a:tcPr>
                </a:tc>
                <a:tc>
                  <a:txBody>
                    <a:bodyPr/>
                    <a:lstStyle/>
                    <a:p>
                      <a:pPr marL="0" indent="0">
                        <a:buFontTx/>
                        <a:buNone/>
                      </a:pPr>
                      <a:r>
                        <a:rPr lang="fi-FI" sz="900" dirty="0">
                          <a:solidFill>
                            <a:schemeClr val="tx1"/>
                          </a:solidFill>
                          <a:latin typeface="+mn-lt"/>
                          <a:cs typeface="Calibri"/>
                        </a:rPr>
                        <a:t>9. Edistämme kansainvälisten osaajien ja -opiskelijoiden veto- ja pitovoimaa</a:t>
                      </a:r>
                    </a:p>
                    <a:p>
                      <a:pPr marL="0" indent="0">
                        <a:buFontTx/>
                        <a:buNone/>
                      </a:pPr>
                      <a:r>
                        <a:rPr lang="fi-FI" sz="900" b="0" dirty="0">
                          <a:solidFill>
                            <a:schemeClr val="tx1"/>
                          </a:solidFill>
                          <a:latin typeface="+mn-lt"/>
                          <a:cs typeface="Calibri"/>
                        </a:rPr>
                        <a:t>10. Kehitämme yritysten </a:t>
                      </a:r>
                      <a:r>
                        <a:rPr lang="fi-FI" sz="900" b="0" dirty="0" err="1">
                          <a:solidFill>
                            <a:schemeClr val="tx1"/>
                          </a:solidFill>
                          <a:latin typeface="+mn-lt"/>
                          <a:cs typeface="Calibri"/>
                        </a:rPr>
                        <a:t>kv</a:t>
                      </a:r>
                      <a:r>
                        <a:rPr lang="fi-FI" sz="900" b="0" dirty="0">
                          <a:solidFill>
                            <a:schemeClr val="tx1"/>
                          </a:solidFill>
                          <a:latin typeface="+mn-lt"/>
                          <a:cs typeface="Calibri"/>
                        </a:rPr>
                        <a:t>-liiketoimintaa</a:t>
                      </a:r>
                    </a:p>
                    <a:p>
                      <a:pPr marL="0" indent="0">
                        <a:buFontTx/>
                        <a:buNone/>
                      </a:pPr>
                      <a:r>
                        <a:rPr lang="fi-FI" sz="900" dirty="0">
                          <a:solidFill>
                            <a:schemeClr val="tx1"/>
                          </a:solidFill>
                          <a:latin typeface="+mn-lt"/>
                          <a:cs typeface="Calibri"/>
                        </a:rPr>
                        <a:t>11. Kehitämme </a:t>
                      </a:r>
                      <a:r>
                        <a:rPr lang="fi-FI" sz="900" dirty="0" err="1">
                          <a:solidFill>
                            <a:schemeClr val="tx1"/>
                          </a:solidFill>
                          <a:latin typeface="+mn-lt"/>
                          <a:cs typeface="Calibri"/>
                        </a:rPr>
                        <a:t>kv</a:t>
                      </a:r>
                      <a:r>
                        <a:rPr lang="fi-FI" sz="900" dirty="0">
                          <a:solidFill>
                            <a:schemeClr val="tx1"/>
                          </a:solidFill>
                          <a:latin typeface="+mn-lt"/>
                          <a:cs typeface="Calibri"/>
                        </a:rPr>
                        <a:t>-verkostojen yhteistyötä kumppanuuden tasolle</a:t>
                      </a:r>
                    </a:p>
                    <a:p>
                      <a:pPr marL="0" indent="0">
                        <a:buFontTx/>
                        <a:buNone/>
                      </a:pPr>
                      <a:r>
                        <a:rPr lang="fi-FI" sz="900" dirty="0">
                          <a:solidFill>
                            <a:schemeClr val="tx1"/>
                          </a:solidFill>
                          <a:latin typeface="+mn-lt"/>
                          <a:cs typeface="Calibri"/>
                        </a:rPr>
                        <a:t>12. Edistämme monikulttuurisuutta ja suvaitsevaista ilmapiiriä</a:t>
                      </a:r>
                    </a:p>
                  </a:txBody>
                  <a:tcPr marL="68580" marR="68580" marT="34290" marB="34290">
                    <a:solidFill>
                      <a:schemeClr val="accent5">
                        <a:lumMod val="60000"/>
                        <a:lumOff val="40000"/>
                      </a:schemeClr>
                    </a:solidFill>
                  </a:tcPr>
                </a:tc>
                <a:tc>
                  <a:txBody>
                    <a:bodyPr/>
                    <a:lstStyle/>
                    <a:p>
                      <a:r>
                        <a:rPr lang="fi-FI" sz="900" dirty="0" err="1">
                          <a:solidFill>
                            <a:schemeClr val="tx1"/>
                          </a:solidFill>
                          <a:latin typeface="+mn-lt"/>
                          <a:cs typeface="Calibri" panose="020F0502020204030204" pitchFamily="34" charset="0"/>
                        </a:rPr>
                        <a:t>Kv</a:t>
                      </a:r>
                      <a:r>
                        <a:rPr lang="fi-FI" sz="900" dirty="0">
                          <a:solidFill>
                            <a:schemeClr val="tx1"/>
                          </a:solidFill>
                          <a:latin typeface="+mn-lt"/>
                          <a:cs typeface="Calibri" panose="020F0502020204030204" pitchFamily="34" charset="0"/>
                        </a:rPr>
                        <a:t>-opiskelijoiden määrä</a:t>
                      </a:r>
                    </a:p>
                    <a:p>
                      <a:r>
                        <a:rPr lang="fi-FI" sz="900" dirty="0" err="1">
                          <a:solidFill>
                            <a:schemeClr val="tx1"/>
                          </a:solidFill>
                          <a:latin typeface="+mn-lt"/>
                          <a:cs typeface="Calibri" panose="020F0502020204030204" pitchFamily="34" charset="0"/>
                        </a:rPr>
                        <a:t>Kv</a:t>
                      </a:r>
                      <a:r>
                        <a:rPr lang="fi-FI" sz="900" dirty="0">
                          <a:solidFill>
                            <a:schemeClr val="tx1"/>
                          </a:solidFill>
                          <a:latin typeface="+mn-lt"/>
                          <a:cs typeface="Calibri" panose="020F0502020204030204" pitchFamily="34" charset="0"/>
                        </a:rPr>
                        <a:t>-asukkaiden määrä</a:t>
                      </a:r>
                    </a:p>
                    <a:p>
                      <a:r>
                        <a:rPr lang="fi-FI" sz="900" dirty="0">
                          <a:solidFill>
                            <a:schemeClr val="tx1"/>
                          </a:solidFill>
                          <a:latin typeface="+mn-lt"/>
                          <a:cs typeface="Calibri" panose="020F0502020204030204" pitchFamily="34" charset="0"/>
                        </a:rPr>
                        <a:t>Monikieliset palvelut</a:t>
                      </a:r>
                    </a:p>
                    <a:p>
                      <a:r>
                        <a:rPr lang="fi-FI" sz="900" dirty="0" err="1">
                          <a:solidFill>
                            <a:schemeClr val="tx1"/>
                          </a:solidFill>
                          <a:latin typeface="+mn-lt"/>
                          <a:cs typeface="Calibri" panose="020F0502020204030204" pitchFamily="34" charset="0"/>
                        </a:rPr>
                        <a:t>Kv</a:t>
                      </a:r>
                      <a:r>
                        <a:rPr lang="fi-FI" sz="900" dirty="0">
                          <a:solidFill>
                            <a:schemeClr val="tx1"/>
                          </a:solidFill>
                          <a:latin typeface="+mn-lt"/>
                          <a:cs typeface="Calibri" panose="020F0502020204030204" pitchFamily="34" charset="0"/>
                        </a:rPr>
                        <a:t>-yhteistyöhankkeet</a:t>
                      </a:r>
                    </a:p>
                    <a:p>
                      <a:r>
                        <a:rPr lang="fi-FI" sz="900" dirty="0" err="1">
                          <a:solidFill>
                            <a:schemeClr val="tx1"/>
                          </a:solidFill>
                          <a:latin typeface="+mn-lt"/>
                          <a:cs typeface="Calibri" panose="020F0502020204030204" pitchFamily="34" charset="0"/>
                        </a:rPr>
                        <a:t>Kv</a:t>
                      </a:r>
                      <a:r>
                        <a:rPr lang="fi-FI" sz="900" dirty="0">
                          <a:solidFill>
                            <a:schemeClr val="tx1"/>
                          </a:solidFill>
                          <a:latin typeface="+mn-lt"/>
                          <a:cs typeface="Calibri" panose="020F0502020204030204" pitchFamily="34" charset="0"/>
                        </a:rPr>
                        <a:t>-asukastyytyväisyys</a:t>
                      </a:r>
                    </a:p>
                  </a:txBody>
                  <a:tcPr marL="68580" marR="68580" marT="34290" marB="34290">
                    <a:solidFill>
                      <a:schemeClr val="accent5">
                        <a:lumMod val="60000"/>
                        <a:lumOff val="40000"/>
                      </a:schemeClr>
                    </a:solidFill>
                  </a:tcPr>
                </a:tc>
                <a:extLst>
                  <a:ext uri="{0D108BD9-81ED-4DB2-BD59-A6C34878D82A}">
                    <a16:rowId xmlns:a16="http://schemas.microsoft.com/office/drawing/2014/main" val="1245177130"/>
                  </a:ext>
                </a:extLst>
              </a:tr>
            </a:tbl>
          </a:graphicData>
        </a:graphic>
      </p:graphicFrame>
    </p:spTree>
    <p:extLst>
      <p:ext uri="{BB962C8B-B14F-4D97-AF65-F5344CB8AC3E}">
        <p14:creationId xmlns:p14="http://schemas.microsoft.com/office/powerpoint/2010/main" val="355676534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CBE00CB-FE49-47CB-8388-EACD1BC7C4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78" y="318"/>
            <a:ext cx="9140444" cy="5142860"/>
          </a:xfrm>
          <a:prstGeom prst="rect">
            <a:avLst/>
          </a:prstGeom>
        </p:spPr>
      </p:pic>
      <p:pic>
        <p:nvPicPr>
          <p:cNvPr id="6" name="Kuva 5">
            <a:extLst>
              <a:ext uri="{FF2B5EF4-FFF2-40B4-BE49-F238E27FC236}">
                <a16:creationId xmlns:a16="http://schemas.microsoft.com/office/drawing/2014/main" id="{3AF254CD-46FC-4DD3-83D4-A58BECECFB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3180" y="459554"/>
            <a:ext cx="4458006" cy="2972004"/>
          </a:xfrm>
          <a:prstGeom prst="rect">
            <a:avLst/>
          </a:prstGeom>
        </p:spPr>
      </p:pic>
      <p:pic>
        <p:nvPicPr>
          <p:cNvPr id="8" name="Kuva 7">
            <a:extLst>
              <a:ext uri="{FF2B5EF4-FFF2-40B4-BE49-F238E27FC236}">
                <a16:creationId xmlns:a16="http://schemas.microsoft.com/office/drawing/2014/main" id="{E00DB777-3C37-4952-8E7C-E9386B6CFA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0863" y="4662868"/>
            <a:ext cx="1152128" cy="347864"/>
          </a:xfrm>
          <a:prstGeom prst="rect">
            <a:avLst/>
          </a:prstGeom>
        </p:spPr>
      </p:pic>
    </p:spTree>
    <p:extLst>
      <p:ext uri="{BB962C8B-B14F-4D97-AF65-F5344CB8AC3E}">
        <p14:creationId xmlns:p14="http://schemas.microsoft.com/office/powerpoint/2010/main" val="49623580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yöristetty suorakulmio 33">
            <a:extLst>
              <a:ext uri="{FF2B5EF4-FFF2-40B4-BE49-F238E27FC236}">
                <a16:creationId xmlns:a16="http://schemas.microsoft.com/office/drawing/2014/main" id="{C82CD664-C12C-49E1-9D13-AFDD19A51A91}"/>
              </a:ext>
            </a:extLst>
          </p:cNvPr>
          <p:cNvSpPr/>
          <p:nvPr/>
        </p:nvSpPr>
        <p:spPr>
          <a:xfrm>
            <a:off x="1457819" y="3745807"/>
            <a:ext cx="2766225" cy="512545"/>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27000" bIns="0" rtlCol="0" anchor="t" anchorCtr="0"/>
          <a:lstStyle/>
          <a:p>
            <a:pPr algn="ctr" defTabSz="685800">
              <a:defRPr/>
            </a:pPr>
            <a:endParaRPr lang="fi-FI" sz="1350" dirty="0">
              <a:solidFill>
                <a:schemeClr val="bg1"/>
              </a:solidFill>
              <a:latin typeface="Corbel" panose="020B0503020204020204" pitchFamily="34" charset="0"/>
            </a:endParaRPr>
          </a:p>
        </p:txBody>
      </p:sp>
      <p:sp>
        <p:nvSpPr>
          <p:cNvPr id="53" name="Pyöristetty suorakulmio 33">
            <a:extLst>
              <a:ext uri="{FF2B5EF4-FFF2-40B4-BE49-F238E27FC236}">
                <a16:creationId xmlns:a16="http://schemas.microsoft.com/office/drawing/2014/main" id="{17A008C7-7A99-4032-87F6-A9F7A77F56B5}"/>
              </a:ext>
            </a:extLst>
          </p:cNvPr>
          <p:cNvSpPr/>
          <p:nvPr/>
        </p:nvSpPr>
        <p:spPr>
          <a:xfrm>
            <a:off x="4919957" y="3748488"/>
            <a:ext cx="2766225" cy="512545"/>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27000" bIns="0" rtlCol="0" anchor="t" anchorCtr="0"/>
          <a:lstStyle/>
          <a:p>
            <a:pPr algn="ctr" defTabSz="685800">
              <a:defRPr/>
            </a:pPr>
            <a:endParaRPr lang="fi-FI" sz="1350" dirty="0">
              <a:solidFill>
                <a:schemeClr val="bg1"/>
              </a:solidFill>
              <a:latin typeface="Corbel" panose="020B0503020204020204" pitchFamily="34" charset="0"/>
            </a:endParaRPr>
          </a:p>
        </p:txBody>
      </p:sp>
      <p:sp>
        <p:nvSpPr>
          <p:cNvPr id="3" name="Päivämäärän paikkamerkki 2">
            <a:extLst>
              <a:ext uri="{FF2B5EF4-FFF2-40B4-BE49-F238E27FC236}">
                <a16:creationId xmlns:a16="http://schemas.microsoft.com/office/drawing/2014/main" id="{18027193-DEB6-46B9-92C4-4EBB4EE9787A}"/>
              </a:ext>
            </a:extLst>
          </p:cNvPr>
          <p:cNvSpPr>
            <a:spLocks noGrp="1"/>
          </p:cNvSpPr>
          <p:nvPr>
            <p:ph type="dt" sz="half" idx="10"/>
          </p:nvPr>
        </p:nvSpPr>
        <p:spPr/>
        <p:txBody>
          <a:bodyPr/>
          <a:lstStyle/>
          <a:p>
            <a:fld id="{7B685A53-5E9F-A941-A5B7-EEE903F1244B}" type="datetime1">
              <a:rPr lang="fi-FI" smtClean="0"/>
              <a:t>15.6.2022</a:t>
            </a:fld>
            <a:endParaRPr lang="en-FI"/>
          </a:p>
        </p:txBody>
      </p:sp>
      <p:sp>
        <p:nvSpPr>
          <p:cNvPr id="4" name="Dian numeron paikkamerkki 3">
            <a:extLst>
              <a:ext uri="{FF2B5EF4-FFF2-40B4-BE49-F238E27FC236}">
                <a16:creationId xmlns:a16="http://schemas.microsoft.com/office/drawing/2014/main" id="{1B5D0BA7-81BA-4BAD-AC36-9634E48AC677}"/>
              </a:ext>
            </a:extLst>
          </p:cNvPr>
          <p:cNvSpPr>
            <a:spLocks noGrp="1"/>
          </p:cNvSpPr>
          <p:nvPr>
            <p:ph type="sldNum" sz="quarter" idx="12"/>
          </p:nvPr>
        </p:nvSpPr>
        <p:spPr/>
        <p:txBody>
          <a:bodyPr/>
          <a:lstStyle/>
          <a:p>
            <a:fld id="{E8CDC835-6F96-6540-A055-BE713FCBC575}" type="slidenum">
              <a:rPr lang="en-FI" smtClean="0"/>
              <a:t>2</a:t>
            </a:fld>
            <a:endParaRPr lang="en-FI"/>
          </a:p>
        </p:txBody>
      </p:sp>
      <p:sp>
        <p:nvSpPr>
          <p:cNvPr id="5" name="Suorakulmio 4">
            <a:extLst>
              <a:ext uri="{FF2B5EF4-FFF2-40B4-BE49-F238E27FC236}">
                <a16:creationId xmlns:a16="http://schemas.microsoft.com/office/drawing/2014/main" id="{169862D4-3CDC-4607-8B22-FBE749664C3A}"/>
              </a:ext>
            </a:extLst>
          </p:cNvPr>
          <p:cNvSpPr/>
          <p:nvPr/>
        </p:nvSpPr>
        <p:spPr>
          <a:xfrm>
            <a:off x="0" y="0"/>
            <a:ext cx="9140917" cy="3474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 name="Otsikko 1">
            <a:extLst>
              <a:ext uri="{FF2B5EF4-FFF2-40B4-BE49-F238E27FC236}">
                <a16:creationId xmlns:a16="http://schemas.microsoft.com/office/drawing/2014/main" id="{9DEE60D6-30D7-4208-944D-976A96308BA5}"/>
              </a:ext>
            </a:extLst>
          </p:cNvPr>
          <p:cNvSpPr>
            <a:spLocks noGrp="1"/>
          </p:cNvSpPr>
          <p:nvPr>
            <p:ph type="title"/>
          </p:nvPr>
        </p:nvSpPr>
        <p:spPr>
          <a:xfrm>
            <a:off x="-3083" y="100390"/>
            <a:ext cx="9144000" cy="573963"/>
          </a:xfrm>
        </p:spPr>
        <p:txBody>
          <a:bodyPr/>
          <a:lstStyle/>
          <a:p>
            <a:pPr algn="ctr"/>
            <a:r>
              <a:rPr lang="fi-FI" dirty="0">
                <a:solidFill>
                  <a:schemeClr val="accent4"/>
                </a:solidFill>
              </a:rPr>
              <a:t>Kuopion strateginen johtamisjärjestelmä</a:t>
            </a:r>
          </a:p>
        </p:txBody>
      </p:sp>
      <p:sp>
        <p:nvSpPr>
          <p:cNvPr id="6" name="Pyöristetty suorakulmio 3">
            <a:extLst>
              <a:ext uri="{FF2B5EF4-FFF2-40B4-BE49-F238E27FC236}">
                <a16:creationId xmlns:a16="http://schemas.microsoft.com/office/drawing/2014/main" id="{24623D55-7907-4386-8911-94655FB54755}"/>
              </a:ext>
            </a:extLst>
          </p:cNvPr>
          <p:cNvSpPr/>
          <p:nvPr/>
        </p:nvSpPr>
        <p:spPr>
          <a:xfrm>
            <a:off x="853032" y="681304"/>
            <a:ext cx="7431769" cy="4658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2100" b="1" dirty="0">
                <a:solidFill>
                  <a:prstClr val="white"/>
                </a:solidFill>
                <a:latin typeface="Corbel" panose="020B0503020204020204" pitchFamily="34" charset="0"/>
              </a:rPr>
              <a:t>Kuopion strategia 2030: Hyvän elämän pääkaupunki</a:t>
            </a:r>
          </a:p>
        </p:txBody>
      </p:sp>
      <p:sp>
        <p:nvSpPr>
          <p:cNvPr id="7" name="Pyöristetty suorakulmio 50">
            <a:extLst>
              <a:ext uri="{FF2B5EF4-FFF2-40B4-BE49-F238E27FC236}">
                <a16:creationId xmlns:a16="http://schemas.microsoft.com/office/drawing/2014/main" id="{17A02122-EEC9-4223-9824-651C0AC2599A}"/>
              </a:ext>
            </a:extLst>
          </p:cNvPr>
          <p:cNvSpPr/>
          <p:nvPr/>
        </p:nvSpPr>
        <p:spPr>
          <a:xfrm rot="16200000">
            <a:off x="6874816" y="2871303"/>
            <a:ext cx="3698287" cy="4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fi-FI" dirty="0">
                <a:solidFill>
                  <a:prstClr val="white"/>
                </a:solidFill>
                <a:latin typeface="Calibri" panose="020F0502020204030204"/>
              </a:rPr>
              <a:t>Seuranta ja arviointi</a:t>
            </a:r>
          </a:p>
        </p:txBody>
      </p:sp>
      <p:cxnSp>
        <p:nvCxnSpPr>
          <p:cNvPr id="8" name="Suora nuoliyhdysviiva 7">
            <a:extLst>
              <a:ext uri="{FF2B5EF4-FFF2-40B4-BE49-F238E27FC236}">
                <a16:creationId xmlns:a16="http://schemas.microsoft.com/office/drawing/2014/main" id="{6D25FC39-F19D-414E-8742-834D0B8DF4FD}"/>
              </a:ext>
            </a:extLst>
          </p:cNvPr>
          <p:cNvCxnSpPr/>
          <p:nvPr/>
        </p:nvCxnSpPr>
        <p:spPr>
          <a:xfrm flipV="1">
            <a:off x="8732597" y="4210768"/>
            <a:ext cx="0" cy="59305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FADDEBAA-E975-44FF-A063-B75DB789ED41}"/>
              </a:ext>
            </a:extLst>
          </p:cNvPr>
          <p:cNvCxnSpPr/>
          <p:nvPr/>
        </p:nvCxnSpPr>
        <p:spPr>
          <a:xfrm flipV="1">
            <a:off x="8732597" y="1425802"/>
            <a:ext cx="0" cy="59305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Suorakulmio 22">
            <a:extLst>
              <a:ext uri="{FF2B5EF4-FFF2-40B4-BE49-F238E27FC236}">
                <a16:creationId xmlns:a16="http://schemas.microsoft.com/office/drawing/2014/main" id="{939D177E-B92C-42F8-9680-03E8FB0E6A8B}"/>
              </a:ext>
            </a:extLst>
          </p:cNvPr>
          <p:cNvSpPr/>
          <p:nvPr/>
        </p:nvSpPr>
        <p:spPr>
          <a:xfrm>
            <a:off x="1129498" y="2315643"/>
            <a:ext cx="710734" cy="569248"/>
          </a:xfrm>
          <a:prstGeom prst="rect">
            <a:avLst/>
          </a:prstGeom>
          <a:blipFill rotWithShape="1">
            <a:blip r:embed="rId2"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Suorakulmio 20">
            <a:extLst>
              <a:ext uri="{FF2B5EF4-FFF2-40B4-BE49-F238E27FC236}">
                <a16:creationId xmlns:a16="http://schemas.microsoft.com/office/drawing/2014/main" id="{7805ECD9-B00B-4C11-BA95-F5D8E1B22ADB}"/>
              </a:ext>
            </a:extLst>
          </p:cNvPr>
          <p:cNvSpPr/>
          <p:nvPr/>
        </p:nvSpPr>
        <p:spPr>
          <a:xfrm>
            <a:off x="2286000" y="2363121"/>
            <a:ext cx="550300" cy="474292"/>
          </a:xfrm>
          <a:prstGeom prst="rect">
            <a:avLst/>
          </a:prstGeom>
          <a:blipFill rotWithShape="1">
            <a:blip r:embed="rId3"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Suorakulmio 18">
            <a:extLst>
              <a:ext uri="{FF2B5EF4-FFF2-40B4-BE49-F238E27FC236}">
                <a16:creationId xmlns:a16="http://schemas.microsoft.com/office/drawing/2014/main" id="{9732D174-7087-4C50-83C0-AC3A54FD87C3}"/>
              </a:ext>
            </a:extLst>
          </p:cNvPr>
          <p:cNvSpPr/>
          <p:nvPr/>
        </p:nvSpPr>
        <p:spPr>
          <a:xfrm>
            <a:off x="3298676" y="2288360"/>
            <a:ext cx="688588" cy="607556"/>
          </a:xfrm>
          <a:prstGeom prst="rect">
            <a:avLst/>
          </a:prstGeom>
          <a:blipFill rotWithShape="1">
            <a:blip r:embed="rId4"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Pyöristetty suorakulmio 33">
            <a:extLst>
              <a:ext uri="{FF2B5EF4-FFF2-40B4-BE49-F238E27FC236}">
                <a16:creationId xmlns:a16="http://schemas.microsoft.com/office/drawing/2014/main" id="{CCA70F2E-F3CE-47B8-8D3B-C683EE198CAB}"/>
              </a:ext>
            </a:extLst>
          </p:cNvPr>
          <p:cNvSpPr/>
          <p:nvPr/>
        </p:nvSpPr>
        <p:spPr>
          <a:xfrm>
            <a:off x="4217433" y="1780754"/>
            <a:ext cx="998587" cy="1222373"/>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27000" bIns="0" rtlCol="0" anchor="t" anchorCtr="0"/>
          <a:lstStyle/>
          <a:p>
            <a:pPr algn="ctr" defTabSz="685800">
              <a:defRPr/>
            </a:pPr>
            <a:endParaRPr lang="fi-FI" sz="1350" dirty="0">
              <a:solidFill>
                <a:prstClr val="black"/>
              </a:solidFill>
              <a:latin typeface="Corbel" panose="020B0503020204020204" pitchFamily="34" charset="0"/>
            </a:endParaRPr>
          </a:p>
        </p:txBody>
      </p:sp>
      <p:pic>
        <p:nvPicPr>
          <p:cNvPr id="17" name="Kuva 16">
            <a:extLst>
              <a:ext uri="{FF2B5EF4-FFF2-40B4-BE49-F238E27FC236}">
                <a16:creationId xmlns:a16="http://schemas.microsoft.com/office/drawing/2014/main" id="{296C54A7-DCBB-4069-A28D-55420F45F5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6104" y="2343995"/>
            <a:ext cx="554496" cy="496286"/>
          </a:xfrm>
          <a:prstGeom prst="rect">
            <a:avLst/>
          </a:prstGeom>
        </p:spPr>
      </p:pic>
      <p:sp>
        <p:nvSpPr>
          <p:cNvPr id="15" name="Pyöristetty suorakulmio 4">
            <a:extLst>
              <a:ext uri="{FF2B5EF4-FFF2-40B4-BE49-F238E27FC236}">
                <a16:creationId xmlns:a16="http://schemas.microsoft.com/office/drawing/2014/main" id="{89CC3289-69E1-4095-A99E-705CB283A414}"/>
              </a:ext>
            </a:extLst>
          </p:cNvPr>
          <p:cNvSpPr/>
          <p:nvPr/>
        </p:nvSpPr>
        <p:spPr>
          <a:xfrm>
            <a:off x="853031" y="1261907"/>
            <a:ext cx="4496623" cy="202398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fi-FI" sz="1350" b="1" dirty="0">
                <a:solidFill>
                  <a:schemeClr val="accent4"/>
                </a:solidFill>
                <a:latin typeface="Corbel" panose="020B0503020204020204" pitchFamily="34" charset="0"/>
              </a:rPr>
              <a:t>Strategiaohjelmat</a:t>
            </a:r>
          </a:p>
        </p:txBody>
      </p:sp>
      <p:sp>
        <p:nvSpPr>
          <p:cNvPr id="24" name="Pyöristetty suorakulmio 6">
            <a:extLst>
              <a:ext uri="{FF2B5EF4-FFF2-40B4-BE49-F238E27FC236}">
                <a16:creationId xmlns:a16="http://schemas.microsoft.com/office/drawing/2014/main" id="{86DEFB5E-5EC1-4791-81AC-7185361EBB38}"/>
              </a:ext>
            </a:extLst>
          </p:cNvPr>
          <p:cNvSpPr/>
          <p:nvPr/>
        </p:nvSpPr>
        <p:spPr>
          <a:xfrm>
            <a:off x="5538688" y="1255264"/>
            <a:ext cx="2746113" cy="202398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fi-FI" sz="1000" dirty="0">
              <a:solidFill>
                <a:prstClr val="black"/>
              </a:solidFill>
              <a:latin typeface="Corbel" panose="020B0503020204020204" pitchFamily="34" charset="0"/>
            </a:endParaRPr>
          </a:p>
        </p:txBody>
      </p:sp>
      <p:sp>
        <p:nvSpPr>
          <p:cNvPr id="28" name="Pyöristetty suorakulmio 43">
            <a:extLst>
              <a:ext uri="{FF2B5EF4-FFF2-40B4-BE49-F238E27FC236}">
                <a16:creationId xmlns:a16="http://schemas.microsoft.com/office/drawing/2014/main" id="{40AEE24E-CF69-4BE0-8193-CE5FA3AD3A20}"/>
              </a:ext>
            </a:extLst>
          </p:cNvPr>
          <p:cNvSpPr/>
          <p:nvPr/>
        </p:nvSpPr>
        <p:spPr>
          <a:xfrm>
            <a:off x="2850861" y="4474005"/>
            <a:ext cx="874119" cy="46175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1000" b="1" dirty="0" err="1">
                <a:solidFill>
                  <a:schemeClr val="bg1"/>
                </a:solidFill>
                <a:latin typeface="Corbel" panose="020B0503020204020204" pitchFamily="34" charset="0"/>
              </a:rPr>
              <a:t>Kehittämis</a:t>
            </a:r>
            <a:r>
              <a:rPr lang="fi-FI" sz="1000" b="1" dirty="0">
                <a:solidFill>
                  <a:schemeClr val="bg1"/>
                </a:solidFill>
                <a:latin typeface="Corbel" panose="020B0503020204020204" pitchFamily="34" charset="0"/>
              </a:rPr>
              <a:t>-hankkeet</a:t>
            </a:r>
          </a:p>
        </p:txBody>
      </p:sp>
      <p:sp>
        <p:nvSpPr>
          <p:cNvPr id="29" name="Pyöristetty suorakulmio 44">
            <a:extLst>
              <a:ext uri="{FF2B5EF4-FFF2-40B4-BE49-F238E27FC236}">
                <a16:creationId xmlns:a16="http://schemas.microsoft.com/office/drawing/2014/main" id="{8A6CC836-AD33-4B61-880F-4D1D1F3EA021}"/>
              </a:ext>
            </a:extLst>
          </p:cNvPr>
          <p:cNvSpPr/>
          <p:nvPr/>
        </p:nvSpPr>
        <p:spPr>
          <a:xfrm>
            <a:off x="844844" y="4474005"/>
            <a:ext cx="964179" cy="465886"/>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1000" b="1" dirty="0">
                <a:solidFill>
                  <a:schemeClr val="bg1"/>
                </a:solidFill>
                <a:latin typeface="Corbel" panose="020B0503020204020204" pitchFamily="34" charset="0"/>
              </a:rPr>
              <a:t>Johtoryhmä-työskentely</a:t>
            </a:r>
          </a:p>
        </p:txBody>
      </p:sp>
      <p:sp>
        <p:nvSpPr>
          <p:cNvPr id="30" name="Pyöristetty suorakulmio 45">
            <a:extLst>
              <a:ext uri="{FF2B5EF4-FFF2-40B4-BE49-F238E27FC236}">
                <a16:creationId xmlns:a16="http://schemas.microsoft.com/office/drawing/2014/main" id="{EF0F0626-7542-49A3-BDA6-0FC119CA1FD1}"/>
              </a:ext>
            </a:extLst>
          </p:cNvPr>
          <p:cNvSpPr/>
          <p:nvPr/>
        </p:nvSpPr>
        <p:spPr>
          <a:xfrm>
            <a:off x="7350472" y="4474005"/>
            <a:ext cx="934328" cy="46175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1000" b="1" dirty="0">
                <a:solidFill>
                  <a:schemeClr val="bg1"/>
                </a:solidFill>
                <a:latin typeface="Corbel" panose="020B0503020204020204" pitchFamily="34" charset="0"/>
              </a:rPr>
              <a:t>Palvelu-sopimukset</a:t>
            </a:r>
          </a:p>
        </p:txBody>
      </p:sp>
      <p:sp>
        <p:nvSpPr>
          <p:cNvPr id="31" name="Pyöristetty suorakulmio 46">
            <a:extLst>
              <a:ext uri="{FF2B5EF4-FFF2-40B4-BE49-F238E27FC236}">
                <a16:creationId xmlns:a16="http://schemas.microsoft.com/office/drawing/2014/main" id="{760BC8E6-B548-4258-AD7C-226B765D63F0}"/>
              </a:ext>
            </a:extLst>
          </p:cNvPr>
          <p:cNvSpPr/>
          <p:nvPr/>
        </p:nvSpPr>
        <p:spPr>
          <a:xfrm>
            <a:off x="5683286" y="4470472"/>
            <a:ext cx="1587429" cy="465886"/>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1000" b="1" dirty="0">
                <a:solidFill>
                  <a:schemeClr val="bg1"/>
                </a:solidFill>
                <a:latin typeface="Corbel" panose="020B0503020204020204" pitchFamily="34" charset="0"/>
              </a:rPr>
              <a:t>Sidosyksikköjen talous- ja toimintasuunnitelmat</a:t>
            </a:r>
          </a:p>
        </p:txBody>
      </p:sp>
      <p:sp>
        <p:nvSpPr>
          <p:cNvPr id="32" name="Pyöristetty suorakulmio 47">
            <a:extLst>
              <a:ext uri="{FF2B5EF4-FFF2-40B4-BE49-F238E27FC236}">
                <a16:creationId xmlns:a16="http://schemas.microsoft.com/office/drawing/2014/main" id="{706D4FC0-DC45-4A69-B7DA-D38261BA29DE}"/>
              </a:ext>
            </a:extLst>
          </p:cNvPr>
          <p:cNvSpPr/>
          <p:nvPr/>
        </p:nvSpPr>
        <p:spPr>
          <a:xfrm>
            <a:off x="1890833" y="4474005"/>
            <a:ext cx="874119" cy="46175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1000" b="1" dirty="0">
                <a:solidFill>
                  <a:schemeClr val="bg1"/>
                </a:solidFill>
                <a:latin typeface="Corbel" panose="020B0503020204020204" pitchFamily="34" charset="0"/>
              </a:rPr>
              <a:t>Kehitys-keskustelut</a:t>
            </a:r>
          </a:p>
        </p:txBody>
      </p:sp>
      <p:sp>
        <p:nvSpPr>
          <p:cNvPr id="33" name="Pyöristetty suorakulmio 48">
            <a:extLst>
              <a:ext uri="{FF2B5EF4-FFF2-40B4-BE49-F238E27FC236}">
                <a16:creationId xmlns:a16="http://schemas.microsoft.com/office/drawing/2014/main" id="{6703C00D-0B1C-43D1-AF2F-D74CE7ACF713}"/>
              </a:ext>
            </a:extLst>
          </p:cNvPr>
          <p:cNvSpPr/>
          <p:nvPr/>
        </p:nvSpPr>
        <p:spPr>
          <a:xfrm>
            <a:off x="3803169" y="4474005"/>
            <a:ext cx="786275" cy="46175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1000" b="1" dirty="0">
                <a:solidFill>
                  <a:schemeClr val="bg1"/>
                </a:solidFill>
                <a:latin typeface="Corbel" panose="020B0503020204020204" pitchFamily="34" charset="0"/>
              </a:rPr>
              <a:t>Viestintä</a:t>
            </a:r>
          </a:p>
        </p:txBody>
      </p:sp>
      <p:sp>
        <p:nvSpPr>
          <p:cNvPr id="34" name="Pyöristetty suorakulmio 49">
            <a:extLst>
              <a:ext uri="{FF2B5EF4-FFF2-40B4-BE49-F238E27FC236}">
                <a16:creationId xmlns:a16="http://schemas.microsoft.com/office/drawing/2014/main" id="{B5673C77-CA50-4CF6-A391-6F8F87965658}"/>
              </a:ext>
            </a:extLst>
          </p:cNvPr>
          <p:cNvSpPr/>
          <p:nvPr/>
        </p:nvSpPr>
        <p:spPr>
          <a:xfrm>
            <a:off x="4669202" y="4474005"/>
            <a:ext cx="934327" cy="461186"/>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i-FI" sz="1000" b="1" dirty="0">
                <a:solidFill>
                  <a:schemeClr val="bg1"/>
                </a:solidFill>
                <a:latin typeface="Corbel" panose="020B0503020204020204" pitchFamily="34" charset="0"/>
              </a:rPr>
              <a:t>Sidosryhmä-yhteistyö</a:t>
            </a:r>
          </a:p>
        </p:txBody>
      </p:sp>
      <p:sp>
        <p:nvSpPr>
          <p:cNvPr id="36" name="Tekstiruutu 35">
            <a:extLst>
              <a:ext uri="{FF2B5EF4-FFF2-40B4-BE49-F238E27FC236}">
                <a16:creationId xmlns:a16="http://schemas.microsoft.com/office/drawing/2014/main" id="{FAB9259E-4DC4-4C8F-9311-DFCCBAFC52C3}"/>
              </a:ext>
            </a:extLst>
          </p:cNvPr>
          <p:cNvSpPr txBox="1"/>
          <p:nvPr/>
        </p:nvSpPr>
        <p:spPr>
          <a:xfrm>
            <a:off x="5697890" y="1269174"/>
            <a:ext cx="2496709" cy="1992853"/>
          </a:xfrm>
          <a:prstGeom prst="rect">
            <a:avLst/>
          </a:prstGeom>
          <a:noFill/>
        </p:spPr>
        <p:txBody>
          <a:bodyPr wrap="square">
            <a:spAutoFit/>
          </a:bodyPr>
          <a:lstStyle/>
          <a:p>
            <a:pPr defTabSz="685800">
              <a:defRPr/>
            </a:pPr>
            <a:r>
              <a:rPr lang="fi-FI" sz="1350" b="1" dirty="0">
                <a:solidFill>
                  <a:schemeClr val="accent4"/>
                </a:solidFill>
                <a:latin typeface="Corbel" panose="020B0503020204020204" pitchFamily="34" charset="0"/>
              </a:rPr>
              <a:t>Muut suunnitelmat ja ohjelmat</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Kaupunkirakennesuunnitelma</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Kaupunkiseutusuunnitelma</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Maapoliittinen ohjelma</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Ilmastopoliittinen ohjelma</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Omistajapoliittiset linjaukset</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Maaseutuohjelma</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Ikäystävällinen Kuopio</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Koulutuspoliittinen ohjelma</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Joukkoliikenneohjelma  </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Hankintaohjelma</a:t>
            </a:r>
          </a:p>
          <a:p>
            <a:pPr marL="214313" indent="-214313" defTabSz="685800">
              <a:buFont typeface="Arial" panose="020B0604020202020204" pitchFamily="34" charset="0"/>
              <a:buChar char="•"/>
              <a:defRPr/>
            </a:pPr>
            <a:r>
              <a:rPr lang="fi-FI" sz="1000" dirty="0">
                <a:solidFill>
                  <a:schemeClr val="accent4"/>
                </a:solidFill>
                <a:latin typeface="Corbel" panose="020B0503020204020204" pitchFamily="34" charset="0"/>
              </a:rPr>
              <a:t>Muut suunnitelmat ja ohjelmat</a:t>
            </a:r>
          </a:p>
        </p:txBody>
      </p:sp>
      <p:sp>
        <p:nvSpPr>
          <p:cNvPr id="39" name="Tekstiruutu 38">
            <a:extLst>
              <a:ext uri="{FF2B5EF4-FFF2-40B4-BE49-F238E27FC236}">
                <a16:creationId xmlns:a16="http://schemas.microsoft.com/office/drawing/2014/main" id="{38027FA1-0D60-45B4-9891-E0616392D26C}"/>
              </a:ext>
            </a:extLst>
          </p:cNvPr>
          <p:cNvSpPr txBox="1"/>
          <p:nvPr/>
        </p:nvSpPr>
        <p:spPr>
          <a:xfrm>
            <a:off x="4267722" y="1845988"/>
            <a:ext cx="898008" cy="461665"/>
          </a:xfrm>
          <a:prstGeom prst="rect">
            <a:avLst/>
          </a:prstGeom>
          <a:noFill/>
        </p:spPr>
        <p:txBody>
          <a:bodyPr wrap="square">
            <a:spAutoFit/>
          </a:bodyPr>
          <a:lstStyle/>
          <a:p>
            <a:pPr algn="ctr" defTabSz="685800">
              <a:defRPr/>
            </a:pPr>
            <a:r>
              <a:rPr lang="fi-FI" sz="1150" b="1" dirty="0">
                <a:solidFill>
                  <a:schemeClr val="accent4"/>
                </a:solidFill>
                <a:latin typeface="Corbel" panose="020B0503020204020204" pitchFamily="34" charset="0"/>
              </a:rPr>
              <a:t>Uudistuva </a:t>
            </a:r>
          </a:p>
          <a:p>
            <a:pPr algn="ctr" defTabSz="685800">
              <a:defRPr/>
            </a:pPr>
            <a:r>
              <a:rPr lang="fi-FI" sz="1150" b="1" dirty="0">
                <a:solidFill>
                  <a:schemeClr val="accent4"/>
                </a:solidFill>
                <a:latin typeface="Corbel" panose="020B0503020204020204" pitchFamily="34" charset="0"/>
              </a:rPr>
              <a:t>Kuopio</a:t>
            </a:r>
          </a:p>
        </p:txBody>
      </p:sp>
      <p:sp>
        <p:nvSpPr>
          <p:cNvPr id="40" name="Pyöristetty suorakulmio 33">
            <a:extLst>
              <a:ext uri="{FF2B5EF4-FFF2-40B4-BE49-F238E27FC236}">
                <a16:creationId xmlns:a16="http://schemas.microsoft.com/office/drawing/2014/main" id="{055B992F-C530-4B4D-91A8-23DB21632EEC}"/>
              </a:ext>
            </a:extLst>
          </p:cNvPr>
          <p:cNvSpPr/>
          <p:nvPr/>
        </p:nvSpPr>
        <p:spPr>
          <a:xfrm>
            <a:off x="3143677" y="1776849"/>
            <a:ext cx="998587" cy="1222373"/>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27000" bIns="0" rtlCol="0" anchor="t" anchorCtr="0"/>
          <a:lstStyle/>
          <a:p>
            <a:pPr algn="ctr" defTabSz="685800">
              <a:defRPr/>
            </a:pPr>
            <a:endParaRPr lang="fi-FI" sz="1350" dirty="0">
              <a:solidFill>
                <a:prstClr val="black"/>
              </a:solidFill>
              <a:latin typeface="Corbel" panose="020B0503020204020204" pitchFamily="34" charset="0"/>
            </a:endParaRPr>
          </a:p>
        </p:txBody>
      </p:sp>
      <p:sp>
        <p:nvSpPr>
          <p:cNvPr id="42" name="Tekstiruutu 41">
            <a:extLst>
              <a:ext uri="{FF2B5EF4-FFF2-40B4-BE49-F238E27FC236}">
                <a16:creationId xmlns:a16="http://schemas.microsoft.com/office/drawing/2014/main" id="{E504CD6A-5B21-44DA-A2B3-998460736D1F}"/>
              </a:ext>
            </a:extLst>
          </p:cNvPr>
          <p:cNvSpPr txBox="1"/>
          <p:nvPr/>
        </p:nvSpPr>
        <p:spPr>
          <a:xfrm>
            <a:off x="3118669" y="1842083"/>
            <a:ext cx="1049636" cy="446276"/>
          </a:xfrm>
          <a:prstGeom prst="rect">
            <a:avLst/>
          </a:prstGeom>
          <a:noFill/>
        </p:spPr>
        <p:txBody>
          <a:bodyPr wrap="square">
            <a:spAutoFit/>
          </a:bodyPr>
          <a:lstStyle/>
          <a:p>
            <a:pPr algn="ctr" defTabSz="685800">
              <a:defRPr/>
            </a:pPr>
            <a:r>
              <a:rPr lang="fi-FI" sz="1150" b="1" dirty="0">
                <a:solidFill>
                  <a:schemeClr val="accent4"/>
                </a:solidFill>
                <a:latin typeface="Corbel" panose="020B0503020204020204" pitchFamily="34" charset="0"/>
              </a:rPr>
              <a:t>Resurssiviisas </a:t>
            </a:r>
          </a:p>
          <a:p>
            <a:pPr algn="ctr" defTabSz="685800">
              <a:defRPr/>
            </a:pPr>
            <a:r>
              <a:rPr lang="fi-FI" sz="1150" b="1" dirty="0">
                <a:solidFill>
                  <a:schemeClr val="accent4"/>
                </a:solidFill>
                <a:latin typeface="Corbel" panose="020B0503020204020204" pitchFamily="34" charset="0"/>
              </a:rPr>
              <a:t>Kuopio</a:t>
            </a:r>
          </a:p>
        </p:txBody>
      </p:sp>
      <p:sp>
        <p:nvSpPr>
          <p:cNvPr id="43" name="Pyöristetty suorakulmio 33">
            <a:extLst>
              <a:ext uri="{FF2B5EF4-FFF2-40B4-BE49-F238E27FC236}">
                <a16:creationId xmlns:a16="http://schemas.microsoft.com/office/drawing/2014/main" id="{E93E8045-D359-41B1-AA2B-6DED458F1123}"/>
              </a:ext>
            </a:extLst>
          </p:cNvPr>
          <p:cNvSpPr/>
          <p:nvPr/>
        </p:nvSpPr>
        <p:spPr>
          <a:xfrm>
            <a:off x="2063732" y="1780754"/>
            <a:ext cx="998587" cy="1222373"/>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27000" bIns="0" rtlCol="0" anchor="t" anchorCtr="0"/>
          <a:lstStyle/>
          <a:p>
            <a:pPr algn="ctr" defTabSz="685800">
              <a:defRPr/>
            </a:pPr>
            <a:endParaRPr lang="fi-FI" sz="1350" dirty="0">
              <a:solidFill>
                <a:prstClr val="black"/>
              </a:solidFill>
              <a:latin typeface="Corbel" panose="020B0503020204020204" pitchFamily="34" charset="0"/>
            </a:endParaRPr>
          </a:p>
        </p:txBody>
      </p:sp>
      <p:sp>
        <p:nvSpPr>
          <p:cNvPr id="45" name="Tekstiruutu 44">
            <a:extLst>
              <a:ext uri="{FF2B5EF4-FFF2-40B4-BE49-F238E27FC236}">
                <a16:creationId xmlns:a16="http://schemas.microsoft.com/office/drawing/2014/main" id="{8AA6F341-82A0-4C89-B80E-9A78C156D036}"/>
              </a:ext>
            </a:extLst>
          </p:cNvPr>
          <p:cNvSpPr txBox="1"/>
          <p:nvPr/>
        </p:nvSpPr>
        <p:spPr>
          <a:xfrm>
            <a:off x="2063732" y="1845988"/>
            <a:ext cx="1025251" cy="461665"/>
          </a:xfrm>
          <a:prstGeom prst="rect">
            <a:avLst/>
          </a:prstGeom>
          <a:noFill/>
        </p:spPr>
        <p:txBody>
          <a:bodyPr wrap="square">
            <a:spAutoFit/>
          </a:bodyPr>
          <a:lstStyle/>
          <a:p>
            <a:pPr algn="ctr" defTabSz="685800">
              <a:defRPr/>
            </a:pPr>
            <a:r>
              <a:rPr lang="fi-FI" sz="1150" b="1" dirty="0">
                <a:solidFill>
                  <a:schemeClr val="accent4"/>
                </a:solidFill>
                <a:latin typeface="Corbel" panose="020B0503020204020204" pitchFamily="34" charset="0"/>
              </a:rPr>
              <a:t>Hyvinvoiva</a:t>
            </a:r>
          </a:p>
          <a:p>
            <a:pPr algn="ctr" defTabSz="685800">
              <a:defRPr/>
            </a:pPr>
            <a:r>
              <a:rPr lang="fi-FI" sz="1150" b="1" dirty="0">
                <a:solidFill>
                  <a:schemeClr val="accent4"/>
                </a:solidFill>
                <a:latin typeface="Corbel" panose="020B0503020204020204" pitchFamily="34" charset="0"/>
              </a:rPr>
              <a:t>Kuopio</a:t>
            </a:r>
          </a:p>
        </p:txBody>
      </p:sp>
      <p:sp>
        <p:nvSpPr>
          <p:cNvPr id="46" name="Pyöristetty suorakulmio 33">
            <a:extLst>
              <a:ext uri="{FF2B5EF4-FFF2-40B4-BE49-F238E27FC236}">
                <a16:creationId xmlns:a16="http://schemas.microsoft.com/office/drawing/2014/main" id="{1D19A28F-BD08-4016-8D33-F57F99715AEA}"/>
              </a:ext>
            </a:extLst>
          </p:cNvPr>
          <p:cNvSpPr/>
          <p:nvPr/>
        </p:nvSpPr>
        <p:spPr>
          <a:xfrm>
            <a:off x="985572" y="1776849"/>
            <a:ext cx="998587" cy="1222373"/>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27000" bIns="0" rtlCol="0" anchor="t" anchorCtr="0"/>
          <a:lstStyle/>
          <a:p>
            <a:pPr algn="ctr" defTabSz="685800">
              <a:defRPr/>
            </a:pPr>
            <a:endParaRPr lang="fi-FI" sz="1350" dirty="0">
              <a:solidFill>
                <a:prstClr val="black"/>
              </a:solidFill>
              <a:latin typeface="Corbel" panose="020B0503020204020204" pitchFamily="34" charset="0"/>
            </a:endParaRPr>
          </a:p>
        </p:txBody>
      </p:sp>
      <p:sp>
        <p:nvSpPr>
          <p:cNvPr id="48" name="Tekstiruutu 47">
            <a:extLst>
              <a:ext uri="{FF2B5EF4-FFF2-40B4-BE49-F238E27FC236}">
                <a16:creationId xmlns:a16="http://schemas.microsoft.com/office/drawing/2014/main" id="{24DAE4E9-E2CA-4F56-A253-C48DA03F6C43}"/>
              </a:ext>
            </a:extLst>
          </p:cNvPr>
          <p:cNvSpPr txBox="1"/>
          <p:nvPr/>
        </p:nvSpPr>
        <p:spPr>
          <a:xfrm>
            <a:off x="1035861" y="1842083"/>
            <a:ext cx="898008" cy="461665"/>
          </a:xfrm>
          <a:prstGeom prst="rect">
            <a:avLst/>
          </a:prstGeom>
          <a:noFill/>
        </p:spPr>
        <p:txBody>
          <a:bodyPr wrap="square">
            <a:spAutoFit/>
          </a:bodyPr>
          <a:lstStyle/>
          <a:p>
            <a:pPr algn="ctr" defTabSz="685800">
              <a:defRPr/>
            </a:pPr>
            <a:r>
              <a:rPr lang="fi-FI" sz="1150" b="1" dirty="0">
                <a:solidFill>
                  <a:schemeClr val="accent4"/>
                </a:solidFill>
                <a:latin typeface="Corbel" panose="020B0503020204020204" pitchFamily="34" charset="0"/>
              </a:rPr>
              <a:t>Kasvava </a:t>
            </a:r>
          </a:p>
          <a:p>
            <a:pPr algn="ctr" defTabSz="685800">
              <a:defRPr/>
            </a:pPr>
            <a:r>
              <a:rPr lang="fi-FI" sz="1150" b="1" dirty="0">
                <a:solidFill>
                  <a:schemeClr val="accent4"/>
                </a:solidFill>
                <a:latin typeface="Corbel" panose="020B0503020204020204" pitchFamily="34" charset="0"/>
              </a:rPr>
              <a:t>Kuopio</a:t>
            </a:r>
          </a:p>
        </p:txBody>
      </p:sp>
      <p:sp>
        <p:nvSpPr>
          <p:cNvPr id="25" name="Pyöristetty suorakulmio 38">
            <a:extLst>
              <a:ext uri="{FF2B5EF4-FFF2-40B4-BE49-F238E27FC236}">
                <a16:creationId xmlns:a16="http://schemas.microsoft.com/office/drawing/2014/main" id="{3E672A78-6A89-4412-BC61-95B4AFC2430A}"/>
              </a:ext>
            </a:extLst>
          </p:cNvPr>
          <p:cNvSpPr/>
          <p:nvPr/>
        </p:nvSpPr>
        <p:spPr>
          <a:xfrm>
            <a:off x="853031" y="3411695"/>
            <a:ext cx="7431769" cy="938634"/>
          </a:xfrm>
          <a:prstGeom prst="round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fi-FI" sz="1350" b="1" dirty="0">
                <a:solidFill>
                  <a:schemeClr val="accent4"/>
                </a:solidFill>
                <a:latin typeface="Corbel" panose="020B0503020204020204" pitchFamily="34" charset="0"/>
              </a:rPr>
              <a:t>Vuosittain tapahtuva toiminnan ja talouden suunnittelu</a:t>
            </a:r>
          </a:p>
        </p:txBody>
      </p:sp>
      <p:sp>
        <p:nvSpPr>
          <p:cNvPr id="50" name="Tekstiruutu 49">
            <a:extLst>
              <a:ext uri="{FF2B5EF4-FFF2-40B4-BE49-F238E27FC236}">
                <a16:creationId xmlns:a16="http://schemas.microsoft.com/office/drawing/2014/main" id="{8FAB4D9C-0EE6-4FCD-9550-EC574292B80B}"/>
              </a:ext>
            </a:extLst>
          </p:cNvPr>
          <p:cNvSpPr txBox="1"/>
          <p:nvPr/>
        </p:nvSpPr>
        <p:spPr>
          <a:xfrm>
            <a:off x="1457820" y="3782149"/>
            <a:ext cx="2766224" cy="446276"/>
          </a:xfrm>
          <a:prstGeom prst="rect">
            <a:avLst/>
          </a:prstGeom>
          <a:noFill/>
        </p:spPr>
        <p:txBody>
          <a:bodyPr wrap="square">
            <a:spAutoFit/>
          </a:bodyPr>
          <a:lstStyle/>
          <a:p>
            <a:pPr algn="ctr" defTabSz="685800">
              <a:defRPr/>
            </a:pPr>
            <a:r>
              <a:rPr lang="fi-FI" sz="1150" b="1" dirty="0">
                <a:solidFill>
                  <a:schemeClr val="bg1"/>
                </a:solidFill>
                <a:latin typeface="Corbel" panose="020B0503020204020204" pitchFamily="34" charset="0"/>
              </a:rPr>
              <a:t>Talousarvio ja taloussuunnitelma</a:t>
            </a:r>
          </a:p>
          <a:p>
            <a:pPr algn="ctr" defTabSz="685800">
              <a:defRPr/>
            </a:pPr>
            <a:r>
              <a:rPr lang="fi-FI" sz="1150" dirty="0">
                <a:solidFill>
                  <a:schemeClr val="bg1"/>
                </a:solidFill>
                <a:latin typeface="Corbel" panose="020B0503020204020204" pitchFamily="34" charset="0"/>
              </a:rPr>
              <a:t>(sitovat tavoitteet ja talouskehys)</a:t>
            </a:r>
          </a:p>
        </p:txBody>
      </p:sp>
      <p:sp>
        <p:nvSpPr>
          <p:cNvPr id="52" name="Tekstiruutu 51">
            <a:extLst>
              <a:ext uri="{FF2B5EF4-FFF2-40B4-BE49-F238E27FC236}">
                <a16:creationId xmlns:a16="http://schemas.microsoft.com/office/drawing/2014/main" id="{DECD452F-0841-4181-891A-9534B929EC5C}"/>
              </a:ext>
            </a:extLst>
          </p:cNvPr>
          <p:cNvSpPr txBox="1"/>
          <p:nvPr/>
        </p:nvSpPr>
        <p:spPr>
          <a:xfrm>
            <a:off x="4919958" y="3784830"/>
            <a:ext cx="2766224" cy="446276"/>
          </a:xfrm>
          <a:prstGeom prst="rect">
            <a:avLst/>
          </a:prstGeom>
          <a:noFill/>
        </p:spPr>
        <p:txBody>
          <a:bodyPr wrap="square">
            <a:spAutoFit/>
          </a:bodyPr>
          <a:lstStyle/>
          <a:p>
            <a:pPr algn="ctr" defTabSz="685800">
              <a:defRPr/>
            </a:pPr>
            <a:r>
              <a:rPr lang="fi-FI" sz="1150" b="1" dirty="0">
                <a:solidFill>
                  <a:schemeClr val="bg1"/>
                </a:solidFill>
                <a:latin typeface="Corbel" panose="020B0503020204020204" pitchFamily="34" charset="0"/>
              </a:rPr>
              <a:t>Palvelualueiden käyttösuunnitelmat </a:t>
            </a:r>
            <a:r>
              <a:rPr lang="fi-FI" sz="1150" dirty="0">
                <a:solidFill>
                  <a:schemeClr val="bg1"/>
                </a:solidFill>
                <a:latin typeface="Corbel" panose="020B0503020204020204" pitchFamily="34" charset="0"/>
              </a:rPr>
              <a:t>(tavoitteita toteuttavat toimenpiteet)</a:t>
            </a:r>
          </a:p>
        </p:txBody>
      </p:sp>
    </p:spTree>
    <p:extLst>
      <p:ext uri="{BB962C8B-B14F-4D97-AF65-F5344CB8AC3E}">
        <p14:creationId xmlns:p14="http://schemas.microsoft.com/office/powerpoint/2010/main" val="386397284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18027193-DEB6-46B9-92C4-4EBB4EE9787A}"/>
              </a:ext>
            </a:extLst>
          </p:cNvPr>
          <p:cNvSpPr>
            <a:spLocks noGrp="1"/>
          </p:cNvSpPr>
          <p:nvPr>
            <p:ph type="dt" sz="half" idx="10"/>
          </p:nvPr>
        </p:nvSpPr>
        <p:spPr/>
        <p:txBody>
          <a:bodyPr/>
          <a:lstStyle/>
          <a:p>
            <a:fld id="{7B685A53-5E9F-A941-A5B7-EEE903F1244B}" type="datetime1">
              <a:rPr lang="fi-FI" smtClean="0"/>
              <a:t>15.6.2022</a:t>
            </a:fld>
            <a:endParaRPr lang="en-FI"/>
          </a:p>
        </p:txBody>
      </p:sp>
      <p:sp>
        <p:nvSpPr>
          <p:cNvPr id="4" name="Dian numeron paikkamerkki 3">
            <a:extLst>
              <a:ext uri="{FF2B5EF4-FFF2-40B4-BE49-F238E27FC236}">
                <a16:creationId xmlns:a16="http://schemas.microsoft.com/office/drawing/2014/main" id="{1B5D0BA7-81BA-4BAD-AC36-9634E48AC677}"/>
              </a:ext>
            </a:extLst>
          </p:cNvPr>
          <p:cNvSpPr>
            <a:spLocks noGrp="1"/>
          </p:cNvSpPr>
          <p:nvPr>
            <p:ph type="sldNum" sz="quarter" idx="12"/>
          </p:nvPr>
        </p:nvSpPr>
        <p:spPr/>
        <p:txBody>
          <a:bodyPr/>
          <a:lstStyle/>
          <a:p>
            <a:fld id="{E8CDC835-6F96-6540-A055-BE713FCBC575}" type="slidenum">
              <a:rPr lang="en-FI" smtClean="0"/>
              <a:t>3</a:t>
            </a:fld>
            <a:endParaRPr lang="en-FI"/>
          </a:p>
        </p:txBody>
      </p:sp>
      <p:sp>
        <p:nvSpPr>
          <p:cNvPr id="5" name="Suorakulmio 4">
            <a:extLst>
              <a:ext uri="{FF2B5EF4-FFF2-40B4-BE49-F238E27FC236}">
                <a16:creationId xmlns:a16="http://schemas.microsoft.com/office/drawing/2014/main" id="{169862D4-3CDC-4607-8B22-FBE749664C3A}"/>
              </a:ext>
            </a:extLst>
          </p:cNvPr>
          <p:cNvSpPr/>
          <p:nvPr/>
        </p:nvSpPr>
        <p:spPr>
          <a:xfrm>
            <a:off x="0" y="0"/>
            <a:ext cx="9140917" cy="3474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grpSp>
        <p:nvGrpSpPr>
          <p:cNvPr id="55" name="Ryhmä 54">
            <a:extLst>
              <a:ext uri="{FF2B5EF4-FFF2-40B4-BE49-F238E27FC236}">
                <a16:creationId xmlns:a16="http://schemas.microsoft.com/office/drawing/2014/main" id="{BBBFFE65-FE0C-4461-A21C-D9071114ADC8}"/>
              </a:ext>
            </a:extLst>
          </p:cNvPr>
          <p:cNvGrpSpPr/>
          <p:nvPr/>
        </p:nvGrpSpPr>
        <p:grpSpPr>
          <a:xfrm>
            <a:off x="153818" y="983680"/>
            <a:ext cx="3318332" cy="1227905"/>
            <a:chOff x="325474" y="1087097"/>
            <a:chExt cx="4367664" cy="1625818"/>
          </a:xfrm>
        </p:grpSpPr>
        <p:sp>
          <p:nvSpPr>
            <p:cNvPr id="57" name="Sisällön paikkamerkki 2">
              <a:extLst>
                <a:ext uri="{FF2B5EF4-FFF2-40B4-BE49-F238E27FC236}">
                  <a16:creationId xmlns:a16="http://schemas.microsoft.com/office/drawing/2014/main" id="{C86B207A-C0CA-4F31-BEBE-2DDF92A1BE1E}"/>
                </a:ext>
              </a:extLst>
            </p:cNvPr>
            <p:cNvSpPr txBox="1">
              <a:spLocks/>
            </p:cNvSpPr>
            <p:nvPr/>
          </p:nvSpPr>
          <p:spPr>
            <a:xfrm>
              <a:off x="325474" y="1875159"/>
              <a:ext cx="4356534" cy="837756"/>
            </a:xfrm>
            <a:prstGeom prst="rect">
              <a:avLst/>
            </a:prstGeom>
            <a:noFill/>
          </p:spPr>
          <p:txBody>
            <a:bodyPr vert="horz" lIns="121909" tIns="60954" rIns="121909" bIns="60954" rtlCol="0">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609492">
                <a:buNone/>
                <a:defRPr/>
              </a:pPr>
              <a:r>
                <a:rPr lang="fi-FI" sz="1400" b="1" dirty="0">
                  <a:solidFill>
                    <a:schemeClr val="accent4"/>
                  </a:solidFill>
                  <a:latin typeface="+mn-lt"/>
                </a:rPr>
                <a:t>Hyvän elämän pääkaupunki</a:t>
              </a:r>
            </a:p>
          </p:txBody>
        </p:sp>
        <p:sp>
          <p:nvSpPr>
            <p:cNvPr id="58" name="Otsikko 1">
              <a:extLst>
                <a:ext uri="{FF2B5EF4-FFF2-40B4-BE49-F238E27FC236}">
                  <a16:creationId xmlns:a16="http://schemas.microsoft.com/office/drawing/2014/main" id="{CE1E1FC3-245F-43F2-A49B-FD644A392E18}"/>
                </a:ext>
              </a:extLst>
            </p:cNvPr>
            <p:cNvSpPr txBox="1">
              <a:spLocks/>
            </p:cNvSpPr>
            <p:nvPr/>
          </p:nvSpPr>
          <p:spPr>
            <a:xfrm>
              <a:off x="336604" y="1087097"/>
              <a:ext cx="4356534" cy="8765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8">
                <a:defRPr/>
              </a:pPr>
              <a:r>
                <a:rPr lang="fi-FI" sz="4000" b="1" spc="-150" dirty="0">
                  <a:solidFill>
                    <a:schemeClr val="accent4"/>
                  </a:solidFill>
                  <a:latin typeface="+mn-lt"/>
                  <a:ea typeface="Verdana" panose="020B0604030504040204" pitchFamily="34" charset="0"/>
                  <a:cs typeface="Verdana" panose="020B0604030504040204" pitchFamily="34" charset="0"/>
                </a:rPr>
                <a:t>Kuopio 2030</a:t>
              </a:r>
            </a:p>
          </p:txBody>
        </p:sp>
      </p:grpSp>
      <p:sp>
        <p:nvSpPr>
          <p:cNvPr id="56" name="Suorakulmio 55">
            <a:extLst>
              <a:ext uri="{FF2B5EF4-FFF2-40B4-BE49-F238E27FC236}">
                <a16:creationId xmlns:a16="http://schemas.microsoft.com/office/drawing/2014/main" id="{B92175D5-CD54-4877-9912-6184E96C5BBE}"/>
              </a:ext>
            </a:extLst>
          </p:cNvPr>
          <p:cNvSpPr/>
          <p:nvPr/>
        </p:nvSpPr>
        <p:spPr>
          <a:xfrm>
            <a:off x="181381" y="1812385"/>
            <a:ext cx="2464136" cy="261610"/>
          </a:xfrm>
          <a:prstGeom prst="rect">
            <a:avLst/>
          </a:prstGeom>
        </p:spPr>
        <p:txBody>
          <a:bodyPr wrap="none">
            <a:spAutoFit/>
          </a:bodyPr>
          <a:lstStyle/>
          <a:p>
            <a:pPr defTabSz="609492">
              <a:defRPr/>
            </a:pPr>
            <a:r>
              <a:rPr lang="fi-FI" sz="1100" i="1" dirty="0">
                <a:solidFill>
                  <a:schemeClr val="accent4"/>
                </a:solidFill>
                <a:ea typeface="Verdana" panose="020B0604030504040204" pitchFamily="34" charset="0"/>
              </a:rPr>
              <a:t>Terveyttä, elinvoimaa ja arjen rikkautta</a:t>
            </a:r>
          </a:p>
        </p:txBody>
      </p:sp>
      <p:sp>
        <p:nvSpPr>
          <p:cNvPr id="47" name="Sisällön paikkamerkki 2">
            <a:extLst>
              <a:ext uri="{FF2B5EF4-FFF2-40B4-BE49-F238E27FC236}">
                <a16:creationId xmlns:a16="http://schemas.microsoft.com/office/drawing/2014/main" id="{630FA9B2-F6B8-4BD5-9902-07CC26354E0A}"/>
              </a:ext>
            </a:extLst>
          </p:cNvPr>
          <p:cNvSpPr txBox="1">
            <a:spLocks/>
          </p:cNvSpPr>
          <p:nvPr/>
        </p:nvSpPr>
        <p:spPr>
          <a:xfrm>
            <a:off x="162274" y="2303798"/>
            <a:ext cx="3612851" cy="922768"/>
          </a:xfrm>
          <a:prstGeom prst="rect">
            <a:avLst/>
          </a:prstGeom>
          <a:noFill/>
        </p:spPr>
        <p:txBody>
          <a:bodyPr vert="horz" lIns="121909" tIns="60954" rIns="121909" bIns="60954" rtlCol="0" anchor="t">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609492">
              <a:buNone/>
              <a:defRPr/>
            </a:pPr>
            <a:r>
              <a:rPr lang="fi-FI" sz="1100" b="1" dirty="0">
                <a:solidFill>
                  <a:schemeClr val="accent6">
                    <a:lumMod val="60000"/>
                    <a:lumOff val="40000"/>
                  </a:schemeClr>
                </a:solidFill>
                <a:latin typeface="+mn-lt"/>
              </a:rPr>
              <a:t>Toimintatapa</a:t>
            </a:r>
          </a:p>
          <a:p>
            <a:pPr marL="0" indent="0" defTabSz="609492">
              <a:buNone/>
              <a:defRPr/>
            </a:pPr>
            <a:r>
              <a:rPr lang="fi-FI" sz="1400" b="1" dirty="0">
                <a:solidFill>
                  <a:schemeClr val="accent4"/>
                </a:solidFill>
                <a:latin typeface="+mn-lt"/>
                <a:ea typeface="Verdana"/>
              </a:rPr>
              <a:t>Lupa tehdä toisin</a:t>
            </a:r>
          </a:p>
          <a:p>
            <a:pPr marL="0" indent="0" defTabSz="609492">
              <a:buNone/>
              <a:defRPr/>
            </a:pPr>
            <a:r>
              <a:rPr lang="fi-FI" sz="1100" i="1" dirty="0">
                <a:solidFill>
                  <a:schemeClr val="accent4"/>
                </a:solidFill>
                <a:latin typeface="+mn-lt"/>
                <a:ea typeface="Verdana"/>
              </a:rPr>
              <a:t>Avoimesti. Innostavasti. Vastuullisesti. Yhdessä. </a:t>
            </a:r>
            <a:endParaRPr lang="fi-FI" sz="1100" i="1" dirty="0">
              <a:solidFill>
                <a:schemeClr val="accent4"/>
              </a:solidFill>
              <a:latin typeface="+mn-lt"/>
            </a:endParaRPr>
          </a:p>
        </p:txBody>
      </p:sp>
      <p:sp>
        <p:nvSpPr>
          <p:cNvPr id="49" name="Sisällön paikkamerkki 2">
            <a:extLst>
              <a:ext uri="{FF2B5EF4-FFF2-40B4-BE49-F238E27FC236}">
                <a16:creationId xmlns:a16="http://schemas.microsoft.com/office/drawing/2014/main" id="{CB0F950D-6100-4F78-84ED-E98418973CDA}"/>
              </a:ext>
            </a:extLst>
          </p:cNvPr>
          <p:cNvSpPr txBox="1">
            <a:spLocks/>
          </p:cNvSpPr>
          <p:nvPr/>
        </p:nvSpPr>
        <p:spPr>
          <a:xfrm>
            <a:off x="163640" y="3171354"/>
            <a:ext cx="2164761" cy="922768"/>
          </a:xfrm>
          <a:prstGeom prst="rect">
            <a:avLst/>
          </a:prstGeom>
          <a:noFill/>
        </p:spPr>
        <p:txBody>
          <a:bodyPr vert="horz" lIns="121909" tIns="60954" rIns="121909" bIns="60954" rtlCol="0">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609492">
              <a:buNone/>
              <a:defRPr/>
            </a:pPr>
            <a:r>
              <a:rPr lang="fi-FI" sz="1100" b="1" dirty="0">
                <a:solidFill>
                  <a:schemeClr val="accent6">
                    <a:lumMod val="60000"/>
                    <a:lumOff val="40000"/>
                  </a:schemeClr>
                </a:solidFill>
                <a:latin typeface="+mn-lt"/>
              </a:rPr>
              <a:t>Missio</a:t>
            </a:r>
          </a:p>
          <a:p>
            <a:pPr marL="0" indent="0" defTabSz="609492">
              <a:buNone/>
              <a:defRPr/>
            </a:pPr>
            <a:r>
              <a:rPr lang="fi-FI" sz="1400" b="1" dirty="0">
                <a:solidFill>
                  <a:schemeClr val="accent4"/>
                </a:solidFill>
                <a:latin typeface="+mn-lt"/>
              </a:rPr>
              <a:t>Kuopio kumppaneineen mahdollistaa kestävän kasvun ja hyvän elämän</a:t>
            </a:r>
          </a:p>
        </p:txBody>
      </p:sp>
      <p:graphicFrame>
        <p:nvGraphicFramePr>
          <p:cNvPr id="59" name="Taulukko 58">
            <a:extLst>
              <a:ext uri="{FF2B5EF4-FFF2-40B4-BE49-F238E27FC236}">
                <a16:creationId xmlns:a16="http://schemas.microsoft.com/office/drawing/2014/main" id="{AAD2DDEB-E84A-4AD7-8659-1A900ABE6A3A}"/>
              </a:ext>
            </a:extLst>
          </p:cNvPr>
          <p:cNvGraphicFramePr>
            <a:graphicFrameLocks noGrp="1"/>
          </p:cNvGraphicFramePr>
          <p:nvPr>
            <p:extLst>
              <p:ext uri="{D42A27DB-BD31-4B8C-83A1-F6EECF244321}">
                <p14:modId xmlns:p14="http://schemas.microsoft.com/office/powerpoint/2010/main" val="1596977520"/>
              </p:ext>
            </p:extLst>
          </p:nvPr>
        </p:nvGraphicFramePr>
        <p:xfrm>
          <a:off x="6448434" y="1577611"/>
          <a:ext cx="2462114" cy="1074420"/>
        </p:xfrm>
        <a:graphic>
          <a:graphicData uri="http://schemas.openxmlformats.org/drawingml/2006/table">
            <a:tbl>
              <a:tblPr firstRow="1" bandRow="1">
                <a:tableStyleId>{21E4AEA4-8DFA-4A89-87EB-49C32662AFE0}</a:tableStyleId>
              </a:tblPr>
              <a:tblGrid>
                <a:gridCol w="2462114">
                  <a:extLst>
                    <a:ext uri="{9D8B030D-6E8A-4147-A177-3AD203B41FA5}">
                      <a16:colId xmlns:a16="http://schemas.microsoft.com/office/drawing/2014/main" val="2148105329"/>
                    </a:ext>
                  </a:extLst>
                </a:gridCol>
              </a:tblGrid>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solidFill>
                            <a:schemeClr val="tx1"/>
                          </a:solidFill>
                          <a:latin typeface="Calibri" panose="020F0502020204030204" pitchFamily="34" charset="0"/>
                          <a:cs typeface="Calibri" panose="020F0502020204030204" pitchFamily="34" charset="0"/>
                        </a:rPr>
                        <a:t>Kilpailukykyinen ja kannustava yrittäjyysympäristö</a:t>
                      </a:r>
                    </a:p>
                  </a:txBody>
                  <a:tcPr marL="68580" marR="68580" marT="34290" marB="34290">
                    <a:solidFill>
                      <a:schemeClr val="accent4">
                        <a:lumMod val="20000"/>
                        <a:lumOff val="80000"/>
                      </a:schemeClr>
                    </a:solidFill>
                  </a:tcPr>
                </a:tc>
                <a:extLst>
                  <a:ext uri="{0D108BD9-81ED-4DB2-BD59-A6C34878D82A}">
                    <a16:rowId xmlns:a16="http://schemas.microsoft.com/office/drawing/2014/main" val="3234181533"/>
                  </a:ext>
                </a:extLst>
              </a:tr>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kern="1200" dirty="0">
                          <a:solidFill>
                            <a:schemeClr val="tx1"/>
                          </a:solidFill>
                          <a:latin typeface="Calibri" panose="020F0502020204030204" pitchFamily="34" charset="0"/>
                          <a:ea typeface="+mn-ea"/>
                          <a:cs typeface="Calibri" panose="020F0502020204030204" pitchFamily="34" charset="0"/>
                        </a:rPr>
                        <a:t>Rohkea ja kestävä kaupunkikehitys</a:t>
                      </a:r>
                    </a:p>
                  </a:txBody>
                  <a:tcPr marL="68580" marR="68580" marT="34290" marB="34290">
                    <a:solidFill>
                      <a:schemeClr val="accent4">
                        <a:lumMod val="20000"/>
                        <a:lumOff val="80000"/>
                        <a:alpha val="50000"/>
                      </a:schemeClr>
                    </a:solidFill>
                  </a:tcPr>
                </a:tc>
                <a:extLst>
                  <a:ext uri="{0D108BD9-81ED-4DB2-BD59-A6C34878D82A}">
                    <a16:rowId xmlns:a16="http://schemas.microsoft.com/office/drawing/2014/main" val="3514108194"/>
                  </a:ext>
                </a:extLst>
              </a:tr>
              <a:tr h="308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kern="1200" dirty="0">
                          <a:solidFill>
                            <a:schemeClr val="dk1"/>
                          </a:solidFill>
                          <a:latin typeface="Calibri" panose="020F0502020204030204" pitchFamily="34" charset="0"/>
                          <a:ea typeface="+mn-ea"/>
                          <a:cs typeface="Calibri" panose="020F0502020204030204" pitchFamily="34" charset="0"/>
                        </a:rPr>
                        <a:t>Vetovoimainen innovaatio-, tutkimus- ja osaamiskeskittymä ja laadukas koulutus</a:t>
                      </a:r>
                    </a:p>
                  </a:txBody>
                  <a:tcPr marL="68580" marR="68580" marT="34290" marB="34290">
                    <a:solidFill>
                      <a:schemeClr val="accent4">
                        <a:lumMod val="20000"/>
                        <a:lumOff val="80000"/>
                      </a:schemeClr>
                    </a:solidFill>
                  </a:tcPr>
                </a:tc>
                <a:extLst>
                  <a:ext uri="{0D108BD9-81ED-4DB2-BD59-A6C34878D82A}">
                    <a16:rowId xmlns:a16="http://schemas.microsoft.com/office/drawing/2014/main" val="1602753617"/>
                  </a:ext>
                </a:extLst>
              </a:tr>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latin typeface="Calibri" panose="020F0502020204030204" pitchFamily="34" charset="0"/>
                          <a:cs typeface="Calibri" panose="020F0502020204030204" pitchFamily="34" charset="0"/>
                        </a:rPr>
                        <a:t>Kasvava matkailu ja vetovoimaiset tapahtumat</a:t>
                      </a:r>
                    </a:p>
                  </a:txBody>
                  <a:tcPr marL="68580" marR="68580" marT="34290" marB="34290">
                    <a:solidFill>
                      <a:schemeClr val="accent4">
                        <a:lumMod val="20000"/>
                        <a:lumOff val="80000"/>
                        <a:alpha val="50000"/>
                      </a:schemeClr>
                    </a:solidFill>
                  </a:tcPr>
                </a:tc>
                <a:extLst>
                  <a:ext uri="{0D108BD9-81ED-4DB2-BD59-A6C34878D82A}">
                    <a16:rowId xmlns:a16="http://schemas.microsoft.com/office/drawing/2014/main" val="4258939411"/>
                  </a:ext>
                </a:extLst>
              </a:tr>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latin typeface="Calibri" panose="020F0502020204030204" pitchFamily="34" charset="0"/>
                          <a:cs typeface="Calibri" panose="020F0502020204030204" pitchFamily="34" charset="0"/>
                        </a:rPr>
                        <a:t>Kuopion tunnettuus ja edunvalvonta</a:t>
                      </a:r>
                    </a:p>
                  </a:txBody>
                  <a:tcPr marL="68580" marR="68580" marT="34290" marB="34290">
                    <a:solidFill>
                      <a:schemeClr val="accent4">
                        <a:lumMod val="20000"/>
                        <a:lumOff val="80000"/>
                      </a:schemeClr>
                    </a:solidFill>
                  </a:tcPr>
                </a:tc>
                <a:extLst>
                  <a:ext uri="{0D108BD9-81ED-4DB2-BD59-A6C34878D82A}">
                    <a16:rowId xmlns:a16="http://schemas.microsoft.com/office/drawing/2014/main" val="1804340783"/>
                  </a:ext>
                </a:extLst>
              </a:tr>
            </a:tbl>
          </a:graphicData>
        </a:graphic>
      </p:graphicFrame>
      <p:graphicFrame>
        <p:nvGraphicFramePr>
          <p:cNvPr id="60" name="Taulukko 59">
            <a:extLst>
              <a:ext uri="{FF2B5EF4-FFF2-40B4-BE49-F238E27FC236}">
                <a16:creationId xmlns:a16="http://schemas.microsoft.com/office/drawing/2014/main" id="{CDFF33D0-738A-48B2-86F5-01ED684B6579}"/>
              </a:ext>
            </a:extLst>
          </p:cNvPr>
          <p:cNvGraphicFramePr>
            <a:graphicFrameLocks noGrp="1"/>
          </p:cNvGraphicFramePr>
          <p:nvPr>
            <p:extLst>
              <p:ext uri="{D42A27DB-BD31-4B8C-83A1-F6EECF244321}">
                <p14:modId xmlns:p14="http://schemas.microsoft.com/office/powerpoint/2010/main" val="1063372390"/>
              </p:ext>
            </p:extLst>
          </p:nvPr>
        </p:nvGraphicFramePr>
        <p:xfrm>
          <a:off x="6448434" y="2785148"/>
          <a:ext cx="2462114" cy="905345"/>
        </p:xfrm>
        <a:graphic>
          <a:graphicData uri="http://schemas.openxmlformats.org/drawingml/2006/table">
            <a:tbl>
              <a:tblPr firstRow="1" bandRow="1">
                <a:tableStyleId>{93296810-A885-4BE3-A3E7-6D5BEEA58F35}</a:tableStyleId>
              </a:tblPr>
              <a:tblGrid>
                <a:gridCol w="2462114">
                  <a:extLst>
                    <a:ext uri="{9D8B030D-6E8A-4147-A177-3AD203B41FA5}">
                      <a16:colId xmlns:a16="http://schemas.microsoft.com/office/drawing/2014/main" val="1493592442"/>
                    </a:ext>
                  </a:extLst>
                </a:gridCol>
              </a:tblGrid>
              <a:tr h="196685">
                <a:tc>
                  <a:txBody>
                    <a:bodyPr/>
                    <a:lstStyle/>
                    <a:p>
                      <a:r>
                        <a:rPr lang="fi-FI" sz="800" b="1" dirty="0">
                          <a:solidFill>
                            <a:schemeClr val="tx1"/>
                          </a:solidFill>
                          <a:latin typeface="Calibri" panose="020F0502020204030204" pitchFamily="34" charset="0"/>
                          <a:cs typeface="Calibri" panose="020F0502020204030204" pitchFamily="34" charset="0"/>
                        </a:rPr>
                        <a:t>Kiertotalous ja resurssiviisaus</a:t>
                      </a:r>
                    </a:p>
                  </a:txBody>
                  <a:tcPr marL="68580" marR="68580" marT="34290" marB="34290">
                    <a:solidFill>
                      <a:schemeClr val="accent2">
                        <a:lumMod val="40000"/>
                        <a:lumOff val="60000"/>
                      </a:schemeClr>
                    </a:solidFill>
                  </a:tcPr>
                </a:tc>
                <a:extLst>
                  <a:ext uri="{0D108BD9-81ED-4DB2-BD59-A6C34878D82A}">
                    <a16:rowId xmlns:a16="http://schemas.microsoft.com/office/drawing/2014/main" val="368821553"/>
                  </a:ext>
                </a:extLst>
              </a:tr>
              <a:tr h="194310">
                <a:tc>
                  <a:txBody>
                    <a:bodyPr/>
                    <a:lstStyle/>
                    <a:p>
                      <a:r>
                        <a:rPr lang="fi-FI" sz="800" b="1" dirty="0">
                          <a:solidFill>
                            <a:schemeClr val="tx1"/>
                          </a:solidFill>
                          <a:latin typeface="Calibri" panose="020F0502020204030204" pitchFamily="34" charset="0"/>
                          <a:cs typeface="Calibri" panose="020F0502020204030204" pitchFamily="34" charset="0"/>
                        </a:rPr>
                        <a:t>Viisas liikkuminen ja kestävä yhdyskuntarakenne</a:t>
                      </a:r>
                    </a:p>
                  </a:txBody>
                  <a:tcPr marL="68580" marR="68580" marT="34290" marB="34290">
                    <a:solidFill>
                      <a:schemeClr val="accent2">
                        <a:lumMod val="20000"/>
                        <a:lumOff val="80000"/>
                      </a:schemeClr>
                    </a:solidFill>
                  </a:tcPr>
                </a:tc>
                <a:extLst>
                  <a:ext uri="{0D108BD9-81ED-4DB2-BD59-A6C34878D82A}">
                    <a16:rowId xmlns:a16="http://schemas.microsoft.com/office/drawing/2014/main" val="1035474255"/>
                  </a:ext>
                </a:extLst>
              </a:tr>
              <a:tr h="320040">
                <a:tc>
                  <a:txBody>
                    <a:bodyPr/>
                    <a:lstStyle/>
                    <a:p>
                      <a:r>
                        <a:rPr lang="fi-FI" sz="800" b="1" dirty="0">
                          <a:solidFill>
                            <a:schemeClr val="tx1"/>
                          </a:solidFill>
                          <a:latin typeface="Calibri"/>
                          <a:cs typeface="Calibri"/>
                        </a:rPr>
                        <a:t>Luonnon monimuotoisuuden edistäminen ja luontokadon torjunta</a:t>
                      </a:r>
                    </a:p>
                  </a:txBody>
                  <a:tcPr marL="68580" marR="68580" marT="34290" marB="34290">
                    <a:solidFill>
                      <a:schemeClr val="accent2">
                        <a:lumMod val="40000"/>
                        <a:lumOff val="60000"/>
                      </a:schemeClr>
                    </a:solidFill>
                  </a:tcPr>
                </a:tc>
                <a:extLst>
                  <a:ext uri="{0D108BD9-81ED-4DB2-BD59-A6C34878D82A}">
                    <a16:rowId xmlns:a16="http://schemas.microsoft.com/office/drawing/2014/main" val="1650521044"/>
                  </a:ext>
                </a:extLst>
              </a:tr>
              <a:tr h="194310">
                <a:tc>
                  <a:txBody>
                    <a:bodyPr/>
                    <a:lstStyle/>
                    <a:p>
                      <a:r>
                        <a:rPr lang="fi-FI" sz="800" b="1" strike="noStrike" dirty="0">
                          <a:solidFill>
                            <a:schemeClr val="tx1"/>
                          </a:solidFill>
                          <a:latin typeface="+mn-lt"/>
                          <a:cs typeface="Calibri"/>
                        </a:rPr>
                        <a:t>Huoltovarmuus ja kriisinsietokyky</a:t>
                      </a:r>
                      <a:endParaRPr lang="fi-FI" sz="800" b="1" strike="sngStrike" dirty="0">
                        <a:solidFill>
                          <a:schemeClr val="tx1"/>
                        </a:solidFill>
                        <a:latin typeface="Calibri"/>
                        <a:cs typeface="Calibri"/>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3700899308"/>
                  </a:ext>
                </a:extLst>
              </a:tr>
            </a:tbl>
          </a:graphicData>
        </a:graphic>
      </p:graphicFrame>
      <p:graphicFrame>
        <p:nvGraphicFramePr>
          <p:cNvPr id="61" name="Taulukko 60">
            <a:extLst>
              <a:ext uri="{FF2B5EF4-FFF2-40B4-BE49-F238E27FC236}">
                <a16:creationId xmlns:a16="http://schemas.microsoft.com/office/drawing/2014/main" id="{7DE8EC3C-DA80-4EE3-B4D8-DDC9396B0CA7}"/>
              </a:ext>
            </a:extLst>
          </p:cNvPr>
          <p:cNvGraphicFramePr>
            <a:graphicFrameLocks noGrp="1"/>
          </p:cNvGraphicFramePr>
          <p:nvPr>
            <p:extLst>
              <p:ext uri="{D42A27DB-BD31-4B8C-83A1-F6EECF244321}">
                <p14:modId xmlns:p14="http://schemas.microsoft.com/office/powerpoint/2010/main" val="3066894914"/>
              </p:ext>
            </p:extLst>
          </p:nvPr>
        </p:nvGraphicFramePr>
        <p:xfrm>
          <a:off x="6462694" y="3881508"/>
          <a:ext cx="2462114" cy="762000"/>
        </p:xfrm>
        <a:graphic>
          <a:graphicData uri="http://schemas.openxmlformats.org/drawingml/2006/table">
            <a:tbl>
              <a:tblPr firstRow="1" bandRow="1">
                <a:tableStyleId>{00A15C55-8517-42AA-B614-E9B94910E393}</a:tableStyleId>
              </a:tblPr>
              <a:tblGrid>
                <a:gridCol w="2462114">
                  <a:extLst>
                    <a:ext uri="{9D8B030D-6E8A-4147-A177-3AD203B41FA5}">
                      <a16:colId xmlns:a16="http://schemas.microsoft.com/office/drawing/2014/main" val="1927952900"/>
                    </a:ext>
                  </a:extLst>
                </a:gridCol>
              </a:tblGrid>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solidFill>
                            <a:schemeClr val="tx1"/>
                          </a:solidFill>
                          <a:latin typeface="Calibri" panose="020F0502020204030204" pitchFamily="34" charset="0"/>
                          <a:cs typeface="Calibri" panose="020F0502020204030204" pitchFamily="34" charset="0"/>
                        </a:rPr>
                        <a:t>Sujuva ja uudistuva toiminta</a:t>
                      </a:r>
                    </a:p>
                  </a:txBody>
                  <a:tcPr marL="68580" marR="68580" marT="34290" marB="34290">
                    <a:solidFill>
                      <a:schemeClr val="accent6">
                        <a:lumMod val="40000"/>
                        <a:lumOff val="60000"/>
                      </a:schemeClr>
                    </a:solidFill>
                  </a:tcPr>
                </a:tc>
                <a:extLst>
                  <a:ext uri="{0D108BD9-81ED-4DB2-BD59-A6C34878D82A}">
                    <a16:rowId xmlns:a16="http://schemas.microsoft.com/office/drawing/2014/main" val="1688224594"/>
                  </a:ext>
                </a:extLst>
              </a:tr>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solidFill>
                            <a:schemeClr val="tx1"/>
                          </a:solidFill>
                          <a:latin typeface="Calibri" panose="020F0502020204030204" pitchFamily="34" charset="0"/>
                          <a:cs typeface="Calibri" panose="020F0502020204030204" pitchFamily="34" charset="0"/>
                        </a:rPr>
                        <a:t>Uudistuva johtaminen</a:t>
                      </a:r>
                    </a:p>
                  </a:txBody>
                  <a:tcPr marL="68580" marR="68580" marT="34290" marB="34290">
                    <a:solidFill>
                      <a:schemeClr val="accent6">
                        <a:lumMod val="20000"/>
                        <a:lumOff val="80000"/>
                      </a:schemeClr>
                    </a:solidFill>
                  </a:tcPr>
                </a:tc>
                <a:extLst>
                  <a:ext uri="{0D108BD9-81ED-4DB2-BD59-A6C34878D82A}">
                    <a16:rowId xmlns:a16="http://schemas.microsoft.com/office/drawing/2014/main" val="3035306721"/>
                  </a:ext>
                </a:extLst>
              </a:tr>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solidFill>
                            <a:schemeClr val="tx1"/>
                          </a:solidFill>
                          <a:latin typeface="Calibri" panose="020F0502020204030204" pitchFamily="34" charset="0"/>
                          <a:cs typeface="Calibri" panose="020F0502020204030204" pitchFamily="34" charset="0"/>
                        </a:rPr>
                        <a:t>Osaava ja hyvinvoiva henkilöstö</a:t>
                      </a:r>
                    </a:p>
                  </a:txBody>
                  <a:tcPr marL="68580" marR="68580" marT="34290" marB="34290">
                    <a:solidFill>
                      <a:schemeClr val="accent6">
                        <a:lumMod val="40000"/>
                        <a:lumOff val="60000"/>
                      </a:schemeClr>
                    </a:solidFill>
                  </a:tcPr>
                </a:tc>
                <a:extLst>
                  <a:ext uri="{0D108BD9-81ED-4DB2-BD59-A6C34878D82A}">
                    <a16:rowId xmlns:a16="http://schemas.microsoft.com/office/drawing/2014/main" val="3113748096"/>
                  </a:ext>
                </a:extLst>
              </a:tr>
              <a:tr h="188595">
                <a:tc>
                  <a:txBody>
                    <a:bodyPr/>
                    <a:lstStyle/>
                    <a:p>
                      <a:pPr marL="0" marR="0" lvl="0" indent="0" algn="l" rtl="0" eaLnBrk="1" fontAlgn="auto" latinLnBrk="0" hangingPunct="1">
                        <a:lnSpc>
                          <a:spcPct val="100000"/>
                        </a:lnSpc>
                        <a:spcBef>
                          <a:spcPts val="0"/>
                        </a:spcBef>
                        <a:spcAft>
                          <a:spcPts val="0"/>
                        </a:spcAft>
                        <a:buClrTx/>
                        <a:buSzTx/>
                        <a:buFontTx/>
                        <a:buNone/>
                      </a:pPr>
                      <a:r>
                        <a:rPr lang="fi-FI" sz="800" b="1" strike="noStrike" dirty="0">
                          <a:solidFill>
                            <a:schemeClr val="tx1"/>
                          </a:solidFill>
                          <a:latin typeface="Calibri"/>
                          <a:cs typeface="Calibri"/>
                        </a:rPr>
                        <a:t>Kestävä talous</a:t>
                      </a:r>
                    </a:p>
                  </a:txBody>
                  <a:tcPr marL="68580" marR="68580" marT="34290" marB="34290">
                    <a:solidFill>
                      <a:schemeClr val="accent6">
                        <a:lumMod val="20000"/>
                        <a:lumOff val="80000"/>
                      </a:schemeClr>
                    </a:solidFill>
                  </a:tcPr>
                </a:tc>
                <a:extLst>
                  <a:ext uri="{0D108BD9-81ED-4DB2-BD59-A6C34878D82A}">
                    <a16:rowId xmlns:a16="http://schemas.microsoft.com/office/drawing/2014/main" val="17252123"/>
                  </a:ext>
                </a:extLst>
              </a:tr>
            </a:tbl>
          </a:graphicData>
        </a:graphic>
      </p:graphicFrame>
      <p:sp>
        <p:nvSpPr>
          <p:cNvPr id="62" name="Tekstiruutu 61">
            <a:extLst>
              <a:ext uri="{FF2B5EF4-FFF2-40B4-BE49-F238E27FC236}">
                <a16:creationId xmlns:a16="http://schemas.microsoft.com/office/drawing/2014/main" id="{CF87E05D-59D2-44E3-AE18-60D9B44E9750}"/>
              </a:ext>
            </a:extLst>
          </p:cNvPr>
          <p:cNvSpPr txBox="1"/>
          <p:nvPr/>
        </p:nvSpPr>
        <p:spPr>
          <a:xfrm>
            <a:off x="6435330" y="28134"/>
            <a:ext cx="1531188" cy="323165"/>
          </a:xfrm>
          <a:prstGeom prst="rect">
            <a:avLst/>
          </a:prstGeom>
          <a:noFill/>
        </p:spPr>
        <p:txBody>
          <a:bodyPr wrap="none" rtlCol="0">
            <a:spAutoFit/>
          </a:bodyPr>
          <a:lstStyle/>
          <a:p>
            <a:pPr defTabSz="685800">
              <a:defRPr/>
            </a:pPr>
            <a:r>
              <a:rPr lang="fi-FI" sz="1500" b="1" dirty="0">
                <a:solidFill>
                  <a:prstClr val="white"/>
                </a:solidFill>
                <a:ea typeface="ＭＳ Ｐゴシック" charset="-128"/>
              </a:rPr>
              <a:t>Menestystekijät</a:t>
            </a:r>
          </a:p>
        </p:txBody>
      </p:sp>
      <p:sp>
        <p:nvSpPr>
          <p:cNvPr id="66" name="Vuokaaviosymboli: Rajoitin 65">
            <a:extLst>
              <a:ext uri="{FF2B5EF4-FFF2-40B4-BE49-F238E27FC236}">
                <a16:creationId xmlns:a16="http://schemas.microsoft.com/office/drawing/2014/main" id="{EB980DE5-7911-468B-966B-8856AB9C3D69}"/>
              </a:ext>
            </a:extLst>
          </p:cNvPr>
          <p:cNvSpPr/>
          <p:nvPr/>
        </p:nvSpPr>
        <p:spPr>
          <a:xfrm rot="19891760">
            <a:off x="3145645" y="479628"/>
            <a:ext cx="1620000" cy="432000"/>
          </a:xfrm>
          <a:prstGeom prst="flowChartTerminator">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72" name="Vuokaaviosymboli: Rajoitin 71">
            <a:extLst>
              <a:ext uri="{FF2B5EF4-FFF2-40B4-BE49-F238E27FC236}">
                <a16:creationId xmlns:a16="http://schemas.microsoft.com/office/drawing/2014/main" id="{E23E860C-B9DC-40F6-AB13-D9803052B844}"/>
              </a:ext>
            </a:extLst>
          </p:cNvPr>
          <p:cNvSpPr/>
          <p:nvPr/>
        </p:nvSpPr>
        <p:spPr>
          <a:xfrm rot="19959413">
            <a:off x="3177178" y="2643864"/>
            <a:ext cx="1620000" cy="432000"/>
          </a:xfrm>
          <a:prstGeom prst="flowChartTerminator">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73" name="Vuokaaviosymboli: Rajoitin 72">
            <a:extLst>
              <a:ext uri="{FF2B5EF4-FFF2-40B4-BE49-F238E27FC236}">
                <a16:creationId xmlns:a16="http://schemas.microsoft.com/office/drawing/2014/main" id="{F4D27675-704D-4344-A65E-D8C653B56111}"/>
              </a:ext>
            </a:extLst>
          </p:cNvPr>
          <p:cNvSpPr/>
          <p:nvPr/>
        </p:nvSpPr>
        <p:spPr>
          <a:xfrm rot="1438018">
            <a:off x="3182045" y="1034769"/>
            <a:ext cx="1568831" cy="432000"/>
          </a:xfrm>
          <a:prstGeom prst="flowChartTerminator">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96" name="Vuokaaviosymboli: Rajoitin 95">
            <a:extLst>
              <a:ext uri="{FF2B5EF4-FFF2-40B4-BE49-F238E27FC236}">
                <a16:creationId xmlns:a16="http://schemas.microsoft.com/office/drawing/2014/main" id="{8CB9FC1F-9A84-45C7-A15B-3E4BFB0BE427}"/>
              </a:ext>
            </a:extLst>
          </p:cNvPr>
          <p:cNvSpPr/>
          <p:nvPr/>
        </p:nvSpPr>
        <p:spPr>
          <a:xfrm>
            <a:off x="3193362" y="735015"/>
            <a:ext cx="3123180" cy="513000"/>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75" name="Vuokaaviosymboli: Rajoitin 74">
            <a:extLst>
              <a:ext uri="{FF2B5EF4-FFF2-40B4-BE49-F238E27FC236}">
                <a16:creationId xmlns:a16="http://schemas.microsoft.com/office/drawing/2014/main" id="{62FCA02F-F19B-4330-9D8A-D084C5E88813}"/>
              </a:ext>
            </a:extLst>
          </p:cNvPr>
          <p:cNvSpPr/>
          <p:nvPr/>
        </p:nvSpPr>
        <p:spPr>
          <a:xfrm rot="19923946">
            <a:off x="3153825" y="1555401"/>
            <a:ext cx="1620000" cy="432000"/>
          </a:xfrm>
          <a:prstGeom prst="flowChartTerminator">
            <a:avLst/>
          </a:prstGeom>
          <a:solidFill>
            <a:schemeClr val="accent4">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76" name="Vuokaaviosymboli: Rajoitin 75">
            <a:extLst>
              <a:ext uri="{FF2B5EF4-FFF2-40B4-BE49-F238E27FC236}">
                <a16:creationId xmlns:a16="http://schemas.microsoft.com/office/drawing/2014/main" id="{AB27423E-1F05-4CA5-9F3D-BCBF75419977}"/>
              </a:ext>
            </a:extLst>
          </p:cNvPr>
          <p:cNvSpPr/>
          <p:nvPr/>
        </p:nvSpPr>
        <p:spPr>
          <a:xfrm rot="1442520">
            <a:off x="3162092" y="2115758"/>
            <a:ext cx="1620000" cy="432000"/>
          </a:xfrm>
          <a:prstGeom prst="flowChartTerminator">
            <a:avLst/>
          </a:prstGeom>
          <a:solidFill>
            <a:schemeClr val="accent4">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77" name="Vuokaaviosymboli: Rajoitin 76">
            <a:extLst>
              <a:ext uri="{FF2B5EF4-FFF2-40B4-BE49-F238E27FC236}">
                <a16:creationId xmlns:a16="http://schemas.microsoft.com/office/drawing/2014/main" id="{36BC250C-8C95-477B-9D91-5732E60B5C09}"/>
              </a:ext>
            </a:extLst>
          </p:cNvPr>
          <p:cNvSpPr/>
          <p:nvPr/>
        </p:nvSpPr>
        <p:spPr>
          <a:xfrm rot="1496604">
            <a:off x="3147601" y="3210987"/>
            <a:ext cx="1620000" cy="432000"/>
          </a:xfrm>
          <a:prstGeom prst="flowChartTerminator">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78" name="Vuokaaviosymboli: Rajoitin 77">
            <a:extLst>
              <a:ext uri="{FF2B5EF4-FFF2-40B4-BE49-F238E27FC236}">
                <a16:creationId xmlns:a16="http://schemas.microsoft.com/office/drawing/2014/main" id="{88C06C09-7E2E-4DAA-AEAB-5ADEE359A658}"/>
              </a:ext>
            </a:extLst>
          </p:cNvPr>
          <p:cNvSpPr/>
          <p:nvPr/>
        </p:nvSpPr>
        <p:spPr>
          <a:xfrm rot="19999392">
            <a:off x="3155940" y="3753682"/>
            <a:ext cx="1620000" cy="432000"/>
          </a:xfrm>
          <a:prstGeom prst="flowChartTerminator">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79" name="Vuokaaviosymboli: Rajoitin 78">
            <a:extLst>
              <a:ext uri="{FF2B5EF4-FFF2-40B4-BE49-F238E27FC236}">
                <a16:creationId xmlns:a16="http://schemas.microsoft.com/office/drawing/2014/main" id="{CE02521E-047E-447D-8372-79BF2A0187C8}"/>
              </a:ext>
            </a:extLst>
          </p:cNvPr>
          <p:cNvSpPr/>
          <p:nvPr/>
        </p:nvSpPr>
        <p:spPr>
          <a:xfrm rot="1529360">
            <a:off x="3162270" y="4296061"/>
            <a:ext cx="1620000" cy="432000"/>
          </a:xfrm>
          <a:prstGeom prst="flowChartTerminator">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94" name="Vuokaaviosymboli: Rajoitin 93">
            <a:extLst>
              <a:ext uri="{FF2B5EF4-FFF2-40B4-BE49-F238E27FC236}">
                <a16:creationId xmlns:a16="http://schemas.microsoft.com/office/drawing/2014/main" id="{71E7F318-0165-4C6F-8287-C512B197FA56}"/>
              </a:ext>
            </a:extLst>
          </p:cNvPr>
          <p:cNvSpPr/>
          <p:nvPr/>
        </p:nvSpPr>
        <p:spPr>
          <a:xfrm>
            <a:off x="3191514" y="1819601"/>
            <a:ext cx="3125027" cy="513000"/>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92" name="Vuokaaviosymboli: Rajoitin 91">
            <a:extLst>
              <a:ext uri="{FF2B5EF4-FFF2-40B4-BE49-F238E27FC236}">
                <a16:creationId xmlns:a16="http://schemas.microsoft.com/office/drawing/2014/main" id="{92E63CD6-8B4B-47C2-BB8F-C2BFDB2A14C4}"/>
              </a:ext>
            </a:extLst>
          </p:cNvPr>
          <p:cNvSpPr/>
          <p:nvPr/>
        </p:nvSpPr>
        <p:spPr>
          <a:xfrm>
            <a:off x="3191022" y="2902072"/>
            <a:ext cx="3123180" cy="513000"/>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90" name="Vuokaaviosymboli: Rajoitin 89">
            <a:extLst>
              <a:ext uri="{FF2B5EF4-FFF2-40B4-BE49-F238E27FC236}">
                <a16:creationId xmlns:a16="http://schemas.microsoft.com/office/drawing/2014/main" id="{1A823DA1-845B-4825-9E58-7354C43153EC}"/>
              </a:ext>
            </a:extLst>
          </p:cNvPr>
          <p:cNvSpPr/>
          <p:nvPr/>
        </p:nvSpPr>
        <p:spPr>
          <a:xfrm>
            <a:off x="3198412" y="3991654"/>
            <a:ext cx="3115790" cy="512999"/>
          </a:xfrm>
          <a:prstGeom prst="flowChartTermina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sp>
        <p:nvSpPr>
          <p:cNvPr id="91" name="Tekstiruutu 90">
            <a:extLst>
              <a:ext uri="{FF2B5EF4-FFF2-40B4-BE49-F238E27FC236}">
                <a16:creationId xmlns:a16="http://schemas.microsoft.com/office/drawing/2014/main" id="{EB85AA50-FAE3-4D79-A427-E13216954213}"/>
              </a:ext>
            </a:extLst>
          </p:cNvPr>
          <p:cNvSpPr txBox="1"/>
          <p:nvPr/>
        </p:nvSpPr>
        <p:spPr>
          <a:xfrm>
            <a:off x="3641453" y="4076865"/>
            <a:ext cx="2348494" cy="361637"/>
          </a:xfrm>
          <a:prstGeom prst="rect">
            <a:avLst/>
          </a:prstGeom>
          <a:noFill/>
        </p:spPr>
        <p:txBody>
          <a:bodyPr wrap="square" lIns="68580" tIns="34290" rIns="68580" bIns="34290" rtlCol="0" anchor="t">
            <a:spAutoFit/>
          </a:bodyPr>
          <a:lstStyle/>
          <a:p>
            <a:pPr defTabSz="685800">
              <a:defRPr/>
            </a:pPr>
            <a:r>
              <a:rPr lang="fi-FI" sz="1000" b="1" dirty="0">
                <a:solidFill>
                  <a:prstClr val="white"/>
                </a:solidFill>
                <a:ea typeface="Verdana" panose="020B0604030504040204" pitchFamily="34" charset="0"/>
                <a:cs typeface="Arial"/>
              </a:rPr>
              <a:t>UUDISTUVA JA YHDESSÄ TEKEVÄ</a:t>
            </a:r>
          </a:p>
          <a:p>
            <a:pPr defTabSz="685800">
              <a:defRPr/>
            </a:pPr>
            <a:r>
              <a:rPr lang="fi-FI" sz="900" b="1" dirty="0">
                <a:solidFill>
                  <a:prstClr val="white"/>
                </a:solidFill>
                <a:ea typeface="Verdana" panose="020B0604030504040204" pitchFamily="34" charset="0"/>
                <a:cs typeface="Arial"/>
              </a:rPr>
              <a:t>Haluttu hyvinvoiva työyhteisö</a:t>
            </a:r>
          </a:p>
        </p:txBody>
      </p:sp>
      <p:sp>
        <p:nvSpPr>
          <p:cNvPr id="83" name="Tekstiruutu 82">
            <a:extLst>
              <a:ext uri="{FF2B5EF4-FFF2-40B4-BE49-F238E27FC236}">
                <a16:creationId xmlns:a16="http://schemas.microsoft.com/office/drawing/2014/main" id="{650CED3B-1666-46E6-8AC0-097441EE62EF}"/>
              </a:ext>
            </a:extLst>
          </p:cNvPr>
          <p:cNvSpPr txBox="1"/>
          <p:nvPr/>
        </p:nvSpPr>
        <p:spPr>
          <a:xfrm>
            <a:off x="3914643" y="2462124"/>
            <a:ext cx="885179" cy="215444"/>
          </a:xfrm>
          <a:prstGeom prst="rect">
            <a:avLst/>
          </a:prstGeom>
          <a:noFill/>
        </p:spPr>
        <p:txBody>
          <a:bodyPr wrap="none" rtlCol="0">
            <a:spAutoFit/>
          </a:bodyPr>
          <a:lstStyle/>
          <a:p>
            <a:pPr algn="r" defTabSz="685800">
              <a:defRPr/>
            </a:pPr>
            <a:r>
              <a:rPr lang="fi-FI" sz="800" b="1" dirty="0">
                <a:ea typeface="Verdana" panose="020B0604030504040204" pitchFamily="34" charset="0"/>
              </a:rPr>
              <a:t>Kansainvälisyys</a:t>
            </a:r>
          </a:p>
        </p:txBody>
      </p:sp>
      <p:sp>
        <p:nvSpPr>
          <p:cNvPr id="84" name="Tekstiruutu 83">
            <a:extLst>
              <a:ext uri="{FF2B5EF4-FFF2-40B4-BE49-F238E27FC236}">
                <a16:creationId xmlns:a16="http://schemas.microsoft.com/office/drawing/2014/main" id="{A2C1997A-8246-4BC4-83E9-EB3848E4B421}"/>
              </a:ext>
            </a:extLst>
          </p:cNvPr>
          <p:cNvSpPr txBox="1"/>
          <p:nvPr/>
        </p:nvSpPr>
        <p:spPr>
          <a:xfrm>
            <a:off x="3996083" y="3588421"/>
            <a:ext cx="774571" cy="215444"/>
          </a:xfrm>
          <a:prstGeom prst="rect">
            <a:avLst/>
          </a:prstGeom>
          <a:noFill/>
        </p:spPr>
        <p:txBody>
          <a:bodyPr wrap="none" rtlCol="0">
            <a:spAutoFit/>
          </a:bodyPr>
          <a:lstStyle/>
          <a:p>
            <a:pPr algn="r" defTabSz="685800">
              <a:defRPr/>
            </a:pPr>
            <a:r>
              <a:rPr lang="fi-FI" sz="800" b="1" dirty="0">
                <a:ea typeface="Verdana" panose="020B0604030504040204" pitchFamily="34" charset="0"/>
              </a:rPr>
              <a:t>Digitalisaatio</a:t>
            </a:r>
          </a:p>
        </p:txBody>
      </p:sp>
      <p:sp>
        <p:nvSpPr>
          <p:cNvPr id="85" name="Tekstiruutu 84">
            <a:extLst>
              <a:ext uri="{FF2B5EF4-FFF2-40B4-BE49-F238E27FC236}">
                <a16:creationId xmlns:a16="http://schemas.microsoft.com/office/drawing/2014/main" id="{333E7043-952C-4586-A2B3-941AF88CCC02}"/>
              </a:ext>
            </a:extLst>
          </p:cNvPr>
          <p:cNvSpPr txBox="1"/>
          <p:nvPr/>
        </p:nvSpPr>
        <p:spPr>
          <a:xfrm>
            <a:off x="3995752" y="1382559"/>
            <a:ext cx="771365" cy="215444"/>
          </a:xfrm>
          <a:prstGeom prst="rect">
            <a:avLst/>
          </a:prstGeom>
          <a:noFill/>
        </p:spPr>
        <p:txBody>
          <a:bodyPr wrap="none" rtlCol="0">
            <a:spAutoFit/>
          </a:bodyPr>
          <a:lstStyle/>
          <a:p>
            <a:pPr algn="r" defTabSz="685800">
              <a:defRPr/>
            </a:pPr>
            <a:r>
              <a:rPr lang="fi-FI" sz="800" b="1" dirty="0">
                <a:ea typeface="Verdana" panose="020B0604030504040204" pitchFamily="34" charset="0"/>
              </a:rPr>
              <a:t>Kumppanuus</a:t>
            </a:r>
          </a:p>
        </p:txBody>
      </p:sp>
      <p:grpSp>
        <p:nvGrpSpPr>
          <p:cNvPr id="12" name="Ryhmä 11">
            <a:extLst>
              <a:ext uri="{FF2B5EF4-FFF2-40B4-BE49-F238E27FC236}">
                <a16:creationId xmlns:a16="http://schemas.microsoft.com/office/drawing/2014/main" id="{E09E4C06-40C0-4F49-972E-F607FCBF89BF}"/>
              </a:ext>
            </a:extLst>
          </p:cNvPr>
          <p:cNvGrpSpPr/>
          <p:nvPr/>
        </p:nvGrpSpPr>
        <p:grpSpPr>
          <a:xfrm>
            <a:off x="3300783" y="838588"/>
            <a:ext cx="288546" cy="294730"/>
            <a:chOff x="3295525" y="877871"/>
            <a:chExt cx="196073" cy="200275"/>
          </a:xfrm>
        </p:grpSpPr>
        <p:sp>
          <p:nvSpPr>
            <p:cNvPr id="86" name="Ellipsi 85">
              <a:extLst>
                <a:ext uri="{FF2B5EF4-FFF2-40B4-BE49-F238E27FC236}">
                  <a16:creationId xmlns:a16="http://schemas.microsoft.com/office/drawing/2014/main" id="{4AA100C7-E1DE-426D-ABEE-AF0176CCC652}"/>
                </a:ext>
              </a:extLst>
            </p:cNvPr>
            <p:cNvSpPr/>
            <p:nvPr/>
          </p:nvSpPr>
          <p:spPr>
            <a:xfrm>
              <a:off x="3295525" y="877871"/>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pic>
          <p:nvPicPr>
            <p:cNvPr id="68" name="Kuva 67">
              <a:extLst>
                <a:ext uri="{FF2B5EF4-FFF2-40B4-BE49-F238E27FC236}">
                  <a16:creationId xmlns:a16="http://schemas.microsoft.com/office/drawing/2014/main" id="{C4A3A4A8-2E1A-4764-BC82-7E1AB6199E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988" y="920866"/>
              <a:ext cx="157146" cy="130169"/>
            </a:xfrm>
            <a:prstGeom prst="rect">
              <a:avLst/>
            </a:prstGeom>
          </p:spPr>
        </p:pic>
      </p:grpSp>
      <p:grpSp>
        <p:nvGrpSpPr>
          <p:cNvPr id="13" name="Ryhmä 12">
            <a:extLst>
              <a:ext uri="{FF2B5EF4-FFF2-40B4-BE49-F238E27FC236}">
                <a16:creationId xmlns:a16="http://schemas.microsoft.com/office/drawing/2014/main" id="{2EDF889F-09DE-4E54-8E0D-28D2AEE376E5}"/>
              </a:ext>
            </a:extLst>
          </p:cNvPr>
          <p:cNvGrpSpPr/>
          <p:nvPr/>
        </p:nvGrpSpPr>
        <p:grpSpPr>
          <a:xfrm>
            <a:off x="3293491" y="1920554"/>
            <a:ext cx="292610" cy="298880"/>
            <a:chOff x="3316344" y="1965639"/>
            <a:chExt cx="196073" cy="200275"/>
          </a:xfrm>
        </p:grpSpPr>
        <p:sp>
          <p:nvSpPr>
            <p:cNvPr id="87" name="Ellipsi 86">
              <a:extLst>
                <a:ext uri="{FF2B5EF4-FFF2-40B4-BE49-F238E27FC236}">
                  <a16:creationId xmlns:a16="http://schemas.microsoft.com/office/drawing/2014/main" id="{9C4A96D0-EC8D-47BA-B358-4EE767FC754E}"/>
                </a:ext>
              </a:extLst>
            </p:cNvPr>
            <p:cNvSpPr/>
            <p:nvPr/>
          </p:nvSpPr>
          <p:spPr>
            <a:xfrm>
              <a:off x="3316344" y="1965639"/>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pic>
          <p:nvPicPr>
            <p:cNvPr id="69" name="Kuva 68">
              <a:extLst>
                <a:ext uri="{FF2B5EF4-FFF2-40B4-BE49-F238E27FC236}">
                  <a16:creationId xmlns:a16="http://schemas.microsoft.com/office/drawing/2014/main" id="{D3F740EB-E501-4896-A60B-543FFAC11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9703" y="1999091"/>
              <a:ext cx="173014" cy="143313"/>
            </a:xfrm>
            <a:prstGeom prst="rect">
              <a:avLst/>
            </a:prstGeom>
          </p:spPr>
        </p:pic>
      </p:grpSp>
      <p:grpSp>
        <p:nvGrpSpPr>
          <p:cNvPr id="18" name="Ryhmä 17">
            <a:extLst>
              <a:ext uri="{FF2B5EF4-FFF2-40B4-BE49-F238E27FC236}">
                <a16:creationId xmlns:a16="http://schemas.microsoft.com/office/drawing/2014/main" id="{EE59C935-B731-47A1-B501-10C91E339460}"/>
              </a:ext>
            </a:extLst>
          </p:cNvPr>
          <p:cNvGrpSpPr/>
          <p:nvPr/>
        </p:nvGrpSpPr>
        <p:grpSpPr>
          <a:xfrm>
            <a:off x="3290266" y="4095416"/>
            <a:ext cx="299064" cy="305474"/>
            <a:chOff x="3341761" y="4095680"/>
            <a:chExt cx="196073" cy="200275"/>
          </a:xfrm>
        </p:grpSpPr>
        <p:sp>
          <p:nvSpPr>
            <p:cNvPr id="89" name="Ellipsi 88">
              <a:extLst>
                <a:ext uri="{FF2B5EF4-FFF2-40B4-BE49-F238E27FC236}">
                  <a16:creationId xmlns:a16="http://schemas.microsoft.com/office/drawing/2014/main" id="{033BE536-4A9A-4B87-9D1C-7C16F0EEFC79}"/>
                </a:ext>
              </a:extLst>
            </p:cNvPr>
            <p:cNvSpPr/>
            <p:nvPr/>
          </p:nvSpPr>
          <p:spPr>
            <a:xfrm>
              <a:off x="3341761" y="4095680"/>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pic>
          <p:nvPicPr>
            <p:cNvPr id="70" name="Kuva 69">
              <a:extLst>
                <a:ext uri="{FF2B5EF4-FFF2-40B4-BE49-F238E27FC236}">
                  <a16:creationId xmlns:a16="http://schemas.microsoft.com/office/drawing/2014/main" id="{38D2AB2A-44AA-4CC0-BC5D-89237E2CB2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077" y="4128285"/>
              <a:ext cx="157440" cy="130413"/>
            </a:xfrm>
            <a:prstGeom prst="rect">
              <a:avLst/>
            </a:prstGeom>
          </p:spPr>
        </p:pic>
      </p:grpSp>
      <p:grpSp>
        <p:nvGrpSpPr>
          <p:cNvPr id="14" name="Ryhmä 13">
            <a:extLst>
              <a:ext uri="{FF2B5EF4-FFF2-40B4-BE49-F238E27FC236}">
                <a16:creationId xmlns:a16="http://schemas.microsoft.com/office/drawing/2014/main" id="{89D7FAF4-BFAA-46FD-8008-0AEAB064E6FE}"/>
              </a:ext>
            </a:extLst>
          </p:cNvPr>
          <p:cNvGrpSpPr/>
          <p:nvPr/>
        </p:nvGrpSpPr>
        <p:grpSpPr>
          <a:xfrm>
            <a:off x="3285705" y="3006495"/>
            <a:ext cx="292608" cy="298878"/>
            <a:chOff x="3341761" y="3037546"/>
            <a:chExt cx="196073" cy="200275"/>
          </a:xfrm>
        </p:grpSpPr>
        <p:sp>
          <p:nvSpPr>
            <p:cNvPr id="88" name="Ellipsi 87">
              <a:extLst>
                <a:ext uri="{FF2B5EF4-FFF2-40B4-BE49-F238E27FC236}">
                  <a16:creationId xmlns:a16="http://schemas.microsoft.com/office/drawing/2014/main" id="{EB78CC67-F6CF-4493-957F-D477FA768644}"/>
                </a:ext>
              </a:extLst>
            </p:cNvPr>
            <p:cNvSpPr/>
            <p:nvPr/>
          </p:nvSpPr>
          <p:spPr>
            <a:xfrm>
              <a:off x="3341761" y="3037546"/>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i-FI" sz="1350">
                <a:solidFill>
                  <a:prstClr val="white"/>
                </a:solidFill>
              </a:endParaRPr>
            </a:p>
          </p:txBody>
        </p:sp>
        <p:pic>
          <p:nvPicPr>
            <p:cNvPr id="71" name="Kuva 70">
              <a:extLst>
                <a:ext uri="{FF2B5EF4-FFF2-40B4-BE49-F238E27FC236}">
                  <a16:creationId xmlns:a16="http://schemas.microsoft.com/office/drawing/2014/main" id="{B5709166-5198-4F45-AF4D-BEC5D2985E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1427" y="3063314"/>
              <a:ext cx="184481" cy="152812"/>
            </a:xfrm>
            <a:prstGeom prst="rect">
              <a:avLst/>
            </a:prstGeom>
          </p:spPr>
        </p:pic>
      </p:grpSp>
      <p:sp>
        <p:nvSpPr>
          <p:cNvPr id="65" name="Tekstiruutu 64">
            <a:extLst>
              <a:ext uri="{FF2B5EF4-FFF2-40B4-BE49-F238E27FC236}">
                <a16:creationId xmlns:a16="http://schemas.microsoft.com/office/drawing/2014/main" id="{326A812A-EEE6-4E69-BFF5-BCEC438A814F}"/>
              </a:ext>
            </a:extLst>
          </p:cNvPr>
          <p:cNvSpPr txBox="1"/>
          <p:nvPr/>
        </p:nvSpPr>
        <p:spPr>
          <a:xfrm>
            <a:off x="3255648" y="65391"/>
            <a:ext cx="1101584" cy="323165"/>
          </a:xfrm>
          <a:prstGeom prst="rect">
            <a:avLst/>
          </a:prstGeom>
          <a:noFill/>
        </p:spPr>
        <p:txBody>
          <a:bodyPr wrap="none" rtlCol="0">
            <a:spAutoFit/>
          </a:bodyPr>
          <a:lstStyle/>
          <a:p>
            <a:pPr defTabSz="685800">
              <a:defRPr/>
            </a:pPr>
            <a:r>
              <a:rPr lang="fi-FI" sz="1500" b="1" dirty="0">
                <a:solidFill>
                  <a:schemeClr val="accent4"/>
                </a:solidFill>
                <a:ea typeface="ＭＳ Ｐゴシック" charset="-128"/>
              </a:rPr>
              <a:t>Päämäärät</a:t>
            </a:r>
          </a:p>
        </p:txBody>
      </p:sp>
      <p:sp>
        <p:nvSpPr>
          <p:cNvPr id="98" name="Tekstiruutu 97">
            <a:extLst>
              <a:ext uri="{FF2B5EF4-FFF2-40B4-BE49-F238E27FC236}">
                <a16:creationId xmlns:a16="http://schemas.microsoft.com/office/drawing/2014/main" id="{B8885A64-C833-454A-90F4-67D5C3AE8EBC}"/>
              </a:ext>
            </a:extLst>
          </p:cNvPr>
          <p:cNvSpPr txBox="1"/>
          <p:nvPr/>
        </p:nvSpPr>
        <p:spPr>
          <a:xfrm>
            <a:off x="6407828" y="65391"/>
            <a:ext cx="1531188" cy="323165"/>
          </a:xfrm>
          <a:prstGeom prst="rect">
            <a:avLst/>
          </a:prstGeom>
          <a:noFill/>
        </p:spPr>
        <p:txBody>
          <a:bodyPr wrap="none" rtlCol="0">
            <a:spAutoFit/>
          </a:bodyPr>
          <a:lstStyle/>
          <a:p>
            <a:pPr defTabSz="685800">
              <a:defRPr/>
            </a:pPr>
            <a:r>
              <a:rPr lang="fi-FI" sz="1500" b="1" dirty="0">
                <a:solidFill>
                  <a:schemeClr val="accent4"/>
                </a:solidFill>
                <a:ea typeface="ＭＳ Ｐゴシック" charset="-128"/>
              </a:rPr>
              <a:t>Menestystekijät</a:t>
            </a:r>
          </a:p>
        </p:txBody>
      </p:sp>
      <p:graphicFrame>
        <p:nvGraphicFramePr>
          <p:cNvPr id="99" name="Taulukko 98">
            <a:extLst>
              <a:ext uri="{FF2B5EF4-FFF2-40B4-BE49-F238E27FC236}">
                <a16:creationId xmlns:a16="http://schemas.microsoft.com/office/drawing/2014/main" id="{64E2BBF3-1EDD-4D27-BC91-7E11470AFC97}"/>
              </a:ext>
            </a:extLst>
          </p:cNvPr>
          <p:cNvGraphicFramePr>
            <a:graphicFrameLocks noGrp="1"/>
          </p:cNvGraphicFramePr>
          <p:nvPr>
            <p:extLst>
              <p:ext uri="{D42A27DB-BD31-4B8C-83A1-F6EECF244321}">
                <p14:modId xmlns:p14="http://schemas.microsoft.com/office/powerpoint/2010/main" val="4201454288"/>
              </p:ext>
            </p:extLst>
          </p:nvPr>
        </p:nvGraphicFramePr>
        <p:xfrm>
          <a:off x="6453020" y="449980"/>
          <a:ext cx="2471788" cy="1006713"/>
        </p:xfrm>
        <a:graphic>
          <a:graphicData uri="http://schemas.openxmlformats.org/drawingml/2006/table">
            <a:tbl>
              <a:tblPr firstRow="1" bandRow="1">
                <a:tableStyleId>{21E4AEA4-8DFA-4A89-87EB-49C32662AFE0}</a:tableStyleId>
              </a:tblPr>
              <a:tblGrid>
                <a:gridCol w="2471788">
                  <a:extLst>
                    <a:ext uri="{9D8B030D-6E8A-4147-A177-3AD203B41FA5}">
                      <a16:colId xmlns:a16="http://schemas.microsoft.com/office/drawing/2014/main" val="3744657307"/>
                    </a:ext>
                  </a:extLst>
                </a:gridCol>
              </a:tblGrid>
              <a:tr h="227783">
                <a:tc>
                  <a:txBody>
                    <a:bodyPr/>
                    <a:lstStyle/>
                    <a:p>
                      <a:r>
                        <a:rPr lang="fi-FI" sz="800" b="1" dirty="0">
                          <a:solidFill>
                            <a:schemeClr val="tx1"/>
                          </a:solidFill>
                          <a:latin typeface="Calibri" panose="020F0502020204030204" pitchFamily="34" charset="0"/>
                          <a:cs typeface="Calibri" panose="020F0502020204030204" pitchFamily="34" charset="0"/>
                        </a:rPr>
                        <a:t>Elinympäristö ja osallisuus</a:t>
                      </a:r>
                    </a:p>
                  </a:txBody>
                  <a:tcPr marL="68580" marR="68580" marT="34290" marB="34290">
                    <a:solidFill>
                      <a:schemeClr val="accent3">
                        <a:lumMod val="40000"/>
                        <a:lumOff val="60000"/>
                      </a:schemeClr>
                    </a:solidFill>
                  </a:tcPr>
                </a:tc>
                <a:extLst>
                  <a:ext uri="{0D108BD9-81ED-4DB2-BD59-A6C34878D82A}">
                    <a16:rowId xmlns:a16="http://schemas.microsoft.com/office/drawing/2014/main" val="1361632998"/>
                  </a:ext>
                </a:extLst>
              </a:tr>
              <a:tr h="19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latin typeface="Calibri" panose="020F0502020204030204" pitchFamily="34" charset="0"/>
                          <a:cs typeface="Calibri" panose="020F0502020204030204" pitchFamily="34" charset="0"/>
                        </a:rPr>
                        <a:t>Hyvinvointia edistävät elintavat ja sosiaaliset verkostot</a:t>
                      </a:r>
                    </a:p>
                  </a:txBody>
                  <a:tcPr marL="68580" marR="68580" marT="34290" marB="34290">
                    <a:solidFill>
                      <a:schemeClr val="accent3">
                        <a:lumMod val="40000"/>
                        <a:lumOff val="60000"/>
                        <a:alpha val="30980"/>
                      </a:schemeClr>
                    </a:solidFill>
                  </a:tcPr>
                </a:tc>
                <a:extLst>
                  <a:ext uri="{0D108BD9-81ED-4DB2-BD59-A6C34878D82A}">
                    <a16:rowId xmlns:a16="http://schemas.microsoft.com/office/drawing/2014/main" val="2773875972"/>
                  </a:ext>
                </a:extLst>
              </a:tr>
              <a:tr h="2028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latin typeface="Calibri" panose="020F0502020204030204" pitchFamily="34" charset="0"/>
                          <a:cs typeface="Calibri" panose="020F0502020204030204" pitchFamily="34" charset="0"/>
                        </a:rPr>
                        <a:t>Elinikäinen oppiminen, työ ja toimeentulo</a:t>
                      </a:r>
                    </a:p>
                  </a:txBody>
                  <a:tcPr marL="68580" marR="68580" marT="34290" marB="34290">
                    <a:solidFill>
                      <a:schemeClr val="accent3">
                        <a:lumMod val="40000"/>
                        <a:lumOff val="60000"/>
                      </a:schemeClr>
                    </a:solidFill>
                  </a:tcPr>
                </a:tc>
                <a:extLst>
                  <a:ext uri="{0D108BD9-81ED-4DB2-BD59-A6C34878D82A}">
                    <a16:rowId xmlns:a16="http://schemas.microsoft.com/office/drawing/2014/main" val="2678384873"/>
                  </a:ext>
                </a:extLst>
              </a:tr>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dirty="0">
                          <a:solidFill>
                            <a:schemeClr val="tx1"/>
                          </a:solidFill>
                          <a:latin typeface="Calibri"/>
                          <a:cs typeface="Calibri"/>
                        </a:rPr>
                        <a:t>Laadukas varhaiskasvatus ja koulutus</a:t>
                      </a:r>
                    </a:p>
                  </a:txBody>
                  <a:tcPr marL="68580" marR="68580" marT="34290" marB="34290">
                    <a:solidFill>
                      <a:schemeClr val="accent3">
                        <a:lumMod val="40000"/>
                        <a:lumOff val="60000"/>
                        <a:alpha val="32157"/>
                      </a:schemeClr>
                    </a:solidFill>
                  </a:tcPr>
                </a:tc>
                <a:extLst>
                  <a:ext uri="{0D108BD9-81ED-4DB2-BD59-A6C34878D82A}">
                    <a16:rowId xmlns:a16="http://schemas.microsoft.com/office/drawing/2014/main" val="1938386699"/>
                  </a:ext>
                </a:extLst>
              </a:tr>
              <a:tr h="18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1" strike="noStrike" dirty="0">
                          <a:latin typeface="Calibri" panose="020F0502020204030204" pitchFamily="34" charset="0"/>
                          <a:cs typeface="Calibri" panose="020F0502020204030204" pitchFamily="34" charset="0"/>
                        </a:rPr>
                        <a:t>Vapaa-ajan mielekäs tekeminen ja kokeminen</a:t>
                      </a:r>
                      <a:endParaRPr lang="fi-FI" sz="800" b="1" strike="noStrike" dirty="0">
                        <a:solidFill>
                          <a:srgbClr val="C00000"/>
                        </a:solidFill>
                        <a:latin typeface="Calibri" panose="020F0502020204030204" pitchFamily="34" charset="0"/>
                        <a:cs typeface="Calibri" panose="020F050202020403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76859830"/>
                  </a:ext>
                </a:extLst>
              </a:tr>
            </a:tbl>
          </a:graphicData>
        </a:graphic>
      </p:graphicFrame>
      <p:sp>
        <p:nvSpPr>
          <p:cNvPr id="93" name="Tekstiruutu 92">
            <a:extLst>
              <a:ext uri="{FF2B5EF4-FFF2-40B4-BE49-F238E27FC236}">
                <a16:creationId xmlns:a16="http://schemas.microsoft.com/office/drawing/2014/main" id="{4712AF47-163B-4C87-97D0-A33DC80C0E3F}"/>
              </a:ext>
            </a:extLst>
          </p:cNvPr>
          <p:cNvSpPr txBox="1"/>
          <p:nvPr/>
        </p:nvSpPr>
        <p:spPr>
          <a:xfrm>
            <a:off x="3637773" y="2972014"/>
            <a:ext cx="2402430" cy="361637"/>
          </a:xfrm>
          <a:prstGeom prst="rect">
            <a:avLst/>
          </a:prstGeom>
          <a:noFill/>
        </p:spPr>
        <p:txBody>
          <a:bodyPr wrap="square" lIns="68580" tIns="34290" rIns="68580" bIns="34290" rtlCol="0" anchor="t">
            <a:spAutoFit/>
          </a:bodyPr>
          <a:lstStyle/>
          <a:p>
            <a:pPr defTabSz="685800">
              <a:defRPr/>
            </a:pPr>
            <a:r>
              <a:rPr lang="fi-FI" sz="1000" b="1" dirty="0">
                <a:solidFill>
                  <a:prstClr val="white"/>
                </a:solidFill>
                <a:ea typeface="Verdana" panose="020B0604030504040204" pitchFamily="34" charset="0"/>
                <a:cs typeface="Arial"/>
              </a:rPr>
              <a:t>ILMASTO- JA RESURSSIVIISAS</a:t>
            </a:r>
          </a:p>
          <a:p>
            <a:pPr defTabSz="685800">
              <a:defRPr/>
            </a:pPr>
            <a:r>
              <a:rPr lang="fi-FI" sz="900" b="1" dirty="0">
                <a:solidFill>
                  <a:schemeClr val="bg1"/>
                </a:solidFill>
                <a:latin typeface="+mj-lt"/>
                <a:ea typeface="Verdana" panose="020B0604030504040204" pitchFamily="34" charset="0"/>
                <a:cs typeface="Arial"/>
              </a:rPr>
              <a:t>Kestävästi kasvava </a:t>
            </a:r>
            <a:r>
              <a:rPr lang="fi-FI" sz="900" b="1" i="0" dirty="0">
                <a:solidFill>
                  <a:schemeClr val="bg1"/>
                </a:solidFill>
                <a:effectLst/>
                <a:latin typeface="+mj-lt"/>
              </a:rPr>
              <a:t>–</a:t>
            </a:r>
            <a:r>
              <a:rPr lang="fi-FI" sz="900" dirty="0">
                <a:solidFill>
                  <a:schemeClr val="bg1"/>
                </a:solidFill>
                <a:latin typeface="+mj-lt"/>
              </a:rPr>
              <a:t> </a:t>
            </a:r>
            <a:r>
              <a:rPr lang="fi-FI" sz="900" b="1" dirty="0">
                <a:solidFill>
                  <a:schemeClr val="bg1"/>
                </a:solidFill>
                <a:latin typeface="+mj-lt"/>
                <a:ea typeface="Verdana" panose="020B0604030504040204" pitchFamily="34" charset="0"/>
                <a:cs typeface="Arial"/>
              </a:rPr>
              <a:t>ympäristöstään ylpeä</a:t>
            </a:r>
          </a:p>
        </p:txBody>
      </p:sp>
      <p:sp>
        <p:nvSpPr>
          <p:cNvPr id="95" name="Tekstiruutu 94">
            <a:extLst>
              <a:ext uri="{FF2B5EF4-FFF2-40B4-BE49-F238E27FC236}">
                <a16:creationId xmlns:a16="http://schemas.microsoft.com/office/drawing/2014/main" id="{F53F51A8-6B8C-4E3D-A6C5-CE1FD91848AA}"/>
              </a:ext>
            </a:extLst>
          </p:cNvPr>
          <p:cNvSpPr txBox="1"/>
          <p:nvPr/>
        </p:nvSpPr>
        <p:spPr>
          <a:xfrm>
            <a:off x="3644259" y="1882790"/>
            <a:ext cx="2150115" cy="361637"/>
          </a:xfrm>
          <a:prstGeom prst="rect">
            <a:avLst/>
          </a:prstGeom>
          <a:noFill/>
        </p:spPr>
        <p:txBody>
          <a:bodyPr wrap="square" lIns="68580" tIns="34290" rIns="68580" bIns="34290" rtlCol="0" anchor="t">
            <a:spAutoFit/>
          </a:bodyPr>
          <a:lstStyle/>
          <a:p>
            <a:pPr defTabSz="685800">
              <a:defRPr/>
            </a:pPr>
            <a:r>
              <a:rPr lang="fi-FI" sz="1000" b="1" dirty="0">
                <a:solidFill>
                  <a:prstClr val="white"/>
                </a:solidFill>
                <a:ea typeface="Verdana" panose="020B0604030504040204" pitchFamily="34" charset="0"/>
                <a:cs typeface="Arial"/>
              </a:rPr>
              <a:t>ELINVOIMAINEN JA KASVAVA</a:t>
            </a:r>
          </a:p>
          <a:p>
            <a:pPr defTabSz="685800">
              <a:defRPr/>
            </a:pPr>
            <a:r>
              <a:rPr lang="fi-FI" sz="900" b="1" dirty="0">
                <a:solidFill>
                  <a:prstClr val="white"/>
                </a:solidFill>
                <a:ea typeface="Verdana" panose="020B0604030504040204" pitchFamily="34" charset="0"/>
                <a:cs typeface="Arial"/>
              </a:rPr>
              <a:t>Houkutteleva osaajille ja yrityksille</a:t>
            </a:r>
          </a:p>
        </p:txBody>
      </p:sp>
      <p:sp>
        <p:nvSpPr>
          <p:cNvPr id="97" name="Tekstiruutu 96">
            <a:extLst>
              <a:ext uri="{FF2B5EF4-FFF2-40B4-BE49-F238E27FC236}">
                <a16:creationId xmlns:a16="http://schemas.microsoft.com/office/drawing/2014/main" id="{1E11D322-9E8A-49C4-9C2B-90317326DF62}"/>
              </a:ext>
            </a:extLst>
          </p:cNvPr>
          <p:cNvSpPr txBox="1"/>
          <p:nvPr/>
        </p:nvSpPr>
        <p:spPr>
          <a:xfrm>
            <a:off x="3645965" y="809117"/>
            <a:ext cx="2736497" cy="361637"/>
          </a:xfrm>
          <a:prstGeom prst="rect">
            <a:avLst/>
          </a:prstGeom>
          <a:noFill/>
        </p:spPr>
        <p:txBody>
          <a:bodyPr wrap="square" lIns="68580" tIns="34290" rIns="68580" bIns="34290" rtlCol="0" anchor="t">
            <a:spAutoFit/>
          </a:bodyPr>
          <a:lstStyle/>
          <a:p>
            <a:pPr defTabSz="685800">
              <a:defRPr/>
            </a:pPr>
            <a:r>
              <a:rPr lang="fi-FI" sz="1000" b="1" dirty="0">
                <a:solidFill>
                  <a:prstClr val="white"/>
                </a:solidFill>
                <a:ea typeface="Verdana" panose="020B0604030504040204" pitchFamily="34" charset="0"/>
                <a:cs typeface="Arial"/>
              </a:rPr>
              <a:t>HYVINVOIVA JA YHTEISÖLLINEN</a:t>
            </a:r>
          </a:p>
          <a:p>
            <a:pPr defTabSz="685800">
              <a:defRPr/>
            </a:pPr>
            <a:r>
              <a:rPr lang="fi-FI" sz="900" b="1" dirty="0">
                <a:solidFill>
                  <a:prstClr val="white"/>
                </a:solidFill>
                <a:ea typeface="Verdana"/>
                <a:cs typeface="Arial"/>
              </a:rPr>
              <a:t>Turvallinen kaikille – paras paikka kasvaa ja oppia  </a:t>
            </a:r>
            <a:endParaRPr lang="fi-FI" sz="900" b="1" dirty="0">
              <a:solidFill>
                <a:prstClr val="white"/>
              </a:solidFill>
              <a:ea typeface="Verdana" panose="020B0604030504040204" pitchFamily="34" charset="0"/>
              <a:cs typeface="Arial"/>
            </a:endParaRPr>
          </a:p>
        </p:txBody>
      </p:sp>
    </p:spTree>
    <p:extLst>
      <p:ext uri="{BB962C8B-B14F-4D97-AF65-F5344CB8AC3E}">
        <p14:creationId xmlns:p14="http://schemas.microsoft.com/office/powerpoint/2010/main" val="97391817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9E5F513-A9CC-444A-89E7-A8F91DE4A5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82740" y="2964181"/>
            <a:ext cx="2282917" cy="1977204"/>
          </a:xfrm>
          <a:prstGeom prst="rect">
            <a:avLst/>
          </a:prstGeom>
          <a:ln>
            <a:noFill/>
          </a:ln>
        </p:spPr>
      </p:pic>
      <p:sp>
        <p:nvSpPr>
          <p:cNvPr id="2" name="Otsikko 1">
            <a:extLst>
              <a:ext uri="{FF2B5EF4-FFF2-40B4-BE49-F238E27FC236}">
                <a16:creationId xmlns:a16="http://schemas.microsoft.com/office/drawing/2014/main" id="{02C8C040-175E-4006-ABEB-E1D30312CE6A}"/>
              </a:ext>
            </a:extLst>
          </p:cNvPr>
          <p:cNvSpPr>
            <a:spLocks noGrp="1"/>
          </p:cNvSpPr>
          <p:nvPr>
            <p:ph type="title"/>
          </p:nvPr>
        </p:nvSpPr>
        <p:spPr>
          <a:xfrm>
            <a:off x="1323975" y="881670"/>
            <a:ext cx="5876926" cy="979083"/>
          </a:xfrm>
        </p:spPr>
        <p:txBody>
          <a:bodyPr>
            <a:normAutofit/>
          </a:bodyPr>
          <a:lstStyle/>
          <a:p>
            <a:r>
              <a:rPr lang="fi-FI" sz="3700" dirty="0">
                <a:solidFill>
                  <a:schemeClr val="accent3"/>
                </a:solidFill>
              </a:rPr>
              <a:t>Hyvän elämän pääkaupunki</a:t>
            </a:r>
            <a:br>
              <a:rPr lang="fi-FI" dirty="0">
                <a:solidFill>
                  <a:schemeClr val="accent3"/>
                </a:solidFill>
              </a:rPr>
            </a:br>
            <a:r>
              <a:rPr lang="fi-FI" sz="2400" b="1" i="1" dirty="0">
                <a:solidFill>
                  <a:schemeClr val="accent3"/>
                </a:solidFill>
                <a:effectLst/>
                <a:latin typeface="+mj-lt"/>
              </a:rPr>
              <a:t>–</a:t>
            </a:r>
            <a:r>
              <a:rPr lang="fi-FI" sz="2400" i="1" dirty="0">
                <a:solidFill>
                  <a:schemeClr val="accent3"/>
                </a:solidFill>
              </a:rPr>
              <a:t> terveyttä, elinvoimaa ja arjen rikkautta</a:t>
            </a:r>
            <a:endParaRPr lang="fi-FI" sz="2400" dirty="0">
              <a:solidFill>
                <a:schemeClr val="accent3"/>
              </a:solidFill>
            </a:endParaRPr>
          </a:p>
        </p:txBody>
      </p:sp>
      <p:sp>
        <p:nvSpPr>
          <p:cNvPr id="3" name="Tekstin paikkamerkki 2">
            <a:extLst>
              <a:ext uri="{FF2B5EF4-FFF2-40B4-BE49-F238E27FC236}">
                <a16:creationId xmlns:a16="http://schemas.microsoft.com/office/drawing/2014/main" id="{31D9C294-77D2-4D0C-8AFE-241B49B814C9}"/>
              </a:ext>
            </a:extLst>
          </p:cNvPr>
          <p:cNvSpPr>
            <a:spLocks noGrp="1"/>
          </p:cNvSpPr>
          <p:nvPr>
            <p:ph type="body" idx="1"/>
          </p:nvPr>
        </p:nvSpPr>
        <p:spPr>
          <a:xfrm>
            <a:off x="1323975" y="2002384"/>
            <a:ext cx="5751196" cy="1760220"/>
          </a:xfrm>
        </p:spPr>
        <p:txBody>
          <a:bodyPr>
            <a:normAutofit fontScale="70000" lnSpcReduction="20000"/>
          </a:bodyPr>
          <a:lstStyle/>
          <a:p>
            <a:pPr marL="0" indent="0">
              <a:buFont typeface="Arial" panose="020B0604020202020204" pitchFamily="34" charset="0"/>
              <a:buNone/>
            </a:pPr>
            <a:r>
              <a:rPr lang="fi-FI" sz="1800" b="1" dirty="0"/>
              <a:t>Kuopiolainen toimintatapa on ”Lupa tehdä toisin”.                                                                 Toimimme avoimesti, innostavasti, vastuullisesti, yhdessä.</a:t>
            </a:r>
          </a:p>
          <a:p>
            <a:pPr marL="0" indent="0">
              <a:buFont typeface="Arial" panose="020B0604020202020204" pitchFamily="34" charset="0"/>
              <a:buNone/>
            </a:pPr>
            <a:r>
              <a:rPr lang="fi-FI" sz="1800" dirty="0"/>
              <a:t>Toimintatapojemme tulee näkyä kaikessa toiminnassamme, niin asiakastyössä kuin työyhteisössä. Muuttuvassa toimintaympäristössä tarvitsemme luovuutta ja rohkeutta tehdä asioita uudella tavalla ja arvioida kriittisesti myös vakiintuneita toimintatapoja. Toimimme vastuullisesti ja otamme toiminnassamme huomioon taloudelliset, sosiaaliset ja ekologiset vaikutukset. Teemme organisaatiorajat ylittävää yhteistyötä ja otamme asukkaat vahvasti mukaan toiminnan ja palvelujen kehittämiseen.</a:t>
            </a:r>
          </a:p>
          <a:p>
            <a:endParaRPr lang="fi-FI" dirty="0"/>
          </a:p>
        </p:txBody>
      </p:sp>
      <p:sp>
        <p:nvSpPr>
          <p:cNvPr id="4" name="Päivämäärän paikkamerkki 3">
            <a:extLst>
              <a:ext uri="{FF2B5EF4-FFF2-40B4-BE49-F238E27FC236}">
                <a16:creationId xmlns:a16="http://schemas.microsoft.com/office/drawing/2014/main" id="{6A9007CB-8726-48BD-BBD8-DF78549E7267}"/>
              </a:ext>
            </a:extLst>
          </p:cNvPr>
          <p:cNvSpPr>
            <a:spLocks noGrp="1"/>
          </p:cNvSpPr>
          <p:nvPr>
            <p:ph type="dt" sz="half" idx="10"/>
          </p:nvPr>
        </p:nvSpPr>
        <p:spPr/>
        <p:txBody>
          <a:bodyPr/>
          <a:lstStyle/>
          <a:p>
            <a:fld id="{CF688657-4FA2-DF40-864D-CACF72E8AD31}" type="datetime1">
              <a:rPr lang="fi-FI" smtClean="0"/>
              <a:t>15.6.2022</a:t>
            </a:fld>
            <a:endParaRPr lang="en-FI"/>
          </a:p>
        </p:txBody>
      </p:sp>
      <p:sp>
        <p:nvSpPr>
          <p:cNvPr id="5" name="Dian numeron paikkamerkki 4">
            <a:extLst>
              <a:ext uri="{FF2B5EF4-FFF2-40B4-BE49-F238E27FC236}">
                <a16:creationId xmlns:a16="http://schemas.microsoft.com/office/drawing/2014/main" id="{D1B98D1A-215E-4333-851D-2C1647327C96}"/>
              </a:ext>
            </a:extLst>
          </p:cNvPr>
          <p:cNvSpPr>
            <a:spLocks noGrp="1"/>
          </p:cNvSpPr>
          <p:nvPr>
            <p:ph type="sldNum" sz="quarter" idx="12"/>
          </p:nvPr>
        </p:nvSpPr>
        <p:spPr/>
        <p:txBody>
          <a:bodyPr/>
          <a:lstStyle/>
          <a:p>
            <a:fld id="{E8CDC835-6F96-6540-A055-BE713FCBC575}" type="slidenum">
              <a:rPr lang="en-FI" smtClean="0"/>
              <a:t>4</a:t>
            </a:fld>
            <a:endParaRPr lang="en-FI"/>
          </a:p>
        </p:txBody>
      </p:sp>
    </p:spTree>
    <p:extLst>
      <p:ext uri="{BB962C8B-B14F-4D97-AF65-F5344CB8AC3E}">
        <p14:creationId xmlns:p14="http://schemas.microsoft.com/office/powerpoint/2010/main" val="262058133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CBE00CB-FE49-47CB-8388-EACD1BC7C4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74" y="317"/>
            <a:ext cx="9140452" cy="5142865"/>
          </a:xfrm>
          <a:prstGeom prst="rect">
            <a:avLst/>
          </a:prstGeom>
        </p:spPr>
      </p:pic>
      <p:pic>
        <p:nvPicPr>
          <p:cNvPr id="6" name="Kuva 5">
            <a:extLst>
              <a:ext uri="{FF2B5EF4-FFF2-40B4-BE49-F238E27FC236}">
                <a16:creationId xmlns:a16="http://schemas.microsoft.com/office/drawing/2014/main" id="{3AF254CD-46FC-4DD3-83D4-A58BECECFB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1374" y="-167704"/>
            <a:ext cx="4458006" cy="2972004"/>
          </a:xfrm>
          <a:prstGeom prst="rect">
            <a:avLst/>
          </a:prstGeom>
        </p:spPr>
      </p:pic>
      <p:grpSp>
        <p:nvGrpSpPr>
          <p:cNvPr id="17" name="Ryhmä 16">
            <a:extLst>
              <a:ext uri="{FF2B5EF4-FFF2-40B4-BE49-F238E27FC236}">
                <a16:creationId xmlns:a16="http://schemas.microsoft.com/office/drawing/2014/main" id="{08D53A6F-6BEB-483C-A2DA-FD1B2DCCA80A}"/>
              </a:ext>
            </a:extLst>
          </p:cNvPr>
          <p:cNvGrpSpPr/>
          <p:nvPr/>
        </p:nvGrpSpPr>
        <p:grpSpPr>
          <a:xfrm>
            <a:off x="4922426" y="2703780"/>
            <a:ext cx="4219800" cy="1798940"/>
            <a:chOff x="5000174" y="2333296"/>
            <a:chExt cx="3897723" cy="1798940"/>
          </a:xfrm>
        </p:grpSpPr>
        <p:sp>
          <p:nvSpPr>
            <p:cNvPr id="5" name="Title 3">
              <a:extLst>
                <a:ext uri="{FF2B5EF4-FFF2-40B4-BE49-F238E27FC236}">
                  <a16:creationId xmlns:a16="http://schemas.microsoft.com/office/drawing/2014/main" id="{BEC3F2CF-9924-44BF-B7C9-85155A37F266}"/>
                </a:ext>
              </a:extLst>
            </p:cNvPr>
            <p:cNvSpPr txBox="1">
              <a:spLocks/>
            </p:cNvSpPr>
            <p:nvPr/>
          </p:nvSpPr>
          <p:spPr>
            <a:xfrm>
              <a:off x="5000175" y="2333296"/>
              <a:ext cx="3897722" cy="562304"/>
            </a:xfrm>
            <a:prstGeom prst="rect">
              <a:avLst/>
            </a:prstGeom>
          </p:spPr>
          <p:txBody>
            <a:bodyP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fi-FI" sz="3600" b="1" dirty="0">
                  <a:solidFill>
                    <a:schemeClr val="bg1"/>
                  </a:solidFill>
                  <a:latin typeface="Corbel" panose="020B0503020204020204" pitchFamily="34" charset="0"/>
                </a:rPr>
                <a:t>Menestystekijät, </a:t>
              </a:r>
              <a:endParaRPr lang="en-FI" sz="3600" b="1" dirty="0">
                <a:solidFill>
                  <a:schemeClr val="bg1"/>
                </a:solidFill>
                <a:latin typeface="Corbel" panose="020B0503020204020204" pitchFamily="34" charset="0"/>
              </a:endParaRPr>
            </a:p>
          </p:txBody>
        </p:sp>
        <p:sp>
          <p:nvSpPr>
            <p:cNvPr id="12" name="Tekstiruutu 11">
              <a:extLst>
                <a:ext uri="{FF2B5EF4-FFF2-40B4-BE49-F238E27FC236}">
                  <a16:creationId xmlns:a16="http://schemas.microsoft.com/office/drawing/2014/main" id="{A2ABA32F-6892-4E61-8499-873B35D0148E}"/>
                </a:ext>
              </a:extLst>
            </p:cNvPr>
            <p:cNvSpPr txBox="1"/>
            <p:nvPr/>
          </p:nvSpPr>
          <p:spPr>
            <a:xfrm>
              <a:off x="5000175" y="2728968"/>
              <a:ext cx="3897720" cy="646331"/>
            </a:xfrm>
            <a:prstGeom prst="rect">
              <a:avLst/>
            </a:prstGeom>
            <a:noFill/>
          </p:spPr>
          <p:txBody>
            <a:bodyPr wrap="square">
              <a:spAutoFit/>
            </a:bodyPr>
            <a:lstStyle/>
            <a:p>
              <a:pPr algn="ctr"/>
              <a:r>
                <a:rPr lang="fi-FI" sz="3600" b="1" dirty="0">
                  <a:solidFill>
                    <a:schemeClr val="bg1"/>
                  </a:solidFill>
                  <a:latin typeface="Corbel" panose="020B0503020204020204" pitchFamily="34" charset="0"/>
                </a:rPr>
                <a:t>tavoitteet</a:t>
              </a:r>
              <a:endParaRPr lang="fi-FI" sz="3600" dirty="0"/>
            </a:p>
          </p:txBody>
        </p:sp>
        <p:sp>
          <p:nvSpPr>
            <p:cNvPr id="14" name="Tekstiruutu 13">
              <a:extLst>
                <a:ext uri="{FF2B5EF4-FFF2-40B4-BE49-F238E27FC236}">
                  <a16:creationId xmlns:a16="http://schemas.microsoft.com/office/drawing/2014/main" id="{A06DAEAB-D1C6-4A63-A10E-DA0126CD47C3}"/>
                </a:ext>
              </a:extLst>
            </p:cNvPr>
            <p:cNvSpPr txBox="1"/>
            <p:nvPr/>
          </p:nvSpPr>
          <p:spPr>
            <a:xfrm>
              <a:off x="5000175" y="3078563"/>
              <a:ext cx="3897722" cy="646331"/>
            </a:xfrm>
            <a:prstGeom prst="rect">
              <a:avLst/>
            </a:prstGeom>
            <a:noFill/>
          </p:spPr>
          <p:txBody>
            <a:bodyPr wrap="square">
              <a:spAutoFit/>
            </a:bodyPr>
            <a:lstStyle/>
            <a:p>
              <a:pPr algn="ctr"/>
              <a:r>
                <a:rPr lang="fi-FI" sz="3600" b="1" dirty="0">
                  <a:solidFill>
                    <a:schemeClr val="bg1"/>
                  </a:solidFill>
                  <a:latin typeface="Corbel" panose="020B0503020204020204" pitchFamily="34" charset="0"/>
                </a:rPr>
                <a:t>valtuustokaudelle</a:t>
              </a:r>
              <a:endParaRPr lang="fi-FI" sz="3600" dirty="0"/>
            </a:p>
          </p:txBody>
        </p:sp>
        <p:sp>
          <p:nvSpPr>
            <p:cNvPr id="16" name="Tekstiruutu 15">
              <a:extLst>
                <a:ext uri="{FF2B5EF4-FFF2-40B4-BE49-F238E27FC236}">
                  <a16:creationId xmlns:a16="http://schemas.microsoft.com/office/drawing/2014/main" id="{375541C0-7AFE-4B65-89AC-EE12BFBA5AA0}"/>
                </a:ext>
              </a:extLst>
            </p:cNvPr>
            <p:cNvSpPr txBox="1"/>
            <p:nvPr/>
          </p:nvSpPr>
          <p:spPr>
            <a:xfrm>
              <a:off x="5000174" y="3485905"/>
              <a:ext cx="3897721" cy="646331"/>
            </a:xfrm>
            <a:prstGeom prst="rect">
              <a:avLst/>
            </a:prstGeom>
            <a:noFill/>
          </p:spPr>
          <p:txBody>
            <a:bodyPr wrap="square">
              <a:spAutoFit/>
            </a:bodyPr>
            <a:lstStyle/>
            <a:p>
              <a:pPr algn="ctr"/>
              <a:r>
                <a:rPr lang="fi-FI" sz="3600" b="1" dirty="0">
                  <a:solidFill>
                    <a:schemeClr val="bg1"/>
                  </a:solidFill>
                  <a:latin typeface="Corbel" panose="020B0503020204020204" pitchFamily="34" charset="0"/>
                </a:rPr>
                <a:t>ja mittarit</a:t>
              </a:r>
              <a:endParaRPr lang="fi-FI" sz="3600" dirty="0"/>
            </a:p>
          </p:txBody>
        </p:sp>
      </p:grpSp>
      <p:pic>
        <p:nvPicPr>
          <p:cNvPr id="10" name="Kuva 9">
            <a:extLst>
              <a:ext uri="{FF2B5EF4-FFF2-40B4-BE49-F238E27FC236}">
                <a16:creationId xmlns:a16="http://schemas.microsoft.com/office/drawing/2014/main" id="{4A124BC8-A713-46E4-8C97-370C5290B1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231" y="91073"/>
            <a:ext cx="885146" cy="267254"/>
          </a:xfrm>
          <a:prstGeom prst="rect">
            <a:avLst/>
          </a:prstGeom>
        </p:spPr>
      </p:pic>
    </p:spTree>
    <p:extLst>
      <p:ext uri="{BB962C8B-B14F-4D97-AF65-F5344CB8AC3E}">
        <p14:creationId xmlns:p14="http://schemas.microsoft.com/office/powerpoint/2010/main" val="281377055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FFF609EF-8D5A-4904-A814-56D2D59191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91" y="326"/>
            <a:ext cx="9140416" cy="5142844"/>
          </a:xfrm>
          <a:prstGeom prst="rect">
            <a:avLst/>
          </a:prstGeom>
        </p:spPr>
      </p:pic>
      <p:sp>
        <p:nvSpPr>
          <p:cNvPr id="22" name="Suorakulmio 21">
            <a:extLst>
              <a:ext uri="{FF2B5EF4-FFF2-40B4-BE49-F238E27FC236}">
                <a16:creationId xmlns:a16="http://schemas.microsoft.com/office/drawing/2014/main" id="{517121D3-1802-44C8-9B94-7D0DA4A5662B}"/>
              </a:ext>
            </a:extLst>
          </p:cNvPr>
          <p:cNvSpPr/>
          <p:nvPr/>
        </p:nvSpPr>
        <p:spPr>
          <a:xfrm>
            <a:off x="4925028" y="1021080"/>
            <a:ext cx="4217198" cy="2376089"/>
          </a:xfrm>
          <a:prstGeom prst="rect">
            <a:avLst/>
          </a:prstGeom>
          <a:solidFill>
            <a:schemeClr val="accent3">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D904F349-5734-4D7F-B33B-EC67952EE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5431" y="91073"/>
            <a:ext cx="885146" cy="267254"/>
          </a:xfrm>
          <a:prstGeom prst="rect">
            <a:avLst/>
          </a:prstGeom>
        </p:spPr>
      </p:pic>
      <p:sp>
        <p:nvSpPr>
          <p:cNvPr id="21" name="Suorakulmio 20">
            <a:extLst>
              <a:ext uri="{FF2B5EF4-FFF2-40B4-BE49-F238E27FC236}">
                <a16:creationId xmlns:a16="http://schemas.microsoft.com/office/drawing/2014/main" id="{532A40D9-63EC-41F5-9682-BB0FF6D88315}"/>
              </a:ext>
            </a:extLst>
          </p:cNvPr>
          <p:cNvSpPr/>
          <p:nvPr/>
        </p:nvSpPr>
        <p:spPr>
          <a:xfrm>
            <a:off x="5080000" y="1104349"/>
            <a:ext cx="3970577" cy="2223686"/>
          </a:xfrm>
          <a:prstGeom prst="rect">
            <a:avLst/>
          </a:prstGeom>
        </p:spPr>
        <p:txBody>
          <a:bodyPr wrap="square" lIns="68580" tIns="34290" rIns="68580" bIns="34290" anchor="t">
            <a:spAutoFit/>
          </a:bodyPr>
          <a:lstStyle/>
          <a:p>
            <a:r>
              <a:rPr lang="fi-FI" sz="1400" b="1" dirty="0">
                <a:solidFill>
                  <a:schemeClr val="bg1"/>
                </a:solidFill>
                <a:effectLst/>
                <a:latin typeface="Corbel" panose="020B0503020204020204" pitchFamily="34" charset="0"/>
                <a:ea typeface="Calibri" panose="020F0502020204030204" pitchFamily="34" charset="0"/>
                <a:cs typeface="Calibri" panose="020F0502020204030204" pitchFamily="34" charset="0"/>
              </a:rPr>
              <a:t>Kuopiossa on asukkaiden hyvän elämän mahdollistavat palvelut ja turvallinen sekä viihtyisä asuin- ja elinympäristö.</a:t>
            </a:r>
            <a:r>
              <a:rPr lang="fi-FI"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r>
              <a:rPr lang="fi-FI" sz="1400" b="1" dirty="0">
                <a:solidFill>
                  <a:schemeClr val="bg1"/>
                </a:solidFill>
                <a:effectLst/>
                <a:latin typeface="Corbel" panose="020B0503020204020204" pitchFamily="34" charset="0"/>
                <a:ea typeface="Calibri" panose="020F0502020204030204" pitchFamily="34" charset="0"/>
                <a:cs typeface="Calibri" panose="020F0502020204030204" pitchFamily="34" charset="0"/>
              </a:rPr>
              <a:t>Turvallinen Kuopio on paitsi fyysistä turvallisuutta myös sosiaalista eheyttä. Kuopiossa lapset ja nuoret ovat etusijalla – täällä on hyvä kasvaa, harrastaa ja opiskella. Tuemme ikäihmisten hyvinvointia ja elämänlaatua. Haluamme vahvistaa asukkaiden hyvää elämää kannattelevia tekijöitä ja edistää asukkaiden mahdollisuutta hyvään elämään. </a:t>
            </a:r>
            <a:endParaRPr lang="fi-FI"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38" name="Title 3">
            <a:extLst>
              <a:ext uri="{FF2B5EF4-FFF2-40B4-BE49-F238E27FC236}">
                <a16:creationId xmlns:a16="http://schemas.microsoft.com/office/drawing/2014/main" id="{03ED4A01-A8F1-4EE7-90A5-4BFA640F3831}"/>
              </a:ext>
            </a:extLst>
          </p:cNvPr>
          <p:cNvSpPr txBox="1">
            <a:spLocks/>
          </p:cNvSpPr>
          <p:nvPr/>
        </p:nvSpPr>
        <p:spPr>
          <a:xfrm>
            <a:off x="1775" y="3728593"/>
            <a:ext cx="9142225" cy="678146"/>
          </a:xfrm>
          <a:prstGeom prst="rect">
            <a:avLst/>
          </a:prstGeom>
        </p:spPr>
        <p:txBody>
          <a:bodyP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fi-FI" sz="4500" b="1" spc="-150" dirty="0">
                <a:solidFill>
                  <a:schemeClr val="bg1"/>
                </a:solidFill>
                <a:latin typeface="Corbel" panose="020B0503020204020204" pitchFamily="34" charset="0"/>
              </a:rPr>
              <a:t>Hyvinvoiva ja yhteisöllinen</a:t>
            </a:r>
            <a:endParaRPr lang="en-FI" sz="4500" b="1" spc="-150" dirty="0">
              <a:solidFill>
                <a:schemeClr val="bg1"/>
              </a:solidFill>
              <a:latin typeface="Corbel" panose="020B0503020204020204" pitchFamily="34" charset="0"/>
            </a:endParaRPr>
          </a:p>
        </p:txBody>
      </p:sp>
      <p:sp>
        <p:nvSpPr>
          <p:cNvPr id="39" name="Tekstiruutu 38">
            <a:extLst>
              <a:ext uri="{FF2B5EF4-FFF2-40B4-BE49-F238E27FC236}">
                <a16:creationId xmlns:a16="http://schemas.microsoft.com/office/drawing/2014/main" id="{56EC3B29-8BD8-42A9-B687-1D04D910A8D1}"/>
              </a:ext>
            </a:extLst>
          </p:cNvPr>
          <p:cNvSpPr txBox="1"/>
          <p:nvPr/>
        </p:nvSpPr>
        <p:spPr>
          <a:xfrm>
            <a:off x="1775" y="4245382"/>
            <a:ext cx="9142225" cy="584775"/>
          </a:xfrm>
          <a:prstGeom prst="rect">
            <a:avLst/>
          </a:prstGeom>
          <a:noFill/>
        </p:spPr>
        <p:txBody>
          <a:bodyPr wrap="square">
            <a:spAutoFit/>
          </a:bodyPr>
          <a:lstStyle/>
          <a:p>
            <a:pPr algn="ctr"/>
            <a:r>
              <a:rPr lang="fi-FI" sz="3200" dirty="0">
                <a:solidFill>
                  <a:schemeClr val="bg1"/>
                </a:solidFill>
                <a:latin typeface="Corbel" panose="020B0503020204020204" pitchFamily="34" charset="0"/>
                <a:ea typeface="ＭＳ Ｐゴシック"/>
                <a:cs typeface="Calibri"/>
              </a:rPr>
              <a:t>–</a:t>
            </a:r>
            <a:r>
              <a:rPr lang="fi-FI" sz="3200" spc="-150" dirty="0">
                <a:solidFill>
                  <a:schemeClr val="bg1"/>
                </a:solidFill>
                <a:latin typeface="Corbel" panose="020B0503020204020204" pitchFamily="34" charset="0"/>
              </a:rPr>
              <a:t> turvallinen kaikille, paras paikka kasvaa ja oppia</a:t>
            </a:r>
            <a:endParaRPr lang="fi-FI" sz="3200" dirty="0"/>
          </a:p>
        </p:txBody>
      </p:sp>
    </p:spTree>
    <p:extLst>
      <p:ext uri="{BB962C8B-B14F-4D97-AF65-F5344CB8AC3E}">
        <p14:creationId xmlns:p14="http://schemas.microsoft.com/office/powerpoint/2010/main" val="84684425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orakulmio 23">
            <a:extLst>
              <a:ext uri="{FF2B5EF4-FFF2-40B4-BE49-F238E27FC236}">
                <a16:creationId xmlns:a16="http://schemas.microsoft.com/office/drawing/2014/main" id="{D0D278BC-3CF1-437E-9D26-D30806DB09CE}"/>
              </a:ext>
            </a:extLst>
          </p:cNvPr>
          <p:cNvSpPr/>
          <p:nvPr/>
        </p:nvSpPr>
        <p:spPr>
          <a:xfrm>
            <a:off x="5265420" y="-301"/>
            <a:ext cx="3878580" cy="58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a:extLst>
              <a:ext uri="{FF2B5EF4-FFF2-40B4-BE49-F238E27FC236}">
                <a16:creationId xmlns:a16="http://schemas.microsoft.com/office/drawing/2014/main" id="{37658A06-A857-4E46-B680-E09559000BAD}"/>
              </a:ext>
            </a:extLst>
          </p:cNvPr>
          <p:cNvSpPr>
            <a:spLocks noGrp="1"/>
          </p:cNvSpPr>
          <p:nvPr>
            <p:ph type="dt" sz="half" idx="10"/>
          </p:nvPr>
        </p:nvSpPr>
        <p:spPr/>
        <p:txBody>
          <a:bodyPr/>
          <a:lstStyle/>
          <a:p>
            <a:fld id="{7EF12463-1F28-154C-8428-AB4EB521454B}" type="datetime1">
              <a:rPr lang="fi-FI" smtClean="0"/>
              <a:t>15.6.2022</a:t>
            </a:fld>
            <a:endParaRPr lang="en-FI" dirty="0"/>
          </a:p>
        </p:txBody>
      </p:sp>
      <p:sp>
        <p:nvSpPr>
          <p:cNvPr id="3" name="Dian numeron paikkamerkki 2">
            <a:extLst>
              <a:ext uri="{FF2B5EF4-FFF2-40B4-BE49-F238E27FC236}">
                <a16:creationId xmlns:a16="http://schemas.microsoft.com/office/drawing/2014/main" id="{65D48D33-ED59-41D1-B5F5-04A1DD4D3D3E}"/>
              </a:ext>
            </a:extLst>
          </p:cNvPr>
          <p:cNvSpPr>
            <a:spLocks noGrp="1"/>
          </p:cNvSpPr>
          <p:nvPr>
            <p:ph type="sldNum" sz="quarter" idx="12"/>
          </p:nvPr>
        </p:nvSpPr>
        <p:spPr/>
        <p:txBody>
          <a:bodyPr/>
          <a:lstStyle/>
          <a:p>
            <a:fld id="{E8CDC835-6F96-6540-A055-BE713FCBC575}" type="slidenum">
              <a:rPr lang="en-FI" smtClean="0"/>
              <a:t>7</a:t>
            </a:fld>
            <a:endParaRPr lang="en-FI" dirty="0"/>
          </a:p>
        </p:txBody>
      </p:sp>
      <p:sp>
        <p:nvSpPr>
          <p:cNvPr id="14" name="Suorakulmio 13">
            <a:extLst>
              <a:ext uri="{FF2B5EF4-FFF2-40B4-BE49-F238E27FC236}">
                <a16:creationId xmlns:a16="http://schemas.microsoft.com/office/drawing/2014/main" id="{0D9F3271-1893-4836-A314-9C24E82A2453}"/>
              </a:ext>
            </a:extLst>
          </p:cNvPr>
          <p:cNvSpPr/>
          <p:nvPr/>
        </p:nvSpPr>
        <p:spPr>
          <a:xfrm>
            <a:off x="315743" y="361228"/>
            <a:ext cx="4713457" cy="323165"/>
          </a:xfrm>
          <a:prstGeom prst="rect">
            <a:avLst/>
          </a:prstGeom>
        </p:spPr>
        <p:txBody>
          <a:bodyPr wrap="square">
            <a:spAutoFit/>
          </a:bodyPr>
          <a:lstStyle/>
          <a:p>
            <a:pPr defTabSz="342900" fontAlgn="base">
              <a:spcBef>
                <a:spcPct val="0"/>
              </a:spcBef>
              <a:spcAft>
                <a:spcPct val="0"/>
              </a:spcAft>
              <a:defRPr/>
            </a:pPr>
            <a:r>
              <a:rPr lang="fi-FI" sz="1500" b="1" dirty="0">
                <a:solidFill>
                  <a:schemeClr val="accent3">
                    <a:lumMod val="75000"/>
                  </a:schemeClr>
                </a:solidFill>
                <a:latin typeface="+mj-lt"/>
                <a:ea typeface="ＭＳ Ｐゴシック" charset="-128"/>
                <a:cs typeface="Calibri" panose="020F0502020204030204" pitchFamily="34" charset="0"/>
              </a:rPr>
              <a:t>1. HYVINVOIVA JA YHTEISÖLLINEN KUOPIO</a:t>
            </a:r>
          </a:p>
        </p:txBody>
      </p:sp>
      <p:graphicFrame>
        <p:nvGraphicFramePr>
          <p:cNvPr id="15" name="Taulukko 6">
            <a:extLst>
              <a:ext uri="{FF2B5EF4-FFF2-40B4-BE49-F238E27FC236}">
                <a16:creationId xmlns:a16="http://schemas.microsoft.com/office/drawing/2014/main" id="{E57A5D57-8B6B-480F-95A1-2296DE8A45B3}"/>
              </a:ext>
            </a:extLst>
          </p:cNvPr>
          <p:cNvGraphicFramePr>
            <a:graphicFrameLocks noGrp="1"/>
          </p:cNvGraphicFramePr>
          <p:nvPr>
            <p:extLst>
              <p:ext uri="{D42A27DB-BD31-4B8C-83A1-F6EECF244321}">
                <p14:modId xmlns:p14="http://schemas.microsoft.com/office/powerpoint/2010/main" val="3024374139"/>
              </p:ext>
            </p:extLst>
          </p:nvPr>
        </p:nvGraphicFramePr>
        <p:xfrm>
          <a:off x="371657" y="1247456"/>
          <a:ext cx="8417631" cy="3704208"/>
        </p:xfrm>
        <a:graphic>
          <a:graphicData uri="http://schemas.openxmlformats.org/drawingml/2006/table">
            <a:tbl>
              <a:tblPr firstRow="1" bandRow="1">
                <a:tableStyleId>{21E4AEA4-8DFA-4A89-87EB-49C32662AFE0}</a:tableStyleId>
              </a:tblPr>
              <a:tblGrid>
                <a:gridCol w="1956043">
                  <a:extLst>
                    <a:ext uri="{9D8B030D-6E8A-4147-A177-3AD203B41FA5}">
                      <a16:colId xmlns:a16="http://schemas.microsoft.com/office/drawing/2014/main" val="300981681"/>
                    </a:ext>
                  </a:extLst>
                </a:gridCol>
                <a:gridCol w="3807062">
                  <a:extLst>
                    <a:ext uri="{9D8B030D-6E8A-4147-A177-3AD203B41FA5}">
                      <a16:colId xmlns:a16="http://schemas.microsoft.com/office/drawing/2014/main" val="746586309"/>
                    </a:ext>
                  </a:extLst>
                </a:gridCol>
                <a:gridCol w="2654526">
                  <a:extLst>
                    <a:ext uri="{9D8B030D-6E8A-4147-A177-3AD203B41FA5}">
                      <a16:colId xmlns:a16="http://schemas.microsoft.com/office/drawing/2014/main" val="3068667541"/>
                    </a:ext>
                  </a:extLst>
                </a:gridCol>
              </a:tblGrid>
              <a:tr h="256327">
                <a:tc>
                  <a:txBody>
                    <a:bodyPr/>
                    <a:lstStyle/>
                    <a:p>
                      <a:r>
                        <a:rPr lang="fi-FI" sz="900" dirty="0">
                          <a:latin typeface="+mj-lt"/>
                          <a:cs typeface="Calibri" panose="020F0502020204030204" pitchFamily="34" charset="0"/>
                        </a:rPr>
                        <a:t>Kriittinen menestystekijä</a:t>
                      </a:r>
                    </a:p>
                  </a:txBody>
                  <a:tcPr marL="68580" marR="68580" marT="34290" marB="34290">
                    <a:solidFill>
                      <a:schemeClr val="accent3"/>
                    </a:solidFill>
                  </a:tcPr>
                </a:tc>
                <a:tc>
                  <a:txBody>
                    <a:bodyPr/>
                    <a:lstStyle/>
                    <a:p>
                      <a:r>
                        <a:rPr lang="fi-FI" sz="900" dirty="0">
                          <a:latin typeface="+mj-lt"/>
                          <a:cs typeface="Calibri" panose="020F0502020204030204" pitchFamily="34" charset="0"/>
                        </a:rPr>
                        <a:t>Tavoite valtuustokaudelle 2022</a:t>
                      </a:r>
                      <a:r>
                        <a:rPr lang="fi-FI" sz="900" b="1" i="0" kern="1200" dirty="0">
                          <a:solidFill>
                            <a:schemeClr val="bg1"/>
                          </a:solidFill>
                          <a:effectLst/>
                          <a:latin typeface="+mj-lt"/>
                          <a:ea typeface="+mn-ea"/>
                          <a:cs typeface="+mn-cs"/>
                        </a:rPr>
                        <a:t>–</a:t>
                      </a:r>
                      <a:r>
                        <a:rPr lang="fi-FI" sz="900" dirty="0">
                          <a:latin typeface="+mj-lt"/>
                          <a:cs typeface="Calibri" panose="020F0502020204030204" pitchFamily="34" charset="0"/>
                        </a:rPr>
                        <a:t>2025</a:t>
                      </a:r>
                    </a:p>
                  </a:txBody>
                  <a:tcPr marL="68580" marR="68580" marT="34290" marB="34290">
                    <a:solidFill>
                      <a:schemeClr val="accent3"/>
                    </a:solidFill>
                  </a:tcPr>
                </a:tc>
                <a:tc>
                  <a:txBody>
                    <a:bodyPr/>
                    <a:lstStyle/>
                    <a:p>
                      <a:r>
                        <a:rPr lang="fi-FI" sz="900" dirty="0">
                          <a:latin typeface="+mj-lt"/>
                          <a:cs typeface="Calibri" panose="020F0502020204030204" pitchFamily="34" charset="0"/>
                        </a:rPr>
                        <a:t>Mittari</a:t>
                      </a:r>
                    </a:p>
                  </a:txBody>
                  <a:tcPr marL="68580" marR="68580" marT="34290" marB="34290">
                    <a:solidFill>
                      <a:schemeClr val="accent3"/>
                    </a:solidFill>
                  </a:tcPr>
                </a:tc>
                <a:extLst>
                  <a:ext uri="{0D108BD9-81ED-4DB2-BD59-A6C34878D82A}">
                    <a16:rowId xmlns:a16="http://schemas.microsoft.com/office/drawing/2014/main" val="1109121825"/>
                  </a:ext>
                </a:extLst>
              </a:tr>
              <a:tr h="1028700">
                <a:tc>
                  <a:txBody>
                    <a:bodyPr/>
                    <a:lstStyle/>
                    <a:p>
                      <a:r>
                        <a:rPr lang="fi-FI" sz="900" b="1" dirty="0">
                          <a:latin typeface="+mn-lt"/>
                          <a:cs typeface="Calibri" panose="020F0502020204030204" pitchFamily="34" charset="0"/>
                        </a:rPr>
                        <a:t>1.</a:t>
                      </a:r>
                      <a:r>
                        <a:rPr lang="fi-FI" sz="900" b="1" baseline="0" dirty="0">
                          <a:latin typeface="+mn-lt"/>
                          <a:cs typeface="Calibri" panose="020F0502020204030204" pitchFamily="34" charset="0"/>
                        </a:rPr>
                        <a:t> </a:t>
                      </a:r>
                      <a:r>
                        <a:rPr lang="fi-FI" sz="900" b="1" dirty="0">
                          <a:latin typeface="+mn-lt"/>
                          <a:cs typeface="Calibri" panose="020F0502020204030204" pitchFamily="34" charset="0"/>
                        </a:rPr>
                        <a:t> Elinympäristö ja osallisuus</a:t>
                      </a:r>
                    </a:p>
                  </a:txBody>
                  <a:tcPr marL="68580" marR="68580" marT="34290" marB="34290">
                    <a:solidFill>
                      <a:schemeClr val="accent3">
                        <a:lumMod val="40000"/>
                        <a:lumOff val="60000"/>
                      </a:schemeClr>
                    </a:solidFill>
                  </a:tcPr>
                </a:tc>
                <a:tc>
                  <a:txBody>
                    <a:bodyPr/>
                    <a:lstStyle/>
                    <a:p>
                      <a:pPr marL="228600" indent="-228600">
                        <a:buFont typeface="+mj-lt"/>
                        <a:buAutoNum type="arabicPeriod"/>
                      </a:pPr>
                      <a:r>
                        <a:rPr lang="fi-FI" sz="900" dirty="0">
                          <a:latin typeface="+mn-lt"/>
                          <a:cs typeface="Calibri" panose="020F0502020204030204" pitchFamily="34" charset="0"/>
                        </a:rPr>
                        <a:t>Kuopiolaisten tyytyväisyys asuinympäristöön säilyy korkeana</a:t>
                      </a:r>
                      <a:r>
                        <a:rPr lang="fi-FI" sz="900" baseline="0" dirty="0">
                          <a:latin typeface="+mn-lt"/>
                          <a:cs typeface="Calibri" panose="020F0502020204030204" pitchFamily="34" charset="0"/>
                        </a:rPr>
                        <a:t> ja asunnottomuus vähenee</a:t>
                      </a:r>
                      <a:r>
                        <a:rPr lang="fi-FI" sz="900" dirty="0">
                          <a:latin typeface="+mn-lt"/>
                          <a:cs typeface="Calibri" panose="020F0502020204030204" pitchFamily="34" charset="0"/>
                        </a:rPr>
                        <a:t> </a:t>
                      </a:r>
                    </a:p>
                    <a:p>
                      <a:pPr marL="228600" indent="-228600">
                        <a:buFont typeface="+mj-lt"/>
                        <a:buAutoNum type="arabicPeriod"/>
                      </a:pPr>
                      <a:r>
                        <a:rPr lang="fi-FI" sz="900" dirty="0">
                          <a:latin typeface="+mn-lt"/>
                          <a:cs typeface="Calibri"/>
                        </a:rPr>
                        <a:t>Lisäämme asukkaiden</a:t>
                      </a:r>
                      <a:r>
                        <a:rPr lang="fi-FI" sz="900" baseline="0" dirty="0">
                          <a:latin typeface="+mn-lt"/>
                          <a:cs typeface="Calibri"/>
                        </a:rPr>
                        <a:t> </a:t>
                      </a:r>
                      <a:r>
                        <a:rPr lang="fi-FI" sz="900" dirty="0">
                          <a:latin typeface="+mn-lt"/>
                          <a:cs typeface="Calibri"/>
                        </a:rPr>
                        <a:t>osallistumis-</a:t>
                      </a:r>
                      <a:r>
                        <a:rPr lang="fi-FI" sz="900" baseline="0" dirty="0">
                          <a:latin typeface="+mn-lt"/>
                          <a:cs typeface="Calibri"/>
                        </a:rPr>
                        <a:t> ja vaikutusmahdollisuuksia</a:t>
                      </a:r>
                      <a:endParaRPr lang="fi-FI" sz="900" dirty="0">
                        <a:latin typeface="+mn-lt"/>
                        <a:cs typeface="Calibri"/>
                      </a:endParaRPr>
                    </a:p>
                    <a:p>
                      <a:pPr marL="228600" indent="-228600">
                        <a:buFont typeface="+mj-lt"/>
                        <a:buAutoNum type="arabicPeriod"/>
                      </a:pPr>
                      <a:r>
                        <a:rPr lang="fi-FI" sz="900" dirty="0">
                          <a:latin typeface="+mn-lt"/>
                          <a:cs typeface="Calibri" panose="020F0502020204030204" pitchFamily="34" charset="0"/>
                        </a:rPr>
                        <a:t>Parannamme arjen turvallisuutta ja ympäristön esteettömyyttä</a:t>
                      </a:r>
                    </a:p>
                    <a:p>
                      <a:pPr marL="228600" indent="-228600">
                        <a:buFont typeface="+mj-lt"/>
                        <a:buAutoNum type="arabicPeriod"/>
                      </a:pPr>
                      <a:r>
                        <a:rPr lang="fi-FI" sz="900" dirty="0">
                          <a:latin typeface="+mn-lt"/>
                          <a:cs typeface="Calibri" panose="020F0502020204030204" pitchFamily="34" charset="0"/>
                        </a:rPr>
                        <a:t>Lisäämme aktiivisuutta ja yhteisöllisyyttä tukevia</a:t>
                      </a:r>
                      <a:r>
                        <a:rPr lang="fi-FI" sz="900" baseline="0" dirty="0">
                          <a:latin typeface="+mn-lt"/>
                          <a:cs typeface="Calibri" panose="020F0502020204030204" pitchFamily="34" charset="0"/>
                        </a:rPr>
                        <a:t> </a:t>
                      </a:r>
                      <a:r>
                        <a:rPr lang="fi-FI" sz="900" dirty="0">
                          <a:latin typeface="+mn-lt"/>
                          <a:cs typeface="Calibri" panose="020F0502020204030204" pitchFamily="34" charset="0"/>
                        </a:rPr>
                        <a:t>kohtaamispaikkoja ja  luonnon saavutettavuutta</a:t>
                      </a:r>
                      <a:endParaRPr lang="fi-FI" sz="900" b="0" dirty="0">
                        <a:solidFill>
                          <a:schemeClr val="tx1"/>
                        </a:solidFill>
                        <a:latin typeface="+mn-lt"/>
                        <a:cs typeface="Calibri" panose="020F0502020204030204" pitchFamily="34" charset="0"/>
                      </a:endParaRPr>
                    </a:p>
                  </a:txBody>
                  <a:tcPr marL="68580" marR="68580" marT="34290" marB="34290">
                    <a:solidFill>
                      <a:schemeClr val="accent3">
                        <a:lumMod val="40000"/>
                        <a:lumOff val="60000"/>
                      </a:schemeClr>
                    </a:solidFill>
                  </a:tcPr>
                </a:tc>
                <a:tc>
                  <a:txBody>
                    <a:bodyPr/>
                    <a:lstStyle/>
                    <a:p>
                      <a:r>
                        <a:rPr lang="fi-FI" sz="800" dirty="0">
                          <a:latin typeface="+mn-lt"/>
                          <a:cs typeface="Calibri" panose="020F0502020204030204" pitchFamily="34" charset="0"/>
                        </a:rPr>
                        <a:t>Asunnottomuus</a:t>
                      </a:r>
                    </a:p>
                    <a:p>
                      <a:pPr lvl="0">
                        <a:buNone/>
                      </a:pPr>
                      <a:r>
                        <a:rPr lang="fi-FI" sz="800" u="none" strike="noStrike" noProof="0" dirty="0">
                          <a:latin typeface="+mn-lt"/>
                          <a:cs typeface="Calibri" panose="020F0502020204030204" pitchFamily="34" charset="0"/>
                        </a:rPr>
                        <a:t>Ympäristön viihtyvyys ja kunnossapito (kadut ja puistot)</a:t>
                      </a:r>
                    </a:p>
                    <a:p>
                      <a:pPr lvl="0">
                        <a:buNone/>
                      </a:pPr>
                      <a:r>
                        <a:rPr lang="fi-FI" sz="800" u="none" strike="noStrike" noProof="0" dirty="0">
                          <a:latin typeface="+mn-lt"/>
                          <a:cs typeface="Calibri" panose="020F0502020204030204" pitchFamily="34" charset="0"/>
                        </a:rPr>
                        <a:t>Terveyden edistämisen aktiivisuus (Tea-mittari)</a:t>
                      </a:r>
                    </a:p>
                    <a:p>
                      <a:pPr lvl="0">
                        <a:buNone/>
                      </a:pPr>
                      <a:r>
                        <a:rPr lang="fi-FI" sz="800" u="none" strike="noStrike" noProof="0" dirty="0">
                          <a:latin typeface="+mn-lt"/>
                          <a:cs typeface="Calibri" panose="020F0502020204030204" pitchFamily="34" charset="0"/>
                        </a:rPr>
                        <a:t>Katuturvallisuusindeksi</a:t>
                      </a:r>
                    </a:p>
                    <a:p>
                      <a:pPr lvl="0" algn="l">
                        <a:lnSpc>
                          <a:spcPct val="100000"/>
                        </a:lnSpc>
                        <a:spcBef>
                          <a:spcPts val="0"/>
                        </a:spcBef>
                        <a:spcAft>
                          <a:spcPts val="0"/>
                        </a:spcAft>
                        <a:buNone/>
                      </a:pPr>
                      <a:r>
                        <a:rPr lang="fi-FI" sz="800" dirty="0">
                          <a:latin typeface="+mn-lt"/>
                          <a:cs typeface="Calibri" panose="020F0502020204030204" pitchFamily="34" charset="0"/>
                        </a:rPr>
                        <a:t>Kaatumisiin ja putoamisiin liittyvät hoitojaksot  65 vuotta täyttäneillä</a:t>
                      </a:r>
                    </a:p>
                    <a:p>
                      <a:pPr lvl="0" algn="l">
                        <a:lnSpc>
                          <a:spcPct val="100000"/>
                        </a:lnSpc>
                        <a:spcBef>
                          <a:spcPts val="0"/>
                        </a:spcBef>
                        <a:spcAft>
                          <a:spcPts val="0"/>
                        </a:spcAft>
                        <a:buNone/>
                      </a:pPr>
                      <a:r>
                        <a:rPr lang="fi-FI" sz="800" u="none" strike="noStrike" noProof="0" dirty="0">
                          <a:latin typeface="+mn-lt"/>
                          <a:cs typeface="Calibri" panose="020F0502020204030204" pitchFamily="34" charset="0"/>
                        </a:rPr>
                        <a:t>Virkistys- ja urheilualueiden määrä / 1000 asukasta</a:t>
                      </a:r>
                    </a:p>
                    <a:p>
                      <a:pPr lvl="0" algn="l">
                        <a:lnSpc>
                          <a:spcPct val="100000"/>
                        </a:lnSpc>
                        <a:spcBef>
                          <a:spcPts val="0"/>
                        </a:spcBef>
                        <a:spcAft>
                          <a:spcPts val="0"/>
                        </a:spcAft>
                        <a:buNone/>
                      </a:pPr>
                      <a:r>
                        <a:rPr lang="fi-FI" sz="800" b="0" i="0" u="none" strike="noStrike" noProof="0" dirty="0">
                          <a:solidFill>
                            <a:schemeClr val="tx1"/>
                          </a:solidFill>
                          <a:latin typeface="+mn-lt"/>
                          <a:cs typeface="Calibri" panose="020F0502020204030204" pitchFamily="34" charset="0"/>
                        </a:rPr>
                        <a:t>Asukastoiminnan ja nuorisotilojen kävijämäärät</a:t>
                      </a:r>
                    </a:p>
                  </a:txBody>
                  <a:tcPr marL="68580" marR="68580" marT="34290" marB="34290">
                    <a:solidFill>
                      <a:schemeClr val="accent3">
                        <a:lumMod val="40000"/>
                        <a:lumOff val="60000"/>
                      </a:schemeClr>
                    </a:solidFill>
                  </a:tcPr>
                </a:tc>
                <a:extLst>
                  <a:ext uri="{0D108BD9-81ED-4DB2-BD59-A6C34878D82A}">
                    <a16:rowId xmlns:a16="http://schemas.microsoft.com/office/drawing/2014/main" val="2740449960"/>
                  </a:ext>
                </a:extLst>
              </a:tr>
              <a:tr h="933281">
                <a:tc>
                  <a:txBody>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lang="fi-FI" sz="900" b="1" dirty="0">
                          <a:latin typeface="+mn-lt"/>
                          <a:cs typeface="Calibri" panose="020F0502020204030204" pitchFamily="34" charset="0"/>
                        </a:rPr>
                        <a:t>2. Hyvinvointia edistävät elintavat ja sosiaaliset verkostot</a:t>
                      </a:r>
                    </a:p>
                  </a:txBody>
                  <a:tcPr marL="68580" marR="68580" marT="34290" marB="34290">
                    <a:solidFill>
                      <a:schemeClr val="accent3">
                        <a:lumMod val="20000"/>
                        <a:lumOff val="80000"/>
                      </a:schemeClr>
                    </a:solidFill>
                  </a:tcPr>
                </a:tc>
                <a:tc>
                  <a:txBody>
                    <a:bodyPr/>
                    <a:lstStyle/>
                    <a:p>
                      <a:pPr marL="228600" indent="-228600">
                        <a:buFont typeface="+mj-lt"/>
                        <a:buAutoNum type="arabicPeriod" startAt="5"/>
                      </a:pPr>
                      <a:r>
                        <a:rPr lang="fi-FI" sz="900" dirty="0">
                          <a:latin typeface="+mn-lt"/>
                          <a:cs typeface="Calibri" panose="020F0502020204030204" pitchFamily="34" charset="0"/>
                        </a:rPr>
                        <a:t>Arjen fyysinen aktiivisuus lisääntyy kaikissa ikäryhmissä</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5"/>
                        <a:tabLst/>
                        <a:defRPr/>
                      </a:pPr>
                      <a:r>
                        <a:rPr lang="fi-FI" sz="900" dirty="0">
                          <a:latin typeface="+mn-lt"/>
                          <a:cs typeface="Calibri" panose="020F0502020204030204" pitchFamily="34" charset="0"/>
                        </a:rPr>
                        <a:t>Päihdemyönteisyys ja päihteiden käyttö vähenevät kaikissa ikäryhmissä</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5"/>
                        <a:tabLst/>
                        <a:defRPr/>
                      </a:pPr>
                      <a:r>
                        <a:rPr lang="fi-FI" sz="900" dirty="0">
                          <a:solidFill>
                            <a:schemeClr val="tx1"/>
                          </a:solidFill>
                          <a:latin typeface="+mn-lt"/>
                          <a:cs typeface="Calibri" panose="020F0502020204030204" pitchFamily="34" charset="0"/>
                        </a:rPr>
                        <a:t>Asukkaiden,</a:t>
                      </a:r>
                      <a:r>
                        <a:rPr lang="fi-FI" sz="900" baseline="0" dirty="0">
                          <a:solidFill>
                            <a:schemeClr val="tx1"/>
                          </a:solidFill>
                          <a:latin typeface="+mn-lt"/>
                          <a:cs typeface="Calibri" panose="020F0502020204030204" pitchFamily="34" charset="0"/>
                        </a:rPr>
                        <a:t> erityisesti nuorten, mielen hyvinvointi kohenee</a:t>
                      </a:r>
                      <a:endParaRPr lang="fi-FI" sz="900" dirty="0">
                        <a:solidFill>
                          <a:schemeClr val="tx1"/>
                        </a:solidFill>
                        <a:latin typeface="+mn-lt"/>
                        <a:cs typeface="Calibri" panose="020F0502020204030204" pitchFamily="34" charset="0"/>
                      </a:endParaRPr>
                    </a:p>
                    <a:p>
                      <a:pPr marL="228600" indent="-228600">
                        <a:buFont typeface="+mj-lt"/>
                        <a:buAutoNum type="arabicPeriod" startAt="5"/>
                      </a:pPr>
                      <a:r>
                        <a:rPr lang="fi-FI" sz="900" dirty="0">
                          <a:solidFill>
                            <a:schemeClr val="tx1"/>
                          </a:solidFill>
                          <a:latin typeface="+mn-lt"/>
                          <a:cs typeface="Calibri" panose="020F0502020204030204" pitchFamily="34" charset="0"/>
                        </a:rPr>
                        <a:t>Yksinäisyyden kokeminen vähenee</a:t>
                      </a:r>
                      <a:endParaRPr lang="fi-FI" sz="900" b="0" dirty="0">
                        <a:solidFill>
                          <a:schemeClr val="tx1"/>
                        </a:solidFill>
                        <a:latin typeface="+mn-lt"/>
                        <a:cs typeface="Calibri" panose="020F0502020204030204" pitchFamily="34" charset="0"/>
                      </a:endParaRPr>
                    </a:p>
                    <a:p>
                      <a:pPr marL="228600" indent="-228600">
                        <a:buFont typeface="+mj-lt"/>
                        <a:buAutoNum type="arabicPeriod" startAt="5"/>
                      </a:pPr>
                      <a:endParaRPr lang="fi-FI" sz="900" dirty="0">
                        <a:latin typeface="+mn-lt"/>
                        <a:cs typeface="Calibri" panose="020F0502020204030204" pitchFamily="34" charset="0"/>
                      </a:endParaRPr>
                    </a:p>
                  </a:txBody>
                  <a:tcPr marL="68580" marR="68580" marT="34290" marB="34290">
                    <a:solidFill>
                      <a:schemeClr val="accent3">
                        <a:lumMod val="20000"/>
                        <a:lumOff val="80000"/>
                      </a:schemeClr>
                    </a:solidFill>
                  </a:tcPr>
                </a:tc>
                <a:tc>
                  <a:txBody>
                    <a:bodyPr/>
                    <a:lstStyle/>
                    <a:p>
                      <a:r>
                        <a:rPr lang="fi-FI" sz="800" dirty="0">
                          <a:latin typeface="+mn-lt"/>
                          <a:cs typeface="Calibri" panose="020F0502020204030204" pitchFamily="34" charset="0"/>
                        </a:rPr>
                        <a:t>Lasten ja nuorten liikkuminen, aikuisten liikkuminen</a:t>
                      </a:r>
                    </a:p>
                    <a:p>
                      <a:r>
                        <a:rPr lang="fi-FI" sz="800" dirty="0">
                          <a:latin typeface="+mn-lt"/>
                          <a:cs typeface="Calibri" panose="020F0502020204030204" pitchFamily="34" charset="0"/>
                        </a:rPr>
                        <a:t>Kotona asuvien 75-vuotta täyttäneiden osuus ikäluokasta</a:t>
                      </a:r>
                    </a:p>
                    <a:p>
                      <a:pPr lvl="0">
                        <a:buNone/>
                      </a:pPr>
                      <a:r>
                        <a:rPr lang="fi-FI" sz="800" dirty="0">
                          <a:latin typeface="+mn-lt"/>
                          <a:cs typeface="Calibri" panose="020F0502020204030204" pitchFamily="34" charset="0"/>
                        </a:rPr>
                        <a:t>Nuorten päihdemyönteisyys ja päihteiden käyttö </a:t>
                      </a:r>
                    </a:p>
                    <a:p>
                      <a:pPr lvl="0">
                        <a:buNone/>
                      </a:pPr>
                      <a:r>
                        <a:rPr lang="fi-FI" sz="800" dirty="0">
                          <a:latin typeface="+mn-lt"/>
                          <a:cs typeface="Calibri" panose="020F0502020204030204" pitchFamily="34" charset="0"/>
                        </a:rPr>
                        <a:t>Aikuisten päihteiden käyttö</a:t>
                      </a:r>
                    </a:p>
                    <a:p>
                      <a:pPr lvl="0">
                        <a:buNone/>
                      </a:pPr>
                      <a:r>
                        <a:rPr lang="fi-FI" sz="800" dirty="0">
                          <a:solidFill>
                            <a:schemeClr val="tx1"/>
                          </a:solidFill>
                          <a:latin typeface="+mn-lt"/>
                          <a:cs typeface="Calibri" panose="020F0502020204030204" pitchFamily="34" charset="0"/>
                        </a:rPr>
                        <a:t>Positiivista mielenterveyttä kokeneiden osuus</a:t>
                      </a:r>
                    </a:p>
                    <a:p>
                      <a:pPr lvl="0">
                        <a:buNone/>
                      </a:pPr>
                      <a:r>
                        <a:rPr lang="fi-FI" sz="800" dirty="0">
                          <a:solidFill>
                            <a:schemeClr val="tx1"/>
                          </a:solidFill>
                          <a:latin typeface="+mn-lt"/>
                          <a:cs typeface="Calibri" panose="020F0502020204030204" pitchFamily="34" charset="0"/>
                        </a:rPr>
                        <a:t>Lasten ja nuorten kokema yksinäisyys</a:t>
                      </a:r>
                    </a:p>
                    <a:p>
                      <a:pPr lvl="0">
                        <a:buNone/>
                      </a:pPr>
                      <a:r>
                        <a:rPr lang="fi-FI" sz="800" b="0" dirty="0">
                          <a:solidFill>
                            <a:schemeClr val="tx1"/>
                          </a:solidFill>
                          <a:latin typeface="+mn-lt"/>
                          <a:cs typeface="Calibri" panose="020F0502020204030204" pitchFamily="34" charset="0"/>
                        </a:rPr>
                        <a:t>Aikuisten kokema yksinäisyys</a:t>
                      </a:r>
                    </a:p>
                  </a:txBody>
                  <a:tcPr marL="68580" marR="68580" marT="34290" marB="34290">
                    <a:solidFill>
                      <a:schemeClr val="accent3">
                        <a:lumMod val="20000"/>
                        <a:lumOff val="80000"/>
                      </a:schemeClr>
                    </a:solidFill>
                  </a:tcPr>
                </a:tc>
                <a:extLst>
                  <a:ext uri="{0D108BD9-81ED-4DB2-BD59-A6C34878D82A}">
                    <a16:rowId xmlns:a16="http://schemas.microsoft.com/office/drawing/2014/main" val="2852090658"/>
                  </a:ext>
                </a:extLst>
              </a:tr>
              <a:tr h="548640">
                <a:tc>
                  <a:txBody>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lang="fi-FI" sz="900" b="1" dirty="0">
                          <a:latin typeface="+mn-lt"/>
                          <a:cs typeface="Calibri" panose="020F0502020204030204" pitchFamily="34" charset="0"/>
                        </a:rPr>
                        <a:t>3. </a:t>
                      </a:r>
                      <a:r>
                        <a:rPr lang="fi-FI" sz="900" b="1" dirty="0">
                          <a:solidFill>
                            <a:schemeClr val="tx1"/>
                          </a:solidFill>
                          <a:latin typeface="+mn-lt"/>
                          <a:cs typeface="Calibri" panose="020F0502020204030204" pitchFamily="34" charset="0"/>
                        </a:rPr>
                        <a:t>Elinikäinen oppiminen, </a:t>
                      </a:r>
                      <a:r>
                        <a:rPr lang="fi-FI" sz="900" b="1" dirty="0">
                          <a:latin typeface="+mn-lt"/>
                          <a:cs typeface="Calibri" panose="020F0502020204030204" pitchFamily="34" charset="0"/>
                        </a:rPr>
                        <a:t>työ ja toimeentulo</a:t>
                      </a:r>
                    </a:p>
                  </a:txBody>
                  <a:tcPr marL="68580" marR="68580" marT="34290" marB="34290">
                    <a:solidFill>
                      <a:schemeClr val="accent3">
                        <a:lumMod val="40000"/>
                        <a:lumOff val="60000"/>
                      </a:schemeClr>
                    </a:solidFill>
                  </a:tcPr>
                </a:tc>
                <a:tc>
                  <a:txBody>
                    <a:bodyPr/>
                    <a:lstStyle/>
                    <a:p>
                      <a:pPr marL="228600" indent="-228600">
                        <a:buFont typeface="+mj-lt"/>
                        <a:buAutoNum type="arabicPeriod" startAt="9"/>
                      </a:pPr>
                      <a:r>
                        <a:rPr lang="fi-FI" sz="900" dirty="0">
                          <a:latin typeface="+mn-lt"/>
                          <a:cs typeface="Calibri" panose="020F0502020204030204" pitchFamily="34" charset="0"/>
                        </a:rPr>
                        <a:t>Pitkäaikaistyöttömyys</a:t>
                      </a:r>
                      <a:r>
                        <a:rPr lang="fi-FI" sz="900" baseline="0" dirty="0">
                          <a:latin typeface="+mn-lt"/>
                          <a:cs typeface="Calibri" panose="020F0502020204030204" pitchFamily="34" charset="0"/>
                        </a:rPr>
                        <a:t> ja nuorisotyöttömyys vähenevät</a:t>
                      </a:r>
                    </a:p>
                    <a:p>
                      <a:pPr marL="228600" indent="-228600">
                        <a:buFont typeface="+mj-lt"/>
                        <a:buAutoNum type="arabicPeriod" startAt="9"/>
                      </a:pPr>
                      <a:r>
                        <a:rPr lang="fi-FI" sz="900" dirty="0">
                          <a:latin typeface="+mn-lt"/>
                          <a:cs typeface="Calibri"/>
                        </a:rPr>
                        <a:t>Vahvistamme työikäisten</a:t>
                      </a:r>
                      <a:r>
                        <a:rPr lang="fi-FI" sz="900" baseline="0" dirty="0">
                          <a:latin typeface="+mn-lt"/>
                          <a:cs typeface="Calibri"/>
                        </a:rPr>
                        <a:t> työkykyä sekä työssä jaksamista</a:t>
                      </a:r>
                      <a:endParaRPr lang="fi-FI" sz="900" b="0" dirty="0">
                        <a:solidFill>
                          <a:schemeClr val="tx1"/>
                        </a:solidFill>
                        <a:latin typeface="+mn-lt"/>
                        <a:cs typeface="Calibri"/>
                      </a:endParaRPr>
                    </a:p>
                  </a:txBody>
                  <a:tcPr marL="68580" marR="68580" marT="34290" marB="34290">
                    <a:solidFill>
                      <a:schemeClr val="accent3">
                        <a:lumMod val="40000"/>
                        <a:lumOff val="60000"/>
                      </a:schemeClr>
                    </a:solidFill>
                  </a:tcPr>
                </a:tc>
                <a:tc>
                  <a:txBody>
                    <a:bodyPr/>
                    <a:lstStyle/>
                    <a:p>
                      <a:r>
                        <a:rPr lang="fi-FI" sz="800" dirty="0">
                          <a:latin typeface="+mn-lt"/>
                          <a:cs typeface="Calibri" panose="020F0502020204030204" pitchFamily="34" charset="0"/>
                        </a:rPr>
                        <a:t>Työttömyysprosentit, työttömien lukumäärä</a:t>
                      </a:r>
                    </a:p>
                    <a:p>
                      <a:pPr lvl="0">
                        <a:buNone/>
                      </a:pPr>
                      <a:r>
                        <a:rPr lang="fi-FI" sz="800" dirty="0">
                          <a:latin typeface="+mn-lt"/>
                          <a:cs typeface="Calibri" panose="020F0502020204030204" pitchFamily="34" charset="0"/>
                        </a:rPr>
                        <a:t>Työkyvyttämyyseläkettä saavien osuus työikäisistä</a:t>
                      </a:r>
                    </a:p>
                    <a:p>
                      <a:pPr lvl="0">
                        <a:buNone/>
                      </a:pPr>
                      <a:r>
                        <a:rPr lang="fi-FI" sz="800" b="0" dirty="0">
                          <a:solidFill>
                            <a:schemeClr val="tx1"/>
                          </a:solidFill>
                          <a:latin typeface="+mn-lt"/>
                          <a:cs typeface="Calibri" panose="020F0502020204030204" pitchFamily="34" charset="0"/>
                        </a:rPr>
                        <a:t>Koulutuksen ulkopuolelle jääneet 17</a:t>
                      </a:r>
                      <a:r>
                        <a:rPr lang="fi-FI" sz="800" b="0" i="0" kern="1200" dirty="0">
                          <a:solidFill>
                            <a:schemeClr val="tx1"/>
                          </a:solidFill>
                          <a:effectLst/>
                          <a:latin typeface="+mn-lt"/>
                          <a:ea typeface="+mn-ea"/>
                          <a:cs typeface="+mn-cs"/>
                        </a:rPr>
                        <a:t>–</a:t>
                      </a:r>
                      <a:r>
                        <a:rPr lang="fi-FI" sz="800" b="0" dirty="0">
                          <a:solidFill>
                            <a:schemeClr val="tx1"/>
                          </a:solidFill>
                          <a:latin typeface="+mn-lt"/>
                          <a:cs typeface="Calibri" panose="020F0502020204030204" pitchFamily="34" charset="0"/>
                        </a:rPr>
                        <a:t>24-vuotiaat, osuus vastaavan ikäisestä väestöstä </a:t>
                      </a:r>
                    </a:p>
                  </a:txBody>
                  <a:tcPr marL="68580" marR="68580" marT="34290" marB="34290">
                    <a:solidFill>
                      <a:schemeClr val="accent3">
                        <a:lumMod val="40000"/>
                        <a:lumOff val="60000"/>
                      </a:schemeClr>
                    </a:solidFill>
                  </a:tcPr>
                </a:tc>
                <a:extLst>
                  <a:ext uri="{0D108BD9-81ED-4DB2-BD59-A6C34878D82A}">
                    <a16:rowId xmlns:a16="http://schemas.microsoft.com/office/drawing/2014/main" val="294733801"/>
                  </a:ext>
                </a:extLst>
              </a:tr>
              <a:tr h="428625">
                <a:tc>
                  <a:txBody>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lang="fi-FI" sz="900" b="1" dirty="0">
                          <a:solidFill>
                            <a:schemeClr val="tx1"/>
                          </a:solidFill>
                          <a:latin typeface="+mn-lt"/>
                          <a:cs typeface="Calibri" panose="020F0502020204030204" pitchFamily="34" charset="0"/>
                        </a:rPr>
                        <a:t>4. Laadukas varhaiskasvatus</a:t>
                      </a:r>
                      <a:r>
                        <a:rPr lang="fi-FI" sz="900" b="1" baseline="0" dirty="0">
                          <a:solidFill>
                            <a:schemeClr val="tx1"/>
                          </a:solidFill>
                          <a:latin typeface="+mn-lt"/>
                          <a:cs typeface="Calibri" panose="020F0502020204030204" pitchFamily="34" charset="0"/>
                        </a:rPr>
                        <a:t> ja yleissivistävä koulutus</a:t>
                      </a:r>
                      <a:endParaRPr lang="fi-FI" sz="900" b="1" dirty="0">
                        <a:solidFill>
                          <a:schemeClr val="tx1"/>
                        </a:solidFill>
                        <a:latin typeface="+mn-lt"/>
                        <a:cs typeface="Calibri" panose="020F0502020204030204" pitchFamily="34" charset="0"/>
                      </a:endParaRPr>
                    </a:p>
                  </a:txBody>
                  <a:tcPr marL="68580" marR="68580" marT="34290" marB="34290">
                    <a:solidFill>
                      <a:schemeClr val="accent3">
                        <a:lumMod val="20000"/>
                        <a:lumOff val="80000"/>
                      </a:schemeClr>
                    </a:solidFill>
                  </a:tcPr>
                </a:tc>
                <a:tc>
                  <a:txBody>
                    <a:bodyPr/>
                    <a:lstStyle/>
                    <a:p>
                      <a:pPr marL="228600" indent="-228600">
                        <a:buFont typeface="+mj-lt"/>
                        <a:buAutoNum type="arabicPeriod" startAt="11"/>
                      </a:pPr>
                      <a:r>
                        <a:rPr lang="fi-FI" sz="900" b="0" dirty="0">
                          <a:solidFill>
                            <a:schemeClr val="tx1"/>
                          </a:solidFill>
                          <a:latin typeface="+mn-lt"/>
                          <a:cs typeface="Calibri" panose="020F0502020204030204" pitchFamily="34" charset="0"/>
                        </a:rPr>
                        <a:t>Tarjoamme kaikille lapsille ja nuorille laadukkaan varhaiskasvatuksen ja koulupolun sekä siihen tarvittavan tuen</a:t>
                      </a:r>
                    </a:p>
                  </a:txBody>
                  <a:tcPr marL="68580" marR="68580" marT="34290" marB="34290">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b="0" i="0" u="none" strike="noStrike" noProof="0" dirty="0">
                          <a:solidFill>
                            <a:schemeClr val="tx1"/>
                          </a:solidFill>
                          <a:latin typeface="+mn-lt"/>
                        </a:rPr>
                        <a:t>Perusopetus: opetuksen eurot / oppilas, vuosiviikkotunnit / oppilas, ryhmäkoko, Kuopion koulutuspoliittisen ohjelman toteutuminen</a:t>
                      </a:r>
                    </a:p>
                  </a:txBody>
                  <a:tcPr marL="68580" marR="68580" marT="34290" marB="34290">
                    <a:solidFill>
                      <a:schemeClr val="accent3">
                        <a:lumMod val="20000"/>
                        <a:lumOff val="80000"/>
                      </a:schemeClr>
                    </a:solidFill>
                  </a:tcPr>
                </a:tc>
                <a:extLst>
                  <a:ext uri="{0D108BD9-81ED-4DB2-BD59-A6C34878D82A}">
                    <a16:rowId xmlns:a16="http://schemas.microsoft.com/office/drawing/2014/main" val="1699340083"/>
                  </a:ext>
                </a:extLst>
              </a:tr>
              <a:tr h="480060">
                <a:tc>
                  <a:txBody>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lang="fi-FI" sz="900" b="1" strike="noStrike" dirty="0">
                          <a:latin typeface="+mn-lt"/>
                          <a:cs typeface="Calibri" panose="020F0502020204030204" pitchFamily="34" charset="0"/>
                        </a:rPr>
                        <a:t>5. Vapaa-ajan mielekäs tekeminen ja kokeminen </a:t>
                      </a:r>
                      <a:endParaRPr lang="fi-FI" sz="900" b="1" strike="noStrike" dirty="0">
                        <a:solidFill>
                          <a:srgbClr val="C00000"/>
                        </a:solidFill>
                        <a:latin typeface="+mn-lt"/>
                        <a:cs typeface="Calibri" panose="020F0502020204030204" pitchFamily="34" charset="0"/>
                      </a:endParaRPr>
                    </a:p>
                  </a:txBody>
                  <a:tcPr marL="68580" marR="68580" marT="34290" marB="34290">
                    <a:solidFill>
                      <a:schemeClr val="accent3">
                        <a:lumMod val="40000"/>
                        <a:lumOff val="60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12"/>
                        <a:tabLst/>
                        <a:defRPr/>
                      </a:pPr>
                      <a:r>
                        <a:rPr lang="fi-FI" sz="900" dirty="0">
                          <a:latin typeface="+mn-lt"/>
                          <a:cs typeface="Calibri" panose="020F0502020204030204" pitchFamily="34" charset="0"/>
                        </a:rPr>
                        <a:t>Tarjoamme eri-ikäisille </a:t>
                      </a:r>
                      <a:r>
                        <a:rPr lang="fi-FI" sz="900" kern="1200" dirty="0">
                          <a:solidFill>
                            <a:schemeClr val="dk1"/>
                          </a:solidFill>
                          <a:latin typeface="+mn-lt"/>
                          <a:ea typeface="+mn-ea"/>
                          <a:cs typeface="Calibri" panose="020F0502020204030204" pitchFamily="34" charset="0"/>
                        </a:rPr>
                        <a:t>merkityksellistä tekemistä ja kokemista, muun muassa</a:t>
                      </a:r>
                      <a:r>
                        <a:rPr lang="fi-FI" sz="900" kern="1200" baseline="0" dirty="0">
                          <a:solidFill>
                            <a:schemeClr val="dk1"/>
                          </a:solidFill>
                          <a:latin typeface="+mn-lt"/>
                          <a:ea typeface="+mn-ea"/>
                          <a:cs typeface="Calibri" panose="020F0502020204030204" pitchFamily="34" charset="0"/>
                        </a:rPr>
                        <a:t> </a:t>
                      </a:r>
                      <a:r>
                        <a:rPr lang="fi-FI" sz="900" kern="1200" dirty="0">
                          <a:solidFill>
                            <a:schemeClr val="dk1"/>
                          </a:solidFill>
                          <a:latin typeface="+mn-lt"/>
                          <a:ea typeface="+mn-ea"/>
                          <a:cs typeface="Calibri" panose="020F0502020204030204" pitchFamily="34" charset="0"/>
                        </a:rPr>
                        <a:t>kulttuurista, harrastuksista ja vapaaehtoistoiminnasta yhdenvertaisesti </a:t>
                      </a:r>
                    </a:p>
                  </a:txBody>
                  <a:tcPr marL="68580" marR="68580" marT="34290" marB="34290">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dirty="0">
                          <a:latin typeface="+mn-lt"/>
                          <a:cs typeface="Calibri" panose="020F0502020204030204" pitchFamily="34" charset="0"/>
                        </a:rPr>
                        <a:t>Kulttuuri- ja liikuntapalvelujen kävijämäärät</a:t>
                      </a:r>
                    </a:p>
                  </a:txBody>
                  <a:tcPr marL="68580" marR="68580" marT="34290" marB="34290">
                    <a:solidFill>
                      <a:schemeClr val="accent3">
                        <a:lumMod val="40000"/>
                        <a:lumOff val="60000"/>
                      </a:schemeClr>
                    </a:solidFill>
                  </a:tcPr>
                </a:tc>
                <a:extLst>
                  <a:ext uri="{0D108BD9-81ED-4DB2-BD59-A6C34878D82A}">
                    <a16:rowId xmlns:a16="http://schemas.microsoft.com/office/drawing/2014/main" val="2431477783"/>
                  </a:ext>
                </a:extLst>
              </a:tr>
            </a:tbl>
          </a:graphicData>
        </a:graphic>
      </p:graphicFrame>
      <p:sp>
        <p:nvSpPr>
          <p:cNvPr id="16" name="Suorakulmio 15">
            <a:extLst>
              <a:ext uri="{FF2B5EF4-FFF2-40B4-BE49-F238E27FC236}">
                <a16:creationId xmlns:a16="http://schemas.microsoft.com/office/drawing/2014/main" id="{6B874920-8772-44A5-ACA7-076E14533DAA}"/>
              </a:ext>
            </a:extLst>
          </p:cNvPr>
          <p:cNvSpPr/>
          <p:nvPr/>
        </p:nvSpPr>
        <p:spPr>
          <a:xfrm>
            <a:off x="315745" y="640119"/>
            <a:ext cx="8279615" cy="553998"/>
          </a:xfrm>
          <a:prstGeom prst="rect">
            <a:avLst/>
          </a:prstGeom>
        </p:spPr>
        <p:txBody>
          <a:bodyPr wrap="square" lIns="68580" tIns="34290" rIns="68580" bIns="34290" anchor="t">
            <a:spAutoFit/>
          </a:bodyPr>
          <a:lstStyle/>
          <a:p>
            <a:pPr defTabSz="342900" fontAlgn="base">
              <a:spcBef>
                <a:spcPct val="0"/>
              </a:spcBef>
              <a:spcAft>
                <a:spcPct val="0"/>
              </a:spcAft>
              <a:tabLst>
                <a:tab pos="804863" algn="l"/>
              </a:tabLst>
              <a:defRPr/>
            </a:pPr>
            <a:r>
              <a:rPr lang="fi-FI" sz="1050" b="1" dirty="0">
                <a:solidFill>
                  <a:schemeClr val="accent4"/>
                </a:solidFill>
                <a:latin typeface="+mj-lt"/>
                <a:ea typeface="ＭＳ Ｐゴシック"/>
                <a:cs typeface="Calibri"/>
              </a:rPr>
              <a:t>PÄÄMITTARIT: TEA-viisari</a:t>
            </a:r>
            <a:r>
              <a:rPr lang="fi-FI" sz="1050" dirty="0">
                <a:solidFill>
                  <a:schemeClr val="accent4"/>
                </a:solidFill>
                <a:latin typeface="+mj-lt"/>
                <a:ea typeface="ＭＳ Ｐゴシック"/>
                <a:cs typeface="Calibri"/>
              </a:rPr>
              <a:t>*</a:t>
            </a:r>
            <a:r>
              <a:rPr lang="fi-FI" sz="1050" b="1" dirty="0">
                <a:solidFill>
                  <a:schemeClr val="accent4"/>
                </a:solidFill>
                <a:latin typeface="+mj-lt"/>
                <a:ea typeface="ＭＳ Ｐゴシック"/>
                <a:cs typeface="Calibri"/>
              </a:rPr>
              <a:t>: </a:t>
            </a:r>
            <a:r>
              <a:rPr lang="fi-FI" sz="1050" dirty="0">
                <a:solidFill>
                  <a:schemeClr val="accent4"/>
                </a:solidFill>
                <a:latin typeface="+mj-lt"/>
                <a:ea typeface="ＭＳ Ｐゴシック"/>
                <a:cs typeface="Calibri"/>
              </a:rPr>
              <a:t>Lähtötaso 78 pistettä (v. 2021) , tavoitetaso &gt;80 pistettä (v. 2030), </a:t>
            </a:r>
            <a:r>
              <a:rPr lang="fi-FI" sz="1050" b="1" dirty="0">
                <a:solidFill>
                  <a:schemeClr val="accent4"/>
                </a:solidFill>
                <a:latin typeface="+mj-lt"/>
                <a:ea typeface="ＭＳ Ｐゴシック"/>
                <a:cs typeface="Calibri"/>
              </a:rPr>
              <a:t>HYTE-kerroin</a:t>
            </a:r>
            <a:r>
              <a:rPr lang="fi-FI" sz="1050" dirty="0">
                <a:solidFill>
                  <a:schemeClr val="accent4"/>
                </a:solidFill>
                <a:latin typeface="+mj-lt"/>
                <a:ea typeface="ＭＳ Ｐゴシック"/>
                <a:cs typeface="Calibri"/>
              </a:rPr>
              <a:t>: Lähtötaso 64 (v. 2021),                tavoitetaso &gt;70 (v. 2030), </a:t>
            </a:r>
            <a:r>
              <a:rPr lang="fi-FI" sz="1050" b="1" dirty="0">
                <a:solidFill>
                  <a:schemeClr val="accent4"/>
                </a:solidFill>
                <a:latin typeface="+mj-lt"/>
                <a:ea typeface="ＭＳ Ｐゴシック"/>
                <a:cs typeface="Calibri"/>
              </a:rPr>
              <a:t>Nuorten huolta herättävä toiminta:  </a:t>
            </a:r>
            <a:r>
              <a:rPr lang="fi-FI" sz="1050" dirty="0">
                <a:solidFill>
                  <a:schemeClr val="accent4"/>
                </a:solidFill>
                <a:latin typeface="+mj-lt"/>
                <a:ea typeface="ＭＳ Ｐゴシック"/>
                <a:cs typeface="Calibri"/>
              </a:rPr>
              <a:t>lähtötaso 6,7 % (v.2021) tavoitetaso 5,0 % (v.2030),                             </a:t>
            </a:r>
            <a:r>
              <a:rPr lang="fi-FI" sz="1050" b="1" dirty="0">
                <a:solidFill>
                  <a:schemeClr val="accent4"/>
                </a:solidFill>
                <a:latin typeface="+mj-lt"/>
                <a:ea typeface="ＭＳ Ｐゴシック"/>
                <a:cs typeface="Calibri"/>
              </a:rPr>
              <a:t>Sairastavuusindeksi</a:t>
            </a:r>
            <a:r>
              <a:rPr lang="fi-FI" sz="1050" dirty="0">
                <a:solidFill>
                  <a:schemeClr val="accent4"/>
                </a:solidFill>
                <a:latin typeface="+mj-lt"/>
                <a:ea typeface="ＭＳ Ｐゴシック"/>
                <a:cs typeface="Calibri"/>
              </a:rPr>
              <a:t>: lähtötaso 128,8​ (v. 2016) tavoitetaso 100 (v. 2030),</a:t>
            </a:r>
            <a:r>
              <a:rPr lang="fi-FI" sz="1050" b="1" dirty="0">
                <a:solidFill>
                  <a:schemeClr val="accent4"/>
                </a:solidFill>
                <a:latin typeface="+mj-lt"/>
                <a:ea typeface="ＭＳ Ｐゴシック"/>
                <a:cs typeface="Calibri"/>
              </a:rPr>
              <a:t> Mielenterveysindeksi:</a:t>
            </a:r>
            <a:r>
              <a:rPr lang="fi-FI" sz="1050" dirty="0">
                <a:solidFill>
                  <a:schemeClr val="accent4"/>
                </a:solidFill>
                <a:latin typeface="+mj-lt"/>
                <a:ea typeface="ＭＳ Ｐゴシック"/>
                <a:cs typeface="Calibri"/>
              </a:rPr>
              <a:t> lähtötaso 160,2 (v. 2016) tavoitetaso 100 (v. 2030)</a:t>
            </a:r>
          </a:p>
        </p:txBody>
      </p:sp>
      <p:grpSp>
        <p:nvGrpSpPr>
          <p:cNvPr id="17" name="Ryhmä 16">
            <a:extLst>
              <a:ext uri="{FF2B5EF4-FFF2-40B4-BE49-F238E27FC236}">
                <a16:creationId xmlns:a16="http://schemas.microsoft.com/office/drawing/2014/main" id="{FA352725-9E06-4591-B529-43F9772C6DF5}"/>
              </a:ext>
            </a:extLst>
          </p:cNvPr>
          <p:cNvGrpSpPr/>
          <p:nvPr/>
        </p:nvGrpSpPr>
        <p:grpSpPr>
          <a:xfrm>
            <a:off x="5384599" y="53759"/>
            <a:ext cx="3756318" cy="490488"/>
            <a:chOff x="444237" y="5748878"/>
            <a:chExt cx="5008424" cy="653984"/>
          </a:xfrm>
        </p:grpSpPr>
        <p:pic>
          <p:nvPicPr>
            <p:cNvPr id="18" name="Kuva 17">
              <a:extLst>
                <a:ext uri="{FF2B5EF4-FFF2-40B4-BE49-F238E27FC236}">
                  <a16:creationId xmlns:a16="http://schemas.microsoft.com/office/drawing/2014/main" id="{DCD7241E-9EEF-4F2A-B71F-18A4F20C41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0774" y="5752206"/>
              <a:ext cx="648000" cy="648000"/>
            </a:xfrm>
            <a:prstGeom prst="rect">
              <a:avLst/>
            </a:prstGeom>
          </p:spPr>
        </p:pic>
        <p:pic>
          <p:nvPicPr>
            <p:cNvPr id="19" name="Kuva 18">
              <a:extLst>
                <a:ext uri="{FF2B5EF4-FFF2-40B4-BE49-F238E27FC236}">
                  <a16:creationId xmlns:a16="http://schemas.microsoft.com/office/drawing/2014/main" id="{B510CE12-56A9-4E6F-BFCF-5B24C4693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723" y="5749099"/>
              <a:ext cx="648000" cy="648000"/>
            </a:xfrm>
            <a:prstGeom prst="rect">
              <a:avLst/>
            </a:prstGeom>
          </p:spPr>
        </p:pic>
        <p:pic>
          <p:nvPicPr>
            <p:cNvPr id="20" name="Kuva 19">
              <a:extLst>
                <a:ext uri="{FF2B5EF4-FFF2-40B4-BE49-F238E27FC236}">
                  <a16:creationId xmlns:a16="http://schemas.microsoft.com/office/drawing/2014/main" id="{BE74E67D-F79E-4E63-B8E3-876E9B9AA0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4412" y="5754862"/>
              <a:ext cx="648000" cy="648000"/>
            </a:xfrm>
            <a:prstGeom prst="rect">
              <a:avLst/>
            </a:prstGeom>
          </p:spPr>
        </p:pic>
        <p:pic>
          <p:nvPicPr>
            <p:cNvPr id="21" name="Kuva 20">
              <a:extLst>
                <a:ext uri="{FF2B5EF4-FFF2-40B4-BE49-F238E27FC236}">
                  <a16:creationId xmlns:a16="http://schemas.microsoft.com/office/drawing/2014/main" id="{7B19A159-A246-4A0D-B2A9-70FF2EE1E4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4610" y="5749099"/>
              <a:ext cx="648000" cy="648000"/>
            </a:xfrm>
            <a:prstGeom prst="rect">
              <a:avLst/>
            </a:prstGeom>
          </p:spPr>
        </p:pic>
        <p:pic>
          <p:nvPicPr>
            <p:cNvPr id="22" name="Kuva 21">
              <a:extLst>
                <a:ext uri="{FF2B5EF4-FFF2-40B4-BE49-F238E27FC236}">
                  <a16:creationId xmlns:a16="http://schemas.microsoft.com/office/drawing/2014/main" id="{75F5D8D1-817F-4DEB-BD34-1BA0F4DDE2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0661" y="5754862"/>
              <a:ext cx="612000" cy="612000"/>
            </a:xfrm>
            <a:prstGeom prst="rect">
              <a:avLst/>
            </a:prstGeom>
          </p:spPr>
        </p:pic>
        <p:pic>
          <p:nvPicPr>
            <p:cNvPr id="23" name="Kuva 22">
              <a:extLst>
                <a:ext uri="{FF2B5EF4-FFF2-40B4-BE49-F238E27FC236}">
                  <a16:creationId xmlns:a16="http://schemas.microsoft.com/office/drawing/2014/main" id="{44F3E6E7-026B-41F3-963C-8696EFD622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237" y="5748878"/>
              <a:ext cx="1672894" cy="612000"/>
            </a:xfrm>
            <a:prstGeom prst="rect">
              <a:avLst/>
            </a:prstGeom>
          </p:spPr>
        </p:pic>
      </p:grpSp>
    </p:spTree>
    <p:extLst>
      <p:ext uri="{BB962C8B-B14F-4D97-AF65-F5344CB8AC3E}">
        <p14:creationId xmlns:p14="http://schemas.microsoft.com/office/powerpoint/2010/main" val="219573509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FFF609EF-8D5A-4904-A814-56D2D59191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60" y="355"/>
            <a:ext cx="9140448" cy="5142787"/>
          </a:xfrm>
          <a:prstGeom prst="rect">
            <a:avLst/>
          </a:prstGeom>
        </p:spPr>
      </p:pic>
      <p:sp>
        <p:nvSpPr>
          <p:cNvPr id="22" name="Suorakulmio 21">
            <a:extLst>
              <a:ext uri="{FF2B5EF4-FFF2-40B4-BE49-F238E27FC236}">
                <a16:creationId xmlns:a16="http://schemas.microsoft.com/office/drawing/2014/main" id="{517121D3-1802-44C8-9B94-7D0DA4A5662B}"/>
              </a:ext>
            </a:extLst>
          </p:cNvPr>
          <p:cNvSpPr/>
          <p:nvPr/>
        </p:nvSpPr>
        <p:spPr>
          <a:xfrm>
            <a:off x="4925028" y="1021080"/>
            <a:ext cx="4217198" cy="2376089"/>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D904F349-5734-4D7F-B33B-EC67952EE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5431" y="91073"/>
            <a:ext cx="885146" cy="267254"/>
          </a:xfrm>
          <a:prstGeom prst="rect">
            <a:avLst/>
          </a:prstGeom>
        </p:spPr>
      </p:pic>
      <p:sp>
        <p:nvSpPr>
          <p:cNvPr id="21" name="Suorakulmio 20">
            <a:extLst>
              <a:ext uri="{FF2B5EF4-FFF2-40B4-BE49-F238E27FC236}">
                <a16:creationId xmlns:a16="http://schemas.microsoft.com/office/drawing/2014/main" id="{532A40D9-63EC-41F5-9682-BB0FF6D88315}"/>
              </a:ext>
            </a:extLst>
          </p:cNvPr>
          <p:cNvSpPr/>
          <p:nvPr/>
        </p:nvSpPr>
        <p:spPr>
          <a:xfrm>
            <a:off x="5080000" y="1104349"/>
            <a:ext cx="3970577" cy="2223686"/>
          </a:xfrm>
          <a:prstGeom prst="rect">
            <a:avLst/>
          </a:prstGeom>
        </p:spPr>
        <p:txBody>
          <a:bodyPr wrap="square" lIns="68580" tIns="34290" rIns="68580" bIns="34290" anchor="t">
            <a:spAutoFit/>
          </a:bodyPr>
          <a:lstStyle/>
          <a:p>
            <a:pPr>
              <a:spcAft>
                <a:spcPts val="600"/>
              </a:spcAft>
            </a:pPr>
            <a:r>
              <a:rPr lang="fi-FI" sz="1400" b="1" dirty="0">
                <a:solidFill>
                  <a:schemeClr val="bg1"/>
                </a:solidFill>
                <a:effectLst/>
                <a:latin typeface="Corbel" panose="020B0503020204020204" pitchFamily="34" charset="0"/>
                <a:ea typeface="Calibri" panose="020F0502020204030204" pitchFamily="34" charset="0"/>
                <a:cs typeface="Calibri" panose="020F0502020204030204" pitchFamily="34" charset="0"/>
              </a:rPr>
              <a:t>Kuopio on kestävästi kasvava yliopistokaupunki ja kansainvälisesti näkyvä ja arvostettu tutkimus- ja koulutuskeskittymä – terveys-, ympäristö- ja hyvinvointiosaamisen edelläkävijä. Kasvun perustana on uudistuva ja kansainvälinen elin-keinoelämä ja matkailu sekä houkuttelevat uramahdollisuudet.</a:t>
            </a:r>
            <a:r>
              <a:rPr lang="fi-FI" sz="1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a:t>
            </a:r>
            <a:r>
              <a:rPr lang="fi-FI" sz="1400" b="1" dirty="0">
                <a:solidFill>
                  <a:schemeClr val="bg1"/>
                </a:solidFill>
                <a:effectLst/>
                <a:latin typeface="Corbel" panose="020B0503020204020204" pitchFamily="34" charset="0"/>
                <a:ea typeface="Calibri" panose="020F0502020204030204" pitchFamily="34" charset="0"/>
                <a:cs typeface="Calibri" panose="020F0502020204030204" pitchFamily="34" charset="0"/>
              </a:rPr>
              <a:t>Kuopio hyödyntää moni-ilmeisyyttään ja tarjoaa houkuttelevia asuin-mahdollisuuksia tavoitteellisesti myös kaupunki-keskustan ulkopuolella.</a:t>
            </a:r>
            <a:endParaRPr lang="fi-FI"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23" name="Title 3">
            <a:extLst>
              <a:ext uri="{FF2B5EF4-FFF2-40B4-BE49-F238E27FC236}">
                <a16:creationId xmlns:a16="http://schemas.microsoft.com/office/drawing/2014/main" id="{3FEA1109-3D1E-4446-9818-AFD435C3D981}"/>
              </a:ext>
            </a:extLst>
          </p:cNvPr>
          <p:cNvSpPr txBox="1">
            <a:spLocks/>
          </p:cNvSpPr>
          <p:nvPr/>
        </p:nvSpPr>
        <p:spPr>
          <a:xfrm>
            <a:off x="1775" y="3728593"/>
            <a:ext cx="9142225" cy="678146"/>
          </a:xfrm>
          <a:prstGeom prst="rect">
            <a:avLst/>
          </a:prstGeom>
        </p:spPr>
        <p:txBody>
          <a:bodyP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fi-FI" sz="4500" b="1" spc="-150" dirty="0">
                <a:solidFill>
                  <a:schemeClr val="bg1"/>
                </a:solidFill>
                <a:latin typeface="Corbel" panose="020B0503020204020204" pitchFamily="34" charset="0"/>
              </a:rPr>
              <a:t>Elinvoimainen ja kasvava</a:t>
            </a:r>
            <a:endParaRPr lang="en-FI" sz="4500" b="1" spc="-150" dirty="0">
              <a:solidFill>
                <a:schemeClr val="bg1"/>
              </a:solidFill>
              <a:latin typeface="Corbel" panose="020B0503020204020204" pitchFamily="34" charset="0"/>
            </a:endParaRPr>
          </a:p>
        </p:txBody>
      </p:sp>
      <p:sp>
        <p:nvSpPr>
          <p:cNvPr id="34" name="Tekstiruutu 33">
            <a:extLst>
              <a:ext uri="{FF2B5EF4-FFF2-40B4-BE49-F238E27FC236}">
                <a16:creationId xmlns:a16="http://schemas.microsoft.com/office/drawing/2014/main" id="{49172E4D-201E-414D-91B7-19C58A4E1DB5}"/>
              </a:ext>
            </a:extLst>
          </p:cNvPr>
          <p:cNvSpPr txBox="1"/>
          <p:nvPr/>
        </p:nvSpPr>
        <p:spPr>
          <a:xfrm>
            <a:off x="1775" y="4245382"/>
            <a:ext cx="9140449" cy="584775"/>
          </a:xfrm>
          <a:prstGeom prst="rect">
            <a:avLst/>
          </a:prstGeom>
          <a:noFill/>
        </p:spPr>
        <p:txBody>
          <a:bodyPr wrap="square">
            <a:spAutoFit/>
          </a:bodyPr>
          <a:lstStyle/>
          <a:p>
            <a:pPr algn="ctr"/>
            <a:r>
              <a:rPr lang="fi-FI" sz="3200" dirty="0">
                <a:solidFill>
                  <a:schemeClr val="bg1"/>
                </a:solidFill>
                <a:latin typeface="Corbel" panose="020B0503020204020204" pitchFamily="34" charset="0"/>
                <a:ea typeface="ＭＳ Ｐゴシック"/>
                <a:cs typeface="Calibri"/>
              </a:rPr>
              <a:t>–</a:t>
            </a:r>
            <a:r>
              <a:rPr lang="fi-FI" sz="3200" spc="-150" dirty="0">
                <a:solidFill>
                  <a:schemeClr val="bg1"/>
                </a:solidFill>
                <a:latin typeface="Corbel" panose="020B0503020204020204" pitchFamily="34" charset="0"/>
              </a:rPr>
              <a:t> houkutteleva osaajille ja yrityksille</a:t>
            </a:r>
            <a:endParaRPr lang="fi-FI" sz="3200" dirty="0"/>
          </a:p>
        </p:txBody>
      </p:sp>
    </p:spTree>
    <p:extLst>
      <p:ext uri="{BB962C8B-B14F-4D97-AF65-F5344CB8AC3E}">
        <p14:creationId xmlns:p14="http://schemas.microsoft.com/office/powerpoint/2010/main" val="164927488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orakulmio 23">
            <a:extLst>
              <a:ext uri="{FF2B5EF4-FFF2-40B4-BE49-F238E27FC236}">
                <a16:creationId xmlns:a16="http://schemas.microsoft.com/office/drawing/2014/main" id="{D0D278BC-3CF1-437E-9D26-D30806DB09CE}"/>
              </a:ext>
            </a:extLst>
          </p:cNvPr>
          <p:cNvSpPr/>
          <p:nvPr/>
        </p:nvSpPr>
        <p:spPr>
          <a:xfrm>
            <a:off x="5737860" y="-301"/>
            <a:ext cx="3406140" cy="58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0D9F3271-1893-4836-A314-9C24E82A2453}"/>
              </a:ext>
            </a:extLst>
          </p:cNvPr>
          <p:cNvSpPr/>
          <p:nvPr/>
        </p:nvSpPr>
        <p:spPr>
          <a:xfrm>
            <a:off x="315743" y="442057"/>
            <a:ext cx="4713457" cy="323165"/>
          </a:xfrm>
          <a:prstGeom prst="rect">
            <a:avLst/>
          </a:prstGeom>
        </p:spPr>
        <p:txBody>
          <a:bodyPr wrap="square">
            <a:spAutoFit/>
          </a:bodyPr>
          <a:lstStyle/>
          <a:p>
            <a:pPr defTabSz="342900" fontAlgn="base">
              <a:spcBef>
                <a:spcPct val="0"/>
              </a:spcBef>
              <a:spcAft>
                <a:spcPct val="0"/>
              </a:spcAft>
              <a:defRPr/>
            </a:pPr>
            <a:r>
              <a:rPr lang="fi-FI" sz="1500" b="1" dirty="0">
                <a:solidFill>
                  <a:schemeClr val="accent4">
                    <a:lumMod val="60000"/>
                    <a:lumOff val="40000"/>
                  </a:schemeClr>
                </a:solidFill>
                <a:latin typeface="+mj-lt"/>
                <a:ea typeface="ＭＳ Ｐゴシック" charset="-128"/>
                <a:cs typeface="Calibri" panose="020F0502020204030204" pitchFamily="34" charset="0"/>
              </a:rPr>
              <a:t>2. KASVAVA JA ELINVOIMAINEN KUOPIO</a:t>
            </a:r>
          </a:p>
        </p:txBody>
      </p:sp>
      <p:sp>
        <p:nvSpPr>
          <p:cNvPr id="16" name="Suorakulmio 15">
            <a:extLst>
              <a:ext uri="{FF2B5EF4-FFF2-40B4-BE49-F238E27FC236}">
                <a16:creationId xmlns:a16="http://schemas.microsoft.com/office/drawing/2014/main" id="{6B874920-8772-44A5-ACA7-076E14533DAA}"/>
              </a:ext>
            </a:extLst>
          </p:cNvPr>
          <p:cNvSpPr/>
          <p:nvPr/>
        </p:nvSpPr>
        <p:spPr>
          <a:xfrm>
            <a:off x="315745" y="759582"/>
            <a:ext cx="8279615" cy="392415"/>
          </a:xfrm>
          <a:prstGeom prst="rect">
            <a:avLst/>
          </a:prstGeom>
        </p:spPr>
        <p:txBody>
          <a:bodyPr wrap="square" lIns="68580" tIns="34290" rIns="68580" bIns="34290" anchor="t">
            <a:spAutoFit/>
          </a:bodyPr>
          <a:lstStyle/>
          <a:p>
            <a:pPr defTabSz="342900" fontAlgn="base">
              <a:spcBef>
                <a:spcPct val="0"/>
              </a:spcBef>
              <a:spcAft>
                <a:spcPct val="0"/>
              </a:spcAft>
              <a:defRPr/>
            </a:pPr>
            <a:r>
              <a:rPr lang="fi-FI" sz="1050" b="1" dirty="0">
                <a:solidFill>
                  <a:schemeClr val="accent4"/>
                </a:solidFill>
                <a:ea typeface="ＭＳ Ｐゴシック"/>
                <a:cs typeface="Calibri"/>
              </a:rPr>
              <a:t>PÄÄMITTARIT:  Väestökehitys: </a:t>
            </a:r>
            <a:r>
              <a:rPr lang="fi-FI" sz="1050" dirty="0">
                <a:solidFill>
                  <a:schemeClr val="accent4"/>
                </a:solidFill>
                <a:ea typeface="ＭＳ Ｐゴシック"/>
                <a:cs typeface="Calibri"/>
              </a:rPr>
              <a:t>Väestön suhteellinen kasvu + 1 % / vuosi ja toiminnallisella kaupunkiseudulla 200 000 asukasta vuonna 2040</a:t>
            </a:r>
          </a:p>
          <a:p>
            <a:pPr defTabSz="342900" fontAlgn="base">
              <a:spcBef>
                <a:spcPct val="0"/>
              </a:spcBef>
              <a:spcAft>
                <a:spcPct val="0"/>
              </a:spcAft>
              <a:tabLst>
                <a:tab pos="808435" algn="l"/>
              </a:tabLst>
              <a:defRPr/>
            </a:pPr>
            <a:r>
              <a:rPr lang="fi-FI" sz="1050" b="1" dirty="0">
                <a:solidFill>
                  <a:schemeClr val="accent4"/>
                </a:solidFill>
                <a:ea typeface="ＭＳ Ｐゴシック"/>
                <a:cs typeface="Calibri" panose="020F0502020204030204" pitchFamily="34" charset="0"/>
              </a:rPr>
              <a:t>	     Työpaikkakehitys:  </a:t>
            </a:r>
            <a:r>
              <a:rPr lang="fi-FI" sz="1050" dirty="0">
                <a:solidFill>
                  <a:schemeClr val="accent4"/>
                </a:solidFill>
                <a:ea typeface="ＭＳ Ｐゴシック"/>
                <a:cs typeface="Calibri" panose="020F0502020204030204" pitchFamily="34" charset="0"/>
              </a:rPr>
              <a:t>Lähtötaso 53 394 työpaikkaa (v. 2019), tavoitetaso 59 000 työpaikkaa (v. 2030)</a:t>
            </a:r>
            <a:endParaRPr lang="fi-FI" sz="1050" dirty="0">
              <a:solidFill>
                <a:schemeClr val="accent4"/>
              </a:solidFill>
            </a:endParaRPr>
          </a:p>
        </p:txBody>
      </p:sp>
      <p:grpSp>
        <p:nvGrpSpPr>
          <p:cNvPr id="25" name="Ryhmä 24">
            <a:extLst>
              <a:ext uri="{FF2B5EF4-FFF2-40B4-BE49-F238E27FC236}">
                <a16:creationId xmlns:a16="http://schemas.microsoft.com/office/drawing/2014/main" id="{A6841F85-D6A7-45C2-93AC-85A013F2B44E}"/>
              </a:ext>
            </a:extLst>
          </p:cNvPr>
          <p:cNvGrpSpPr/>
          <p:nvPr/>
        </p:nvGrpSpPr>
        <p:grpSpPr>
          <a:xfrm>
            <a:off x="5865874" y="44874"/>
            <a:ext cx="3303593" cy="495012"/>
            <a:chOff x="279417" y="5983718"/>
            <a:chExt cx="4404791" cy="660016"/>
          </a:xfrm>
        </p:grpSpPr>
        <p:pic>
          <p:nvPicPr>
            <p:cNvPr id="26" name="Kuva 25">
              <a:extLst>
                <a:ext uri="{FF2B5EF4-FFF2-40B4-BE49-F238E27FC236}">
                  <a16:creationId xmlns:a16="http://schemas.microsoft.com/office/drawing/2014/main" id="{C4C6CA99-32F5-46B8-BED9-A5C40E8884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4983" y="5983718"/>
              <a:ext cx="648000" cy="648000"/>
            </a:xfrm>
            <a:prstGeom prst="rect">
              <a:avLst/>
            </a:prstGeom>
          </p:spPr>
        </p:pic>
        <p:pic>
          <p:nvPicPr>
            <p:cNvPr id="27" name="Kuva 26">
              <a:extLst>
                <a:ext uri="{FF2B5EF4-FFF2-40B4-BE49-F238E27FC236}">
                  <a16:creationId xmlns:a16="http://schemas.microsoft.com/office/drawing/2014/main" id="{1670CA1C-57C4-4CC2-887D-1728F4443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0951" y="5995734"/>
              <a:ext cx="648000" cy="648000"/>
            </a:xfrm>
            <a:prstGeom prst="rect">
              <a:avLst/>
            </a:prstGeom>
          </p:spPr>
        </p:pic>
        <p:pic>
          <p:nvPicPr>
            <p:cNvPr id="28" name="Kuva 27">
              <a:extLst>
                <a:ext uri="{FF2B5EF4-FFF2-40B4-BE49-F238E27FC236}">
                  <a16:creationId xmlns:a16="http://schemas.microsoft.com/office/drawing/2014/main" id="{9705B575-97DD-4996-99CD-333EC345FA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6208" y="5994656"/>
              <a:ext cx="648000" cy="648000"/>
            </a:xfrm>
            <a:prstGeom prst="rect">
              <a:avLst/>
            </a:prstGeom>
          </p:spPr>
        </p:pic>
        <p:pic>
          <p:nvPicPr>
            <p:cNvPr id="29" name="Kuva 28">
              <a:extLst>
                <a:ext uri="{FF2B5EF4-FFF2-40B4-BE49-F238E27FC236}">
                  <a16:creationId xmlns:a16="http://schemas.microsoft.com/office/drawing/2014/main" id="{DF6DA8DC-0DB4-4D43-BA91-F845EA3C82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417" y="5995734"/>
              <a:ext cx="1672894" cy="612000"/>
            </a:xfrm>
            <a:prstGeom prst="rect">
              <a:avLst/>
            </a:prstGeom>
          </p:spPr>
        </p:pic>
        <p:pic>
          <p:nvPicPr>
            <p:cNvPr id="30" name="Kuva 2">
              <a:extLst>
                <a:ext uri="{FF2B5EF4-FFF2-40B4-BE49-F238E27FC236}">
                  <a16:creationId xmlns:a16="http://schemas.microsoft.com/office/drawing/2014/main" id="{C457AF76-BFF0-4052-955A-F1C79D5B41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53771" y="5994656"/>
              <a:ext cx="604935" cy="620486"/>
            </a:xfrm>
            <a:prstGeom prst="rect">
              <a:avLst/>
            </a:prstGeom>
          </p:spPr>
        </p:pic>
      </p:grpSp>
      <p:graphicFrame>
        <p:nvGraphicFramePr>
          <p:cNvPr id="32" name="Taulukko 6">
            <a:extLst>
              <a:ext uri="{FF2B5EF4-FFF2-40B4-BE49-F238E27FC236}">
                <a16:creationId xmlns:a16="http://schemas.microsoft.com/office/drawing/2014/main" id="{963F2064-2734-4F67-B0B9-F2C114CF253B}"/>
              </a:ext>
            </a:extLst>
          </p:cNvPr>
          <p:cNvGraphicFramePr>
            <a:graphicFrameLocks noGrp="1"/>
          </p:cNvGraphicFramePr>
          <p:nvPr>
            <p:extLst>
              <p:ext uri="{D42A27DB-BD31-4B8C-83A1-F6EECF244321}">
                <p14:modId xmlns:p14="http://schemas.microsoft.com/office/powerpoint/2010/main" val="2164371794"/>
              </p:ext>
            </p:extLst>
          </p:nvPr>
        </p:nvGraphicFramePr>
        <p:xfrm>
          <a:off x="371657" y="1247456"/>
          <a:ext cx="8417631" cy="3358491"/>
        </p:xfrm>
        <a:graphic>
          <a:graphicData uri="http://schemas.openxmlformats.org/drawingml/2006/table">
            <a:tbl>
              <a:tblPr firstRow="1" bandRow="1">
                <a:tableStyleId>{21E4AEA4-8DFA-4A89-87EB-49C32662AFE0}</a:tableStyleId>
              </a:tblPr>
              <a:tblGrid>
                <a:gridCol w="1867841">
                  <a:extLst>
                    <a:ext uri="{9D8B030D-6E8A-4147-A177-3AD203B41FA5}">
                      <a16:colId xmlns:a16="http://schemas.microsoft.com/office/drawing/2014/main" val="300981681"/>
                    </a:ext>
                  </a:extLst>
                </a:gridCol>
                <a:gridCol w="4443206">
                  <a:extLst>
                    <a:ext uri="{9D8B030D-6E8A-4147-A177-3AD203B41FA5}">
                      <a16:colId xmlns:a16="http://schemas.microsoft.com/office/drawing/2014/main" val="746586309"/>
                    </a:ext>
                  </a:extLst>
                </a:gridCol>
                <a:gridCol w="2106584">
                  <a:extLst>
                    <a:ext uri="{9D8B030D-6E8A-4147-A177-3AD203B41FA5}">
                      <a16:colId xmlns:a16="http://schemas.microsoft.com/office/drawing/2014/main" val="3068667541"/>
                    </a:ext>
                  </a:extLst>
                </a:gridCol>
              </a:tblGrid>
              <a:tr h="205740">
                <a:tc>
                  <a:txBody>
                    <a:bodyPr/>
                    <a:lstStyle/>
                    <a:p>
                      <a:r>
                        <a:rPr lang="fi-FI" sz="900" dirty="0">
                          <a:latin typeface="Calibri" panose="020F0502020204030204" pitchFamily="34" charset="0"/>
                          <a:cs typeface="Calibri" panose="020F0502020204030204" pitchFamily="34" charset="0"/>
                        </a:rPr>
                        <a:t>Kriittinen menestystekijä</a:t>
                      </a:r>
                    </a:p>
                  </a:txBody>
                  <a:tcPr marL="68580" marR="68580" marT="34290" marB="34290">
                    <a:solidFill>
                      <a:schemeClr val="accent4">
                        <a:lumMod val="60000"/>
                        <a:lumOff val="40000"/>
                      </a:schemeClr>
                    </a:solidFill>
                  </a:tcPr>
                </a:tc>
                <a:tc>
                  <a:txBody>
                    <a:bodyPr/>
                    <a:lstStyle/>
                    <a:p>
                      <a:r>
                        <a:rPr lang="fi-FI" sz="900" dirty="0">
                          <a:latin typeface="Calibri" panose="020F0502020204030204" pitchFamily="34" charset="0"/>
                          <a:cs typeface="Calibri" panose="020F0502020204030204" pitchFamily="34" charset="0"/>
                        </a:rPr>
                        <a:t>Tavoite valtuustokaudelle 2022</a:t>
                      </a:r>
                      <a:r>
                        <a:rPr lang="fi-FI" sz="900" b="1" i="0" kern="1200" dirty="0">
                          <a:solidFill>
                            <a:schemeClr val="bg1"/>
                          </a:solidFill>
                          <a:effectLst/>
                          <a:latin typeface="+mn-lt"/>
                          <a:ea typeface="+mn-ea"/>
                          <a:cs typeface="+mn-cs"/>
                        </a:rPr>
                        <a:t>–</a:t>
                      </a:r>
                      <a:r>
                        <a:rPr lang="fi-FI" sz="900" dirty="0">
                          <a:latin typeface="Calibri" panose="020F0502020204030204" pitchFamily="34" charset="0"/>
                          <a:cs typeface="Calibri" panose="020F0502020204030204" pitchFamily="34" charset="0"/>
                        </a:rPr>
                        <a:t>2025</a:t>
                      </a:r>
                    </a:p>
                  </a:txBody>
                  <a:tcPr marL="68580" marR="68580" marT="34290" marB="34290">
                    <a:solidFill>
                      <a:schemeClr val="accent4">
                        <a:lumMod val="60000"/>
                        <a:lumOff val="40000"/>
                      </a:schemeClr>
                    </a:solidFill>
                  </a:tcPr>
                </a:tc>
                <a:tc>
                  <a:txBody>
                    <a:bodyPr/>
                    <a:lstStyle/>
                    <a:p>
                      <a:r>
                        <a:rPr lang="fi-FI" sz="900" dirty="0">
                          <a:latin typeface="Calibri" panose="020F0502020204030204" pitchFamily="34" charset="0"/>
                          <a:cs typeface="Calibri" panose="020F0502020204030204" pitchFamily="34" charset="0"/>
                        </a:rPr>
                        <a:t>Mittari</a:t>
                      </a:r>
                    </a:p>
                  </a:txBody>
                  <a:tcPr marL="68580" marR="68580" marT="34290" marB="34290">
                    <a:solidFill>
                      <a:schemeClr val="accent4">
                        <a:lumMod val="60000"/>
                        <a:lumOff val="40000"/>
                      </a:schemeClr>
                    </a:solidFill>
                  </a:tcPr>
                </a:tc>
                <a:extLst>
                  <a:ext uri="{0D108BD9-81ED-4DB2-BD59-A6C34878D82A}">
                    <a16:rowId xmlns:a16="http://schemas.microsoft.com/office/drawing/2014/main" val="1109121825"/>
                  </a:ext>
                </a:extLst>
              </a:tr>
              <a:tr h="958191">
                <a:tc>
                  <a:txBody>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lang="fi-FI" sz="900" b="1" dirty="0">
                          <a:solidFill>
                            <a:schemeClr val="tx1"/>
                          </a:solidFill>
                          <a:latin typeface="Calibri" panose="020F0502020204030204" pitchFamily="34" charset="0"/>
                          <a:cs typeface="Calibri" panose="020F0502020204030204" pitchFamily="34" charset="0"/>
                        </a:rPr>
                        <a:t>6.</a:t>
                      </a:r>
                      <a:r>
                        <a:rPr lang="fi-FI" sz="900" b="1" baseline="0" dirty="0">
                          <a:solidFill>
                            <a:schemeClr val="tx1"/>
                          </a:solidFill>
                          <a:latin typeface="Calibri" panose="020F0502020204030204" pitchFamily="34" charset="0"/>
                          <a:cs typeface="Calibri" panose="020F0502020204030204" pitchFamily="34" charset="0"/>
                        </a:rPr>
                        <a:t> </a:t>
                      </a:r>
                      <a:r>
                        <a:rPr lang="fi-FI" sz="900" b="1" dirty="0">
                          <a:solidFill>
                            <a:schemeClr val="tx1"/>
                          </a:solidFill>
                          <a:latin typeface="Calibri" panose="020F0502020204030204" pitchFamily="34" charset="0"/>
                          <a:cs typeface="Calibri" panose="020F0502020204030204" pitchFamily="34" charset="0"/>
                        </a:rPr>
                        <a:t> Kilpailukykyinen ja kannustava yrittäjyysympäristö</a:t>
                      </a:r>
                    </a:p>
                  </a:txBody>
                  <a:tcPr marL="68580" marR="68580" marT="34290" marB="34290">
                    <a:solidFill>
                      <a:schemeClr val="accent4">
                        <a:lumMod val="20000"/>
                        <a:lumOff val="80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13"/>
                        <a:tabLst/>
                        <a:defRPr/>
                      </a:pPr>
                      <a:r>
                        <a:rPr lang="fi-FI" sz="900" b="0" dirty="0">
                          <a:solidFill>
                            <a:schemeClr val="tx1"/>
                          </a:solidFill>
                          <a:latin typeface="Calibri" panose="020F0502020204030204" pitchFamily="34" charset="0"/>
                          <a:cs typeface="Calibri" panose="020F0502020204030204" pitchFamily="34" charset="0"/>
                        </a:rPr>
                        <a:t>Tuemme yhdessä eri toimijoiden kanssa yrittäjyyskasvatusta, uutta yritystoimintaa sekä  olemassa olevien yritysten kasvua ja elinvoimaa</a:t>
                      </a:r>
                    </a:p>
                    <a:p>
                      <a:pPr marL="228600" indent="-228600">
                        <a:buFont typeface="+mj-lt"/>
                        <a:buAutoNum type="arabicPeriod" startAt="13"/>
                      </a:pPr>
                      <a:r>
                        <a:rPr lang="fi-FI" sz="900" dirty="0">
                          <a:latin typeface="Calibri" panose="020F0502020204030204" pitchFamily="34" charset="0"/>
                          <a:cs typeface="Calibri" panose="020F0502020204030204" pitchFamily="34" charset="0"/>
                        </a:rPr>
                        <a:t>Tonttitarjontamme </a:t>
                      </a:r>
                      <a:r>
                        <a:rPr lang="fi-FI" sz="900" strike="noStrike" dirty="0">
                          <a:latin typeface="Calibri" panose="020F0502020204030204" pitchFamily="34" charset="0"/>
                          <a:cs typeface="Calibri" panose="020F0502020204030204" pitchFamily="34" charset="0"/>
                        </a:rPr>
                        <a:t>on riittävä </a:t>
                      </a:r>
                      <a:r>
                        <a:rPr lang="fi-FI" sz="900" dirty="0">
                          <a:latin typeface="Calibri" panose="020F0502020204030204" pitchFamily="34" charset="0"/>
                          <a:cs typeface="Calibri" panose="020F0502020204030204" pitchFamily="34" charset="0"/>
                        </a:rPr>
                        <a:t>ja monipuolinen</a:t>
                      </a:r>
                    </a:p>
                    <a:p>
                      <a:pPr marL="228600" indent="-228600">
                        <a:buFont typeface="+mj-lt"/>
                        <a:buAutoNum type="arabicPeriod" startAt="13"/>
                      </a:pPr>
                      <a:r>
                        <a:rPr lang="fi-FI" sz="900" dirty="0">
                          <a:latin typeface="Calibri"/>
                          <a:cs typeface="Calibri"/>
                        </a:rPr>
                        <a:t>Yritykset saavat osaavaa työvoimaa</a:t>
                      </a:r>
                    </a:p>
                  </a:txBody>
                  <a:tcPr marL="68580" marR="68580" marT="34290" marB="34290">
                    <a:solidFill>
                      <a:schemeClr val="accent4">
                        <a:lumMod val="20000"/>
                        <a:lumOff val="80000"/>
                      </a:schemeClr>
                    </a:solidFill>
                  </a:tcPr>
                </a:tc>
                <a:tc>
                  <a:txBody>
                    <a:bodyPr/>
                    <a:lstStyle/>
                    <a:p>
                      <a:pPr marL="0" lvl="0" indent="0" algn="l">
                        <a:lnSpc>
                          <a:spcPct val="100000"/>
                        </a:lnSpc>
                        <a:spcBef>
                          <a:spcPts val="0"/>
                        </a:spcBef>
                        <a:spcAft>
                          <a:spcPts val="0"/>
                        </a:spcAft>
                        <a:buNone/>
                      </a:pPr>
                      <a:r>
                        <a:rPr lang="fi-FI" sz="800" b="0" i="0" u="none" strike="noStrike" noProof="0" dirty="0">
                          <a:latin typeface="Calibri"/>
                        </a:rPr>
                        <a:t>Liikevaihdon ja viennin kehitys</a:t>
                      </a:r>
                    </a:p>
                    <a:p>
                      <a:pPr marL="0" lvl="0" indent="0" algn="l">
                        <a:lnSpc>
                          <a:spcPct val="100000"/>
                        </a:lnSpc>
                        <a:spcBef>
                          <a:spcPts val="0"/>
                        </a:spcBef>
                        <a:spcAft>
                          <a:spcPts val="0"/>
                        </a:spcAft>
                        <a:buNone/>
                      </a:pPr>
                      <a:r>
                        <a:rPr lang="fi-FI" sz="800" b="0" i="0" u="none" strike="noStrike" noProof="0" dirty="0">
                          <a:latin typeface="Calibri"/>
                        </a:rPr>
                        <a:t>Yrityskanta / 1000 as.</a:t>
                      </a:r>
                    </a:p>
                    <a:p>
                      <a:pPr marL="0" lvl="0" indent="0" algn="l">
                        <a:lnSpc>
                          <a:spcPct val="100000"/>
                        </a:lnSpc>
                        <a:spcBef>
                          <a:spcPts val="0"/>
                        </a:spcBef>
                        <a:spcAft>
                          <a:spcPts val="0"/>
                        </a:spcAft>
                        <a:buNone/>
                      </a:pPr>
                      <a:r>
                        <a:rPr lang="fi-FI" sz="800" b="0" i="0" u="none" strike="noStrike" noProof="0" dirty="0">
                          <a:latin typeface="Calibri"/>
                        </a:rPr>
                        <a:t>Uudet yritykset / 1000 as.</a:t>
                      </a:r>
                      <a:endParaRPr lang="fi-FI" sz="800" dirty="0"/>
                    </a:p>
                    <a:p>
                      <a:pPr marL="0" lvl="0" indent="0" algn="l">
                        <a:lnSpc>
                          <a:spcPct val="100000"/>
                        </a:lnSpc>
                        <a:spcBef>
                          <a:spcPts val="0"/>
                        </a:spcBef>
                        <a:spcAft>
                          <a:spcPts val="0"/>
                        </a:spcAft>
                        <a:buNone/>
                      </a:pPr>
                      <a:r>
                        <a:rPr lang="fi-FI" sz="800" b="0" i="0" u="none" strike="noStrike" noProof="0" dirty="0">
                          <a:latin typeface="Calibri"/>
                        </a:rPr>
                        <a:t>Yritysmyönteisyysmittaukset</a:t>
                      </a:r>
                    </a:p>
                    <a:p>
                      <a:pPr marL="0" lvl="0" indent="0" algn="l">
                        <a:lnSpc>
                          <a:spcPct val="100000"/>
                        </a:lnSpc>
                        <a:spcBef>
                          <a:spcPts val="0"/>
                        </a:spcBef>
                        <a:spcAft>
                          <a:spcPts val="0"/>
                        </a:spcAft>
                        <a:buNone/>
                      </a:pPr>
                      <a:r>
                        <a:rPr lang="fi-FI" sz="800" b="0" i="0" u="none" strike="noStrike" noProof="0" dirty="0">
                          <a:latin typeface="Calibri"/>
                        </a:rPr>
                        <a:t>Yritystontit (sopivuus,</a:t>
                      </a:r>
                      <a:r>
                        <a:rPr lang="fi-FI" sz="800" b="0" i="0" u="none" strike="noStrike" baseline="0" noProof="0" dirty="0">
                          <a:latin typeface="Calibri"/>
                        </a:rPr>
                        <a:t> määrä)</a:t>
                      </a:r>
                      <a:endParaRPr lang="fi-FI" sz="800" b="0" i="0" u="none" strike="noStrike" noProof="0" dirty="0">
                        <a:latin typeface="Calibri"/>
                      </a:endParaRPr>
                    </a:p>
                    <a:p>
                      <a:pPr marL="0" lvl="0" indent="0" algn="l">
                        <a:lnSpc>
                          <a:spcPct val="100000"/>
                        </a:lnSpc>
                        <a:spcBef>
                          <a:spcPts val="0"/>
                        </a:spcBef>
                        <a:spcAft>
                          <a:spcPts val="0"/>
                        </a:spcAft>
                        <a:buNone/>
                      </a:pPr>
                      <a:r>
                        <a:rPr lang="fi-FI" sz="800" b="0" i="0" u="none" strike="noStrike" noProof="0" dirty="0">
                          <a:latin typeface="Calibri"/>
                        </a:rPr>
                        <a:t>Pk-yritysten työvoiman saatavuus Työllisyysaste, avoimet työpaikat</a:t>
                      </a:r>
                      <a:endParaRPr lang="fi-FI" sz="8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1149916393"/>
                  </a:ext>
                </a:extLst>
              </a:tr>
              <a:tr h="5819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900" b="1" kern="1200" dirty="0">
                          <a:solidFill>
                            <a:schemeClr val="tx1"/>
                          </a:solidFill>
                          <a:latin typeface="Calibri" panose="020F0502020204030204" pitchFamily="34" charset="0"/>
                          <a:ea typeface="+mn-ea"/>
                          <a:cs typeface="Calibri" panose="020F0502020204030204" pitchFamily="34" charset="0"/>
                        </a:rPr>
                        <a:t>7.</a:t>
                      </a:r>
                      <a:r>
                        <a:rPr lang="fi-FI" sz="900" b="1" kern="1200" baseline="0" dirty="0">
                          <a:solidFill>
                            <a:schemeClr val="tx1"/>
                          </a:solidFill>
                          <a:latin typeface="Calibri" panose="020F0502020204030204" pitchFamily="34" charset="0"/>
                          <a:ea typeface="+mn-ea"/>
                          <a:cs typeface="Calibri" panose="020F0502020204030204" pitchFamily="34" charset="0"/>
                        </a:rPr>
                        <a:t> </a:t>
                      </a:r>
                      <a:r>
                        <a:rPr lang="fi-FI" sz="900" b="1" kern="1200" dirty="0">
                          <a:solidFill>
                            <a:schemeClr val="tx1"/>
                          </a:solidFill>
                          <a:latin typeface="Calibri" panose="020F0502020204030204" pitchFamily="34" charset="0"/>
                          <a:ea typeface="+mn-ea"/>
                          <a:cs typeface="Calibri" panose="020F0502020204030204" pitchFamily="34" charset="0"/>
                        </a:rPr>
                        <a:t>Rohkea ja kestävä kaupunkikehitys</a:t>
                      </a:r>
                    </a:p>
                  </a:txBody>
                  <a:tcPr marL="68580" marR="68580" marT="34290" marB="34290">
                    <a:solidFill>
                      <a:schemeClr val="accent4">
                        <a:lumMod val="20000"/>
                        <a:lumOff val="80000"/>
                        <a:alpha val="50000"/>
                      </a:schemeClr>
                    </a:solidFill>
                  </a:tcPr>
                </a:tc>
                <a:tc>
                  <a:txBody>
                    <a:bodyPr/>
                    <a:lstStyle/>
                    <a:p>
                      <a:pPr marL="228600" indent="-228600" algn="l" defTabSz="457200" rtl="0" eaLnBrk="1" latinLnBrk="0" hangingPunct="1">
                        <a:buFont typeface="+mj-lt"/>
                        <a:buAutoNum type="arabicPeriod" startAt="16"/>
                      </a:pPr>
                      <a:r>
                        <a:rPr lang="fi-FI" sz="900" kern="1200" dirty="0">
                          <a:solidFill>
                            <a:schemeClr val="dk1"/>
                          </a:solidFill>
                          <a:latin typeface="Calibri" panose="020F0502020204030204" pitchFamily="34" charset="0"/>
                          <a:ea typeface="+mn-ea"/>
                          <a:cs typeface="Calibri" panose="020F0502020204030204" pitchFamily="34" charset="0"/>
                        </a:rPr>
                        <a:t>Mahdollistamme monipuolisen ja riittävän asuntotuotannon sekä</a:t>
                      </a:r>
                      <a:r>
                        <a:rPr lang="fi-FI" sz="900" kern="1200" baseline="0" dirty="0">
                          <a:solidFill>
                            <a:schemeClr val="dk1"/>
                          </a:solidFill>
                          <a:latin typeface="Calibri" panose="020F0502020204030204" pitchFamily="34" charset="0"/>
                          <a:ea typeface="+mn-ea"/>
                          <a:cs typeface="Calibri" panose="020F0502020204030204" pitchFamily="34" charset="0"/>
                        </a:rPr>
                        <a:t> monipaikkaisen elämän</a:t>
                      </a:r>
                      <a:endParaRPr lang="fi-FI" sz="900" kern="1200" dirty="0">
                        <a:solidFill>
                          <a:schemeClr val="dk1"/>
                        </a:solidFill>
                        <a:latin typeface="Calibri" panose="020F0502020204030204" pitchFamily="34" charset="0"/>
                        <a:ea typeface="+mn-ea"/>
                        <a:cs typeface="Calibri" panose="020F0502020204030204" pitchFamily="34" charset="0"/>
                      </a:endParaRPr>
                    </a:p>
                    <a:p>
                      <a:pPr marL="228600" indent="-228600" algn="l" defTabSz="457200" rtl="0" eaLnBrk="1" latinLnBrk="0" hangingPunct="1">
                        <a:buFont typeface="+mj-lt"/>
                        <a:buAutoNum type="arabicPeriod" startAt="16"/>
                      </a:pPr>
                      <a:r>
                        <a:rPr lang="fi-FI" sz="900" kern="1200" dirty="0">
                          <a:solidFill>
                            <a:schemeClr val="dk1"/>
                          </a:solidFill>
                          <a:latin typeface="Calibri" panose="020F0502020204030204" pitchFamily="34" charset="0"/>
                          <a:ea typeface="+mn-ea"/>
                          <a:cs typeface="Calibri" panose="020F0502020204030204" pitchFamily="34" charset="0"/>
                        </a:rPr>
                        <a:t>Kaupunkikeskusta, lähiöt ja maaseutu ovat elinvoimaisia ja viihtyisiä</a:t>
                      </a:r>
                    </a:p>
                    <a:p>
                      <a:pPr marL="228600" indent="-228600" algn="l" defTabSz="457200" rtl="0" eaLnBrk="1" latinLnBrk="0" hangingPunct="1">
                        <a:buFont typeface="+mj-lt"/>
                        <a:buAutoNum type="arabicPeriod" startAt="16"/>
                      </a:pPr>
                      <a:r>
                        <a:rPr lang="fi-FI" sz="900" kern="1200" dirty="0">
                          <a:solidFill>
                            <a:schemeClr val="dk1"/>
                          </a:solidFill>
                          <a:latin typeface="Calibri" panose="020F0502020204030204" pitchFamily="34" charset="0"/>
                          <a:ea typeface="+mn-ea"/>
                          <a:cs typeface="Calibri" panose="020F0502020204030204" pitchFamily="34" charset="0"/>
                        </a:rPr>
                        <a:t>Kehitämme Savilahtea kärkihankkeena</a:t>
                      </a:r>
                    </a:p>
                  </a:txBody>
                  <a:tcPr marL="68580" marR="68580" marT="34290" marB="34290">
                    <a:solidFill>
                      <a:schemeClr val="accent4">
                        <a:lumMod val="20000"/>
                        <a:lumOff val="80000"/>
                        <a:alpha val="50000"/>
                      </a:schemeClr>
                    </a:solidFill>
                  </a:tcPr>
                </a:tc>
                <a:tc>
                  <a:txBody>
                    <a:bodyPr/>
                    <a:lstStyle/>
                    <a:p>
                      <a:r>
                        <a:rPr lang="fi-FI" sz="800" dirty="0">
                          <a:latin typeface="Calibri"/>
                          <a:cs typeface="Calibri"/>
                        </a:rPr>
                        <a:t>Asuntotuotanto (lkm, tyyppi, hallintasuhde)</a:t>
                      </a:r>
                    </a:p>
                    <a:p>
                      <a:pPr lvl="0">
                        <a:buNone/>
                      </a:pPr>
                      <a:r>
                        <a:rPr lang="fi-FI" sz="800" dirty="0">
                          <a:latin typeface="Calibri"/>
                          <a:cs typeface="Calibri"/>
                        </a:rPr>
                        <a:t>Asuntotuotannon tonttireservi, vuotta</a:t>
                      </a:r>
                    </a:p>
                    <a:p>
                      <a:pPr lvl="0">
                        <a:buNone/>
                      </a:pPr>
                      <a:r>
                        <a:rPr lang="fi-FI" sz="800" dirty="0">
                          <a:latin typeface="Calibri"/>
                          <a:cs typeface="Calibri"/>
                        </a:rPr>
                        <a:t>Maaseutuohjelman toteuttaminen</a:t>
                      </a:r>
                    </a:p>
                    <a:p>
                      <a:pPr lvl="0">
                        <a:buNone/>
                      </a:pPr>
                      <a:r>
                        <a:rPr lang="fi-FI" sz="800" dirty="0">
                          <a:latin typeface="Calibri"/>
                          <a:cs typeface="Calibri"/>
                        </a:rPr>
                        <a:t>Savilahden rakentamisen eteneminen</a:t>
                      </a:r>
                    </a:p>
                  </a:txBody>
                  <a:tcPr marL="68580" marR="68580" marT="34290" marB="34290">
                    <a:solidFill>
                      <a:schemeClr val="accent4">
                        <a:lumMod val="20000"/>
                        <a:lumOff val="80000"/>
                        <a:alpha val="50000"/>
                      </a:schemeClr>
                    </a:solidFill>
                  </a:tcPr>
                </a:tc>
                <a:extLst>
                  <a:ext uri="{0D108BD9-81ED-4DB2-BD59-A6C34878D82A}">
                    <a16:rowId xmlns:a16="http://schemas.microsoft.com/office/drawing/2014/main" val="2773486319"/>
                  </a:ext>
                </a:extLst>
              </a:tr>
              <a:tr h="576419">
                <a:tc>
                  <a:txBody>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lang="fi-FI" sz="900" b="1" kern="1200" dirty="0">
                          <a:solidFill>
                            <a:schemeClr val="tx1"/>
                          </a:solidFill>
                          <a:latin typeface="Calibri" panose="020F0502020204030204" pitchFamily="34" charset="0"/>
                          <a:ea typeface="+mn-ea"/>
                          <a:cs typeface="Calibri" panose="020F0502020204030204" pitchFamily="34" charset="0"/>
                        </a:rPr>
                        <a:t>8.</a:t>
                      </a:r>
                      <a:r>
                        <a:rPr lang="fi-FI" sz="900" b="1" kern="1200" baseline="0" dirty="0">
                          <a:solidFill>
                            <a:schemeClr val="tx1"/>
                          </a:solidFill>
                          <a:latin typeface="Calibri" panose="020F0502020204030204" pitchFamily="34" charset="0"/>
                          <a:ea typeface="+mn-ea"/>
                          <a:cs typeface="Calibri" panose="020F0502020204030204" pitchFamily="34" charset="0"/>
                        </a:rPr>
                        <a:t> </a:t>
                      </a:r>
                      <a:r>
                        <a:rPr lang="fi-FI" sz="900" b="1" kern="1200" dirty="0">
                          <a:solidFill>
                            <a:schemeClr val="tx1"/>
                          </a:solidFill>
                          <a:latin typeface="Calibri" panose="020F0502020204030204" pitchFamily="34" charset="0"/>
                          <a:ea typeface="+mn-ea"/>
                          <a:cs typeface="Calibri" panose="020F0502020204030204" pitchFamily="34" charset="0"/>
                        </a:rPr>
                        <a:t>Vetovoimainen innovaatio-, tutkimus- ja osaamiskeskittymä ja laadukas koulutus</a:t>
                      </a:r>
                    </a:p>
                  </a:txBody>
                  <a:tcPr marL="68580" marR="68580" marT="34290" marB="34290">
                    <a:solidFill>
                      <a:schemeClr val="accent4">
                        <a:lumMod val="20000"/>
                        <a:lumOff val="80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19"/>
                        <a:tabLst/>
                        <a:defRPr/>
                      </a:pPr>
                      <a:r>
                        <a:rPr lang="fi-FI" sz="900" b="0" dirty="0">
                          <a:solidFill>
                            <a:schemeClr val="tx1"/>
                          </a:solidFill>
                          <a:latin typeface="Calibri" panose="020F0502020204030204" pitchFamily="34" charset="0"/>
                          <a:cs typeface="Calibri" panose="020F0502020204030204" pitchFamily="34" charset="0"/>
                        </a:rPr>
                        <a:t>Kuopio on</a:t>
                      </a:r>
                      <a:r>
                        <a:rPr lang="fi-FI" sz="900" b="0" baseline="0" dirty="0">
                          <a:solidFill>
                            <a:schemeClr val="tx1"/>
                          </a:solidFill>
                          <a:latin typeface="Calibri" panose="020F0502020204030204" pitchFamily="34" charset="0"/>
                          <a:cs typeface="Calibri" panose="020F0502020204030204" pitchFamily="34" charset="0"/>
                        </a:rPr>
                        <a:t> vetovoimainen opiskelukaupunki</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19"/>
                        <a:tabLst/>
                        <a:defRPr/>
                      </a:pPr>
                      <a:r>
                        <a:rPr lang="fi-FI" sz="900" b="0" strike="noStrike" dirty="0">
                          <a:solidFill>
                            <a:schemeClr val="tx1"/>
                          </a:solidFill>
                          <a:latin typeface="Calibri" panose="020F0502020204030204" pitchFamily="34" charset="0"/>
                          <a:cs typeface="Calibri" panose="020F0502020204030204" pitchFamily="34" charset="0"/>
                        </a:rPr>
                        <a:t>Koulutus vastaa ennakoivasti työelämän muuttuviin tarpeisiin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19"/>
                        <a:tabLst/>
                        <a:defRPr/>
                      </a:pPr>
                      <a:r>
                        <a:rPr lang="fi-FI" sz="900" b="0" dirty="0">
                          <a:solidFill>
                            <a:schemeClr val="tx1"/>
                          </a:solidFill>
                          <a:latin typeface="Calibri" panose="020F0502020204030204" pitchFamily="34" charset="0"/>
                          <a:cs typeface="Calibri" panose="020F0502020204030204" pitchFamily="34" charset="0"/>
                        </a:rPr>
                        <a:t>Innovaatioekosysteemi edistää liiketoiminnan kasvua ja houkuttelee uusia toimijoita alueelle</a:t>
                      </a:r>
                    </a:p>
                  </a:txBody>
                  <a:tcPr marL="68580" marR="68580" marT="34290" marB="34290">
                    <a:solidFill>
                      <a:schemeClr val="accent4">
                        <a:lumMod val="20000"/>
                        <a:lumOff val="80000"/>
                      </a:schemeClr>
                    </a:solidFill>
                  </a:tcPr>
                </a:tc>
                <a:tc>
                  <a:txBody>
                    <a:bodyPr/>
                    <a:lstStyle/>
                    <a:p>
                      <a:pPr marL="0" lvl="0" indent="0" algn="l">
                        <a:lnSpc>
                          <a:spcPct val="100000"/>
                        </a:lnSpc>
                        <a:spcBef>
                          <a:spcPts val="0"/>
                        </a:spcBef>
                        <a:spcAft>
                          <a:spcPts val="0"/>
                        </a:spcAft>
                        <a:buNone/>
                      </a:pPr>
                      <a:r>
                        <a:rPr lang="fi-FI" sz="800" b="0" i="0" u="none" strike="noStrike" noProof="0" dirty="0">
                          <a:latin typeface="Calibri"/>
                        </a:rPr>
                        <a:t>Alueelle jäävien valmistuneiden osuus</a:t>
                      </a:r>
                      <a:endParaRPr lang="fi-FI" sz="800" dirty="0">
                        <a:latin typeface="Calibri"/>
                      </a:endParaRPr>
                    </a:p>
                    <a:p>
                      <a:pPr marL="0" lvl="0" indent="0" algn="l">
                        <a:lnSpc>
                          <a:spcPct val="100000"/>
                        </a:lnSpc>
                        <a:spcBef>
                          <a:spcPts val="0"/>
                        </a:spcBef>
                        <a:spcAft>
                          <a:spcPts val="0"/>
                        </a:spcAft>
                        <a:buNone/>
                      </a:pPr>
                      <a:r>
                        <a:rPr lang="fi-FI" sz="800" b="0" i="0" u="none" strike="noStrike" noProof="0" dirty="0">
                          <a:latin typeface="Calibri"/>
                        </a:rPr>
                        <a:t>Panostukset </a:t>
                      </a:r>
                      <a:r>
                        <a:rPr lang="fi-FI" sz="800" b="0" i="0" u="none" strike="noStrike" noProof="0" dirty="0" err="1">
                          <a:latin typeface="Calibri"/>
                        </a:rPr>
                        <a:t>t&amp;k</a:t>
                      </a:r>
                      <a:r>
                        <a:rPr lang="fi-FI" sz="800" b="0" i="0" u="none" strike="noStrike" noProof="0" dirty="0">
                          <a:latin typeface="Calibri"/>
                        </a:rPr>
                        <a:t> toimintaan</a:t>
                      </a:r>
                    </a:p>
                    <a:p>
                      <a:pPr marL="0" lvl="0" indent="0" algn="l">
                        <a:lnSpc>
                          <a:spcPct val="100000"/>
                        </a:lnSpc>
                        <a:spcBef>
                          <a:spcPts val="0"/>
                        </a:spcBef>
                        <a:spcAft>
                          <a:spcPts val="0"/>
                        </a:spcAft>
                        <a:buNone/>
                      </a:pPr>
                      <a:r>
                        <a:rPr lang="fi-FI" sz="800" b="0" i="0" u="none" strike="noStrike" noProof="0" dirty="0">
                          <a:latin typeface="Calibri"/>
                        </a:rPr>
                        <a:t>Koulutuksen vetovoimaisuus, hakijamäärät; UEF, Savonia, </a:t>
                      </a:r>
                      <a:r>
                        <a:rPr lang="fi-FI" sz="800" b="0" i="0" u="none" strike="noStrike" noProof="0" dirty="0" err="1">
                          <a:latin typeface="Calibri"/>
                        </a:rPr>
                        <a:t>Sakky</a:t>
                      </a:r>
                      <a:endParaRPr lang="fi-FI" sz="800" b="0" i="0" u="none" strike="noStrike" noProof="0" dirty="0">
                        <a:latin typeface="Calibri"/>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3682841192"/>
                  </a:ext>
                </a:extLst>
              </a:tr>
              <a:tr h="480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900" b="1" dirty="0">
                          <a:latin typeface="Calibri" panose="020F0502020204030204" pitchFamily="34" charset="0"/>
                          <a:cs typeface="Calibri" panose="020F0502020204030204" pitchFamily="34" charset="0"/>
                        </a:rPr>
                        <a:t>9.</a:t>
                      </a:r>
                      <a:r>
                        <a:rPr lang="fi-FI" sz="900" b="1" baseline="0" dirty="0">
                          <a:latin typeface="Calibri" panose="020F0502020204030204" pitchFamily="34" charset="0"/>
                          <a:cs typeface="Calibri" panose="020F0502020204030204" pitchFamily="34" charset="0"/>
                        </a:rPr>
                        <a:t> </a:t>
                      </a:r>
                      <a:r>
                        <a:rPr lang="fi-FI" sz="900" b="1" dirty="0">
                          <a:latin typeface="Calibri" panose="020F0502020204030204" pitchFamily="34" charset="0"/>
                          <a:cs typeface="Calibri" panose="020F0502020204030204" pitchFamily="34" charset="0"/>
                        </a:rPr>
                        <a:t>Kasvava matkailu ja vetovoimaiset tapahtumat</a:t>
                      </a:r>
                    </a:p>
                  </a:txBody>
                  <a:tcPr marL="68580" marR="68580" marT="34290" marB="34290">
                    <a:solidFill>
                      <a:schemeClr val="accent4">
                        <a:lumMod val="20000"/>
                        <a:lumOff val="80000"/>
                        <a:alpha val="50000"/>
                      </a:schemeClr>
                    </a:solidFill>
                  </a:tcPr>
                </a:tc>
                <a:tc>
                  <a:txBody>
                    <a:bodyPr/>
                    <a:lstStyle/>
                    <a:p>
                      <a:pPr marL="228600" indent="-228600">
                        <a:buFont typeface="+mj-lt"/>
                        <a:buAutoNum type="arabicPeriod" startAt="22"/>
                      </a:pPr>
                      <a:r>
                        <a:rPr lang="fi-FI" sz="900" dirty="0">
                          <a:solidFill>
                            <a:schemeClr val="tx1"/>
                          </a:solidFill>
                          <a:latin typeface="Calibri" panose="020F0502020204030204" pitchFamily="34" charset="0"/>
                          <a:cs typeface="Calibri" panose="020F0502020204030204" pitchFamily="34" charset="0"/>
                        </a:rPr>
                        <a:t>Edistämme monimuotoista kaupunkikulttuuria, tapahtumia ja matkailua </a:t>
                      </a:r>
                      <a:endParaRPr lang="fi-FI" sz="900" b="1" dirty="0">
                        <a:solidFill>
                          <a:schemeClr val="tx1"/>
                        </a:solidFill>
                        <a:latin typeface="Calibri" panose="020F0502020204030204" pitchFamily="34" charset="0"/>
                        <a:cs typeface="Calibri" panose="020F0502020204030204" pitchFamily="34" charset="0"/>
                      </a:endParaRPr>
                    </a:p>
                    <a:p>
                      <a:pPr marL="228600" indent="-228600">
                        <a:buFont typeface="+mj-lt"/>
                        <a:buAutoNum type="arabicPeriod" startAt="22"/>
                      </a:pPr>
                      <a:r>
                        <a:rPr lang="fi-FI" sz="900" b="0" dirty="0">
                          <a:solidFill>
                            <a:schemeClr val="tx1"/>
                          </a:solidFill>
                          <a:latin typeface="Calibri"/>
                          <a:cs typeface="Calibri"/>
                        </a:rPr>
                        <a:t>Kehitämme matkailun kärkihankkeena Tahkoa sekä Kuopion muita matkailualueita yhdessä toimijoiden kanssa </a:t>
                      </a:r>
                    </a:p>
                  </a:txBody>
                  <a:tcPr marL="68580" marR="68580" marT="34290" marB="34290">
                    <a:solidFill>
                      <a:schemeClr val="accent4">
                        <a:lumMod val="20000"/>
                        <a:lumOff val="80000"/>
                        <a:alpha val="50000"/>
                      </a:schemeClr>
                    </a:solidFill>
                  </a:tcPr>
                </a:tc>
                <a:tc>
                  <a:txBody>
                    <a:bodyPr/>
                    <a:lstStyle/>
                    <a:p>
                      <a:pPr marL="0" lvl="0" indent="0" algn="l">
                        <a:lnSpc>
                          <a:spcPct val="100000"/>
                        </a:lnSpc>
                        <a:spcBef>
                          <a:spcPts val="0"/>
                        </a:spcBef>
                        <a:spcAft>
                          <a:spcPts val="0"/>
                        </a:spcAft>
                        <a:buNone/>
                      </a:pPr>
                      <a:r>
                        <a:rPr lang="fi-FI" sz="800" b="0" i="0" u="none" strike="noStrike" noProof="0" dirty="0">
                          <a:latin typeface="Calibri"/>
                        </a:rPr>
                        <a:t>Tapahtuma-avustukset, tapahtumakävijät Matkailijoiden yöpymiset</a:t>
                      </a:r>
                    </a:p>
                    <a:p>
                      <a:pPr lvl="0" algn="l">
                        <a:lnSpc>
                          <a:spcPct val="100000"/>
                        </a:lnSpc>
                        <a:spcBef>
                          <a:spcPts val="0"/>
                        </a:spcBef>
                        <a:spcAft>
                          <a:spcPts val="0"/>
                        </a:spcAft>
                        <a:buNone/>
                      </a:pPr>
                      <a:r>
                        <a:rPr lang="fi-FI" sz="800" b="0" i="0" u="none" strike="noStrike" noProof="0" dirty="0">
                          <a:latin typeface="Calibri"/>
                        </a:rPr>
                        <a:t>Hankkeiden eteneminen</a:t>
                      </a:r>
                    </a:p>
                  </a:txBody>
                  <a:tcPr marL="68580" marR="68580" marT="34290" marB="34290">
                    <a:solidFill>
                      <a:schemeClr val="accent4">
                        <a:lumMod val="20000"/>
                        <a:lumOff val="80000"/>
                        <a:alpha val="50000"/>
                      </a:schemeClr>
                    </a:solidFill>
                  </a:tcPr>
                </a:tc>
                <a:extLst>
                  <a:ext uri="{0D108BD9-81ED-4DB2-BD59-A6C34878D82A}">
                    <a16:rowId xmlns:a16="http://schemas.microsoft.com/office/drawing/2014/main" val="2607388396"/>
                  </a:ext>
                </a:extLst>
              </a:tr>
              <a:tr h="480060">
                <a:tc>
                  <a:txBody>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lang="fi-FI" sz="900" b="1" dirty="0">
                          <a:latin typeface="Calibri" panose="020F0502020204030204" pitchFamily="34" charset="0"/>
                          <a:cs typeface="Calibri" panose="020F0502020204030204" pitchFamily="34" charset="0"/>
                        </a:rPr>
                        <a:t>10.</a:t>
                      </a:r>
                      <a:r>
                        <a:rPr lang="fi-FI" sz="900" b="1" baseline="0" dirty="0">
                          <a:latin typeface="Calibri" panose="020F0502020204030204" pitchFamily="34" charset="0"/>
                          <a:cs typeface="Calibri" panose="020F0502020204030204" pitchFamily="34" charset="0"/>
                        </a:rPr>
                        <a:t> </a:t>
                      </a:r>
                      <a:r>
                        <a:rPr lang="fi-FI" sz="900" b="1" dirty="0">
                          <a:latin typeface="Calibri" panose="020F0502020204030204" pitchFamily="34" charset="0"/>
                          <a:cs typeface="Calibri" panose="020F0502020204030204" pitchFamily="34" charset="0"/>
                        </a:rPr>
                        <a:t>Kuopion tunnettuus ja edunvalvonta</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900" b="1" dirty="0">
                        <a:latin typeface="Calibri" panose="020F0502020204030204" pitchFamily="34" charset="0"/>
                        <a:cs typeface="Calibri" panose="020F0502020204030204" pitchFamily="34" charset="0"/>
                      </a:endParaRPr>
                    </a:p>
                  </a:txBody>
                  <a:tcPr marL="68580" marR="68580" marT="34290" marB="34290">
                    <a:solidFill>
                      <a:schemeClr val="accent4">
                        <a:lumMod val="20000"/>
                        <a:lumOff val="80000"/>
                      </a:schemeClr>
                    </a:solidFill>
                  </a:tcPr>
                </a:tc>
                <a:tc>
                  <a:txBody>
                    <a:bodyPr/>
                    <a:lstStyle/>
                    <a:p>
                      <a:pPr marL="265113" indent="-265113">
                        <a:buFont typeface="+mj-lt"/>
                        <a:buAutoNum type="arabicPeriod" startAt="24"/>
                      </a:pPr>
                      <a:r>
                        <a:rPr lang="fi-FI" sz="900" dirty="0">
                          <a:latin typeface="Calibri"/>
                          <a:cs typeface="Calibri"/>
                        </a:rPr>
                        <a:t>Aktiivinen, ennakoiva edunvalvonta ja vaikuttaminen tukee Kuopion tunnettuutta ja kehittymistä</a:t>
                      </a:r>
                      <a:r>
                        <a:rPr lang="fi-FI" sz="900" dirty="0">
                          <a:solidFill>
                            <a:schemeClr val="tx1"/>
                          </a:solidFill>
                          <a:latin typeface="Calibri"/>
                          <a:cs typeface="Calibri"/>
                        </a:rPr>
                        <a:t>.</a:t>
                      </a:r>
                      <a:r>
                        <a:rPr lang="fi-FI" sz="900" dirty="0">
                          <a:solidFill>
                            <a:schemeClr val="accent2">
                              <a:lumMod val="75000"/>
                            </a:schemeClr>
                          </a:solidFill>
                          <a:latin typeface="Calibri"/>
                          <a:cs typeface="Calibri"/>
                        </a:rPr>
                        <a:t> </a:t>
                      </a:r>
                      <a:r>
                        <a:rPr lang="fi-FI" sz="900" b="0" baseline="0" dirty="0">
                          <a:solidFill>
                            <a:schemeClr val="tx1"/>
                          </a:solidFill>
                          <a:latin typeface="Calibri"/>
                          <a:cs typeface="Calibri"/>
                        </a:rPr>
                        <a:t>Painopisteenä alueen saavuttavuuden (tie-, raide-,  lento-, vesiliikenne ja ICT-yhteydet) parantaminen.</a:t>
                      </a:r>
                      <a:endParaRPr lang="fi-FI" sz="900" b="0" dirty="0">
                        <a:solidFill>
                          <a:schemeClr val="tx1"/>
                        </a:solidFill>
                        <a:latin typeface="Calibri"/>
                        <a:cs typeface="Calibri"/>
                      </a:endParaRPr>
                    </a:p>
                  </a:txBody>
                  <a:tcPr marL="68580" marR="68580" marT="34290" marB="34290">
                    <a:solidFill>
                      <a:schemeClr val="accent4">
                        <a:lumMod val="20000"/>
                        <a:lumOff val="80000"/>
                      </a:schemeClr>
                    </a:solidFill>
                  </a:tcPr>
                </a:tc>
                <a:tc>
                  <a:txBody>
                    <a:bodyPr/>
                    <a:lstStyle/>
                    <a:p>
                      <a:r>
                        <a:rPr lang="fi-FI" sz="800" dirty="0">
                          <a:latin typeface="Calibri"/>
                          <a:cs typeface="Calibri"/>
                        </a:rPr>
                        <a:t>Imago- ja mainetutkimukset</a:t>
                      </a:r>
                    </a:p>
                    <a:p>
                      <a:pPr lvl="0">
                        <a:buNone/>
                      </a:pPr>
                      <a:r>
                        <a:rPr lang="fi-FI" sz="800" b="0" i="0" u="none" strike="noStrike" noProof="0" dirty="0">
                          <a:latin typeface="Calibri"/>
                        </a:rPr>
                        <a:t>Onnistuminen edunvalvonnassa</a:t>
                      </a:r>
                      <a:endParaRPr lang="fi-FI" sz="800" b="0" i="0" u="none" strike="noStrike" noProof="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852090658"/>
                  </a:ext>
                </a:extLst>
              </a:tr>
            </a:tbl>
          </a:graphicData>
        </a:graphic>
      </p:graphicFrame>
    </p:spTree>
    <p:extLst>
      <p:ext uri="{BB962C8B-B14F-4D97-AF65-F5344CB8AC3E}">
        <p14:creationId xmlns:p14="http://schemas.microsoft.com/office/powerpoint/2010/main" val="3019499345"/>
      </p:ext>
    </p:extLst>
  </p:cSld>
  <p:clrMapOvr>
    <a:masterClrMapping/>
  </p:clrMapOvr>
  <p:transition spd="med">
    <p:pull/>
  </p:transition>
</p:sld>
</file>

<file path=ppt/theme/theme1.xml><?xml version="1.0" encoding="utf-8"?>
<a:theme xmlns:a="http://schemas.openxmlformats.org/drawingml/2006/main" name="Office-teema">
  <a:themeElements>
    <a:clrScheme name="Kuopio Theme 2022">
      <a:dk1>
        <a:srgbClr val="000000"/>
      </a:dk1>
      <a:lt1>
        <a:srgbClr val="FFFFFF"/>
      </a:lt1>
      <a:dk2>
        <a:srgbClr val="A8A99E"/>
      </a:dk2>
      <a:lt2>
        <a:srgbClr val="FFFFFF"/>
      </a:lt2>
      <a:accent1>
        <a:srgbClr val="F6EB61"/>
      </a:accent1>
      <a:accent2>
        <a:srgbClr val="275D38"/>
      </a:accent2>
      <a:accent3>
        <a:srgbClr val="F277C6"/>
      </a:accent3>
      <a:accent4>
        <a:srgbClr val="240E61"/>
      </a:accent4>
      <a:accent5>
        <a:srgbClr val="FDAA63"/>
      </a:accent5>
      <a:accent6>
        <a:srgbClr val="5971DF"/>
      </a:accent6>
      <a:hlink>
        <a:srgbClr val="CEFF8C"/>
      </a:hlink>
      <a:folHlink>
        <a:srgbClr val="E5695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opion strategia vuoteen 2030" id="{F82C1E03-580E-4A6F-A1C3-74D93A644AE3}" vid="{169306AA-5580-4EE5-A463-FF6595205973}"/>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uopion strategia vuoteen 2030" id="{F82C1E03-580E-4A6F-A1C3-74D93A644AE3}" vid="{6E763662-EB06-4011-986C-6D3C899E8F94}"/>
    </a:ext>
  </a:extLst>
</a:theme>
</file>

<file path=ppt/theme/theme3.xml><?xml version="1.0" encoding="utf-8"?>
<a:theme xmlns:a="http://schemas.openxmlformats.org/drawingml/2006/main" name="Kuopion kaupunki esitysmalli">
  <a:themeElements>
    <a:clrScheme name="Kuopio_2018_3">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uopion strategia vuoteen 2030" id="{F82C1E03-580E-4A6F-A1C3-74D93A644AE3}" vid="{F80E9F6F-4F15-472B-AD81-91F4E55A49B7}"/>
    </a:ext>
  </a:extLst>
</a:theme>
</file>

<file path=ppt/theme/theme4.xml><?xml version="1.0" encoding="utf-8"?>
<a:theme xmlns:a="http://schemas.openxmlformats.org/drawingml/2006/main" name="1_Kuopion kaupunki esitysmalli">
  <a:themeElements>
    <a:clrScheme name="Kuopio_2018_3">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uopion strategia vuoteen 2030" id="{F82C1E03-580E-4A6F-A1C3-74D93A644AE3}" vid="{49079075-582E-46AE-AAFC-5C9C9AAD693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59CFA116037A048A3C790E69F15F63D" ma:contentTypeVersion="2" ma:contentTypeDescription="Luo uusi asiakirja." ma:contentTypeScope="" ma:versionID="33cd28f7a77b4ceb9c19ba81955ccf44">
  <xsd:schema xmlns:xsd="http://www.w3.org/2001/XMLSchema" xmlns:xs="http://www.w3.org/2001/XMLSchema" xmlns:p="http://schemas.microsoft.com/office/2006/metadata/properties" xmlns:ns2="5b38428d-1e59-41cc-bf4d-70e9e93b859c" targetNamespace="http://schemas.microsoft.com/office/2006/metadata/properties" ma:root="true" ma:fieldsID="8e1366bd6ed2be171337db8b24a0aef8" ns2:_="">
    <xsd:import namespace="5b38428d-1e59-41cc-bf4d-70e9e93b85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8428d-1e59-41cc-bf4d-70e9e93b8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E5C67-8070-4257-8740-3DB56A4FD97B}">
  <ds:schemaRefs>
    <ds:schemaRef ds:uri="http://schemas.microsoft.com/sharepoint/v3/contenttype/forms"/>
  </ds:schemaRefs>
</ds:datastoreItem>
</file>

<file path=customXml/itemProps2.xml><?xml version="1.0" encoding="utf-8"?>
<ds:datastoreItem xmlns:ds="http://schemas.openxmlformats.org/officeDocument/2006/customXml" ds:itemID="{D2A0FFB1-38EF-4308-9D85-CEF6602E6A84}">
  <ds:schemaRefs>
    <ds:schemaRef ds:uri="http://purl.org/dc/elements/1.1/"/>
    <ds:schemaRef ds:uri="http://schemas.microsoft.com/office/2006/metadata/properties"/>
    <ds:schemaRef ds:uri="http://schemas.microsoft.com/office/2006/documentManagement/types"/>
    <ds:schemaRef ds:uri="http://purl.org/dc/terms/"/>
    <ds:schemaRef ds:uri="5b38428d-1e59-41cc-bf4d-70e9e93b859c"/>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30F8EAA-4E06-4045-A575-D85A69056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8428d-1e59-41cc-bf4d-70e9e93b8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Kuopion strategia vuoteen 2030</Template>
  <TotalTime>4865</TotalTime>
  <Words>1987</Words>
  <Application>Microsoft Office PowerPoint</Application>
  <PresentationFormat>Näytössä katseltava esitys (16:9)</PresentationFormat>
  <Paragraphs>293</Paragraphs>
  <Slides>16</Slides>
  <Notes>0</Notes>
  <HiddenSlides>0</HiddenSlides>
  <MMClips>0</MMClips>
  <ScaleCrop>false</ScaleCrop>
  <HeadingPairs>
    <vt:vector size="6" baseType="variant">
      <vt:variant>
        <vt:lpstr>Käytetyt fontit</vt:lpstr>
      </vt:variant>
      <vt:variant>
        <vt:i4>7</vt:i4>
      </vt:variant>
      <vt:variant>
        <vt:lpstr>Teema</vt:lpstr>
      </vt:variant>
      <vt:variant>
        <vt:i4>4</vt:i4>
      </vt:variant>
      <vt:variant>
        <vt:lpstr>Dian otsikot</vt:lpstr>
      </vt:variant>
      <vt:variant>
        <vt:i4>16</vt:i4>
      </vt:variant>
    </vt:vector>
  </HeadingPairs>
  <TitlesOfParts>
    <vt:vector size="27" baseType="lpstr">
      <vt:lpstr>Arial</vt:lpstr>
      <vt:lpstr>Calibri</vt:lpstr>
      <vt:lpstr>Corbel</vt:lpstr>
      <vt:lpstr>Georgia</vt:lpstr>
      <vt:lpstr>System Font Regular</vt:lpstr>
      <vt:lpstr>Verdana</vt:lpstr>
      <vt:lpstr>Wingdings</vt:lpstr>
      <vt:lpstr>Office-teema</vt:lpstr>
      <vt:lpstr>1_Office-teema</vt:lpstr>
      <vt:lpstr>Kuopion kaupunki esitysmalli</vt:lpstr>
      <vt:lpstr>1_Kuopion kaupunki esitysmalli</vt:lpstr>
      <vt:lpstr>PowerPoint-esitys</vt:lpstr>
      <vt:lpstr>Kuopion strateginen johtamisjärjestelmä</vt:lpstr>
      <vt:lpstr>PowerPoint-esitys</vt:lpstr>
      <vt:lpstr>Hyvän elämän pääkaupunki – terveyttä, elinvoimaa ja arjen rikkautta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Pietikäinen Sanna</dc:creator>
  <cp:lastModifiedBy>Moilanen Satu</cp:lastModifiedBy>
  <cp:revision>56</cp:revision>
  <dcterms:created xsi:type="dcterms:W3CDTF">2022-05-09T06:33:03Z</dcterms:created>
  <dcterms:modified xsi:type="dcterms:W3CDTF">2022-06-15T08:10:08Z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0x010100759CFA116037A048A3C790E69F15F63D</vt:lpwstr>
  </property>
</Properties>
</file>