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Lst>
  <p:notesMasterIdLst>
    <p:notesMasterId r:id="rId34"/>
  </p:notesMasterIdLst>
  <p:sldIdLst>
    <p:sldId id="256" r:id="rId6"/>
    <p:sldId id="341" r:id="rId7"/>
    <p:sldId id="333" r:id="rId8"/>
    <p:sldId id="335" r:id="rId9"/>
    <p:sldId id="338" r:id="rId10"/>
    <p:sldId id="265" r:id="rId11"/>
    <p:sldId id="264" r:id="rId12"/>
    <p:sldId id="263" r:id="rId13"/>
    <p:sldId id="262" r:id="rId14"/>
    <p:sldId id="261" r:id="rId15"/>
    <p:sldId id="260" r:id="rId16"/>
    <p:sldId id="259" r:id="rId17"/>
    <p:sldId id="271" r:id="rId18"/>
    <p:sldId id="270" r:id="rId19"/>
    <p:sldId id="269" r:id="rId20"/>
    <p:sldId id="268" r:id="rId21"/>
    <p:sldId id="267" r:id="rId22"/>
    <p:sldId id="258" r:id="rId23"/>
    <p:sldId id="272" r:id="rId24"/>
    <p:sldId id="278" r:id="rId25"/>
    <p:sldId id="351" r:id="rId26"/>
    <p:sldId id="277" r:id="rId27"/>
    <p:sldId id="276" r:id="rId28"/>
    <p:sldId id="275" r:id="rId29"/>
    <p:sldId id="274" r:id="rId30"/>
    <p:sldId id="273" r:id="rId31"/>
    <p:sldId id="279" r:id="rId32"/>
    <p:sldId id="329" r:id="rId3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934"/>
    <a:srgbClr val="712E8F"/>
    <a:srgbClr val="1D3D96"/>
    <a:srgbClr val="1B3E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7F9103-6467-4486-9B1E-BEC72090EFA5}" v="7" dt="2022-10-06T12:12:17.766"/>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14" d="100"/>
          <a:sy n="114" d="100"/>
        </p:scale>
        <p:origin x="360" y="12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9D9E3-CA75-48CE-ADD6-84B8DFDCCBA7}" type="datetimeFigureOut">
              <a:rPr lang="fi-FI" smtClean="0"/>
              <a:t>25.3.2023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680EA7-292F-4FB4-B37D-5F915E402B4B}" type="slidenum">
              <a:rPr lang="fi-FI" smtClean="0"/>
              <a:t>‹#›</a:t>
            </a:fld>
            <a:endParaRPr lang="fi-FI"/>
          </a:p>
        </p:txBody>
      </p:sp>
    </p:spTree>
    <p:extLst>
      <p:ext uri="{BB962C8B-B14F-4D97-AF65-F5344CB8AC3E}">
        <p14:creationId xmlns:p14="http://schemas.microsoft.com/office/powerpoint/2010/main" val="27250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cxnSp>
        <p:nvCxnSpPr>
          <p:cNvPr id="8" name="Suora yhdysviiva 7">
            <a:extLst>
              <a:ext uri="{FF2B5EF4-FFF2-40B4-BE49-F238E27FC236}">
                <a16:creationId xmlns:a16="http://schemas.microsoft.com/office/drawing/2014/main" id="{B8B5B0B1-35CA-4DE8-A176-8B826EFE8157}"/>
              </a:ext>
            </a:extLst>
          </p:cNvPr>
          <p:cNvCxnSpPr>
            <a:cxnSpLocks/>
          </p:cNvCxnSpPr>
          <p:nvPr userDrawn="1"/>
        </p:nvCxnSpPr>
        <p:spPr>
          <a:xfrm>
            <a:off x="682831" y="5889984"/>
            <a:ext cx="10224655" cy="83574"/>
          </a:xfrm>
          <a:prstGeom prst="line">
            <a:avLst/>
          </a:prstGeom>
          <a:ln w="19050">
            <a:solidFill>
              <a:srgbClr val="EF5934"/>
            </a:solidFill>
          </a:ln>
        </p:spPr>
        <p:style>
          <a:lnRef idx="2">
            <a:schemeClr val="dk1"/>
          </a:lnRef>
          <a:fillRef idx="0">
            <a:schemeClr val="dk1"/>
          </a:fillRef>
          <a:effectRef idx="1">
            <a:schemeClr val="dk1"/>
          </a:effectRef>
          <a:fontRef idx="minor">
            <a:schemeClr val="tx1"/>
          </a:fontRef>
        </p:style>
      </p:cxnSp>
      <p:pic>
        <p:nvPicPr>
          <p:cNvPr id="10" name="Kuva 9" descr="Kuva, joka sisältää kohteen piirtäminen&#10;&#10;Kuvaus luotu automaattisesti">
            <a:extLst>
              <a:ext uri="{FF2B5EF4-FFF2-40B4-BE49-F238E27FC236}">
                <a16:creationId xmlns:a16="http://schemas.microsoft.com/office/drawing/2014/main" id="{4F6EA0BD-3B9A-4687-BB41-DBDF22569C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5641" y="5662088"/>
            <a:ext cx="556431" cy="535974"/>
          </a:xfrm>
          <a:prstGeom prst="rect">
            <a:avLst/>
          </a:prstGeom>
        </p:spPr>
      </p:pic>
      <p:pic>
        <p:nvPicPr>
          <p:cNvPr id="12" name="Kuva 11" descr="Kuva, joka sisältää kohteen piirtäminen&#10;&#10;Kuvaus luotu automaattisesti">
            <a:extLst>
              <a:ext uri="{FF2B5EF4-FFF2-40B4-BE49-F238E27FC236}">
                <a16:creationId xmlns:a16="http://schemas.microsoft.com/office/drawing/2014/main" id="{57FDDCB0-4DCA-496D-BDC6-267AD0AB4F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226" y="5973558"/>
            <a:ext cx="822010" cy="248935"/>
          </a:xfrm>
          <a:prstGeom prst="rect">
            <a:avLst/>
          </a:prstGeom>
        </p:spPr>
      </p:pic>
    </p:spTree>
    <p:extLst>
      <p:ext uri="{BB962C8B-B14F-4D97-AF65-F5344CB8AC3E}">
        <p14:creationId xmlns:p14="http://schemas.microsoft.com/office/powerpoint/2010/main" val="4096048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77F212-C8EA-A14C-905A-0419C9A41C4A}"/>
              </a:ext>
            </a:extLst>
          </p:cNvPr>
          <p:cNvPicPr>
            <a:picLocks noChangeAspect="1"/>
          </p:cNvPicPr>
          <p:nvPr userDrawn="1"/>
        </p:nvPicPr>
        <p:blipFill rotWithShape="1">
          <a:blip r:embed="rId2"/>
          <a:srcRect l="12676" t="24947"/>
          <a:stretch/>
        </p:blipFill>
        <p:spPr>
          <a:xfrm>
            <a:off x="1" y="-401"/>
            <a:ext cx="7979228" cy="6858000"/>
          </a:xfrm>
          <a:prstGeom prst="rect">
            <a:avLst/>
          </a:prstGeom>
        </p:spPr>
      </p:pic>
      <p:sp>
        <p:nvSpPr>
          <p:cNvPr id="2" name="Title 1"/>
          <p:cNvSpPr>
            <a:spLocks noGrp="1"/>
          </p:cNvSpPr>
          <p:nvPr>
            <p:ph type="title"/>
          </p:nvPr>
        </p:nvSpPr>
        <p:spPr>
          <a:xfrm>
            <a:off x="622300" y="1508377"/>
            <a:ext cx="7356928" cy="2105681"/>
          </a:xfrm>
        </p:spPr>
        <p:txBody>
          <a:bodyPr anchor="t"/>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622300" y="3614059"/>
            <a:ext cx="7356928" cy="1608760"/>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CF688657-4FA2-DF40-864D-CACF72E8AD31}" type="datetime1">
              <a:rPr lang="fi-FI" smtClean="0"/>
              <a:t>25.3.2023</a:t>
            </a:fld>
            <a:endParaRPr lang="en-FI"/>
          </a:p>
        </p:txBody>
      </p:sp>
      <p:sp>
        <p:nvSpPr>
          <p:cNvPr id="6" name="Slide Number Placeholder 5"/>
          <p:cNvSpPr>
            <a:spLocks noGrp="1"/>
          </p:cNvSpPr>
          <p:nvPr>
            <p:ph type="sldNum" sz="quarter" idx="12"/>
          </p:nvPr>
        </p:nvSpPr>
        <p:spPr/>
        <p:txBody>
          <a:bodyPr/>
          <a:lstStyle/>
          <a:p>
            <a:fld id="{E8CDC835-6F96-6540-A055-BE713FCBC575}" type="slidenum">
              <a:rPr lang="en-FI" smtClean="0"/>
              <a:t>‹#›</a:t>
            </a:fld>
            <a:endParaRPr lang="en-FI"/>
          </a:p>
        </p:txBody>
      </p:sp>
      <p:cxnSp>
        <p:nvCxnSpPr>
          <p:cNvPr id="14" name="Straight Connector 13">
            <a:extLst>
              <a:ext uri="{FF2B5EF4-FFF2-40B4-BE49-F238E27FC236}">
                <a16:creationId xmlns:a16="http://schemas.microsoft.com/office/drawing/2014/main" id="{3CAB52D6-BBC8-AB4C-B16D-6ADC40732E7E}"/>
              </a:ext>
            </a:extLst>
          </p:cNvPr>
          <p:cNvCxnSpPr>
            <a:cxnSpLocks/>
          </p:cNvCxnSpPr>
          <p:nvPr userDrawn="1"/>
        </p:nvCxnSpPr>
        <p:spPr>
          <a:xfrm>
            <a:off x="0" y="330355"/>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D9A893ED-776D-F14E-B1D9-58995A191D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612" y="88972"/>
            <a:ext cx="634419" cy="149221"/>
          </a:xfrm>
          <a:prstGeom prst="rect">
            <a:avLst/>
          </a:prstGeom>
        </p:spPr>
      </p:pic>
    </p:spTree>
    <p:extLst>
      <p:ext uri="{BB962C8B-B14F-4D97-AF65-F5344CB8AC3E}">
        <p14:creationId xmlns:p14="http://schemas.microsoft.com/office/powerpoint/2010/main" val="740185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5125" y="844061"/>
            <a:ext cx="11110543" cy="1155801"/>
          </a:xfrm>
        </p:spPr>
        <p:txBody>
          <a:bodyPr anchor="t"/>
          <a:lstStyle/>
          <a:p>
            <a:r>
              <a:rPr lang="en-GB" dirty="0"/>
              <a:t>Click to edit Master</a:t>
            </a:r>
            <a:br>
              <a:rPr lang="en-GB" dirty="0"/>
            </a:br>
            <a:r>
              <a:rPr lang="en-GB" dirty="0"/>
              <a:t>title style</a:t>
            </a:r>
            <a:endParaRPr lang="en-US" dirty="0"/>
          </a:p>
        </p:txBody>
      </p:sp>
      <p:sp>
        <p:nvSpPr>
          <p:cNvPr id="3" name="Content Placeholder 2"/>
          <p:cNvSpPr>
            <a:spLocks noGrp="1"/>
          </p:cNvSpPr>
          <p:nvPr>
            <p:ph sz="half" idx="1"/>
          </p:nvPr>
        </p:nvSpPr>
        <p:spPr>
          <a:xfrm>
            <a:off x="536333" y="2299723"/>
            <a:ext cx="5416895" cy="40090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238774" y="2289977"/>
            <a:ext cx="5416895" cy="401882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A8D18136-2D66-2E4C-A8EE-5EC9D09449FC}" type="datetime1">
              <a:rPr lang="fi-FI" smtClean="0"/>
              <a:t>25.3.2023</a:t>
            </a:fld>
            <a:endParaRPr lang="en-FI"/>
          </a:p>
        </p:txBody>
      </p:sp>
      <p:sp>
        <p:nvSpPr>
          <p:cNvPr id="7" name="Slide Number Placeholder 6"/>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2397161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5124" y="844061"/>
            <a:ext cx="11101753" cy="1155800"/>
          </a:xfrm>
        </p:spPr>
        <p:txBody>
          <a:bodyPr/>
          <a:lstStyle/>
          <a:p>
            <a:r>
              <a:rPr lang="en-GB" dirty="0"/>
              <a:t>Click to edit Master</a:t>
            </a:r>
            <a:br>
              <a:rPr lang="en-GB" dirty="0"/>
            </a:br>
            <a:r>
              <a:rPr lang="en-GB" dirty="0"/>
              <a:t>title style</a:t>
            </a:r>
            <a:endParaRPr lang="en-US" dirty="0"/>
          </a:p>
        </p:txBody>
      </p:sp>
      <p:sp>
        <p:nvSpPr>
          <p:cNvPr id="3" name="Text Placeholder 2"/>
          <p:cNvSpPr>
            <a:spLocks noGrp="1"/>
          </p:cNvSpPr>
          <p:nvPr>
            <p:ph type="body" idx="1"/>
          </p:nvPr>
        </p:nvSpPr>
        <p:spPr>
          <a:xfrm>
            <a:off x="545123" y="2289977"/>
            <a:ext cx="5416896" cy="543596"/>
          </a:xfrm>
        </p:spPr>
        <p:txBody>
          <a:bodyPr anchor="t">
            <a:noAutofit/>
          </a:bodyPr>
          <a:lstStyle>
            <a:lvl1pPr marL="0" indent="0">
              <a:lnSpc>
                <a:spcPct val="90000"/>
              </a:lnSpc>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545123" y="2833572"/>
            <a:ext cx="5416896" cy="34793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229980" y="2289977"/>
            <a:ext cx="5416896" cy="543596"/>
          </a:xfrm>
        </p:spPr>
        <p:txBody>
          <a:bodyPr anchor="t">
            <a:noAutofit/>
          </a:bodyPr>
          <a:lstStyle>
            <a:lvl1pPr marL="0" indent="0">
              <a:lnSpc>
                <a:spcPct val="90000"/>
              </a:lnSpc>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229980" y="2833572"/>
            <a:ext cx="5416896" cy="34793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716504CE-9D5D-E949-9F63-32DDE489B98E}" type="datetime1">
              <a:rPr lang="fi-FI" smtClean="0"/>
              <a:t>25.3.2023</a:t>
            </a:fld>
            <a:endParaRPr lang="en-FI"/>
          </a:p>
        </p:txBody>
      </p:sp>
      <p:sp>
        <p:nvSpPr>
          <p:cNvPr id="9" name="Slide Number Placeholder 8"/>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770449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545124" y="844061"/>
            <a:ext cx="11101753" cy="1103524"/>
          </a:xfrm>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7B685A53-5E9F-A941-A5B7-EEE903F1244B}" type="datetime1">
              <a:rPr lang="fi-FI" smtClean="0"/>
              <a:t>25.3.2023</a:t>
            </a:fld>
            <a:endParaRPr lang="en-FI"/>
          </a:p>
        </p:txBody>
      </p:sp>
      <p:sp>
        <p:nvSpPr>
          <p:cNvPr id="5" name="Slide Number Placeholder 4"/>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1140509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12463-1F28-154C-8428-AB4EB521454B}" type="datetime1">
              <a:rPr lang="fi-FI" smtClean="0"/>
              <a:t>25.3.2023</a:t>
            </a:fld>
            <a:endParaRPr lang="en-FI"/>
          </a:p>
        </p:txBody>
      </p:sp>
      <p:sp>
        <p:nvSpPr>
          <p:cNvPr id="4" name="Slide Number Placeholder 3"/>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2907991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553915" y="844057"/>
            <a:ext cx="4218111" cy="1213343"/>
          </a:xfrm>
        </p:spPr>
        <p:txBody>
          <a:bodyPr anchor="t"/>
          <a:lstStyle>
            <a:lvl1pPr>
              <a:defRPr sz="3200"/>
            </a:lvl1pPr>
          </a:lstStyle>
          <a:p>
            <a:r>
              <a:rPr lang="fi-FI"/>
              <a:t>Muokkaa ots. perustyyl. napsautt.</a:t>
            </a:r>
            <a:endParaRPr lang="en-US" dirty="0"/>
          </a:p>
        </p:txBody>
      </p:sp>
      <p:sp>
        <p:nvSpPr>
          <p:cNvPr id="3" name="Content Placeholder 2"/>
          <p:cNvSpPr>
            <a:spLocks noGrp="1"/>
          </p:cNvSpPr>
          <p:nvPr>
            <p:ph idx="1"/>
          </p:nvPr>
        </p:nvSpPr>
        <p:spPr>
          <a:xfrm>
            <a:off x="5183188" y="844057"/>
            <a:ext cx="6454897" cy="54688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553915" y="2057399"/>
            <a:ext cx="4218111" cy="4255476"/>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D8B22F0B-4B62-EB44-8F36-617A6BC6660F}" type="datetime1">
              <a:rPr lang="fi-FI" smtClean="0"/>
              <a:t>25.3.2023</a:t>
            </a:fld>
            <a:endParaRPr lang="en-FI"/>
          </a:p>
        </p:txBody>
      </p:sp>
      <p:sp>
        <p:nvSpPr>
          <p:cNvPr id="7" name="Slide Number Placeholder 6"/>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3655008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419975" y="842134"/>
            <a:ext cx="4218111" cy="1213343"/>
          </a:xfrm>
        </p:spPr>
        <p:txBody>
          <a:bodyPr anchor="t"/>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553916" y="842134"/>
            <a:ext cx="6454897" cy="5468820"/>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7419975" y="2055476"/>
            <a:ext cx="4218111" cy="4255477"/>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41209F2-EE26-4D4A-B65E-556B767D6CAC}" type="datetime1">
              <a:rPr lang="fi-FI" smtClean="0"/>
              <a:t>25.3.2023</a:t>
            </a:fld>
            <a:endParaRPr lang="en-FI"/>
          </a:p>
        </p:txBody>
      </p:sp>
      <p:sp>
        <p:nvSpPr>
          <p:cNvPr id="7" name="Slide Number Placeholder 6"/>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1074463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kautettu asettelu">
    <p:bg>
      <p:bgPr>
        <a:solidFill>
          <a:srgbClr val="CEFF8C"/>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E1F3C57-D93A-2C44-ADB0-861DB7BF31BC}"/>
              </a:ext>
            </a:extLst>
          </p:cNvPr>
          <p:cNvPicPr>
            <a:picLocks noChangeAspect="1"/>
          </p:cNvPicPr>
          <p:nvPr userDrawn="1"/>
        </p:nvPicPr>
        <p:blipFill>
          <a:blip r:embed="rId2"/>
          <a:stretch>
            <a:fillRect/>
          </a:stretch>
        </p:blipFill>
        <p:spPr>
          <a:xfrm>
            <a:off x="5334000" y="0"/>
            <a:ext cx="6858000" cy="6858000"/>
          </a:xfrm>
          <a:prstGeom prst="rect">
            <a:avLst/>
          </a:prstGeom>
        </p:spPr>
      </p:pic>
      <p:sp>
        <p:nvSpPr>
          <p:cNvPr id="2" name="Title 1">
            <a:extLst>
              <a:ext uri="{FF2B5EF4-FFF2-40B4-BE49-F238E27FC236}">
                <a16:creationId xmlns:a16="http://schemas.microsoft.com/office/drawing/2014/main" id="{E40F0BBF-1A1B-B54E-BAEC-EDD91A2B2ADD}"/>
              </a:ext>
            </a:extLst>
          </p:cNvPr>
          <p:cNvSpPr>
            <a:spLocks noGrp="1"/>
          </p:cNvSpPr>
          <p:nvPr>
            <p:ph type="title"/>
          </p:nvPr>
        </p:nvSpPr>
        <p:spPr>
          <a:xfrm>
            <a:off x="553913" y="2986929"/>
            <a:ext cx="5405236" cy="1103524"/>
          </a:xfrm>
        </p:spPr>
        <p:txBody>
          <a:bodyPr anchor="b"/>
          <a:lstStyle/>
          <a:p>
            <a:r>
              <a:rPr lang="fi-FI"/>
              <a:t>Muokkaa ots. perustyyl. napsautt.</a:t>
            </a:r>
            <a:endParaRPr lang="en-FI" dirty="0"/>
          </a:p>
        </p:txBody>
      </p:sp>
      <p:sp>
        <p:nvSpPr>
          <p:cNvPr id="3" name="Date Placeholder 2">
            <a:extLst>
              <a:ext uri="{FF2B5EF4-FFF2-40B4-BE49-F238E27FC236}">
                <a16:creationId xmlns:a16="http://schemas.microsoft.com/office/drawing/2014/main" id="{BE6D8FC3-21E0-A049-BB3F-8F0640FC7305}"/>
              </a:ext>
            </a:extLst>
          </p:cNvPr>
          <p:cNvSpPr>
            <a:spLocks noGrp="1"/>
          </p:cNvSpPr>
          <p:nvPr>
            <p:ph type="dt" sz="half" idx="10"/>
          </p:nvPr>
        </p:nvSpPr>
        <p:spPr/>
        <p:txBody>
          <a:bodyPr/>
          <a:lstStyle/>
          <a:p>
            <a:fld id="{2BE23D8D-835B-5049-83EE-2A7B6F4D0B49}" type="datetime1">
              <a:rPr lang="fi-FI" smtClean="0"/>
              <a:t>25.3.2023</a:t>
            </a:fld>
            <a:endParaRPr lang="en-FI" dirty="0"/>
          </a:p>
        </p:txBody>
      </p:sp>
      <p:sp>
        <p:nvSpPr>
          <p:cNvPr id="5" name="Slide Number Placeholder 4">
            <a:extLst>
              <a:ext uri="{FF2B5EF4-FFF2-40B4-BE49-F238E27FC236}">
                <a16:creationId xmlns:a16="http://schemas.microsoft.com/office/drawing/2014/main" id="{C32CF9EE-24E1-E14C-A508-74C31412C423}"/>
              </a:ext>
            </a:extLst>
          </p:cNvPr>
          <p:cNvSpPr>
            <a:spLocks noGrp="1"/>
          </p:cNvSpPr>
          <p:nvPr>
            <p:ph type="sldNum" sz="quarter" idx="12"/>
          </p:nvPr>
        </p:nvSpPr>
        <p:spPr/>
        <p:txBody>
          <a:bodyPr/>
          <a:lstStyle/>
          <a:p>
            <a:fld id="{E8CDC835-6F96-6540-A055-BE713FCBC575}" type="slidenum">
              <a:rPr lang="en-FI" smtClean="0"/>
              <a:pPr/>
              <a:t>‹#›</a:t>
            </a:fld>
            <a:endParaRPr lang="en-FI" dirty="0"/>
          </a:p>
        </p:txBody>
      </p:sp>
      <p:sp>
        <p:nvSpPr>
          <p:cNvPr id="11" name="Text Placeholder 10">
            <a:extLst>
              <a:ext uri="{FF2B5EF4-FFF2-40B4-BE49-F238E27FC236}">
                <a16:creationId xmlns:a16="http://schemas.microsoft.com/office/drawing/2014/main" id="{5E80B2B0-C670-6043-8724-402488644A06}"/>
              </a:ext>
            </a:extLst>
          </p:cNvPr>
          <p:cNvSpPr>
            <a:spLocks noGrp="1"/>
          </p:cNvSpPr>
          <p:nvPr>
            <p:ph type="body" sz="quarter" idx="17"/>
          </p:nvPr>
        </p:nvSpPr>
        <p:spPr>
          <a:xfrm>
            <a:off x="553915" y="4212772"/>
            <a:ext cx="5405236" cy="1267469"/>
          </a:xfrm>
        </p:spPr>
        <p:txBody>
          <a:bodyPr>
            <a:normAutofit/>
          </a:bodyPr>
          <a:lstStyle>
            <a:lvl1pPr marL="0" indent="0">
              <a:buNone/>
              <a:defRPr sz="2133"/>
            </a:lvl1pPr>
            <a:lvl2pPr marL="457189" indent="0">
              <a:buNone/>
              <a:defRPr/>
            </a:lvl2pPr>
          </a:lstStyle>
          <a:p>
            <a:pPr lvl="0"/>
            <a:r>
              <a:rPr lang="fi-FI"/>
              <a:t>Muokkaa tekstin perustyylejä napsauttamalla</a:t>
            </a:r>
          </a:p>
        </p:txBody>
      </p:sp>
      <p:sp>
        <p:nvSpPr>
          <p:cNvPr id="13" name="Text Placeholder 12">
            <a:extLst>
              <a:ext uri="{FF2B5EF4-FFF2-40B4-BE49-F238E27FC236}">
                <a16:creationId xmlns:a16="http://schemas.microsoft.com/office/drawing/2014/main" id="{D9727D30-BC45-5848-82DD-CE052C301675}"/>
              </a:ext>
            </a:extLst>
          </p:cNvPr>
          <p:cNvSpPr>
            <a:spLocks noGrp="1"/>
          </p:cNvSpPr>
          <p:nvPr>
            <p:ph type="body" sz="quarter" idx="18" hasCustomPrompt="1"/>
          </p:nvPr>
        </p:nvSpPr>
        <p:spPr>
          <a:xfrm>
            <a:off x="553914" y="5602562"/>
            <a:ext cx="5405236" cy="831300"/>
          </a:xfrm>
        </p:spPr>
        <p:txBody>
          <a:bodyPr anchor="b">
            <a:normAutofit/>
          </a:bodyPr>
          <a:lstStyle>
            <a:lvl1pPr marL="0" indent="0">
              <a:spcBef>
                <a:spcPts val="0"/>
              </a:spcBef>
              <a:buNone/>
              <a:defRPr sz="1467"/>
            </a:lvl1pPr>
          </a:lstStyle>
          <a:p>
            <a:pPr lvl="0"/>
            <a:r>
              <a:rPr lang="en-GB" dirty="0" err="1"/>
              <a:t>etunimi.sukunimi</a:t>
            </a:r>
            <a:r>
              <a:rPr lang="en-GB" dirty="0"/>
              <a:t>(at)</a:t>
            </a:r>
            <a:r>
              <a:rPr lang="en-GB" dirty="0" err="1"/>
              <a:t>kuopio.fi</a:t>
            </a:r>
            <a:endParaRPr lang="en-GB" dirty="0"/>
          </a:p>
          <a:p>
            <a:pPr lvl="0"/>
            <a:r>
              <a:rPr lang="en-GB" dirty="0" err="1"/>
              <a:t>www.kuopio.fi</a:t>
            </a:r>
            <a:endParaRPr lang="en-GB" dirty="0"/>
          </a:p>
        </p:txBody>
      </p:sp>
      <p:cxnSp>
        <p:nvCxnSpPr>
          <p:cNvPr id="15" name="Straight Connector 14">
            <a:extLst>
              <a:ext uri="{FF2B5EF4-FFF2-40B4-BE49-F238E27FC236}">
                <a16:creationId xmlns:a16="http://schemas.microsoft.com/office/drawing/2014/main" id="{98009AA6-5666-DB4C-955A-7D0C5F472BD5}"/>
              </a:ext>
            </a:extLst>
          </p:cNvPr>
          <p:cNvCxnSpPr>
            <a:cxnSpLocks/>
          </p:cNvCxnSpPr>
          <p:nvPr userDrawn="1"/>
        </p:nvCxnSpPr>
        <p:spPr>
          <a:xfrm>
            <a:off x="0" y="330355"/>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4402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2489AFEA-369C-42A0-9C7C-29632D24B301}" type="datetimeFigureOut">
              <a:rPr lang="fi-FI" smtClean="0"/>
              <a:t>25.3.2023</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0FEB2DBA-B5DE-437B-972D-4055CEA22EC7}" type="slidenum">
              <a:rPr lang="fi-FI" smtClean="0"/>
              <a:t>‹#›</a:t>
            </a:fld>
            <a:endParaRPr lang="fi-FI"/>
          </a:p>
        </p:txBody>
      </p:sp>
    </p:spTree>
    <p:extLst>
      <p:ext uri="{BB962C8B-B14F-4D97-AF65-F5344CB8AC3E}">
        <p14:creationId xmlns:p14="http://schemas.microsoft.com/office/powerpoint/2010/main" val="1807399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031" y="2535981"/>
            <a:ext cx="4632909" cy="2387600"/>
          </a:xfrm>
        </p:spPr>
        <p:txBody>
          <a:bodyPr lIns="0" tIns="0" rIns="0" bIns="0" anchor="b"/>
          <a:lstStyle>
            <a:lvl1pPr algn="l">
              <a:defRPr sz="6000"/>
            </a:lvl1pPr>
          </a:lstStyle>
          <a:p>
            <a:r>
              <a:rPr lang="fi-FI"/>
              <a:t>Muokkaa ots. perustyyl. napsautt.</a:t>
            </a:r>
            <a:endParaRPr lang="en-US" dirty="0"/>
          </a:p>
        </p:txBody>
      </p:sp>
      <p:sp>
        <p:nvSpPr>
          <p:cNvPr id="3" name="Subtitle 2"/>
          <p:cNvSpPr>
            <a:spLocks noGrp="1"/>
          </p:cNvSpPr>
          <p:nvPr>
            <p:ph type="subTitle" idx="1"/>
          </p:nvPr>
        </p:nvSpPr>
        <p:spPr>
          <a:xfrm>
            <a:off x="727031" y="5211745"/>
            <a:ext cx="4632909" cy="1113512"/>
          </a:xfrm>
        </p:spPr>
        <p:txBody>
          <a:bodyPr lIns="0" tIns="0" rIns="0" bIns="0"/>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endParaRPr lang="en-US" dirty="0"/>
          </a:p>
        </p:txBody>
      </p:sp>
      <p:sp>
        <p:nvSpPr>
          <p:cNvPr id="7" name="Picture Placeholder 6">
            <a:extLst>
              <a:ext uri="{FF2B5EF4-FFF2-40B4-BE49-F238E27FC236}">
                <a16:creationId xmlns:a16="http://schemas.microsoft.com/office/drawing/2014/main" id="{F8F2639F-CC3C-944C-A6A5-3F4E51381965}"/>
              </a:ext>
            </a:extLst>
          </p:cNvPr>
          <p:cNvSpPr>
            <a:spLocks noGrp="1"/>
          </p:cNvSpPr>
          <p:nvPr>
            <p:ph type="pic" sz="quarter" idx="11"/>
          </p:nvPr>
        </p:nvSpPr>
        <p:spPr>
          <a:xfrm>
            <a:off x="5359941" y="0"/>
            <a:ext cx="6856641" cy="6885479"/>
          </a:xfrm>
          <a:custGeom>
            <a:avLst/>
            <a:gdLst>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0 w 6847900"/>
              <a:gd name="connsiteY10" fmla="*/ 0 h 6876700"/>
              <a:gd name="connsiteX11" fmla="*/ 1 w 6847900"/>
              <a:gd name="connsiteY11" fmla="*/ 0 h 6876700"/>
              <a:gd name="connsiteX12" fmla="*/ 1 w 6847900"/>
              <a:gd name="connsiteY12" fmla="*/ 6876700 h 6876700"/>
              <a:gd name="connsiteX13" fmla="*/ 0 w 6847900"/>
              <a:gd name="connsiteY13" fmla="*/ 6876700 h 687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47900" h="6876700">
                <a:moveTo>
                  <a:pt x="2970804" y="0"/>
                </a:moveTo>
                <a:lnTo>
                  <a:pt x="3401652" y="0"/>
                </a:lnTo>
                <a:lnTo>
                  <a:pt x="3560351" y="36449"/>
                </a:lnTo>
                <a:cubicBezTo>
                  <a:pt x="4415738" y="300460"/>
                  <a:pt x="6420326" y="1489394"/>
                  <a:pt x="6842399" y="3934039"/>
                </a:cubicBezTo>
                <a:cubicBezTo>
                  <a:pt x="7007883" y="7454732"/>
                  <a:pt x="3386019" y="3652677"/>
                  <a:pt x="3280742" y="5548737"/>
                </a:cubicBezTo>
                <a:cubicBezTo>
                  <a:pt x="3255648" y="6000678"/>
                  <a:pt x="3570167" y="6687971"/>
                  <a:pt x="3366617" y="6829227"/>
                </a:cubicBezTo>
                <a:cubicBezTo>
                  <a:pt x="3163067" y="6970483"/>
                  <a:pt x="2410878" y="6576585"/>
                  <a:pt x="1800359" y="5977176"/>
                </a:cubicBezTo>
                <a:cubicBezTo>
                  <a:pt x="1153175" y="5341769"/>
                  <a:pt x="-377323" y="3878254"/>
                  <a:pt x="85925" y="2734164"/>
                </a:cubicBezTo>
                <a:cubicBezTo>
                  <a:pt x="549173" y="1590074"/>
                  <a:pt x="4668383" y="4423210"/>
                  <a:pt x="3312643" y="2936208"/>
                </a:cubicBezTo>
                <a:cubicBezTo>
                  <a:pt x="1627836" y="1042436"/>
                  <a:pt x="2128420" y="209702"/>
                  <a:pt x="2844879" y="23075"/>
                </a:cubicBezTo>
                <a:close/>
                <a:moveTo>
                  <a:pt x="0" y="0"/>
                </a:moveTo>
                <a:lnTo>
                  <a:pt x="1" y="0"/>
                </a:lnTo>
                <a:lnTo>
                  <a:pt x="1" y="6876700"/>
                </a:lnTo>
                <a:lnTo>
                  <a:pt x="0" y="6876700"/>
                </a:lnTo>
                <a:close/>
              </a:path>
            </a:pathLst>
          </a:custGeom>
          <a:solidFill>
            <a:srgbClr val="8031A7"/>
          </a:solidFill>
        </p:spPr>
        <p:txBody>
          <a:bodyPr wrap="square">
            <a:noAutofit/>
          </a:bodyPr>
          <a:lstStyle/>
          <a:p>
            <a:r>
              <a:rPr lang="fi-FI"/>
              <a:t>Lisää kuva napsauttamalla kuvaketta</a:t>
            </a:r>
            <a:endParaRPr lang="en-FI" dirty="0"/>
          </a:p>
        </p:txBody>
      </p:sp>
      <p:pic>
        <p:nvPicPr>
          <p:cNvPr id="9" name="Picture 8">
            <a:extLst>
              <a:ext uri="{FF2B5EF4-FFF2-40B4-BE49-F238E27FC236}">
                <a16:creationId xmlns:a16="http://schemas.microsoft.com/office/drawing/2014/main" id="{BEA51C24-7204-1C46-BDB1-156BA93ABF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7031" y="727032"/>
            <a:ext cx="1465836" cy="344777"/>
          </a:xfrm>
          <a:prstGeom prst="rect">
            <a:avLst/>
          </a:prstGeom>
        </p:spPr>
      </p:pic>
    </p:spTree>
    <p:extLst>
      <p:ext uri="{BB962C8B-B14F-4D97-AF65-F5344CB8AC3E}">
        <p14:creationId xmlns:p14="http://schemas.microsoft.com/office/powerpoint/2010/main" val="3835168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04FE0CA-0DBC-614E-9451-4AB939E256BB}"/>
              </a:ext>
            </a:extLst>
          </p:cNvPr>
          <p:cNvSpPr>
            <a:spLocks noGrp="1"/>
          </p:cNvSpPr>
          <p:nvPr>
            <p:ph type="pic" sz="quarter" idx="12"/>
          </p:nvPr>
        </p:nvSpPr>
        <p:spPr>
          <a:xfrm>
            <a:off x="5323789" y="2"/>
            <a:ext cx="6868211" cy="6857999"/>
          </a:xfrm>
          <a:custGeom>
            <a:avLst/>
            <a:gdLst>
              <a:gd name="connsiteX0" fmla="*/ 1052822 w 6868210"/>
              <a:gd name="connsiteY0" fmla="*/ 0 h 6857999"/>
              <a:gd name="connsiteX1" fmla="*/ 6868210 w 6868210"/>
              <a:gd name="connsiteY1" fmla="*/ 0 h 6857999"/>
              <a:gd name="connsiteX2" fmla="*/ 6868210 w 6868210"/>
              <a:gd name="connsiteY2" fmla="*/ 3 h 6857999"/>
              <a:gd name="connsiteX3" fmla="*/ 5825322 w 6868210"/>
              <a:gd name="connsiteY3" fmla="*/ 2288970 h 6857999"/>
              <a:gd name="connsiteX4" fmla="*/ 6860591 w 6868210"/>
              <a:gd name="connsiteY4" fmla="*/ 2285999 h 6857999"/>
              <a:gd name="connsiteX5" fmla="*/ 5821091 w 6868210"/>
              <a:gd name="connsiteY5" fmla="*/ 4575599 h 6857999"/>
              <a:gd name="connsiteX6" fmla="*/ 6868210 w 6868210"/>
              <a:gd name="connsiteY6" fmla="*/ 4569030 h 6857999"/>
              <a:gd name="connsiteX7" fmla="*/ 6868210 w 6868210"/>
              <a:gd name="connsiteY7" fmla="*/ 4569495 h 6857999"/>
              <a:gd name="connsiteX8" fmla="*/ 5831967 w 6868210"/>
              <a:gd name="connsiteY8" fmla="*/ 6857999 h 6857999"/>
              <a:gd name="connsiteX9" fmla="*/ 3058004 w 6868210"/>
              <a:gd name="connsiteY9" fmla="*/ 6857999 h 6857999"/>
              <a:gd name="connsiteX10" fmla="*/ 3095 w 6868210"/>
              <a:gd name="connsiteY10" fmla="*/ 6857304 h 6857999"/>
              <a:gd name="connsiteX11" fmla="*/ 1048846 w 6868210"/>
              <a:gd name="connsiteY11" fmla="*/ 4573451 h 6857999"/>
              <a:gd name="connsiteX12" fmla="*/ 0 w 6868210"/>
              <a:gd name="connsiteY12" fmla="*/ 4573955 h 6857999"/>
              <a:gd name="connsiteX13" fmla="*/ 1043794 w 6868210"/>
              <a:gd name="connsiteY13" fmla="*/ 2289977 h 6857999"/>
              <a:gd name="connsiteX14" fmla="*/ 4858 w 6868210"/>
              <a:gd name="connsiteY14" fmla="*/ 2289442 h 6857999"/>
              <a:gd name="connsiteX15" fmla="*/ 1052822 w 6868210"/>
              <a:gd name="connsiteY1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68210" h="6857999">
                <a:moveTo>
                  <a:pt x="1052822" y="0"/>
                </a:moveTo>
                <a:lnTo>
                  <a:pt x="6868210" y="0"/>
                </a:lnTo>
                <a:lnTo>
                  <a:pt x="6868210" y="3"/>
                </a:lnTo>
                <a:lnTo>
                  <a:pt x="5825322" y="2288970"/>
                </a:lnTo>
                <a:lnTo>
                  <a:pt x="6860591" y="2285999"/>
                </a:lnTo>
                <a:lnTo>
                  <a:pt x="5821091" y="4575599"/>
                </a:lnTo>
                <a:lnTo>
                  <a:pt x="6868210" y="4569030"/>
                </a:lnTo>
                <a:lnTo>
                  <a:pt x="6868210" y="4569495"/>
                </a:lnTo>
                <a:lnTo>
                  <a:pt x="5831967" y="6857999"/>
                </a:lnTo>
                <a:lnTo>
                  <a:pt x="3058004" y="6857999"/>
                </a:lnTo>
                <a:lnTo>
                  <a:pt x="3095" y="6857304"/>
                </a:lnTo>
                <a:lnTo>
                  <a:pt x="1048846" y="4573451"/>
                </a:lnTo>
                <a:lnTo>
                  <a:pt x="0" y="4573955"/>
                </a:lnTo>
                <a:lnTo>
                  <a:pt x="1043794" y="2289977"/>
                </a:lnTo>
                <a:lnTo>
                  <a:pt x="4858" y="2289442"/>
                </a:lnTo>
                <a:cubicBezTo>
                  <a:pt x="100108" y="2102752"/>
                  <a:pt x="698492" y="746760"/>
                  <a:pt x="1052822" y="0"/>
                </a:cubicBezTo>
                <a:close/>
              </a:path>
            </a:pathLst>
          </a:custGeom>
          <a:solidFill>
            <a:srgbClr val="8F993E"/>
          </a:solidFill>
        </p:spPr>
        <p:txBody>
          <a:bodyPr wrap="square">
            <a:noAutofit/>
          </a:bodyPr>
          <a:lstStyle/>
          <a:p>
            <a:r>
              <a:rPr lang="fi-FI"/>
              <a:t>Lisää kuva napsauttamalla kuvaketta</a:t>
            </a:r>
            <a:endParaRPr lang="en-FI"/>
          </a:p>
        </p:txBody>
      </p:sp>
      <p:sp>
        <p:nvSpPr>
          <p:cNvPr id="2" name="Title 1"/>
          <p:cNvSpPr>
            <a:spLocks noGrp="1"/>
          </p:cNvSpPr>
          <p:nvPr>
            <p:ph type="ctrTitle"/>
          </p:nvPr>
        </p:nvSpPr>
        <p:spPr>
          <a:xfrm>
            <a:off x="727031"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dirty="0"/>
          </a:p>
        </p:txBody>
      </p:sp>
      <p:sp>
        <p:nvSpPr>
          <p:cNvPr id="3" name="Subtitle 2"/>
          <p:cNvSpPr>
            <a:spLocks noGrp="1"/>
          </p:cNvSpPr>
          <p:nvPr>
            <p:ph type="subTitle" idx="1"/>
          </p:nvPr>
        </p:nvSpPr>
        <p:spPr>
          <a:xfrm>
            <a:off x="727031" y="5211745"/>
            <a:ext cx="4632909" cy="1113512"/>
          </a:xfrm>
        </p:spPr>
        <p:txBody>
          <a:bodyPr lIns="0" tIns="0" rIns="0" bIns="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endParaRPr lang="en-US" dirty="0"/>
          </a:p>
        </p:txBody>
      </p:sp>
      <p:pic>
        <p:nvPicPr>
          <p:cNvPr id="9" name="Picture 8">
            <a:extLst>
              <a:ext uri="{FF2B5EF4-FFF2-40B4-BE49-F238E27FC236}">
                <a16:creationId xmlns:a16="http://schemas.microsoft.com/office/drawing/2014/main" id="{DD88B55E-8251-744A-AD12-E77FEF195E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7031" y="724432"/>
            <a:ext cx="1465836" cy="346757"/>
          </a:xfrm>
          <a:prstGeom prst="rect">
            <a:avLst/>
          </a:prstGeom>
        </p:spPr>
      </p:pic>
    </p:spTree>
    <p:extLst>
      <p:ext uri="{BB962C8B-B14F-4D97-AF65-F5344CB8AC3E}">
        <p14:creationId xmlns:p14="http://schemas.microsoft.com/office/powerpoint/2010/main" val="1149569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031"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dirty="0"/>
          </a:p>
        </p:txBody>
      </p:sp>
      <p:sp>
        <p:nvSpPr>
          <p:cNvPr id="3" name="Subtitle 2"/>
          <p:cNvSpPr>
            <a:spLocks noGrp="1"/>
          </p:cNvSpPr>
          <p:nvPr>
            <p:ph type="subTitle" idx="1"/>
          </p:nvPr>
        </p:nvSpPr>
        <p:spPr>
          <a:xfrm>
            <a:off x="727031" y="5211745"/>
            <a:ext cx="4632909" cy="1113512"/>
          </a:xfrm>
        </p:spPr>
        <p:txBody>
          <a:bodyPr lIns="0" tIns="0" rIns="0" bIns="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endParaRPr lang="en-US" dirty="0"/>
          </a:p>
        </p:txBody>
      </p:sp>
      <p:sp>
        <p:nvSpPr>
          <p:cNvPr id="8" name="Picture Placeholder 7">
            <a:extLst>
              <a:ext uri="{FF2B5EF4-FFF2-40B4-BE49-F238E27FC236}">
                <a16:creationId xmlns:a16="http://schemas.microsoft.com/office/drawing/2014/main" id="{DB4DFA2F-46FA-434E-98C2-F987DB26591E}"/>
              </a:ext>
            </a:extLst>
          </p:cNvPr>
          <p:cNvSpPr>
            <a:spLocks noGrp="1"/>
          </p:cNvSpPr>
          <p:nvPr>
            <p:ph type="pic" sz="quarter" idx="12"/>
          </p:nvPr>
        </p:nvSpPr>
        <p:spPr>
          <a:xfrm>
            <a:off x="5343136" y="0"/>
            <a:ext cx="6848864" cy="6858000"/>
          </a:xfrm>
          <a:custGeom>
            <a:avLst/>
            <a:gdLst>
              <a:gd name="connsiteX0" fmla="*/ 6848864 w 6848864"/>
              <a:gd name="connsiteY0" fmla="*/ 3429020 h 6858000"/>
              <a:gd name="connsiteX1" fmla="*/ 6848864 w 6848864"/>
              <a:gd name="connsiteY1" fmla="*/ 6858000 h 6858000"/>
              <a:gd name="connsiteX2" fmla="*/ 6848863 w 6848864"/>
              <a:gd name="connsiteY2" fmla="*/ 6858000 h 6858000"/>
              <a:gd name="connsiteX3" fmla="*/ 6848863 w 6848864"/>
              <a:gd name="connsiteY3" fmla="*/ 3429040 h 6858000"/>
              <a:gd name="connsiteX4" fmla="*/ 6848863 w 6848864"/>
              <a:gd name="connsiteY4" fmla="*/ 0 h 6858000"/>
              <a:gd name="connsiteX5" fmla="*/ 6848864 w 6848864"/>
              <a:gd name="connsiteY5" fmla="*/ 0 h 6858000"/>
              <a:gd name="connsiteX6" fmla="*/ 6848864 w 6848864"/>
              <a:gd name="connsiteY6" fmla="*/ 3428980 h 6858000"/>
              <a:gd name="connsiteX7" fmla="*/ 6848863 w 6848864"/>
              <a:gd name="connsiteY7" fmla="*/ 3428960 h 6858000"/>
              <a:gd name="connsiteX8" fmla="*/ 1996588 w 6848864"/>
              <a:gd name="connsiteY8" fmla="*/ 0 h 6858000"/>
              <a:gd name="connsiteX9" fmla="*/ 3952612 w 6848864"/>
              <a:gd name="connsiteY9" fmla="*/ 1594205 h 6858000"/>
              <a:gd name="connsiteX10" fmla="*/ 3960306 w 6848864"/>
              <a:gd name="connsiteY10" fmla="*/ 1644622 h 6858000"/>
              <a:gd name="connsiteX11" fmla="*/ 4075116 w 6848864"/>
              <a:gd name="connsiteY11" fmla="*/ 1589315 h 6858000"/>
              <a:gd name="connsiteX12" fmla="*/ 4852278 w 6848864"/>
              <a:gd name="connsiteY12" fmla="*/ 1432413 h 6858000"/>
              <a:gd name="connsiteX13" fmla="*/ 6838557 w 6848864"/>
              <a:gd name="connsiteY13" fmla="*/ 3224861 h 6858000"/>
              <a:gd name="connsiteX14" fmla="*/ 6848863 w 6848864"/>
              <a:gd name="connsiteY14" fmla="*/ 3428960 h 6858000"/>
              <a:gd name="connsiteX15" fmla="*/ 6848863 w 6848864"/>
              <a:gd name="connsiteY15" fmla="*/ 3429040 h 6858000"/>
              <a:gd name="connsiteX16" fmla="*/ 6838557 w 6848864"/>
              <a:gd name="connsiteY16" fmla="*/ 3633140 h 6858000"/>
              <a:gd name="connsiteX17" fmla="*/ 4852278 w 6848864"/>
              <a:gd name="connsiteY17" fmla="*/ 5425587 h 6858000"/>
              <a:gd name="connsiteX18" fmla="*/ 4008570 w 6848864"/>
              <a:gd name="connsiteY18" fmla="*/ 5239088 h 6858000"/>
              <a:gd name="connsiteX19" fmla="*/ 3960218 w 6848864"/>
              <a:gd name="connsiteY19" fmla="*/ 5213955 h 6858000"/>
              <a:gd name="connsiteX20" fmla="*/ 3952612 w 6848864"/>
              <a:gd name="connsiteY20" fmla="*/ 5263795 h 6858000"/>
              <a:gd name="connsiteX21" fmla="*/ 1996588 w 6848864"/>
              <a:gd name="connsiteY21" fmla="*/ 6858000 h 6858000"/>
              <a:gd name="connsiteX22" fmla="*/ 1 w 6848864"/>
              <a:gd name="connsiteY22" fmla="*/ 4861413 h 6858000"/>
              <a:gd name="connsiteX23" fmla="*/ 584788 w 6848864"/>
              <a:gd name="connsiteY23" fmla="*/ 3449613 h 6858000"/>
              <a:gd name="connsiteX24" fmla="*/ 607468 w 6848864"/>
              <a:gd name="connsiteY24" fmla="*/ 3429000 h 6858000"/>
              <a:gd name="connsiteX25" fmla="*/ 584788 w 6848864"/>
              <a:gd name="connsiteY25" fmla="*/ 3408388 h 6858000"/>
              <a:gd name="connsiteX26" fmla="*/ 1 w 6848864"/>
              <a:gd name="connsiteY26" fmla="*/ 1996587 h 6858000"/>
              <a:gd name="connsiteX27" fmla="*/ 1996588 w 6848864"/>
              <a:gd name="connsiteY27" fmla="*/ 0 h 6858000"/>
              <a:gd name="connsiteX28" fmla="*/ 0 w 6848864"/>
              <a:gd name="connsiteY28" fmla="*/ 0 h 6858000"/>
              <a:gd name="connsiteX29" fmla="*/ 1 w 6848864"/>
              <a:gd name="connsiteY29" fmla="*/ 0 h 6858000"/>
              <a:gd name="connsiteX30" fmla="*/ 1 w 6848864"/>
              <a:gd name="connsiteY30" fmla="*/ 1996587 h 6858000"/>
              <a:gd name="connsiteX31" fmla="*/ 1 w 6848864"/>
              <a:gd name="connsiteY31" fmla="*/ 4861413 h 6858000"/>
              <a:gd name="connsiteX32" fmla="*/ 1 w 6848864"/>
              <a:gd name="connsiteY32" fmla="*/ 6858000 h 6858000"/>
              <a:gd name="connsiteX33" fmla="*/ 0 w 6848864"/>
              <a:gd name="connsiteY3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8864" h="6858000">
                <a:moveTo>
                  <a:pt x="6848864" y="3429020"/>
                </a:moveTo>
                <a:lnTo>
                  <a:pt x="6848864" y="6858000"/>
                </a:lnTo>
                <a:lnTo>
                  <a:pt x="6848863" y="6858000"/>
                </a:lnTo>
                <a:lnTo>
                  <a:pt x="6848863" y="3429040"/>
                </a:lnTo>
                <a:close/>
                <a:moveTo>
                  <a:pt x="6848863" y="0"/>
                </a:moveTo>
                <a:lnTo>
                  <a:pt x="6848864" y="0"/>
                </a:lnTo>
                <a:lnTo>
                  <a:pt x="6848864" y="3428980"/>
                </a:lnTo>
                <a:lnTo>
                  <a:pt x="6848863" y="3428960"/>
                </a:lnTo>
                <a:close/>
                <a:moveTo>
                  <a:pt x="1996588" y="0"/>
                </a:moveTo>
                <a:cubicBezTo>
                  <a:pt x="2961438" y="0"/>
                  <a:pt x="3766437" y="684394"/>
                  <a:pt x="3952612" y="1594205"/>
                </a:cubicBezTo>
                <a:lnTo>
                  <a:pt x="3960306" y="1644622"/>
                </a:lnTo>
                <a:lnTo>
                  <a:pt x="4075116" y="1589315"/>
                </a:lnTo>
                <a:cubicBezTo>
                  <a:pt x="4313984" y="1488282"/>
                  <a:pt x="4576607" y="1432413"/>
                  <a:pt x="4852278" y="1432413"/>
                </a:cubicBezTo>
                <a:cubicBezTo>
                  <a:pt x="5886045" y="1432413"/>
                  <a:pt x="6736312" y="2218069"/>
                  <a:pt x="6838557" y="3224861"/>
                </a:cubicBezTo>
                <a:lnTo>
                  <a:pt x="6848863" y="3428960"/>
                </a:lnTo>
                <a:lnTo>
                  <a:pt x="6848863" y="3429040"/>
                </a:lnTo>
                <a:lnTo>
                  <a:pt x="6838557" y="3633140"/>
                </a:lnTo>
                <a:cubicBezTo>
                  <a:pt x="6736312" y="4639931"/>
                  <a:pt x="5886045" y="5425587"/>
                  <a:pt x="4852278" y="5425587"/>
                </a:cubicBezTo>
                <a:cubicBezTo>
                  <a:pt x="4550763" y="5425587"/>
                  <a:pt x="4264858" y="5358752"/>
                  <a:pt x="4008570" y="5239088"/>
                </a:cubicBezTo>
                <a:lnTo>
                  <a:pt x="3960218" y="5213955"/>
                </a:lnTo>
                <a:lnTo>
                  <a:pt x="3952612" y="5263795"/>
                </a:lnTo>
                <a:cubicBezTo>
                  <a:pt x="3766437" y="6173607"/>
                  <a:pt x="2961438" y="6858000"/>
                  <a:pt x="1996588" y="6858000"/>
                </a:cubicBezTo>
                <a:cubicBezTo>
                  <a:pt x="893903" y="6858000"/>
                  <a:pt x="1" y="5964098"/>
                  <a:pt x="1" y="4861413"/>
                </a:cubicBezTo>
                <a:cubicBezTo>
                  <a:pt x="1" y="4310071"/>
                  <a:pt x="223477" y="3810924"/>
                  <a:pt x="584788" y="3449613"/>
                </a:cubicBezTo>
                <a:lnTo>
                  <a:pt x="607468" y="3429000"/>
                </a:lnTo>
                <a:lnTo>
                  <a:pt x="584788" y="3408388"/>
                </a:lnTo>
                <a:cubicBezTo>
                  <a:pt x="223477" y="3047076"/>
                  <a:pt x="1" y="2547930"/>
                  <a:pt x="1" y="1996587"/>
                </a:cubicBezTo>
                <a:cubicBezTo>
                  <a:pt x="1" y="893902"/>
                  <a:pt x="893903" y="0"/>
                  <a:pt x="1996588" y="0"/>
                </a:cubicBezTo>
                <a:close/>
                <a:moveTo>
                  <a:pt x="0" y="0"/>
                </a:moveTo>
                <a:lnTo>
                  <a:pt x="1" y="0"/>
                </a:lnTo>
                <a:lnTo>
                  <a:pt x="1" y="1996587"/>
                </a:lnTo>
                <a:lnTo>
                  <a:pt x="1" y="4861413"/>
                </a:lnTo>
                <a:lnTo>
                  <a:pt x="1" y="6858000"/>
                </a:lnTo>
                <a:lnTo>
                  <a:pt x="0" y="6858000"/>
                </a:lnTo>
                <a:close/>
              </a:path>
            </a:pathLst>
          </a:custGeom>
          <a:solidFill>
            <a:schemeClr val="accent3"/>
          </a:solidFill>
        </p:spPr>
        <p:txBody>
          <a:bodyPr wrap="square">
            <a:noAutofit/>
          </a:bodyPr>
          <a:lstStyle>
            <a:lvl1pPr>
              <a:defRPr>
                <a:solidFill>
                  <a:schemeClr val="bg1"/>
                </a:solidFill>
              </a:defRPr>
            </a:lvl1pPr>
          </a:lstStyle>
          <a:p>
            <a:r>
              <a:rPr lang="fi-FI"/>
              <a:t>Lisää kuva napsauttamalla kuvaketta</a:t>
            </a:r>
            <a:endParaRPr lang="en-FI" dirty="0"/>
          </a:p>
        </p:txBody>
      </p:sp>
      <p:pic>
        <p:nvPicPr>
          <p:cNvPr id="10" name="Picture 9">
            <a:extLst>
              <a:ext uri="{FF2B5EF4-FFF2-40B4-BE49-F238E27FC236}">
                <a16:creationId xmlns:a16="http://schemas.microsoft.com/office/drawing/2014/main" id="{51A553F6-6347-7645-9DB3-00C72CEBDB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7031" y="724432"/>
            <a:ext cx="1465836" cy="346757"/>
          </a:xfrm>
          <a:prstGeom prst="rect">
            <a:avLst/>
          </a:prstGeom>
        </p:spPr>
      </p:pic>
    </p:spTree>
    <p:extLst>
      <p:ext uri="{BB962C8B-B14F-4D97-AF65-F5344CB8AC3E}">
        <p14:creationId xmlns:p14="http://schemas.microsoft.com/office/powerpoint/2010/main" val="4177383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3916" y="844061"/>
            <a:ext cx="11084169" cy="1155801"/>
          </a:xfrm>
        </p:spPr>
        <p:txBody>
          <a:bodyPr anchor="t"/>
          <a:lstStyle/>
          <a:p>
            <a:r>
              <a:rPr lang="en-GB" dirty="0"/>
              <a:t>Click to edit Master </a:t>
            </a:r>
            <a:br>
              <a:rPr lang="en-GB" dirty="0"/>
            </a:br>
            <a:r>
              <a:rPr lang="en-GB" dirty="0"/>
              <a:t>title style</a:t>
            </a:r>
            <a:endParaRPr lang="en-US" dirty="0"/>
          </a:p>
        </p:txBody>
      </p:sp>
      <p:sp>
        <p:nvSpPr>
          <p:cNvPr id="3" name="Content Placeholder 2"/>
          <p:cNvSpPr>
            <a:spLocks noGrp="1"/>
          </p:cNvSpPr>
          <p:nvPr>
            <p:ph idx="1"/>
          </p:nvPr>
        </p:nvSpPr>
        <p:spPr>
          <a:xfrm>
            <a:off x="553916"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7301C1B-12A4-1346-9AD6-764E4D76AEBB}" type="datetime1">
              <a:rPr lang="fi-FI" smtClean="0"/>
              <a:t>25.3.2023</a:t>
            </a:fld>
            <a:endParaRPr lang="en-FI"/>
          </a:p>
        </p:txBody>
      </p:sp>
      <p:sp>
        <p:nvSpPr>
          <p:cNvPr id="6" name="Slide Number Placeholder 5"/>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3154677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54A8F1-DC4A-DC47-82EF-F6137D578D85}"/>
              </a:ext>
            </a:extLst>
          </p:cNvPr>
          <p:cNvPicPr>
            <a:picLocks noChangeAspect="1"/>
          </p:cNvPicPr>
          <p:nvPr userDrawn="1"/>
        </p:nvPicPr>
        <p:blipFill rotWithShape="1">
          <a:blip r:embed="rId2"/>
          <a:srcRect r="28479"/>
          <a:stretch/>
        </p:blipFill>
        <p:spPr>
          <a:xfrm>
            <a:off x="7278957" y="-11387"/>
            <a:ext cx="4913044" cy="6869388"/>
          </a:xfrm>
          <a:prstGeom prst="rect">
            <a:avLst/>
          </a:prstGeom>
        </p:spPr>
      </p:pic>
      <p:sp>
        <p:nvSpPr>
          <p:cNvPr id="2" name="Title 1"/>
          <p:cNvSpPr>
            <a:spLocks noGrp="1"/>
          </p:cNvSpPr>
          <p:nvPr>
            <p:ph type="title" hasCustomPrompt="1"/>
          </p:nvPr>
        </p:nvSpPr>
        <p:spPr>
          <a:xfrm>
            <a:off x="553916" y="844061"/>
            <a:ext cx="11084169" cy="1155801"/>
          </a:xfrm>
        </p:spPr>
        <p:txBody>
          <a:bodyPr anchor="t"/>
          <a:lstStyle/>
          <a:p>
            <a:r>
              <a:rPr lang="en-GB" dirty="0"/>
              <a:t>Click to edit Master</a:t>
            </a:r>
            <a:br>
              <a:rPr lang="en-GB" dirty="0"/>
            </a:br>
            <a:r>
              <a:rPr lang="en-GB" dirty="0"/>
              <a:t>title style</a:t>
            </a:r>
            <a:endParaRPr lang="en-US" dirty="0"/>
          </a:p>
        </p:txBody>
      </p:sp>
      <p:sp>
        <p:nvSpPr>
          <p:cNvPr id="3" name="Content Placeholder 2"/>
          <p:cNvSpPr>
            <a:spLocks noGrp="1"/>
          </p:cNvSpPr>
          <p:nvPr>
            <p:ph idx="1"/>
          </p:nvPr>
        </p:nvSpPr>
        <p:spPr>
          <a:xfrm>
            <a:off x="553916"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2B3BBEAC-6040-EB46-ACCD-36E546363EC1}" type="datetime1">
              <a:rPr lang="fi-FI" smtClean="0"/>
              <a:t>25.3.2023</a:t>
            </a:fld>
            <a:endParaRPr lang="en-FI"/>
          </a:p>
        </p:txBody>
      </p:sp>
      <p:sp>
        <p:nvSpPr>
          <p:cNvPr id="6" name="Slide Number Placeholder 5"/>
          <p:cNvSpPr>
            <a:spLocks noGrp="1"/>
          </p:cNvSpPr>
          <p:nvPr>
            <p:ph type="sldNum" sz="quarter" idx="12"/>
          </p:nvPr>
        </p:nvSpPr>
        <p:spPr/>
        <p:txBody>
          <a:bodyPr/>
          <a:lstStyle/>
          <a:p>
            <a:fld id="{E8CDC835-6F96-6540-A055-BE713FCBC575}" type="slidenum">
              <a:rPr lang="en-FI" smtClean="0"/>
              <a:t>‹#›</a:t>
            </a:fld>
            <a:endParaRPr lang="en-FI"/>
          </a:p>
        </p:txBody>
      </p:sp>
      <p:cxnSp>
        <p:nvCxnSpPr>
          <p:cNvPr id="8" name="Straight Connector 7">
            <a:extLst>
              <a:ext uri="{FF2B5EF4-FFF2-40B4-BE49-F238E27FC236}">
                <a16:creationId xmlns:a16="http://schemas.microsoft.com/office/drawing/2014/main" id="{97941DED-22CD-CC4F-89FD-8D05A3764FB8}"/>
              </a:ext>
            </a:extLst>
          </p:cNvPr>
          <p:cNvCxnSpPr>
            <a:cxnSpLocks/>
          </p:cNvCxnSpPr>
          <p:nvPr userDrawn="1"/>
        </p:nvCxnSpPr>
        <p:spPr>
          <a:xfrm>
            <a:off x="0" y="330355"/>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AB8DA1-1880-2F4E-BABD-A79E1BDC73A8}"/>
              </a:ext>
            </a:extLst>
          </p:cNvPr>
          <p:cNvCxnSpPr>
            <a:cxnSpLocks/>
          </p:cNvCxnSpPr>
          <p:nvPr userDrawn="1"/>
        </p:nvCxnSpPr>
        <p:spPr>
          <a:xfrm flipV="1">
            <a:off x="10881360" y="82877"/>
            <a:ext cx="0" cy="164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CB8442-1DE3-C246-BEAC-B0CBA595A91C}"/>
              </a:ext>
            </a:extLst>
          </p:cNvPr>
          <p:cNvCxnSpPr>
            <a:cxnSpLocks/>
          </p:cNvCxnSpPr>
          <p:nvPr userDrawn="1"/>
        </p:nvCxnSpPr>
        <p:spPr>
          <a:xfrm flipV="1">
            <a:off x="11723760" y="82877"/>
            <a:ext cx="0" cy="164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322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B40666F-CD1A-C548-A8CC-91E0CF7BB1F5}"/>
              </a:ext>
            </a:extLst>
          </p:cNvPr>
          <p:cNvPicPr>
            <a:picLocks noChangeAspect="1"/>
          </p:cNvPicPr>
          <p:nvPr userDrawn="1"/>
        </p:nvPicPr>
        <p:blipFill rotWithShape="1">
          <a:blip r:embed="rId2"/>
          <a:srcRect r="27057"/>
          <a:stretch/>
        </p:blipFill>
        <p:spPr>
          <a:xfrm>
            <a:off x="7189594" y="-7352"/>
            <a:ext cx="5002407" cy="6858000"/>
          </a:xfrm>
          <a:prstGeom prst="rect">
            <a:avLst/>
          </a:prstGeom>
        </p:spPr>
      </p:pic>
      <p:sp>
        <p:nvSpPr>
          <p:cNvPr id="2" name="Title 1"/>
          <p:cNvSpPr>
            <a:spLocks noGrp="1"/>
          </p:cNvSpPr>
          <p:nvPr>
            <p:ph type="title" hasCustomPrompt="1"/>
          </p:nvPr>
        </p:nvSpPr>
        <p:spPr>
          <a:xfrm>
            <a:off x="553916" y="844060"/>
            <a:ext cx="11084169" cy="1155784"/>
          </a:xfrm>
        </p:spPr>
        <p:txBody>
          <a:bodyPr anchor="t"/>
          <a:lstStyle/>
          <a:p>
            <a:r>
              <a:rPr lang="en-GB" dirty="0"/>
              <a:t>Click to edit Master </a:t>
            </a:r>
            <a:br>
              <a:rPr lang="en-GB" dirty="0"/>
            </a:br>
            <a:r>
              <a:rPr lang="en-GB" dirty="0"/>
              <a:t>title style</a:t>
            </a:r>
            <a:endParaRPr lang="en-US" dirty="0"/>
          </a:p>
        </p:txBody>
      </p:sp>
      <p:sp>
        <p:nvSpPr>
          <p:cNvPr id="3" name="Content Placeholder 2"/>
          <p:cNvSpPr>
            <a:spLocks noGrp="1"/>
          </p:cNvSpPr>
          <p:nvPr>
            <p:ph idx="1"/>
          </p:nvPr>
        </p:nvSpPr>
        <p:spPr>
          <a:xfrm>
            <a:off x="553916"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81D8BC70-3903-7641-9578-719FF5FE7AEE}" type="datetime1">
              <a:rPr lang="fi-FI" smtClean="0"/>
              <a:t>25.3.2023</a:t>
            </a:fld>
            <a:endParaRPr lang="en-FI"/>
          </a:p>
        </p:txBody>
      </p:sp>
      <p:sp>
        <p:nvSpPr>
          <p:cNvPr id="6" name="Slide Number Placeholder 5"/>
          <p:cNvSpPr>
            <a:spLocks noGrp="1"/>
          </p:cNvSpPr>
          <p:nvPr>
            <p:ph type="sldNum" sz="quarter" idx="12"/>
          </p:nvPr>
        </p:nvSpPr>
        <p:spPr/>
        <p:txBody>
          <a:bodyPr/>
          <a:lstStyle/>
          <a:p>
            <a:fld id="{E8CDC835-6F96-6540-A055-BE713FCBC575}" type="slidenum">
              <a:rPr lang="en-FI" smtClean="0"/>
              <a:t>‹#›</a:t>
            </a:fld>
            <a:endParaRPr lang="en-FI"/>
          </a:p>
        </p:txBody>
      </p:sp>
      <p:cxnSp>
        <p:nvCxnSpPr>
          <p:cNvPr id="8" name="Straight Connector 7">
            <a:extLst>
              <a:ext uri="{FF2B5EF4-FFF2-40B4-BE49-F238E27FC236}">
                <a16:creationId xmlns:a16="http://schemas.microsoft.com/office/drawing/2014/main" id="{97941DED-22CD-CC4F-89FD-8D05A3764FB8}"/>
              </a:ext>
            </a:extLst>
          </p:cNvPr>
          <p:cNvCxnSpPr>
            <a:cxnSpLocks/>
          </p:cNvCxnSpPr>
          <p:nvPr userDrawn="1"/>
        </p:nvCxnSpPr>
        <p:spPr>
          <a:xfrm>
            <a:off x="0" y="330355"/>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C4344D6-6DFE-0247-9D89-0799E3B1BC8B}"/>
              </a:ext>
            </a:extLst>
          </p:cNvPr>
          <p:cNvCxnSpPr>
            <a:cxnSpLocks/>
          </p:cNvCxnSpPr>
          <p:nvPr userDrawn="1"/>
        </p:nvCxnSpPr>
        <p:spPr>
          <a:xfrm flipV="1">
            <a:off x="10881360" y="82877"/>
            <a:ext cx="0" cy="164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D878BE9-4B16-3A43-BC2A-A1D3A8D00F75}"/>
              </a:ext>
            </a:extLst>
          </p:cNvPr>
          <p:cNvCxnSpPr>
            <a:cxnSpLocks/>
          </p:cNvCxnSpPr>
          <p:nvPr userDrawn="1"/>
        </p:nvCxnSpPr>
        <p:spPr>
          <a:xfrm flipV="1">
            <a:off x="11723760" y="82877"/>
            <a:ext cx="0" cy="164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456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860EE65-09B8-1A4F-92AB-5FF0431033F8}"/>
              </a:ext>
            </a:extLst>
          </p:cNvPr>
          <p:cNvPicPr>
            <a:picLocks noChangeAspect="1"/>
          </p:cNvPicPr>
          <p:nvPr userDrawn="1"/>
        </p:nvPicPr>
        <p:blipFill rotWithShape="1">
          <a:blip r:embed="rId2"/>
          <a:srcRect t="24952"/>
          <a:stretch/>
        </p:blipFill>
        <p:spPr>
          <a:xfrm>
            <a:off x="-4116" y="1"/>
            <a:ext cx="9137583" cy="6857599"/>
          </a:xfrm>
          <a:prstGeom prst="rect">
            <a:avLst/>
          </a:prstGeom>
        </p:spPr>
      </p:pic>
      <p:sp>
        <p:nvSpPr>
          <p:cNvPr id="2" name="Title 1"/>
          <p:cNvSpPr>
            <a:spLocks noGrp="1"/>
          </p:cNvSpPr>
          <p:nvPr>
            <p:ph type="title"/>
          </p:nvPr>
        </p:nvSpPr>
        <p:spPr>
          <a:xfrm>
            <a:off x="622300" y="1508377"/>
            <a:ext cx="7356928" cy="2105681"/>
          </a:xfrm>
        </p:spPr>
        <p:txBody>
          <a:bodyPr anchor="t"/>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622300" y="3614059"/>
            <a:ext cx="7356928" cy="1608760"/>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CF688657-4FA2-DF40-864D-CACF72E8AD31}" type="datetime1">
              <a:rPr lang="fi-FI" smtClean="0"/>
              <a:t>25.3.2023</a:t>
            </a:fld>
            <a:endParaRPr lang="en-FI"/>
          </a:p>
        </p:txBody>
      </p:sp>
      <p:sp>
        <p:nvSpPr>
          <p:cNvPr id="6" name="Slide Number Placeholder 5"/>
          <p:cNvSpPr>
            <a:spLocks noGrp="1"/>
          </p:cNvSpPr>
          <p:nvPr>
            <p:ph type="sldNum" sz="quarter" idx="12"/>
          </p:nvPr>
        </p:nvSpPr>
        <p:spPr/>
        <p:txBody>
          <a:bodyPr/>
          <a:lstStyle/>
          <a:p>
            <a:fld id="{E8CDC835-6F96-6540-A055-BE713FCBC575}" type="slidenum">
              <a:rPr lang="en-FI" smtClean="0"/>
              <a:t>‹#›</a:t>
            </a:fld>
            <a:endParaRPr lang="en-FI"/>
          </a:p>
        </p:txBody>
      </p:sp>
      <p:cxnSp>
        <p:nvCxnSpPr>
          <p:cNvPr id="14" name="Straight Connector 13">
            <a:extLst>
              <a:ext uri="{FF2B5EF4-FFF2-40B4-BE49-F238E27FC236}">
                <a16:creationId xmlns:a16="http://schemas.microsoft.com/office/drawing/2014/main" id="{3CAB52D6-BBC8-AB4C-B16D-6ADC40732E7E}"/>
              </a:ext>
            </a:extLst>
          </p:cNvPr>
          <p:cNvCxnSpPr>
            <a:cxnSpLocks/>
          </p:cNvCxnSpPr>
          <p:nvPr userDrawn="1"/>
        </p:nvCxnSpPr>
        <p:spPr>
          <a:xfrm>
            <a:off x="0" y="330355"/>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26082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3.emf"/><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78044"/>
      </p:ext>
    </p:extLst>
  </p:cSld>
  <p:clrMap bg1="lt1" tx1="dk1" bg2="lt2" tx2="dk2" accent1="accent1" accent2="accent2" accent3="accent3" accent4="accent4" accent5="accent5" accent6="accent6" hlink="hlink" folHlink="folHlink"/>
  <p:sldLayoutIdLst>
    <p:sldLayoutId id="2147483649" r:id="rId1"/>
    <p:sldLayoutId id="21474836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3916" y="844061"/>
            <a:ext cx="11084169" cy="1103524"/>
          </a:xfrm>
          <a:prstGeom prst="rect">
            <a:avLst/>
          </a:prstGeom>
        </p:spPr>
        <p:txBody>
          <a:bodyPr vert="horz" lIns="91440" tIns="45720" rIns="91440" bIns="45720" rtlCol="0" anchor="t">
            <a:normAutofit/>
          </a:bodyPr>
          <a:lstStyle/>
          <a:p>
            <a:r>
              <a:rPr lang="fi-FI"/>
              <a:t>Muokkaa ots. perustyyl. napsautt.</a:t>
            </a:r>
            <a:endParaRPr lang="en-US" dirty="0"/>
          </a:p>
        </p:txBody>
      </p:sp>
      <p:sp>
        <p:nvSpPr>
          <p:cNvPr id="3" name="Text Placeholder 2"/>
          <p:cNvSpPr>
            <a:spLocks noGrp="1"/>
          </p:cNvSpPr>
          <p:nvPr>
            <p:ph type="body" idx="1"/>
          </p:nvPr>
        </p:nvSpPr>
        <p:spPr>
          <a:xfrm>
            <a:off x="553916" y="2082523"/>
            <a:ext cx="11084169" cy="4351339"/>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0877250" y="-400"/>
            <a:ext cx="842396" cy="327952"/>
          </a:xfrm>
          <a:prstGeom prst="rect">
            <a:avLst/>
          </a:prstGeom>
        </p:spPr>
        <p:txBody>
          <a:bodyPr vert="horz" lIns="0" tIns="0" rIns="0" bIns="0" rtlCol="0" anchor="ctr"/>
          <a:lstStyle>
            <a:lvl1pPr algn="ctr">
              <a:defRPr sz="1067">
                <a:solidFill>
                  <a:schemeClr val="tx1"/>
                </a:solidFill>
              </a:defRPr>
            </a:lvl1pPr>
          </a:lstStyle>
          <a:p>
            <a:fld id="{9F2A3A30-F830-5B4F-8B1F-96D4A4A603E1}" type="datetime1">
              <a:rPr lang="fi-FI" smtClean="0"/>
              <a:t>25.3.2023</a:t>
            </a:fld>
            <a:endParaRPr lang="en-FI" dirty="0"/>
          </a:p>
        </p:txBody>
      </p:sp>
      <p:sp>
        <p:nvSpPr>
          <p:cNvPr id="6" name="Slide Number Placeholder 5"/>
          <p:cNvSpPr>
            <a:spLocks noGrp="1"/>
          </p:cNvSpPr>
          <p:nvPr>
            <p:ph type="sldNum" sz="quarter" idx="4"/>
          </p:nvPr>
        </p:nvSpPr>
        <p:spPr>
          <a:xfrm>
            <a:off x="11723761" y="-401"/>
            <a:ext cx="464129" cy="333561"/>
          </a:xfrm>
          <a:prstGeom prst="rect">
            <a:avLst/>
          </a:prstGeom>
        </p:spPr>
        <p:txBody>
          <a:bodyPr vert="horz" lIns="0" tIns="0" rIns="0" bIns="0" rtlCol="0" anchor="ctr"/>
          <a:lstStyle>
            <a:lvl1pPr algn="ctr">
              <a:defRPr sz="1067" b="1">
                <a:solidFill>
                  <a:schemeClr val="tx1"/>
                </a:solidFill>
              </a:defRPr>
            </a:lvl1pPr>
          </a:lstStyle>
          <a:p>
            <a:fld id="{E8CDC835-6F96-6540-A055-BE713FCBC575}" type="slidenum">
              <a:rPr lang="en-FI" smtClean="0"/>
              <a:pPr/>
              <a:t>‹#›</a:t>
            </a:fld>
            <a:endParaRPr lang="en-FI" dirty="0"/>
          </a:p>
        </p:txBody>
      </p:sp>
      <p:pic>
        <p:nvPicPr>
          <p:cNvPr id="7" name="Picture 6">
            <a:extLst>
              <a:ext uri="{FF2B5EF4-FFF2-40B4-BE49-F238E27FC236}">
                <a16:creationId xmlns:a16="http://schemas.microsoft.com/office/drawing/2014/main" id="{1BE0EBB9-21EF-554F-ABDB-7118C44F56E2}"/>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92612" y="88972"/>
            <a:ext cx="634419" cy="149221"/>
          </a:xfrm>
          <a:prstGeom prst="rect">
            <a:avLst/>
          </a:prstGeom>
        </p:spPr>
      </p:pic>
      <p:cxnSp>
        <p:nvCxnSpPr>
          <p:cNvPr id="8" name="Straight Connector 7">
            <a:extLst>
              <a:ext uri="{FF2B5EF4-FFF2-40B4-BE49-F238E27FC236}">
                <a16:creationId xmlns:a16="http://schemas.microsoft.com/office/drawing/2014/main" id="{F1BD2251-0D5A-9841-8482-2AEE35EF5386}"/>
              </a:ext>
            </a:extLst>
          </p:cNvPr>
          <p:cNvCxnSpPr>
            <a:cxnSpLocks/>
          </p:cNvCxnSpPr>
          <p:nvPr userDrawn="1"/>
        </p:nvCxnSpPr>
        <p:spPr>
          <a:xfrm>
            <a:off x="0" y="330355"/>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C630D52-C036-9B43-873E-92DB0549CCDB}"/>
              </a:ext>
            </a:extLst>
          </p:cNvPr>
          <p:cNvCxnSpPr>
            <a:cxnSpLocks/>
          </p:cNvCxnSpPr>
          <p:nvPr userDrawn="1"/>
        </p:nvCxnSpPr>
        <p:spPr>
          <a:xfrm flipV="1">
            <a:off x="11723760" y="82877"/>
            <a:ext cx="0" cy="164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0645965"/>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Lst>
  <p:hf hdr="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100000"/>
        </a:lnSpc>
        <a:spcBef>
          <a:spcPts val="1600"/>
        </a:spcBef>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100000"/>
        </a:lnSpc>
        <a:spcBef>
          <a:spcPts val="1600"/>
        </a:spcBef>
        <a:buFont typeface="System Font Regular"/>
        <a:buChar char="–"/>
        <a:defRPr sz="2133" kern="1200">
          <a:solidFill>
            <a:schemeClr val="tx1"/>
          </a:solidFill>
          <a:latin typeface="+mn-lt"/>
          <a:ea typeface="+mn-ea"/>
          <a:cs typeface="+mn-cs"/>
        </a:defRPr>
      </a:lvl2pPr>
      <a:lvl3pPr marL="1142971" indent="-228594" algn="l" defTabSz="914377" rtl="0" eaLnBrk="1" latinLnBrk="0" hangingPunct="1">
        <a:lnSpc>
          <a:spcPct val="100000"/>
        </a:lnSpc>
        <a:spcBef>
          <a:spcPts val="1600"/>
        </a:spcBef>
        <a:buFont typeface="Arial" panose="020B0604020202020204" pitchFamily="34" charset="0"/>
        <a:buChar char="•"/>
        <a:defRPr sz="1867" kern="1200">
          <a:solidFill>
            <a:schemeClr val="tx1"/>
          </a:solidFill>
          <a:latin typeface="+mn-lt"/>
          <a:ea typeface="+mn-ea"/>
          <a:cs typeface="+mn-cs"/>
        </a:defRPr>
      </a:lvl3pPr>
      <a:lvl4pPr marL="1600160" indent="-228594" algn="l" defTabSz="914377" rtl="0" eaLnBrk="1" latinLnBrk="0" hangingPunct="1">
        <a:lnSpc>
          <a:spcPct val="100000"/>
        </a:lnSpc>
        <a:spcBef>
          <a:spcPts val="1600"/>
        </a:spcBef>
        <a:buFont typeface="System Font Regular"/>
        <a:buChar char="–"/>
        <a:defRPr sz="1600" kern="1200">
          <a:solidFill>
            <a:schemeClr val="tx1"/>
          </a:solidFill>
          <a:latin typeface="+mn-lt"/>
          <a:ea typeface="+mn-ea"/>
          <a:cs typeface="+mn-cs"/>
        </a:defRPr>
      </a:lvl4pPr>
      <a:lvl5pPr marL="2057349" indent="-228594" algn="l" defTabSz="914377" rtl="0" eaLnBrk="1" latinLnBrk="0" hangingPunct="1">
        <a:lnSpc>
          <a:spcPct val="100000"/>
        </a:lnSpc>
        <a:spcBef>
          <a:spcPts val="16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7DFF327-7E46-41C3-AD1D-31C5B8D9F3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9065"/>
          </a:xfrm>
          <a:prstGeom prst="rect">
            <a:avLst/>
          </a:prstGeom>
        </p:spPr>
      </p:pic>
      <p:pic>
        <p:nvPicPr>
          <p:cNvPr id="3" name="Kuva 2">
            <a:extLst>
              <a:ext uri="{FF2B5EF4-FFF2-40B4-BE49-F238E27FC236}">
                <a16:creationId xmlns:a16="http://schemas.microsoft.com/office/drawing/2014/main" id="{78FC252B-AFB6-4821-8F31-B67D908104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5253" y="5555667"/>
            <a:ext cx="1536409" cy="463891"/>
          </a:xfrm>
          <a:prstGeom prst="rect">
            <a:avLst/>
          </a:prstGeom>
        </p:spPr>
      </p:pic>
      <p:pic>
        <p:nvPicPr>
          <p:cNvPr id="4" name="Kuva 3">
            <a:extLst>
              <a:ext uri="{FF2B5EF4-FFF2-40B4-BE49-F238E27FC236}">
                <a16:creationId xmlns:a16="http://schemas.microsoft.com/office/drawing/2014/main" id="{09A899A9-59BB-427C-9A6A-BD19251D11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2680" y="-300868"/>
            <a:ext cx="5944931" cy="3963287"/>
          </a:xfrm>
          <a:prstGeom prst="rect">
            <a:avLst/>
          </a:prstGeom>
        </p:spPr>
      </p:pic>
      <p:sp>
        <p:nvSpPr>
          <p:cNvPr id="5" name="Tekstiruutu 4">
            <a:extLst>
              <a:ext uri="{FF2B5EF4-FFF2-40B4-BE49-F238E27FC236}">
                <a16:creationId xmlns:a16="http://schemas.microsoft.com/office/drawing/2014/main" id="{FBDA5C3A-EED8-4E13-AFEB-F4AFD4049372}"/>
              </a:ext>
            </a:extLst>
          </p:cNvPr>
          <p:cNvSpPr txBox="1"/>
          <p:nvPr/>
        </p:nvSpPr>
        <p:spPr>
          <a:xfrm>
            <a:off x="7402606" y="4821304"/>
            <a:ext cx="4309782" cy="1046440"/>
          </a:xfrm>
          <a:prstGeom prst="rect">
            <a:avLst/>
          </a:prstGeom>
          <a:noFill/>
        </p:spPr>
        <p:txBody>
          <a:bodyPr wrap="square" rtlCol="0">
            <a:spAutoFit/>
          </a:bodyPr>
          <a:lstStyle/>
          <a:p>
            <a:r>
              <a:rPr lang="fi-FI" sz="2000" dirty="0">
                <a:solidFill>
                  <a:schemeClr val="bg1"/>
                </a:solidFill>
              </a:rPr>
              <a:t>HYVINVOIVA KUOPIO 2030 -ohjelma</a:t>
            </a:r>
          </a:p>
          <a:p>
            <a:endParaRPr lang="fi-FI" sz="2400" dirty="0">
              <a:solidFill>
                <a:schemeClr val="bg1"/>
              </a:solidFill>
            </a:endParaRPr>
          </a:p>
          <a:p>
            <a:endParaRPr lang="fi-FI" dirty="0"/>
          </a:p>
        </p:txBody>
      </p:sp>
    </p:spTree>
    <p:extLst>
      <p:ext uri="{BB962C8B-B14F-4D97-AF65-F5344CB8AC3E}">
        <p14:creationId xmlns:p14="http://schemas.microsoft.com/office/powerpoint/2010/main" val="250203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lipsi 12">
            <a:extLst>
              <a:ext uri="{FF2B5EF4-FFF2-40B4-BE49-F238E27FC236}">
                <a16:creationId xmlns:a16="http://schemas.microsoft.com/office/drawing/2014/main" id="{EB84FE86-796B-454F-B670-CF3C68F963FB}"/>
              </a:ext>
            </a:extLst>
          </p:cNvPr>
          <p:cNvSpPr/>
          <p:nvPr/>
        </p:nvSpPr>
        <p:spPr>
          <a:xfrm>
            <a:off x="1130003" y="2058743"/>
            <a:ext cx="140161" cy="1401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2"/>
              </a:solidFill>
            </a:endParaRPr>
          </a:p>
        </p:txBody>
      </p:sp>
      <p:sp>
        <p:nvSpPr>
          <p:cNvPr id="14" name="Ellipsi 13">
            <a:extLst>
              <a:ext uri="{FF2B5EF4-FFF2-40B4-BE49-F238E27FC236}">
                <a16:creationId xmlns:a16="http://schemas.microsoft.com/office/drawing/2014/main" id="{1D00AE64-2DD1-4C59-8CB3-EE9D8B559CDE}"/>
              </a:ext>
            </a:extLst>
          </p:cNvPr>
          <p:cNvSpPr/>
          <p:nvPr/>
        </p:nvSpPr>
        <p:spPr>
          <a:xfrm>
            <a:off x="1129323" y="2732397"/>
            <a:ext cx="140161" cy="1401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2"/>
              </a:solidFill>
            </a:endParaRPr>
          </a:p>
        </p:txBody>
      </p:sp>
      <p:sp>
        <p:nvSpPr>
          <p:cNvPr id="15" name="Ellipsi 14">
            <a:extLst>
              <a:ext uri="{FF2B5EF4-FFF2-40B4-BE49-F238E27FC236}">
                <a16:creationId xmlns:a16="http://schemas.microsoft.com/office/drawing/2014/main" id="{D2D6F83A-38C8-45D1-AAD4-69014CEB245F}"/>
              </a:ext>
            </a:extLst>
          </p:cNvPr>
          <p:cNvSpPr/>
          <p:nvPr/>
        </p:nvSpPr>
        <p:spPr>
          <a:xfrm>
            <a:off x="1129323" y="3228360"/>
            <a:ext cx="140161" cy="1401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2"/>
              </a:solidFill>
            </a:endParaRPr>
          </a:p>
        </p:txBody>
      </p:sp>
      <p:sp>
        <p:nvSpPr>
          <p:cNvPr id="16" name="Ellipsi 15">
            <a:extLst>
              <a:ext uri="{FF2B5EF4-FFF2-40B4-BE49-F238E27FC236}">
                <a16:creationId xmlns:a16="http://schemas.microsoft.com/office/drawing/2014/main" id="{D586FD91-23AC-4A04-BE6D-E0BCD9CFED83}"/>
              </a:ext>
            </a:extLst>
          </p:cNvPr>
          <p:cNvSpPr/>
          <p:nvPr/>
        </p:nvSpPr>
        <p:spPr>
          <a:xfrm>
            <a:off x="1129323" y="3738640"/>
            <a:ext cx="140161" cy="1401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2"/>
              </a:solidFill>
            </a:endParaRPr>
          </a:p>
        </p:txBody>
      </p:sp>
      <p:sp>
        <p:nvSpPr>
          <p:cNvPr id="17" name="Ellipsi 16">
            <a:extLst>
              <a:ext uri="{FF2B5EF4-FFF2-40B4-BE49-F238E27FC236}">
                <a16:creationId xmlns:a16="http://schemas.microsoft.com/office/drawing/2014/main" id="{7E773DE1-F6EE-4AB4-AF3D-39D68DCCE800}"/>
              </a:ext>
            </a:extLst>
          </p:cNvPr>
          <p:cNvSpPr/>
          <p:nvPr/>
        </p:nvSpPr>
        <p:spPr>
          <a:xfrm>
            <a:off x="1129324" y="4219715"/>
            <a:ext cx="140161" cy="1401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2"/>
              </a:solidFill>
            </a:endParaRPr>
          </a:p>
        </p:txBody>
      </p:sp>
      <p:sp>
        <p:nvSpPr>
          <p:cNvPr id="18" name="Ellipsi 17">
            <a:extLst>
              <a:ext uri="{FF2B5EF4-FFF2-40B4-BE49-F238E27FC236}">
                <a16:creationId xmlns:a16="http://schemas.microsoft.com/office/drawing/2014/main" id="{74DFE747-FA84-4084-8D7F-6FA66CEEAABF}"/>
              </a:ext>
            </a:extLst>
          </p:cNvPr>
          <p:cNvSpPr/>
          <p:nvPr/>
        </p:nvSpPr>
        <p:spPr>
          <a:xfrm>
            <a:off x="1127325" y="4705350"/>
            <a:ext cx="140161" cy="1401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2"/>
              </a:solidFill>
            </a:endParaRPr>
          </a:p>
        </p:txBody>
      </p:sp>
      <p:sp>
        <p:nvSpPr>
          <p:cNvPr id="21" name="Tekstin paikkamerkki 20">
            <a:extLst>
              <a:ext uri="{FF2B5EF4-FFF2-40B4-BE49-F238E27FC236}">
                <a16:creationId xmlns:a16="http://schemas.microsoft.com/office/drawing/2014/main" id="{D80E2E57-9B2D-46E1-BD8E-0C2C185212A4}"/>
              </a:ext>
            </a:extLst>
          </p:cNvPr>
          <p:cNvSpPr>
            <a:spLocks noGrp="1"/>
          </p:cNvSpPr>
          <p:nvPr>
            <p:ph type="body" sz="quarter" idx="4294967295"/>
          </p:nvPr>
        </p:nvSpPr>
        <p:spPr>
          <a:xfrm>
            <a:off x="1468379" y="1940751"/>
            <a:ext cx="8441579" cy="2855913"/>
          </a:xfrm>
          <a:prstGeom prst="rect">
            <a:avLst/>
          </a:prstGeom>
        </p:spPr>
        <p:txBody>
          <a:bodyPr/>
          <a:lstStyle/>
          <a:p>
            <a:pPr marL="0" indent="0">
              <a:lnSpc>
                <a:spcPct val="100000"/>
              </a:lnSpc>
              <a:buNone/>
            </a:pPr>
            <a:r>
              <a:rPr lang="fi-FI" sz="1600" b="1" dirty="0">
                <a:solidFill>
                  <a:schemeClr val="tx2"/>
                </a:solidFill>
              </a:rPr>
              <a:t>Tiedolla johtamisen </a:t>
            </a:r>
            <a:r>
              <a:rPr lang="fi-FI" sz="1600" dirty="0">
                <a:solidFill>
                  <a:schemeClr val="tx2"/>
                </a:solidFill>
              </a:rPr>
              <a:t>kehittäminen – Lähtökohtana tieto väestön hyvinvoinnin asuinaluekohtaisesta tilasta ja tarpeista</a:t>
            </a:r>
          </a:p>
          <a:p>
            <a:pPr marL="0" indent="0">
              <a:lnSpc>
                <a:spcPct val="150000"/>
              </a:lnSpc>
              <a:buNone/>
            </a:pPr>
            <a:r>
              <a:rPr lang="fi-FI" sz="1600" dirty="0">
                <a:solidFill>
                  <a:schemeClr val="tx2"/>
                </a:solidFill>
              </a:rPr>
              <a:t>Hyvinvoinnin edistämisen </a:t>
            </a:r>
            <a:r>
              <a:rPr lang="fi-FI" sz="1600" b="1" dirty="0">
                <a:solidFill>
                  <a:schemeClr val="tx2"/>
                </a:solidFill>
              </a:rPr>
              <a:t>pitkäjänteisyyden ja vaikuttavuuden </a:t>
            </a:r>
            <a:r>
              <a:rPr lang="fi-FI" sz="1600" dirty="0">
                <a:solidFill>
                  <a:schemeClr val="tx2"/>
                </a:solidFill>
              </a:rPr>
              <a:t>lisääminen</a:t>
            </a:r>
          </a:p>
          <a:p>
            <a:pPr marL="0" indent="0">
              <a:lnSpc>
                <a:spcPct val="150000"/>
              </a:lnSpc>
              <a:buNone/>
            </a:pPr>
            <a:r>
              <a:rPr lang="fi-FI" sz="1600" dirty="0">
                <a:solidFill>
                  <a:schemeClr val="tx2"/>
                </a:solidFill>
              </a:rPr>
              <a:t>Hyvinvointityön</a:t>
            </a:r>
            <a:r>
              <a:rPr lang="fi-FI" sz="1600" b="1" dirty="0">
                <a:solidFill>
                  <a:schemeClr val="tx2"/>
                </a:solidFill>
              </a:rPr>
              <a:t> läpileikkaavuuden </a:t>
            </a:r>
            <a:r>
              <a:rPr lang="fi-FI" sz="1600" dirty="0">
                <a:solidFill>
                  <a:schemeClr val="tx2"/>
                </a:solidFill>
              </a:rPr>
              <a:t>vahvistaminen – </a:t>
            </a:r>
            <a:r>
              <a:rPr lang="fi-FI" sz="1600" b="1" dirty="0">
                <a:solidFill>
                  <a:schemeClr val="tx2"/>
                </a:solidFill>
              </a:rPr>
              <a:t>osatoteuttajien </a:t>
            </a:r>
            <a:r>
              <a:rPr lang="fi-FI" sz="1600" dirty="0">
                <a:solidFill>
                  <a:schemeClr val="tx2"/>
                </a:solidFill>
              </a:rPr>
              <a:t>roolien selkiyttäminen</a:t>
            </a:r>
          </a:p>
          <a:p>
            <a:pPr marL="0" indent="0">
              <a:lnSpc>
                <a:spcPct val="150000"/>
              </a:lnSpc>
              <a:buNone/>
            </a:pPr>
            <a:r>
              <a:rPr lang="fi-FI" sz="1600" dirty="0">
                <a:solidFill>
                  <a:schemeClr val="tx2"/>
                </a:solidFill>
              </a:rPr>
              <a:t>Hyvinvointityön kytkeminen osaksi talouden seurannan raportointia</a:t>
            </a:r>
          </a:p>
          <a:p>
            <a:pPr marL="0" indent="0">
              <a:lnSpc>
                <a:spcPct val="150000"/>
              </a:lnSpc>
              <a:buNone/>
            </a:pPr>
            <a:r>
              <a:rPr lang="fi-FI" sz="1600" dirty="0">
                <a:solidFill>
                  <a:schemeClr val="tx2"/>
                </a:solidFill>
              </a:rPr>
              <a:t>Yhteiset tavoitteet </a:t>
            </a:r>
            <a:r>
              <a:rPr lang="fi-FI" sz="1600" b="1" dirty="0">
                <a:solidFill>
                  <a:schemeClr val="tx2"/>
                </a:solidFill>
              </a:rPr>
              <a:t>– Hyvän elämän elementtien vahvistaminen</a:t>
            </a:r>
          </a:p>
          <a:p>
            <a:pPr marL="0" indent="0">
              <a:lnSpc>
                <a:spcPct val="150000"/>
              </a:lnSpc>
              <a:buNone/>
            </a:pPr>
            <a:r>
              <a:rPr lang="fi-FI" sz="1600" b="1" dirty="0">
                <a:solidFill>
                  <a:schemeClr val="tx2"/>
                </a:solidFill>
              </a:rPr>
              <a:t>Hyvinvointiviestinnän </a:t>
            </a:r>
            <a:r>
              <a:rPr lang="fi-FI" sz="1600" dirty="0">
                <a:solidFill>
                  <a:schemeClr val="tx2"/>
                </a:solidFill>
              </a:rPr>
              <a:t>roolin vahvistaminen ja fokuksen selkiyttäminen</a:t>
            </a:r>
          </a:p>
          <a:p>
            <a:pPr>
              <a:lnSpc>
                <a:spcPct val="200000"/>
              </a:lnSpc>
            </a:pPr>
            <a:endParaRPr lang="fi-FI" dirty="0"/>
          </a:p>
        </p:txBody>
      </p:sp>
      <p:sp>
        <p:nvSpPr>
          <p:cNvPr id="20" name="Otsikko 19">
            <a:extLst>
              <a:ext uri="{FF2B5EF4-FFF2-40B4-BE49-F238E27FC236}">
                <a16:creationId xmlns:a16="http://schemas.microsoft.com/office/drawing/2014/main" id="{7ACD8538-521D-4CC5-AE99-D65B8E2B2C3D}"/>
              </a:ext>
            </a:extLst>
          </p:cNvPr>
          <p:cNvSpPr>
            <a:spLocks noGrp="1"/>
          </p:cNvSpPr>
          <p:nvPr>
            <p:ph type="title" idx="4294967295"/>
          </p:nvPr>
        </p:nvSpPr>
        <p:spPr>
          <a:xfrm>
            <a:off x="1027865" y="1315619"/>
            <a:ext cx="10515600" cy="555625"/>
          </a:xfrm>
          <a:prstGeom prst="rect">
            <a:avLst/>
          </a:prstGeom>
        </p:spPr>
        <p:txBody>
          <a:bodyPr/>
          <a:lstStyle/>
          <a:p>
            <a:r>
              <a:rPr lang="fi-FI" sz="2400" b="1" dirty="0">
                <a:solidFill>
                  <a:schemeClr val="tx2"/>
                </a:solidFill>
              </a:rPr>
              <a:t>HYVINVOIVA KUOPIO 2030 –ohjelman lähtökohdat</a:t>
            </a:r>
            <a:br>
              <a:rPr lang="fi-FI" dirty="0"/>
            </a:br>
            <a:endParaRPr lang="fi-FI" dirty="0"/>
          </a:p>
        </p:txBody>
      </p:sp>
    </p:spTree>
    <p:extLst>
      <p:ext uri="{BB962C8B-B14F-4D97-AF65-F5344CB8AC3E}">
        <p14:creationId xmlns:p14="http://schemas.microsoft.com/office/powerpoint/2010/main" val="683267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FC82EC4A-5EE7-4D71-8F2C-966589ED77AE}"/>
              </a:ext>
            </a:extLst>
          </p:cNvPr>
          <p:cNvSpPr/>
          <p:nvPr/>
        </p:nvSpPr>
        <p:spPr>
          <a:xfrm>
            <a:off x="1033583" y="1291863"/>
            <a:ext cx="6803466" cy="461665"/>
          </a:xfrm>
          <a:prstGeom prst="rect">
            <a:avLst/>
          </a:prstGeom>
        </p:spPr>
        <p:txBody>
          <a:bodyPr wrap="none">
            <a:spAutoFit/>
          </a:bodyPr>
          <a:lstStyle/>
          <a:p>
            <a:r>
              <a:rPr lang="fi-FI" sz="2400" b="1" dirty="0">
                <a:solidFill>
                  <a:schemeClr val="tx2"/>
                </a:solidFill>
              </a:rPr>
              <a:t>HYVINVOIVA KUOPIO 2030 -ohjelman päämäärä</a:t>
            </a:r>
          </a:p>
        </p:txBody>
      </p:sp>
      <p:sp>
        <p:nvSpPr>
          <p:cNvPr id="3" name="Suorakulmio 2">
            <a:extLst>
              <a:ext uri="{FF2B5EF4-FFF2-40B4-BE49-F238E27FC236}">
                <a16:creationId xmlns:a16="http://schemas.microsoft.com/office/drawing/2014/main" id="{23DF2C53-88C4-4431-9255-F857EBD0BA55}"/>
              </a:ext>
            </a:extLst>
          </p:cNvPr>
          <p:cNvSpPr/>
          <p:nvPr/>
        </p:nvSpPr>
        <p:spPr>
          <a:xfrm>
            <a:off x="1427353" y="2043517"/>
            <a:ext cx="6096000" cy="1169551"/>
          </a:xfrm>
          <a:prstGeom prst="rect">
            <a:avLst/>
          </a:prstGeom>
        </p:spPr>
        <p:txBody>
          <a:bodyPr>
            <a:spAutoFit/>
          </a:bodyPr>
          <a:lstStyle/>
          <a:p>
            <a:pPr>
              <a:lnSpc>
                <a:spcPct val="150000"/>
              </a:lnSpc>
            </a:pPr>
            <a:r>
              <a:rPr lang="fi-FI" sz="1600" dirty="0">
                <a:solidFill>
                  <a:schemeClr val="tx2"/>
                </a:solidFill>
              </a:rPr>
              <a:t>Hyvän elämän pääkaupunki 2030 – vision toteutuminen</a:t>
            </a:r>
          </a:p>
          <a:p>
            <a:pPr>
              <a:lnSpc>
                <a:spcPct val="150000"/>
              </a:lnSpc>
            </a:pPr>
            <a:endParaRPr lang="fi-FI" sz="1600" dirty="0">
              <a:solidFill>
                <a:schemeClr val="tx2"/>
              </a:solidFill>
            </a:endParaRPr>
          </a:p>
          <a:p>
            <a:pPr>
              <a:lnSpc>
                <a:spcPct val="150000"/>
              </a:lnSpc>
            </a:pPr>
            <a:r>
              <a:rPr lang="fi-FI" sz="1600" dirty="0">
                <a:solidFill>
                  <a:schemeClr val="tx2"/>
                </a:solidFill>
              </a:rPr>
              <a:t>Asukkaiden hyvinvoinnin ja terveyden koheneminen</a:t>
            </a:r>
          </a:p>
        </p:txBody>
      </p:sp>
      <p:sp>
        <p:nvSpPr>
          <p:cNvPr id="4" name="Ellipsi 3">
            <a:extLst>
              <a:ext uri="{FF2B5EF4-FFF2-40B4-BE49-F238E27FC236}">
                <a16:creationId xmlns:a16="http://schemas.microsoft.com/office/drawing/2014/main" id="{441930C3-6491-43A1-9CF0-BE8260FCEC0E}"/>
              </a:ext>
            </a:extLst>
          </p:cNvPr>
          <p:cNvSpPr/>
          <p:nvPr/>
        </p:nvSpPr>
        <p:spPr>
          <a:xfrm>
            <a:off x="1129323" y="2240777"/>
            <a:ext cx="140161" cy="1401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2"/>
              </a:solidFill>
            </a:endParaRPr>
          </a:p>
        </p:txBody>
      </p:sp>
      <p:sp>
        <p:nvSpPr>
          <p:cNvPr id="5" name="Ellipsi 4">
            <a:extLst>
              <a:ext uri="{FF2B5EF4-FFF2-40B4-BE49-F238E27FC236}">
                <a16:creationId xmlns:a16="http://schemas.microsoft.com/office/drawing/2014/main" id="{A36A78F3-5FE8-4322-BC83-8F0F92690FC0}"/>
              </a:ext>
            </a:extLst>
          </p:cNvPr>
          <p:cNvSpPr/>
          <p:nvPr/>
        </p:nvSpPr>
        <p:spPr>
          <a:xfrm>
            <a:off x="1129323" y="2960632"/>
            <a:ext cx="140161" cy="1401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2"/>
              </a:solidFill>
            </a:endParaRPr>
          </a:p>
        </p:txBody>
      </p:sp>
    </p:spTree>
    <p:extLst>
      <p:ext uri="{BB962C8B-B14F-4D97-AF65-F5344CB8AC3E}">
        <p14:creationId xmlns:p14="http://schemas.microsoft.com/office/powerpoint/2010/main" val="1626417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F235FDA-416E-4F07-AC47-1468814EBF68}"/>
              </a:ext>
            </a:extLst>
          </p:cNvPr>
          <p:cNvSpPr/>
          <p:nvPr/>
        </p:nvSpPr>
        <p:spPr>
          <a:xfrm>
            <a:off x="1027865" y="1295597"/>
            <a:ext cx="7077579" cy="461665"/>
          </a:xfrm>
          <a:prstGeom prst="rect">
            <a:avLst/>
          </a:prstGeom>
        </p:spPr>
        <p:txBody>
          <a:bodyPr wrap="none">
            <a:spAutoFit/>
          </a:bodyPr>
          <a:lstStyle/>
          <a:p>
            <a:r>
              <a:rPr lang="fi-FI" sz="2400" b="1" dirty="0">
                <a:solidFill>
                  <a:schemeClr val="tx2"/>
                </a:solidFill>
              </a:rPr>
              <a:t>HYVINVOIVA KUOPIO 2030 -ohjelman periaatteet</a:t>
            </a:r>
          </a:p>
        </p:txBody>
      </p:sp>
      <p:sp>
        <p:nvSpPr>
          <p:cNvPr id="3" name="Suorakulmio 2">
            <a:extLst>
              <a:ext uri="{FF2B5EF4-FFF2-40B4-BE49-F238E27FC236}">
                <a16:creationId xmlns:a16="http://schemas.microsoft.com/office/drawing/2014/main" id="{F1AAF10D-00D2-4EFC-BF5F-12008B7AAFDF}"/>
              </a:ext>
            </a:extLst>
          </p:cNvPr>
          <p:cNvSpPr/>
          <p:nvPr/>
        </p:nvSpPr>
        <p:spPr>
          <a:xfrm>
            <a:off x="1401239" y="1951672"/>
            <a:ext cx="6096000" cy="2492990"/>
          </a:xfrm>
          <a:prstGeom prst="rect">
            <a:avLst/>
          </a:prstGeom>
        </p:spPr>
        <p:txBody>
          <a:bodyPr>
            <a:spAutoFit/>
          </a:bodyPr>
          <a:lstStyle/>
          <a:p>
            <a:pPr>
              <a:lnSpc>
                <a:spcPct val="200000"/>
              </a:lnSpc>
            </a:pPr>
            <a:r>
              <a:rPr lang="fi-FI" sz="1600" dirty="0">
                <a:solidFill>
                  <a:schemeClr val="tx2"/>
                </a:solidFill>
              </a:rPr>
              <a:t>Tiedolla johtaminen – Paras tieto käyttöön</a:t>
            </a:r>
          </a:p>
          <a:p>
            <a:pPr>
              <a:lnSpc>
                <a:spcPct val="200000"/>
              </a:lnSpc>
            </a:pPr>
            <a:r>
              <a:rPr lang="fi-FI" sz="1600" dirty="0">
                <a:solidFill>
                  <a:schemeClr val="tx2"/>
                </a:solidFill>
              </a:rPr>
              <a:t>Suojaavien tekijöiden vahvistaminen</a:t>
            </a:r>
          </a:p>
          <a:p>
            <a:pPr>
              <a:lnSpc>
                <a:spcPct val="200000"/>
              </a:lnSpc>
            </a:pPr>
            <a:r>
              <a:rPr lang="fi-FI" sz="1600" dirty="0">
                <a:solidFill>
                  <a:schemeClr val="tx2"/>
                </a:solidFill>
              </a:rPr>
              <a:t>Kumppanuus, yhdessä tekeminen ja avoimuus</a:t>
            </a:r>
          </a:p>
          <a:p>
            <a:pPr>
              <a:lnSpc>
                <a:spcPct val="200000"/>
              </a:lnSpc>
            </a:pPr>
            <a:r>
              <a:rPr lang="fi-FI" sz="1600" dirty="0">
                <a:solidFill>
                  <a:schemeClr val="tx2"/>
                </a:solidFill>
              </a:rPr>
              <a:t>Kansainvälisyys</a:t>
            </a:r>
          </a:p>
          <a:p>
            <a:pPr>
              <a:lnSpc>
                <a:spcPct val="200000"/>
              </a:lnSpc>
            </a:pPr>
            <a:r>
              <a:rPr lang="fi-FI" sz="1600" dirty="0">
                <a:solidFill>
                  <a:schemeClr val="tx2"/>
                </a:solidFill>
              </a:rPr>
              <a:t>Digitaalisuus</a:t>
            </a:r>
          </a:p>
        </p:txBody>
      </p:sp>
      <p:sp>
        <p:nvSpPr>
          <p:cNvPr id="6" name="Ellipsi 5">
            <a:extLst>
              <a:ext uri="{FF2B5EF4-FFF2-40B4-BE49-F238E27FC236}">
                <a16:creationId xmlns:a16="http://schemas.microsoft.com/office/drawing/2014/main" id="{88E11BC3-984E-49F4-B3B2-9C5E4782D7DA}"/>
              </a:ext>
            </a:extLst>
          </p:cNvPr>
          <p:cNvSpPr/>
          <p:nvPr/>
        </p:nvSpPr>
        <p:spPr>
          <a:xfrm>
            <a:off x="1189393" y="2215549"/>
            <a:ext cx="140161" cy="1401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2"/>
              </a:solidFill>
            </a:endParaRPr>
          </a:p>
        </p:txBody>
      </p:sp>
      <p:sp>
        <p:nvSpPr>
          <p:cNvPr id="7" name="Ellipsi 6">
            <a:extLst>
              <a:ext uri="{FF2B5EF4-FFF2-40B4-BE49-F238E27FC236}">
                <a16:creationId xmlns:a16="http://schemas.microsoft.com/office/drawing/2014/main" id="{E1FEE253-3544-4762-89D7-1F875F6DBE7F}"/>
              </a:ext>
            </a:extLst>
          </p:cNvPr>
          <p:cNvSpPr/>
          <p:nvPr/>
        </p:nvSpPr>
        <p:spPr>
          <a:xfrm>
            <a:off x="1181457" y="2709211"/>
            <a:ext cx="140161" cy="1401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2"/>
              </a:solidFill>
            </a:endParaRPr>
          </a:p>
        </p:txBody>
      </p:sp>
      <p:sp>
        <p:nvSpPr>
          <p:cNvPr id="8" name="Ellipsi 7">
            <a:extLst>
              <a:ext uri="{FF2B5EF4-FFF2-40B4-BE49-F238E27FC236}">
                <a16:creationId xmlns:a16="http://schemas.microsoft.com/office/drawing/2014/main" id="{1AC1E26A-8744-46EB-849D-AF12B659974C}"/>
              </a:ext>
            </a:extLst>
          </p:cNvPr>
          <p:cNvSpPr/>
          <p:nvPr/>
        </p:nvSpPr>
        <p:spPr>
          <a:xfrm>
            <a:off x="1189393" y="3197463"/>
            <a:ext cx="140161" cy="1401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2"/>
              </a:solidFill>
            </a:endParaRPr>
          </a:p>
        </p:txBody>
      </p:sp>
      <p:sp>
        <p:nvSpPr>
          <p:cNvPr id="9" name="Ellipsi 8">
            <a:extLst>
              <a:ext uri="{FF2B5EF4-FFF2-40B4-BE49-F238E27FC236}">
                <a16:creationId xmlns:a16="http://schemas.microsoft.com/office/drawing/2014/main" id="{DB2D4B74-2A7F-42FF-BAD1-DF64DBDBDC21}"/>
              </a:ext>
            </a:extLst>
          </p:cNvPr>
          <p:cNvSpPr/>
          <p:nvPr/>
        </p:nvSpPr>
        <p:spPr>
          <a:xfrm>
            <a:off x="1189392" y="3701983"/>
            <a:ext cx="140161" cy="1401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2"/>
              </a:solidFill>
            </a:endParaRPr>
          </a:p>
        </p:txBody>
      </p:sp>
      <p:sp>
        <p:nvSpPr>
          <p:cNvPr id="10" name="Ellipsi 9">
            <a:extLst>
              <a:ext uri="{FF2B5EF4-FFF2-40B4-BE49-F238E27FC236}">
                <a16:creationId xmlns:a16="http://schemas.microsoft.com/office/drawing/2014/main" id="{5584BFBC-2885-40AD-9D77-C1F2C507423A}"/>
              </a:ext>
            </a:extLst>
          </p:cNvPr>
          <p:cNvSpPr/>
          <p:nvPr/>
        </p:nvSpPr>
        <p:spPr>
          <a:xfrm>
            <a:off x="1188996" y="4172839"/>
            <a:ext cx="140161" cy="1401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2"/>
              </a:solidFill>
            </a:endParaRPr>
          </a:p>
        </p:txBody>
      </p:sp>
    </p:spTree>
    <p:extLst>
      <p:ext uri="{BB962C8B-B14F-4D97-AF65-F5344CB8AC3E}">
        <p14:creationId xmlns:p14="http://schemas.microsoft.com/office/powerpoint/2010/main" val="2417342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96EEB9EE-6EFA-41AE-B673-2799A8FD6558}"/>
              </a:ext>
            </a:extLst>
          </p:cNvPr>
          <p:cNvPicPr>
            <a:picLocks noChangeAspect="1"/>
          </p:cNvPicPr>
          <p:nvPr/>
        </p:nvPicPr>
        <p:blipFill rotWithShape="1">
          <a:blip r:embed="rId2">
            <a:extLst>
              <a:ext uri="{28A0092B-C50C-407E-A947-70E740481C1C}">
                <a14:useLocalDpi xmlns:a14="http://schemas.microsoft.com/office/drawing/2010/main" val="0"/>
              </a:ext>
            </a:extLst>
          </a:blip>
          <a:srcRect t="18310" b="21844"/>
          <a:stretch/>
        </p:blipFill>
        <p:spPr>
          <a:xfrm>
            <a:off x="468726" y="286029"/>
            <a:ext cx="11035630" cy="4680564"/>
          </a:xfrm>
          <a:prstGeom prst="rect">
            <a:avLst/>
          </a:prstGeom>
        </p:spPr>
      </p:pic>
    </p:spTree>
    <p:extLst>
      <p:ext uri="{BB962C8B-B14F-4D97-AF65-F5344CB8AC3E}">
        <p14:creationId xmlns:p14="http://schemas.microsoft.com/office/powerpoint/2010/main" val="2091700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BECECBD4-166B-4367-95E4-9D71D47B5616}"/>
              </a:ext>
            </a:extLst>
          </p:cNvPr>
          <p:cNvSpPr/>
          <p:nvPr/>
        </p:nvSpPr>
        <p:spPr>
          <a:xfrm>
            <a:off x="951025" y="2967335"/>
            <a:ext cx="5872120" cy="461665"/>
          </a:xfrm>
          <a:prstGeom prst="rect">
            <a:avLst/>
          </a:prstGeom>
        </p:spPr>
        <p:txBody>
          <a:bodyPr wrap="none">
            <a:spAutoFit/>
          </a:bodyPr>
          <a:lstStyle/>
          <a:p>
            <a:r>
              <a:rPr lang="fi-FI" sz="2400" b="1" dirty="0">
                <a:solidFill>
                  <a:schemeClr val="tx2"/>
                </a:solidFill>
              </a:rPr>
              <a:t>Meidän Hyvinvoiva Kuopio 2030 –ohjelma</a:t>
            </a:r>
          </a:p>
        </p:txBody>
      </p:sp>
      <p:pic>
        <p:nvPicPr>
          <p:cNvPr id="6" name="Kuva 5">
            <a:extLst>
              <a:ext uri="{FF2B5EF4-FFF2-40B4-BE49-F238E27FC236}">
                <a16:creationId xmlns:a16="http://schemas.microsoft.com/office/drawing/2014/main" id="{E2C4EC2D-F589-4F3C-B8B4-CAF1784A686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08622" y="-15520"/>
            <a:ext cx="2113807" cy="6477123"/>
          </a:xfrm>
          <a:prstGeom prst="rect">
            <a:avLst/>
          </a:prstGeom>
        </p:spPr>
      </p:pic>
      <p:sp>
        <p:nvSpPr>
          <p:cNvPr id="7" name="Tekstiruutu 6">
            <a:extLst>
              <a:ext uri="{FF2B5EF4-FFF2-40B4-BE49-F238E27FC236}">
                <a16:creationId xmlns:a16="http://schemas.microsoft.com/office/drawing/2014/main" id="{3402E47D-D186-40D4-B55A-A196EEF7D3F5}"/>
              </a:ext>
            </a:extLst>
          </p:cNvPr>
          <p:cNvSpPr txBox="1"/>
          <p:nvPr/>
        </p:nvSpPr>
        <p:spPr>
          <a:xfrm>
            <a:off x="7924246" y="736805"/>
            <a:ext cx="2965077" cy="276999"/>
          </a:xfrm>
          <a:prstGeom prst="rect">
            <a:avLst/>
          </a:prstGeom>
          <a:noFill/>
        </p:spPr>
        <p:txBody>
          <a:bodyPr wrap="square" rtlCol="0">
            <a:spAutoFit/>
          </a:bodyPr>
          <a:lstStyle/>
          <a:p>
            <a:r>
              <a:rPr lang="fi-FI" sz="1200" dirty="0">
                <a:solidFill>
                  <a:srgbClr val="712E8F"/>
                </a:solidFill>
              </a:rPr>
              <a:t>Hyvinvoinnin edistämisen palvelualue</a:t>
            </a:r>
          </a:p>
        </p:txBody>
      </p:sp>
      <p:sp>
        <p:nvSpPr>
          <p:cNvPr id="9" name="Tekstiruutu 8">
            <a:extLst>
              <a:ext uri="{FF2B5EF4-FFF2-40B4-BE49-F238E27FC236}">
                <a16:creationId xmlns:a16="http://schemas.microsoft.com/office/drawing/2014/main" id="{93A44FAC-1F17-49D6-AF0E-60D62CA3661B}"/>
              </a:ext>
            </a:extLst>
          </p:cNvPr>
          <p:cNvSpPr txBox="1"/>
          <p:nvPr/>
        </p:nvSpPr>
        <p:spPr>
          <a:xfrm>
            <a:off x="7924246" y="1085148"/>
            <a:ext cx="2965077" cy="276999"/>
          </a:xfrm>
          <a:prstGeom prst="rect">
            <a:avLst/>
          </a:prstGeom>
          <a:noFill/>
        </p:spPr>
        <p:txBody>
          <a:bodyPr wrap="square" rtlCol="0">
            <a:spAutoFit/>
          </a:bodyPr>
          <a:lstStyle/>
          <a:p>
            <a:r>
              <a:rPr lang="fi-FI" sz="1200" dirty="0">
                <a:solidFill>
                  <a:srgbClr val="712E8F"/>
                </a:solidFill>
              </a:rPr>
              <a:t>Kasvun ja oppimisen palvelualue</a:t>
            </a:r>
          </a:p>
        </p:txBody>
      </p:sp>
      <p:sp>
        <p:nvSpPr>
          <p:cNvPr id="10" name="Tekstiruutu 9">
            <a:extLst>
              <a:ext uri="{FF2B5EF4-FFF2-40B4-BE49-F238E27FC236}">
                <a16:creationId xmlns:a16="http://schemas.microsoft.com/office/drawing/2014/main" id="{2FFFBF21-2D67-44FE-BC4F-2C593CD95205}"/>
              </a:ext>
            </a:extLst>
          </p:cNvPr>
          <p:cNvSpPr txBox="1"/>
          <p:nvPr/>
        </p:nvSpPr>
        <p:spPr>
          <a:xfrm>
            <a:off x="7918483" y="1443927"/>
            <a:ext cx="3452140" cy="276999"/>
          </a:xfrm>
          <a:prstGeom prst="rect">
            <a:avLst/>
          </a:prstGeom>
          <a:noFill/>
        </p:spPr>
        <p:txBody>
          <a:bodyPr wrap="square" rtlCol="0">
            <a:spAutoFit/>
          </a:bodyPr>
          <a:lstStyle/>
          <a:p>
            <a:r>
              <a:rPr lang="fi-FI" sz="1200" dirty="0">
                <a:solidFill>
                  <a:srgbClr val="712E8F"/>
                </a:solidFill>
              </a:rPr>
              <a:t>Terveydenhuollon ja perusturvan palvelualue</a:t>
            </a:r>
          </a:p>
        </p:txBody>
      </p:sp>
      <p:sp>
        <p:nvSpPr>
          <p:cNvPr id="11" name="Tekstiruutu 10">
            <a:extLst>
              <a:ext uri="{FF2B5EF4-FFF2-40B4-BE49-F238E27FC236}">
                <a16:creationId xmlns:a16="http://schemas.microsoft.com/office/drawing/2014/main" id="{BD40C890-69F4-4303-97A1-20AD9DDDB729}"/>
              </a:ext>
            </a:extLst>
          </p:cNvPr>
          <p:cNvSpPr txBox="1"/>
          <p:nvPr/>
        </p:nvSpPr>
        <p:spPr>
          <a:xfrm>
            <a:off x="7918483" y="1785149"/>
            <a:ext cx="2965077" cy="276999"/>
          </a:xfrm>
          <a:prstGeom prst="rect">
            <a:avLst/>
          </a:prstGeom>
          <a:noFill/>
        </p:spPr>
        <p:txBody>
          <a:bodyPr wrap="square" rtlCol="0">
            <a:spAutoFit/>
          </a:bodyPr>
          <a:lstStyle/>
          <a:p>
            <a:r>
              <a:rPr lang="fi-FI" sz="1200" dirty="0">
                <a:solidFill>
                  <a:srgbClr val="712E8F"/>
                </a:solidFill>
              </a:rPr>
              <a:t>Kaupunkiympäristön palvelualue</a:t>
            </a:r>
          </a:p>
        </p:txBody>
      </p:sp>
      <p:sp>
        <p:nvSpPr>
          <p:cNvPr id="12" name="Tekstiruutu 11">
            <a:extLst>
              <a:ext uri="{FF2B5EF4-FFF2-40B4-BE49-F238E27FC236}">
                <a16:creationId xmlns:a16="http://schemas.microsoft.com/office/drawing/2014/main" id="{754B6079-57B6-4CCC-B877-2C12CA942AF5}"/>
              </a:ext>
            </a:extLst>
          </p:cNvPr>
          <p:cNvSpPr txBox="1"/>
          <p:nvPr/>
        </p:nvSpPr>
        <p:spPr>
          <a:xfrm>
            <a:off x="7918483" y="2503073"/>
            <a:ext cx="2965077" cy="276999"/>
          </a:xfrm>
          <a:prstGeom prst="rect">
            <a:avLst/>
          </a:prstGeom>
          <a:noFill/>
        </p:spPr>
        <p:txBody>
          <a:bodyPr wrap="square" rtlCol="0">
            <a:spAutoFit/>
          </a:bodyPr>
          <a:lstStyle/>
          <a:p>
            <a:r>
              <a:rPr lang="fi-FI" sz="1200" dirty="0">
                <a:solidFill>
                  <a:srgbClr val="712E8F"/>
                </a:solidFill>
              </a:rPr>
              <a:t>Oppilaitokset ja tutkimus</a:t>
            </a:r>
          </a:p>
        </p:txBody>
      </p:sp>
      <p:sp>
        <p:nvSpPr>
          <p:cNvPr id="13" name="Tekstiruutu 12">
            <a:extLst>
              <a:ext uri="{FF2B5EF4-FFF2-40B4-BE49-F238E27FC236}">
                <a16:creationId xmlns:a16="http://schemas.microsoft.com/office/drawing/2014/main" id="{52F7458F-4CB5-4790-BCA3-42D5DDD2B28F}"/>
              </a:ext>
            </a:extLst>
          </p:cNvPr>
          <p:cNvSpPr txBox="1"/>
          <p:nvPr/>
        </p:nvSpPr>
        <p:spPr>
          <a:xfrm>
            <a:off x="7918483" y="2851533"/>
            <a:ext cx="2965077" cy="276999"/>
          </a:xfrm>
          <a:prstGeom prst="rect">
            <a:avLst/>
          </a:prstGeom>
          <a:noFill/>
        </p:spPr>
        <p:txBody>
          <a:bodyPr wrap="square" rtlCol="0">
            <a:spAutoFit/>
          </a:bodyPr>
          <a:lstStyle/>
          <a:p>
            <a:r>
              <a:rPr lang="fi-FI" sz="1200" dirty="0">
                <a:solidFill>
                  <a:srgbClr val="712E8F"/>
                </a:solidFill>
              </a:rPr>
              <a:t>Päätöksen teko</a:t>
            </a:r>
          </a:p>
        </p:txBody>
      </p:sp>
      <p:sp>
        <p:nvSpPr>
          <p:cNvPr id="14" name="Tekstiruutu 13">
            <a:extLst>
              <a:ext uri="{FF2B5EF4-FFF2-40B4-BE49-F238E27FC236}">
                <a16:creationId xmlns:a16="http://schemas.microsoft.com/office/drawing/2014/main" id="{A3410551-72D3-40C7-BD2C-63EFFFC87B77}"/>
              </a:ext>
            </a:extLst>
          </p:cNvPr>
          <p:cNvSpPr txBox="1"/>
          <p:nvPr/>
        </p:nvSpPr>
        <p:spPr>
          <a:xfrm>
            <a:off x="7918483" y="3225067"/>
            <a:ext cx="2965077" cy="276999"/>
          </a:xfrm>
          <a:prstGeom prst="rect">
            <a:avLst/>
          </a:prstGeom>
          <a:noFill/>
        </p:spPr>
        <p:txBody>
          <a:bodyPr wrap="square" rtlCol="0">
            <a:spAutoFit/>
          </a:bodyPr>
          <a:lstStyle/>
          <a:p>
            <a:r>
              <a:rPr lang="fi-FI" sz="1200" dirty="0">
                <a:solidFill>
                  <a:srgbClr val="712E8F"/>
                </a:solidFill>
              </a:rPr>
              <a:t>Järjestöt</a:t>
            </a:r>
          </a:p>
        </p:txBody>
      </p:sp>
      <p:sp>
        <p:nvSpPr>
          <p:cNvPr id="15" name="Tekstiruutu 14">
            <a:extLst>
              <a:ext uri="{FF2B5EF4-FFF2-40B4-BE49-F238E27FC236}">
                <a16:creationId xmlns:a16="http://schemas.microsoft.com/office/drawing/2014/main" id="{FC3BB043-BB96-4207-B250-BA06B3F37C9D}"/>
              </a:ext>
            </a:extLst>
          </p:cNvPr>
          <p:cNvSpPr txBox="1"/>
          <p:nvPr/>
        </p:nvSpPr>
        <p:spPr>
          <a:xfrm>
            <a:off x="7918482" y="3537782"/>
            <a:ext cx="2965077" cy="461665"/>
          </a:xfrm>
          <a:prstGeom prst="rect">
            <a:avLst/>
          </a:prstGeom>
          <a:noFill/>
        </p:spPr>
        <p:txBody>
          <a:bodyPr wrap="square" rtlCol="0">
            <a:spAutoFit/>
          </a:bodyPr>
          <a:lstStyle/>
          <a:p>
            <a:r>
              <a:rPr lang="fi-FI" sz="1200" dirty="0">
                <a:solidFill>
                  <a:srgbClr val="712E8F"/>
                </a:solidFill>
              </a:rPr>
              <a:t>Lapsiparlamentti, nuorisovaltuusto, vanhus- ja vammaisneuvostot </a:t>
            </a:r>
          </a:p>
        </p:txBody>
      </p:sp>
      <p:sp>
        <p:nvSpPr>
          <p:cNvPr id="18" name="Tekstiruutu 17">
            <a:extLst>
              <a:ext uri="{FF2B5EF4-FFF2-40B4-BE49-F238E27FC236}">
                <a16:creationId xmlns:a16="http://schemas.microsoft.com/office/drawing/2014/main" id="{D3C50DF0-8E48-4FF9-89FB-3FA534822E27}"/>
              </a:ext>
            </a:extLst>
          </p:cNvPr>
          <p:cNvSpPr txBox="1"/>
          <p:nvPr/>
        </p:nvSpPr>
        <p:spPr>
          <a:xfrm>
            <a:off x="7918482" y="4080906"/>
            <a:ext cx="2965077" cy="276999"/>
          </a:xfrm>
          <a:prstGeom prst="rect">
            <a:avLst/>
          </a:prstGeom>
          <a:noFill/>
        </p:spPr>
        <p:txBody>
          <a:bodyPr wrap="square" rtlCol="0">
            <a:spAutoFit/>
          </a:bodyPr>
          <a:lstStyle/>
          <a:p>
            <a:r>
              <a:rPr lang="fi-FI" sz="1200" dirty="0">
                <a:solidFill>
                  <a:srgbClr val="712E8F"/>
                </a:solidFill>
              </a:rPr>
              <a:t>Asukkaat</a:t>
            </a:r>
          </a:p>
        </p:txBody>
      </p:sp>
      <p:sp>
        <p:nvSpPr>
          <p:cNvPr id="19" name="Tekstiruutu 18">
            <a:extLst>
              <a:ext uri="{FF2B5EF4-FFF2-40B4-BE49-F238E27FC236}">
                <a16:creationId xmlns:a16="http://schemas.microsoft.com/office/drawing/2014/main" id="{21890B79-3499-4BA4-BFBE-A38DA7501138}"/>
              </a:ext>
            </a:extLst>
          </p:cNvPr>
          <p:cNvSpPr txBox="1"/>
          <p:nvPr/>
        </p:nvSpPr>
        <p:spPr>
          <a:xfrm>
            <a:off x="7919451" y="2145481"/>
            <a:ext cx="2965077" cy="276999"/>
          </a:xfrm>
          <a:prstGeom prst="rect">
            <a:avLst/>
          </a:prstGeom>
          <a:noFill/>
        </p:spPr>
        <p:txBody>
          <a:bodyPr wrap="square" rtlCol="0">
            <a:spAutoFit/>
          </a:bodyPr>
          <a:lstStyle/>
          <a:p>
            <a:r>
              <a:rPr lang="fi-FI" sz="1200" dirty="0">
                <a:solidFill>
                  <a:srgbClr val="712E8F"/>
                </a:solidFill>
              </a:rPr>
              <a:t>Elinvoima- ja konsernipalvelut</a:t>
            </a:r>
          </a:p>
        </p:txBody>
      </p:sp>
    </p:spTree>
    <p:extLst>
      <p:ext uri="{BB962C8B-B14F-4D97-AF65-F5344CB8AC3E}">
        <p14:creationId xmlns:p14="http://schemas.microsoft.com/office/powerpoint/2010/main" val="85914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427AC178-E6AB-47C4-AA2D-161BDE549433}"/>
              </a:ext>
            </a:extLst>
          </p:cNvPr>
          <p:cNvPicPr>
            <a:picLocks noChangeAspect="1"/>
          </p:cNvPicPr>
          <p:nvPr/>
        </p:nvPicPr>
        <p:blipFill rotWithShape="1">
          <a:blip r:embed="rId2">
            <a:extLst>
              <a:ext uri="{28A0092B-C50C-407E-A947-70E740481C1C}">
                <a14:useLocalDpi xmlns:a14="http://schemas.microsoft.com/office/drawing/2010/main" val="0"/>
              </a:ext>
            </a:extLst>
          </a:blip>
          <a:srcRect t="2937" b="3083"/>
          <a:stretch/>
        </p:blipFill>
        <p:spPr>
          <a:xfrm>
            <a:off x="1902239" y="195308"/>
            <a:ext cx="8387522" cy="5586383"/>
          </a:xfrm>
          <a:prstGeom prst="rect">
            <a:avLst/>
          </a:prstGeom>
        </p:spPr>
      </p:pic>
    </p:spTree>
    <p:extLst>
      <p:ext uri="{BB962C8B-B14F-4D97-AF65-F5344CB8AC3E}">
        <p14:creationId xmlns:p14="http://schemas.microsoft.com/office/powerpoint/2010/main" val="1740427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05792AB7-6217-4861-84E3-226406E07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899" y="560131"/>
            <a:ext cx="9554086" cy="4736409"/>
          </a:xfrm>
          <a:prstGeom prst="rect">
            <a:avLst/>
          </a:prstGeom>
        </p:spPr>
      </p:pic>
    </p:spTree>
    <p:extLst>
      <p:ext uri="{BB962C8B-B14F-4D97-AF65-F5344CB8AC3E}">
        <p14:creationId xmlns:p14="http://schemas.microsoft.com/office/powerpoint/2010/main" val="2569606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laite&#10;&#10;Kuvaus luotu automaattisesti">
            <a:extLst>
              <a:ext uri="{FF2B5EF4-FFF2-40B4-BE49-F238E27FC236}">
                <a16:creationId xmlns:a16="http://schemas.microsoft.com/office/drawing/2014/main" id="{2E21A8C8-D997-436E-B483-D69C09ADB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6222" y="378707"/>
            <a:ext cx="4898391" cy="4956959"/>
          </a:xfrm>
          <a:prstGeom prst="rect">
            <a:avLst/>
          </a:prstGeom>
        </p:spPr>
      </p:pic>
      <p:sp>
        <p:nvSpPr>
          <p:cNvPr id="4" name="Suorakulmio 3">
            <a:extLst>
              <a:ext uri="{FF2B5EF4-FFF2-40B4-BE49-F238E27FC236}">
                <a16:creationId xmlns:a16="http://schemas.microsoft.com/office/drawing/2014/main" id="{15021CCE-61EC-4A84-8C0A-59EA5D5FBD4D}"/>
              </a:ext>
            </a:extLst>
          </p:cNvPr>
          <p:cNvSpPr/>
          <p:nvPr/>
        </p:nvSpPr>
        <p:spPr>
          <a:xfrm>
            <a:off x="1043661" y="1287547"/>
            <a:ext cx="4265911" cy="461665"/>
          </a:xfrm>
          <a:prstGeom prst="rect">
            <a:avLst/>
          </a:prstGeom>
        </p:spPr>
        <p:txBody>
          <a:bodyPr wrap="none">
            <a:spAutoFit/>
          </a:bodyPr>
          <a:lstStyle/>
          <a:p>
            <a:r>
              <a:rPr lang="fi-FI" sz="2400" b="1" dirty="0">
                <a:solidFill>
                  <a:schemeClr val="tx2"/>
                </a:solidFill>
              </a:rPr>
              <a:t>WHO </a:t>
            </a:r>
            <a:r>
              <a:rPr lang="fi-FI" sz="2400" b="1" dirty="0" err="1">
                <a:solidFill>
                  <a:schemeClr val="tx2"/>
                </a:solidFill>
              </a:rPr>
              <a:t>HealthyCities</a:t>
            </a:r>
            <a:r>
              <a:rPr lang="fi-FI" sz="2400" b="1" dirty="0">
                <a:solidFill>
                  <a:schemeClr val="tx2"/>
                </a:solidFill>
              </a:rPr>
              <a:t>-verkosto</a:t>
            </a:r>
          </a:p>
        </p:txBody>
      </p:sp>
      <p:sp>
        <p:nvSpPr>
          <p:cNvPr id="5" name="Suorakulmio 4">
            <a:extLst>
              <a:ext uri="{FF2B5EF4-FFF2-40B4-BE49-F238E27FC236}">
                <a16:creationId xmlns:a16="http://schemas.microsoft.com/office/drawing/2014/main" id="{A96B08FB-A0AE-4DA9-879F-4D51AC880384}"/>
              </a:ext>
            </a:extLst>
          </p:cNvPr>
          <p:cNvSpPr/>
          <p:nvPr/>
        </p:nvSpPr>
        <p:spPr>
          <a:xfrm>
            <a:off x="1377387" y="1921100"/>
            <a:ext cx="4976692" cy="800219"/>
          </a:xfrm>
          <a:prstGeom prst="rect">
            <a:avLst/>
          </a:prstGeom>
        </p:spPr>
        <p:txBody>
          <a:bodyPr wrap="square">
            <a:spAutoFit/>
          </a:bodyPr>
          <a:lstStyle/>
          <a:p>
            <a:pPr>
              <a:lnSpc>
                <a:spcPct val="150000"/>
              </a:lnSpc>
            </a:pPr>
            <a:r>
              <a:rPr lang="fi-FI" sz="1600" dirty="0">
                <a:solidFill>
                  <a:schemeClr val="tx2"/>
                </a:solidFill>
              </a:rPr>
              <a:t>Noin 100 eurooppalaisen kaupungin verkosto </a:t>
            </a:r>
          </a:p>
          <a:p>
            <a:pPr>
              <a:lnSpc>
                <a:spcPct val="150000"/>
              </a:lnSpc>
            </a:pPr>
            <a:r>
              <a:rPr lang="fi-FI" sz="1600" dirty="0">
                <a:solidFill>
                  <a:schemeClr val="tx2"/>
                </a:solidFill>
              </a:rPr>
              <a:t>Suomesta jäseniä Kuopio, Helsinki ja Turku </a:t>
            </a:r>
          </a:p>
        </p:txBody>
      </p:sp>
      <p:sp>
        <p:nvSpPr>
          <p:cNvPr id="7" name="Ellipsi 6">
            <a:extLst>
              <a:ext uri="{FF2B5EF4-FFF2-40B4-BE49-F238E27FC236}">
                <a16:creationId xmlns:a16="http://schemas.microsoft.com/office/drawing/2014/main" id="{55DDE609-4F97-459B-A3E0-EBAEFA4C40FA}"/>
              </a:ext>
            </a:extLst>
          </p:cNvPr>
          <p:cNvSpPr/>
          <p:nvPr/>
        </p:nvSpPr>
        <p:spPr>
          <a:xfrm>
            <a:off x="1141326" y="2112407"/>
            <a:ext cx="140161" cy="1401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2"/>
              </a:solidFill>
            </a:endParaRPr>
          </a:p>
        </p:txBody>
      </p:sp>
      <p:sp>
        <p:nvSpPr>
          <p:cNvPr id="8" name="Ellipsi 7">
            <a:extLst>
              <a:ext uri="{FF2B5EF4-FFF2-40B4-BE49-F238E27FC236}">
                <a16:creationId xmlns:a16="http://schemas.microsoft.com/office/drawing/2014/main" id="{078D8214-B739-445D-A2A0-744BC57F51B5}"/>
              </a:ext>
            </a:extLst>
          </p:cNvPr>
          <p:cNvSpPr/>
          <p:nvPr/>
        </p:nvSpPr>
        <p:spPr>
          <a:xfrm>
            <a:off x="1141325" y="2471712"/>
            <a:ext cx="140161" cy="1401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2"/>
              </a:solidFill>
            </a:endParaRPr>
          </a:p>
        </p:txBody>
      </p:sp>
      <p:sp>
        <p:nvSpPr>
          <p:cNvPr id="9" name="Ellipsi 8">
            <a:extLst>
              <a:ext uri="{FF2B5EF4-FFF2-40B4-BE49-F238E27FC236}">
                <a16:creationId xmlns:a16="http://schemas.microsoft.com/office/drawing/2014/main" id="{680774C3-EB58-40A8-AA36-5E1A63254B24}"/>
              </a:ext>
            </a:extLst>
          </p:cNvPr>
          <p:cNvSpPr/>
          <p:nvPr/>
        </p:nvSpPr>
        <p:spPr>
          <a:xfrm>
            <a:off x="1141324" y="2827497"/>
            <a:ext cx="140161" cy="1401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2"/>
              </a:solidFill>
            </a:endParaRPr>
          </a:p>
        </p:txBody>
      </p:sp>
      <p:sp>
        <p:nvSpPr>
          <p:cNvPr id="11" name="Ellipsi 10">
            <a:extLst>
              <a:ext uri="{FF2B5EF4-FFF2-40B4-BE49-F238E27FC236}">
                <a16:creationId xmlns:a16="http://schemas.microsoft.com/office/drawing/2014/main" id="{BB7E5158-EE04-4A6C-8028-DE317ED91F73}"/>
              </a:ext>
            </a:extLst>
          </p:cNvPr>
          <p:cNvSpPr/>
          <p:nvPr/>
        </p:nvSpPr>
        <p:spPr>
          <a:xfrm>
            <a:off x="1141322" y="3450174"/>
            <a:ext cx="140161" cy="1401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2"/>
              </a:solidFill>
            </a:endParaRPr>
          </a:p>
        </p:txBody>
      </p:sp>
      <p:sp>
        <p:nvSpPr>
          <p:cNvPr id="12" name="Ellipsi 11">
            <a:extLst>
              <a:ext uri="{FF2B5EF4-FFF2-40B4-BE49-F238E27FC236}">
                <a16:creationId xmlns:a16="http://schemas.microsoft.com/office/drawing/2014/main" id="{4C6CB1C2-9DD8-4281-9A65-7C86A9EF14F3}"/>
              </a:ext>
            </a:extLst>
          </p:cNvPr>
          <p:cNvSpPr/>
          <p:nvPr/>
        </p:nvSpPr>
        <p:spPr>
          <a:xfrm>
            <a:off x="1141322" y="4043162"/>
            <a:ext cx="140161" cy="1401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2"/>
              </a:solidFill>
            </a:endParaRPr>
          </a:p>
        </p:txBody>
      </p:sp>
      <p:sp>
        <p:nvSpPr>
          <p:cNvPr id="2" name="Suorakulmio 1">
            <a:extLst>
              <a:ext uri="{FF2B5EF4-FFF2-40B4-BE49-F238E27FC236}">
                <a16:creationId xmlns:a16="http://schemas.microsoft.com/office/drawing/2014/main" id="{A6F9B6DD-528C-404B-867C-6F11CDCEEAF2}"/>
              </a:ext>
            </a:extLst>
          </p:cNvPr>
          <p:cNvSpPr/>
          <p:nvPr/>
        </p:nvSpPr>
        <p:spPr>
          <a:xfrm>
            <a:off x="1377387" y="2750007"/>
            <a:ext cx="6096000" cy="584775"/>
          </a:xfrm>
          <a:prstGeom prst="rect">
            <a:avLst/>
          </a:prstGeom>
        </p:spPr>
        <p:txBody>
          <a:bodyPr>
            <a:spAutoFit/>
          </a:bodyPr>
          <a:lstStyle/>
          <a:p>
            <a:r>
              <a:rPr lang="fi-FI" sz="1600" dirty="0">
                <a:solidFill>
                  <a:schemeClr val="tx2"/>
                </a:solidFill>
              </a:rPr>
              <a:t>Verkosto toimii mm. YK Agenda 2030 – kestävän </a:t>
            </a:r>
            <a:br>
              <a:rPr lang="fi-FI" sz="1600" dirty="0">
                <a:solidFill>
                  <a:schemeClr val="tx2"/>
                </a:solidFill>
              </a:rPr>
            </a:br>
            <a:r>
              <a:rPr lang="fi-FI" sz="1600" dirty="0">
                <a:solidFill>
                  <a:schemeClr val="tx2"/>
                </a:solidFill>
              </a:rPr>
              <a:t>kehityksen tavoitteiden toimeenpanon alustana </a:t>
            </a:r>
          </a:p>
        </p:txBody>
      </p:sp>
      <p:sp>
        <p:nvSpPr>
          <p:cNvPr id="6" name="Suorakulmio 5">
            <a:extLst>
              <a:ext uri="{FF2B5EF4-FFF2-40B4-BE49-F238E27FC236}">
                <a16:creationId xmlns:a16="http://schemas.microsoft.com/office/drawing/2014/main" id="{038B7EAB-D42F-4F2E-BD1B-DE948BFE4343}"/>
              </a:ext>
            </a:extLst>
          </p:cNvPr>
          <p:cNvSpPr/>
          <p:nvPr/>
        </p:nvSpPr>
        <p:spPr>
          <a:xfrm>
            <a:off x="1385456" y="3348966"/>
            <a:ext cx="4898391" cy="584775"/>
          </a:xfrm>
          <a:prstGeom prst="rect">
            <a:avLst/>
          </a:prstGeom>
        </p:spPr>
        <p:txBody>
          <a:bodyPr wrap="square">
            <a:spAutoFit/>
          </a:bodyPr>
          <a:lstStyle/>
          <a:p>
            <a:r>
              <a:rPr lang="fi-FI" sz="1600" dirty="0">
                <a:solidFill>
                  <a:schemeClr val="tx2"/>
                </a:solidFill>
              </a:rPr>
              <a:t>Jäsenyyden hakeminen, aktiivinen toiminta ja raportointi </a:t>
            </a:r>
          </a:p>
        </p:txBody>
      </p:sp>
      <p:sp>
        <p:nvSpPr>
          <p:cNvPr id="10" name="Suorakulmio 9">
            <a:extLst>
              <a:ext uri="{FF2B5EF4-FFF2-40B4-BE49-F238E27FC236}">
                <a16:creationId xmlns:a16="http://schemas.microsoft.com/office/drawing/2014/main" id="{D8AFD29A-36CD-4EDC-8C1F-693E24F07A95}"/>
              </a:ext>
            </a:extLst>
          </p:cNvPr>
          <p:cNvSpPr/>
          <p:nvPr/>
        </p:nvSpPr>
        <p:spPr>
          <a:xfrm>
            <a:off x="1377387" y="3959256"/>
            <a:ext cx="5023413" cy="584775"/>
          </a:xfrm>
          <a:prstGeom prst="rect">
            <a:avLst/>
          </a:prstGeom>
        </p:spPr>
        <p:txBody>
          <a:bodyPr wrap="square">
            <a:spAutoFit/>
          </a:bodyPr>
          <a:lstStyle/>
          <a:p>
            <a:r>
              <a:rPr lang="fi-FI" sz="1600" dirty="0" err="1">
                <a:solidFill>
                  <a:schemeClr val="tx2"/>
                </a:solidFill>
              </a:rPr>
              <a:t>Healthy</a:t>
            </a:r>
            <a:r>
              <a:rPr lang="fi-FI" sz="1600" dirty="0">
                <a:solidFill>
                  <a:schemeClr val="tx2"/>
                </a:solidFill>
              </a:rPr>
              <a:t> </a:t>
            </a:r>
            <a:r>
              <a:rPr lang="fi-FI" sz="1600" dirty="0" err="1">
                <a:solidFill>
                  <a:schemeClr val="tx2"/>
                </a:solidFill>
              </a:rPr>
              <a:t>Cities</a:t>
            </a:r>
            <a:r>
              <a:rPr lang="fi-FI" sz="1600" dirty="0">
                <a:solidFill>
                  <a:schemeClr val="tx2"/>
                </a:solidFill>
              </a:rPr>
              <a:t> –verkoston kansallista Terve Kunta </a:t>
            </a:r>
            <a:br>
              <a:rPr lang="fi-FI" sz="1600" dirty="0">
                <a:solidFill>
                  <a:schemeClr val="tx2"/>
                </a:solidFill>
              </a:rPr>
            </a:br>
            <a:r>
              <a:rPr lang="fi-FI" sz="1600" dirty="0">
                <a:solidFill>
                  <a:schemeClr val="tx2"/>
                </a:solidFill>
              </a:rPr>
              <a:t>–verkostoa koordinoi THL (n. 30 jäsenorganisaatiota)</a:t>
            </a:r>
          </a:p>
        </p:txBody>
      </p:sp>
    </p:spTree>
    <p:extLst>
      <p:ext uri="{BB962C8B-B14F-4D97-AF65-F5344CB8AC3E}">
        <p14:creationId xmlns:p14="http://schemas.microsoft.com/office/powerpoint/2010/main" val="2064142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CAB68F4C-4EB1-422A-AE80-E4430AB282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71032" y="370657"/>
            <a:ext cx="5509347" cy="5434249"/>
          </a:xfrm>
          <a:prstGeom prst="rect">
            <a:avLst/>
          </a:prstGeom>
          <a:noFill/>
          <a:ln>
            <a:noFill/>
          </a:ln>
        </p:spPr>
      </p:pic>
      <p:sp>
        <p:nvSpPr>
          <p:cNvPr id="3" name="Suorakulmio 2">
            <a:extLst>
              <a:ext uri="{FF2B5EF4-FFF2-40B4-BE49-F238E27FC236}">
                <a16:creationId xmlns:a16="http://schemas.microsoft.com/office/drawing/2014/main" id="{EBC487EB-D39B-4250-917C-0CFAF78D3198}"/>
              </a:ext>
            </a:extLst>
          </p:cNvPr>
          <p:cNvSpPr/>
          <p:nvPr/>
        </p:nvSpPr>
        <p:spPr>
          <a:xfrm>
            <a:off x="792406" y="2388632"/>
            <a:ext cx="4036301" cy="1692771"/>
          </a:xfrm>
          <a:prstGeom prst="rect">
            <a:avLst/>
          </a:prstGeom>
        </p:spPr>
        <p:txBody>
          <a:bodyPr wrap="square">
            <a:spAutoFit/>
          </a:bodyPr>
          <a:lstStyle/>
          <a:p>
            <a:r>
              <a:rPr lang="fi-FI" sz="2400" b="1" dirty="0">
                <a:solidFill>
                  <a:schemeClr val="tx2"/>
                </a:solidFill>
              </a:rPr>
              <a:t>Kohti vaikuttavampaa terveyden ja hyvinvoinnin edistämistä</a:t>
            </a:r>
          </a:p>
          <a:p>
            <a:endParaRPr lang="fi-FI" sz="1600" dirty="0">
              <a:solidFill>
                <a:schemeClr val="tx2"/>
              </a:solidFill>
            </a:endParaRPr>
          </a:p>
          <a:p>
            <a:r>
              <a:rPr lang="fi-FI" sz="1600" dirty="0">
                <a:solidFill>
                  <a:schemeClr val="tx2"/>
                </a:solidFill>
              </a:rPr>
              <a:t>Viitekehyksenä sosiaalisen laadun malli</a:t>
            </a:r>
          </a:p>
        </p:txBody>
      </p:sp>
      <p:sp>
        <p:nvSpPr>
          <p:cNvPr id="4" name="Suorakulmio 3">
            <a:extLst>
              <a:ext uri="{FF2B5EF4-FFF2-40B4-BE49-F238E27FC236}">
                <a16:creationId xmlns:a16="http://schemas.microsoft.com/office/drawing/2014/main" id="{861C4844-8EE9-4E4F-ABD8-543B3AB52F10}"/>
              </a:ext>
            </a:extLst>
          </p:cNvPr>
          <p:cNvSpPr/>
          <p:nvPr/>
        </p:nvSpPr>
        <p:spPr>
          <a:xfrm>
            <a:off x="922298" y="4810402"/>
            <a:ext cx="3906409" cy="507831"/>
          </a:xfrm>
          <a:prstGeom prst="rect">
            <a:avLst/>
          </a:prstGeom>
        </p:spPr>
        <p:txBody>
          <a:bodyPr wrap="square">
            <a:spAutoFit/>
          </a:bodyPr>
          <a:lstStyle/>
          <a:p>
            <a:pPr algn="r"/>
            <a:r>
              <a:rPr lang="fi-FI" sz="900" dirty="0">
                <a:latin typeface="+mj-lt"/>
                <a:ea typeface="Verdana" panose="020B0604030504040204" pitchFamily="34" charset="0"/>
                <a:cs typeface="Verdana" panose="020B0604030504040204" pitchFamily="34" charset="0"/>
              </a:rPr>
              <a:t>Mäki-Opas ym. 2019. Työkalupakki vaikuttavaan hyvinvoinnin ja terveyden edistämiseen. Sosiaalinen laatu, elämänlaatu, vaikuttavuusindikaattorit, hyvät käytännöt, osallistavat työmenetelmät ja kypsyysanalyysi. </a:t>
            </a:r>
            <a:endParaRPr lang="fi-FI" sz="900" dirty="0">
              <a:latin typeface="+mj-lt"/>
            </a:endParaRPr>
          </a:p>
        </p:txBody>
      </p:sp>
    </p:spTree>
    <p:extLst>
      <p:ext uri="{BB962C8B-B14F-4D97-AF65-F5344CB8AC3E}">
        <p14:creationId xmlns:p14="http://schemas.microsoft.com/office/powerpoint/2010/main" val="2590487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9E43D54E-5FB8-4E1B-8D0D-E5B7340A5F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1456" y="536214"/>
            <a:ext cx="6120680" cy="4987220"/>
          </a:xfrm>
          <a:prstGeom prst="rect">
            <a:avLst/>
          </a:prstGeom>
          <a:noFill/>
          <a:ln>
            <a:noFill/>
          </a:ln>
        </p:spPr>
      </p:pic>
      <p:sp>
        <p:nvSpPr>
          <p:cNvPr id="3" name="Suorakulmio 2">
            <a:extLst>
              <a:ext uri="{FF2B5EF4-FFF2-40B4-BE49-F238E27FC236}">
                <a16:creationId xmlns:a16="http://schemas.microsoft.com/office/drawing/2014/main" id="{5CE803B7-BC02-4266-A6BD-EA2F979AC508}"/>
              </a:ext>
            </a:extLst>
          </p:cNvPr>
          <p:cNvSpPr/>
          <p:nvPr/>
        </p:nvSpPr>
        <p:spPr>
          <a:xfrm>
            <a:off x="884583" y="2614325"/>
            <a:ext cx="3180158" cy="830997"/>
          </a:xfrm>
          <a:prstGeom prst="rect">
            <a:avLst/>
          </a:prstGeom>
        </p:spPr>
        <p:txBody>
          <a:bodyPr wrap="square">
            <a:spAutoFit/>
          </a:bodyPr>
          <a:lstStyle/>
          <a:p>
            <a:r>
              <a:rPr lang="fi-FI" sz="2400" b="1" dirty="0">
                <a:solidFill>
                  <a:schemeClr val="tx2"/>
                </a:solidFill>
              </a:rPr>
              <a:t>… Ja koetun elämänlaadun malli</a:t>
            </a:r>
          </a:p>
        </p:txBody>
      </p:sp>
      <p:sp>
        <p:nvSpPr>
          <p:cNvPr id="4" name="Suorakulmio 3">
            <a:extLst>
              <a:ext uri="{FF2B5EF4-FFF2-40B4-BE49-F238E27FC236}">
                <a16:creationId xmlns:a16="http://schemas.microsoft.com/office/drawing/2014/main" id="{C07220BE-0087-45E7-9ED0-76090C6E8685}"/>
              </a:ext>
            </a:extLst>
          </p:cNvPr>
          <p:cNvSpPr/>
          <p:nvPr/>
        </p:nvSpPr>
        <p:spPr>
          <a:xfrm>
            <a:off x="1819584" y="4988776"/>
            <a:ext cx="2520280" cy="230832"/>
          </a:xfrm>
          <a:prstGeom prst="rect">
            <a:avLst/>
          </a:prstGeom>
        </p:spPr>
        <p:txBody>
          <a:bodyPr wrap="square">
            <a:spAutoFit/>
          </a:bodyPr>
          <a:lstStyle/>
          <a:p>
            <a:pPr algn="r"/>
            <a:r>
              <a:rPr lang="fi-FI" sz="900" dirty="0"/>
              <a:t>Mäki-Opas ym. 2019, WHO 1998</a:t>
            </a:r>
          </a:p>
        </p:txBody>
      </p:sp>
    </p:spTree>
    <p:extLst>
      <p:ext uri="{BB962C8B-B14F-4D97-AF65-F5344CB8AC3E}">
        <p14:creationId xmlns:p14="http://schemas.microsoft.com/office/powerpoint/2010/main" val="2641225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Pyöristetty suorakulmio 33">
            <a:extLst>
              <a:ext uri="{FF2B5EF4-FFF2-40B4-BE49-F238E27FC236}">
                <a16:creationId xmlns:a16="http://schemas.microsoft.com/office/drawing/2014/main" id="{C82CD664-C12C-49E1-9D13-AFDD19A51A91}"/>
              </a:ext>
            </a:extLst>
          </p:cNvPr>
          <p:cNvSpPr/>
          <p:nvPr/>
        </p:nvSpPr>
        <p:spPr>
          <a:xfrm>
            <a:off x="1943759" y="4994410"/>
            <a:ext cx="3688300" cy="683393"/>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t" anchorCtr="0"/>
          <a:lstStyle/>
          <a:p>
            <a:pPr algn="ctr" defTabSz="914377">
              <a:defRPr/>
            </a:pPr>
            <a:endParaRPr lang="fi-FI" dirty="0">
              <a:solidFill>
                <a:srgbClr val="FFFFFF"/>
              </a:solidFill>
              <a:latin typeface="Corbel" panose="020B0503020204020204" pitchFamily="34" charset="0"/>
            </a:endParaRPr>
          </a:p>
        </p:txBody>
      </p:sp>
      <p:sp>
        <p:nvSpPr>
          <p:cNvPr id="53" name="Pyöristetty suorakulmio 33">
            <a:extLst>
              <a:ext uri="{FF2B5EF4-FFF2-40B4-BE49-F238E27FC236}">
                <a16:creationId xmlns:a16="http://schemas.microsoft.com/office/drawing/2014/main" id="{17A008C7-7A99-4032-87F6-A9F7A77F56B5}"/>
              </a:ext>
            </a:extLst>
          </p:cNvPr>
          <p:cNvSpPr/>
          <p:nvPr/>
        </p:nvSpPr>
        <p:spPr>
          <a:xfrm>
            <a:off x="6559943" y="4997985"/>
            <a:ext cx="3688300" cy="683393"/>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t" anchorCtr="0"/>
          <a:lstStyle/>
          <a:p>
            <a:pPr algn="ctr" defTabSz="914377">
              <a:defRPr/>
            </a:pPr>
            <a:endParaRPr lang="fi-FI" dirty="0">
              <a:solidFill>
                <a:srgbClr val="FFFFFF"/>
              </a:solidFill>
              <a:latin typeface="Corbel" panose="020B0503020204020204" pitchFamily="34" charset="0"/>
            </a:endParaRPr>
          </a:p>
        </p:txBody>
      </p:sp>
      <p:sp>
        <p:nvSpPr>
          <p:cNvPr id="3" name="Päivämäärän paikkamerkki 2">
            <a:extLst>
              <a:ext uri="{FF2B5EF4-FFF2-40B4-BE49-F238E27FC236}">
                <a16:creationId xmlns:a16="http://schemas.microsoft.com/office/drawing/2014/main" id="{18027193-DEB6-46B9-92C4-4EBB4EE9787A}"/>
              </a:ext>
            </a:extLst>
          </p:cNvPr>
          <p:cNvSpPr>
            <a:spLocks noGrp="1"/>
          </p:cNvSpPr>
          <p:nvPr>
            <p:ph type="dt" sz="half" idx="10"/>
          </p:nvPr>
        </p:nvSpPr>
        <p:spPr/>
        <p:txBody>
          <a:bodyPr/>
          <a:lstStyle/>
          <a:p>
            <a:pPr defTabSz="609585"/>
            <a:fld id="{7B685A53-5E9F-A941-A5B7-EEE903F1244B}" type="datetime1">
              <a:rPr lang="fi-FI">
                <a:solidFill>
                  <a:srgbClr val="000000"/>
                </a:solidFill>
                <a:latin typeface="Corbel" panose="020B0503020204020204"/>
              </a:rPr>
              <a:pPr defTabSz="609585"/>
              <a:t>25.3.2023</a:t>
            </a:fld>
            <a:endParaRPr lang="en-FI">
              <a:solidFill>
                <a:srgbClr val="000000"/>
              </a:solidFill>
              <a:latin typeface="Corbel" panose="020B0503020204020204"/>
            </a:endParaRPr>
          </a:p>
        </p:txBody>
      </p:sp>
      <p:sp>
        <p:nvSpPr>
          <p:cNvPr id="4" name="Dian numeron paikkamerkki 3">
            <a:extLst>
              <a:ext uri="{FF2B5EF4-FFF2-40B4-BE49-F238E27FC236}">
                <a16:creationId xmlns:a16="http://schemas.microsoft.com/office/drawing/2014/main" id="{1B5D0BA7-81BA-4BAD-AC36-9634E48AC677}"/>
              </a:ext>
            </a:extLst>
          </p:cNvPr>
          <p:cNvSpPr>
            <a:spLocks noGrp="1"/>
          </p:cNvSpPr>
          <p:nvPr>
            <p:ph type="sldNum" sz="quarter" idx="12"/>
          </p:nvPr>
        </p:nvSpPr>
        <p:spPr/>
        <p:txBody>
          <a:bodyPr/>
          <a:lstStyle/>
          <a:p>
            <a:pPr defTabSz="609585"/>
            <a:fld id="{E8CDC835-6F96-6540-A055-BE713FCBC575}" type="slidenum">
              <a:rPr lang="en-FI">
                <a:solidFill>
                  <a:srgbClr val="000000"/>
                </a:solidFill>
                <a:latin typeface="Corbel" panose="020B0503020204020204"/>
              </a:rPr>
              <a:pPr defTabSz="609585"/>
              <a:t>2</a:t>
            </a:fld>
            <a:endParaRPr lang="en-FI">
              <a:solidFill>
                <a:srgbClr val="000000"/>
              </a:solidFill>
              <a:latin typeface="Corbel" panose="020B0503020204020204"/>
            </a:endParaRPr>
          </a:p>
        </p:txBody>
      </p:sp>
      <p:sp>
        <p:nvSpPr>
          <p:cNvPr id="5" name="Suorakulmio 4">
            <a:extLst>
              <a:ext uri="{FF2B5EF4-FFF2-40B4-BE49-F238E27FC236}">
                <a16:creationId xmlns:a16="http://schemas.microsoft.com/office/drawing/2014/main" id="{169862D4-3CDC-4607-8B22-FBE749664C3A}"/>
              </a:ext>
            </a:extLst>
          </p:cNvPr>
          <p:cNvSpPr/>
          <p:nvPr/>
        </p:nvSpPr>
        <p:spPr>
          <a:xfrm>
            <a:off x="1" y="0"/>
            <a:ext cx="12187889" cy="46329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09585"/>
            <a:endParaRPr lang="fi-FI" sz="2400">
              <a:solidFill>
                <a:srgbClr val="000000"/>
              </a:solidFill>
              <a:latin typeface="Corbel" panose="020B0503020204020204"/>
            </a:endParaRPr>
          </a:p>
        </p:txBody>
      </p:sp>
      <p:sp>
        <p:nvSpPr>
          <p:cNvPr id="2" name="Otsikko 1">
            <a:extLst>
              <a:ext uri="{FF2B5EF4-FFF2-40B4-BE49-F238E27FC236}">
                <a16:creationId xmlns:a16="http://schemas.microsoft.com/office/drawing/2014/main" id="{9DEE60D6-30D7-4208-944D-976A96308BA5}"/>
              </a:ext>
            </a:extLst>
          </p:cNvPr>
          <p:cNvSpPr>
            <a:spLocks noGrp="1"/>
          </p:cNvSpPr>
          <p:nvPr>
            <p:ph type="title"/>
          </p:nvPr>
        </p:nvSpPr>
        <p:spPr>
          <a:xfrm>
            <a:off x="-4111" y="133854"/>
            <a:ext cx="12192000" cy="765284"/>
          </a:xfrm>
        </p:spPr>
        <p:txBody>
          <a:bodyPr/>
          <a:lstStyle/>
          <a:p>
            <a:pPr algn="ctr"/>
            <a:r>
              <a:rPr lang="fi-FI" dirty="0">
                <a:solidFill>
                  <a:schemeClr val="accent4"/>
                </a:solidFill>
              </a:rPr>
              <a:t>Kuopion strateginen johtamisjärjestelmä</a:t>
            </a:r>
          </a:p>
        </p:txBody>
      </p:sp>
      <p:sp>
        <p:nvSpPr>
          <p:cNvPr id="6" name="Pyöristetty suorakulmio 3">
            <a:extLst>
              <a:ext uri="{FF2B5EF4-FFF2-40B4-BE49-F238E27FC236}">
                <a16:creationId xmlns:a16="http://schemas.microsoft.com/office/drawing/2014/main" id="{24623D55-7907-4386-8911-94655FB54755}"/>
              </a:ext>
            </a:extLst>
          </p:cNvPr>
          <p:cNvSpPr/>
          <p:nvPr/>
        </p:nvSpPr>
        <p:spPr>
          <a:xfrm>
            <a:off x="1137377" y="908406"/>
            <a:ext cx="9909025" cy="62118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i-FI" sz="2800" b="1" dirty="0">
                <a:solidFill>
                  <a:prstClr val="white"/>
                </a:solidFill>
                <a:latin typeface="Corbel" panose="020B0503020204020204" pitchFamily="34" charset="0"/>
              </a:rPr>
              <a:t>Kuopion strategia 2030: Hyvän elämän pääkaupunki</a:t>
            </a:r>
          </a:p>
        </p:txBody>
      </p:sp>
      <p:sp>
        <p:nvSpPr>
          <p:cNvPr id="7" name="Pyöristetty suorakulmio 50">
            <a:extLst>
              <a:ext uri="{FF2B5EF4-FFF2-40B4-BE49-F238E27FC236}">
                <a16:creationId xmlns:a16="http://schemas.microsoft.com/office/drawing/2014/main" id="{17A02122-EEC9-4223-9824-651C0AC2599A}"/>
              </a:ext>
            </a:extLst>
          </p:cNvPr>
          <p:cNvSpPr/>
          <p:nvPr/>
        </p:nvSpPr>
        <p:spPr>
          <a:xfrm rot="16200000">
            <a:off x="9166422" y="3828405"/>
            <a:ext cx="4931049" cy="62160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defRPr/>
            </a:pPr>
            <a:r>
              <a:rPr lang="fi-FI" sz="2400" dirty="0">
                <a:solidFill>
                  <a:prstClr val="white"/>
                </a:solidFill>
                <a:latin typeface="Calibri" panose="020F0502020204030204"/>
              </a:rPr>
              <a:t>Seuranta ja arviointi</a:t>
            </a:r>
          </a:p>
        </p:txBody>
      </p:sp>
      <p:cxnSp>
        <p:nvCxnSpPr>
          <p:cNvPr id="8" name="Suora nuoliyhdysviiva 7">
            <a:extLst>
              <a:ext uri="{FF2B5EF4-FFF2-40B4-BE49-F238E27FC236}">
                <a16:creationId xmlns:a16="http://schemas.microsoft.com/office/drawing/2014/main" id="{6D25FC39-F19D-414E-8742-834D0B8DF4FD}"/>
              </a:ext>
            </a:extLst>
          </p:cNvPr>
          <p:cNvCxnSpPr/>
          <p:nvPr/>
        </p:nvCxnSpPr>
        <p:spPr>
          <a:xfrm flipV="1">
            <a:off x="11643463" y="5614358"/>
            <a:ext cx="0" cy="790743"/>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uora nuoliyhdysviiva 8">
            <a:extLst>
              <a:ext uri="{FF2B5EF4-FFF2-40B4-BE49-F238E27FC236}">
                <a16:creationId xmlns:a16="http://schemas.microsoft.com/office/drawing/2014/main" id="{FADDEBAA-E975-44FF-A063-B75DB789ED41}"/>
              </a:ext>
            </a:extLst>
          </p:cNvPr>
          <p:cNvCxnSpPr/>
          <p:nvPr/>
        </p:nvCxnSpPr>
        <p:spPr>
          <a:xfrm flipV="1">
            <a:off x="11643463" y="1901070"/>
            <a:ext cx="0" cy="790743"/>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Suorakulmio 22">
            <a:extLst>
              <a:ext uri="{FF2B5EF4-FFF2-40B4-BE49-F238E27FC236}">
                <a16:creationId xmlns:a16="http://schemas.microsoft.com/office/drawing/2014/main" id="{939D177E-B92C-42F8-9680-03E8FB0E6A8B}"/>
              </a:ext>
            </a:extLst>
          </p:cNvPr>
          <p:cNvSpPr/>
          <p:nvPr/>
        </p:nvSpPr>
        <p:spPr>
          <a:xfrm>
            <a:off x="1505998" y="3087524"/>
            <a:ext cx="947645" cy="758997"/>
          </a:xfrm>
          <a:prstGeom prst="rect">
            <a:avLst/>
          </a:prstGeom>
          <a:blipFill rotWithShape="1">
            <a:blip r:embed="rId2" cstate="screen">
              <a:extLst>
                <a:ext uri="{28A0092B-C50C-407E-A947-70E740481C1C}">
                  <a14:useLocalDpi xmlns:a14="http://schemas.microsoft.com/office/drawing/2010/main"/>
                </a:ext>
              </a:extLst>
            </a:blip>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Suorakulmio 20">
            <a:extLst>
              <a:ext uri="{FF2B5EF4-FFF2-40B4-BE49-F238E27FC236}">
                <a16:creationId xmlns:a16="http://schemas.microsoft.com/office/drawing/2014/main" id="{7805ECD9-B00B-4C11-BA95-F5D8E1B22ADB}"/>
              </a:ext>
            </a:extLst>
          </p:cNvPr>
          <p:cNvSpPr/>
          <p:nvPr/>
        </p:nvSpPr>
        <p:spPr>
          <a:xfrm>
            <a:off x="3048000" y="3150828"/>
            <a:ext cx="733733" cy="632389"/>
          </a:xfrm>
          <a:prstGeom prst="rect">
            <a:avLst/>
          </a:prstGeom>
          <a:blipFill rotWithShape="1">
            <a:blip r:embed="rId3" cstate="screen">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Suorakulmio 18">
            <a:extLst>
              <a:ext uri="{FF2B5EF4-FFF2-40B4-BE49-F238E27FC236}">
                <a16:creationId xmlns:a16="http://schemas.microsoft.com/office/drawing/2014/main" id="{9732D174-7087-4C50-83C0-AC3A54FD87C3}"/>
              </a:ext>
            </a:extLst>
          </p:cNvPr>
          <p:cNvSpPr/>
          <p:nvPr/>
        </p:nvSpPr>
        <p:spPr>
          <a:xfrm>
            <a:off x="4398235" y="3051147"/>
            <a:ext cx="918117" cy="810075"/>
          </a:xfrm>
          <a:prstGeom prst="rect">
            <a:avLst/>
          </a:prstGeom>
          <a:blipFill rotWithShape="1">
            <a:blip r:embed="rId4" cstate="screen">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Pyöristetty suorakulmio 33">
            <a:extLst>
              <a:ext uri="{FF2B5EF4-FFF2-40B4-BE49-F238E27FC236}">
                <a16:creationId xmlns:a16="http://schemas.microsoft.com/office/drawing/2014/main" id="{CCA70F2E-F3CE-47B8-8D3B-C683EE198CAB}"/>
              </a:ext>
            </a:extLst>
          </p:cNvPr>
          <p:cNvSpPr/>
          <p:nvPr/>
        </p:nvSpPr>
        <p:spPr>
          <a:xfrm>
            <a:off x="5623245" y="2374339"/>
            <a:ext cx="1331449" cy="1629831"/>
          </a:xfrm>
          <a:prstGeom prst="round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t" anchorCtr="0"/>
          <a:lstStyle/>
          <a:p>
            <a:pPr algn="ctr" defTabSz="914377">
              <a:defRPr/>
            </a:pPr>
            <a:endParaRPr lang="fi-FI" dirty="0">
              <a:solidFill>
                <a:prstClr val="black"/>
              </a:solidFill>
              <a:latin typeface="Corbel" panose="020B0503020204020204" pitchFamily="34" charset="0"/>
            </a:endParaRPr>
          </a:p>
        </p:txBody>
      </p:sp>
      <p:pic>
        <p:nvPicPr>
          <p:cNvPr id="17" name="Kuva 16">
            <a:extLst>
              <a:ext uri="{FF2B5EF4-FFF2-40B4-BE49-F238E27FC236}">
                <a16:creationId xmlns:a16="http://schemas.microsoft.com/office/drawing/2014/main" id="{296C54A7-DCBB-4069-A28D-55420F45F5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1472" y="3125327"/>
            <a:ext cx="739328" cy="661715"/>
          </a:xfrm>
          <a:prstGeom prst="rect">
            <a:avLst/>
          </a:prstGeom>
        </p:spPr>
      </p:pic>
      <p:sp>
        <p:nvSpPr>
          <p:cNvPr id="15" name="Pyöristetty suorakulmio 4">
            <a:extLst>
              <a:ext uri="{FF2B5EF4-FFF2-40B4-BE49-F238E27FC236}">
                <a16:creationId xmlns:a16="http://schemas.microsoft.com/office/drawing/2014/main" id="{89CC3289-69E1-4095-A99E-705CB283A414}"/>
              </a:ext>
            </a:extLst>
          </p:cNvPr>
          <p:cNvSpPr/>
          <p:nvPr/>
        </p:nvSpPr>
        <p:spPr>
          <a:xfrm>
            <a:off x="1137376" y="1682543"/>
            <a:ext cx="5995497" cy="269864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defRPr/>
            </a:pPr>
            <a:r>
              <a:rPr lang="fi-FI" b="1" dirty="0">
                <a:solidFill>
                  <a:srgbClr val="240E61"/>
                </a:solidFill>
                <a:latin typeface="Corbel" panose="020B0503020204020204" pitchFamily="34" charset="0"/>
              </a:rPr>
              <a:t>Strategiaohjelmat</a:t>
            </a:r>
          </a:p>
        </p:txBody>
      </p:sp>
      <p:sp>
        <p:nvSpPr>
          <p:cNvPr id="24" name="Pyöristetty suorakulmio 6">
            <a:extLst>
              <a:ext uri="{FF2B5EF4-FFF2-40B4-BE49-F238E27FC236}">
                <a16:creationId xmlns:a16="http://schemas.microsoft.com/office/drawing/2014/main" id="{86DEFB5E-5EC1-4791-81AC-7185361EBB38}"/>
              </a:ext>
            </a:extLst>
          </p:cNvPr>
          <p:cNvSpPr/>
          <p:nvPr/>
        </p:nvSpPr>
        <p:spPr>
          <a:xfrm>
            <a:off x="7384918" y="1673685"/>
            <a:ext cx="3661484" cy="269864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endParaRPr lang="fi-FI" sz="1333" dirty="0">
              <a:solidFill>
                <a:prstClr val="black"/>
              </a:solidFill>
              <a:latin typeface="Corbel" panose="020B0503020204020204" pitchFamily="34" charset="0"/>
            </a:endParaRPr>
          </a:p>
        </p:txBody>
      </p:sp>
      <p:sp>
        <p:nvSpPr>
          <p:cNvPr id="28" name="Pyöristetty suorakulmio 43">
            <a:extLst>
              <a:ext uri="{FF2B5EF4-FFF2-40B4-BE49-F238E27FC236}">
                <a16:creationId xmlns:a16="http://schemas.microsoft.com/office/drawing/2014/main" id="{40AEE24E-CF69-4BE0-8193-CE5FA3AD3A20}"/>
              </a:ext>
            </a:extLst>
          </p:cNvPr>
          <p:cNvSpPr/>
          <p:nvPr/>
        </p:nvSpPr>
        <p:spPr>
          <a:xfrm>
            <a:off x="3801149" y="5965341"/>
            <a:ext cx="1165492" cy="615671"/>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i-FI" sz="1333" b="1" dirty="0" err="1">
                <a:solidFill>
                  <a:srgbClr val="FFFFFF"/>
                </a:solidFill>
                <a:latin typeface="Corbel" panose="020B0503020204020204" pitchFamily="34" charset="0"/>
              </a:rPr>
              <a:t>Kehittämis</a:t>
            </a:r>
            <a:r>
              <a:rPr lang="fi-FI" sz="1333" b="1" dirty="0">
                <a:solidFill>
                  <a:srgbClr val="FFFFFF"/>
                </a:solidFill>
                <a:latin typeface="Corbel" panose="020B0503020204020204" pitchFamily="34" charset="0"/>
              </a:rPr>
              <a:t>-hankkeet</a:t>
            </a:r>
          </a:p>
        </p:txBody>
      </p:sp>
      <p:sp>
        <p:nvSpPr>
          <p:cNvPr id="29" name="Pyöristetty suorakulmio 44">
            <a:extLst>
              <a:ext uri="{FF2B5EF4-FFF2-40B4-BE49-F238E27FC236}">
                <a16:creationId xmlns:a16="http://schemas.microsoft.com/office/drawing/2014/main" id="{8A6CC836-AD33-4B61-880F-4D1D1F3EA021}"/>
              </a:ext>
            </a:extLst>
          </p:cNvPr>
          <p:cNvSpPr/>
          <p:nvPr/>
        </p:nvSpPr>
        <p:spPr>
          <a:xfrm>
            <a:off x="1126459" y="5965340"/>
            <a:ext cx="1285572" cy="621181"/>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i-FI" sz="1333" b="1" dirty="0">
                <a:solidFill>
                  <a:srgbClr val="FFFFFF"/>
                </a:solidFill>
                <a:latin typeface="Corbel" panose="020B0503020204020204" pitchFamily="34" charset="0"/>
              </a:rPr>
              <a:t>Johtoryhmä-työskentely</a:t>
            </a:r>
          </a:p>
        </p:txBody>
      </p:sp>
      <p:sp>
        <p:nvSpPr>
          <p:cNvPr id="30" name="Pyöristetty suorakulmio 45">
            <a:extLst>
              <a:ext uri="{FF2B5EF4-FFF2-40B4-BE49-F238E27FC236}">
                <a16:creationId xmlns:a16="http://schemas.microsoft.com/office/drawing/2014/main" id="{EF0F0626-7542-49A3-BDA6-0FC119CA1FD1}"/>
              </a:ext>
            </a:extLst>
          </p:cNvPr>
          <p:cNvSpPr/>
          <p:nvPr/>
        </p:nvSpPr>
        <p:spPr>
          <a:xfrm>
            <a:off x="9800629" y="5965341"/>
            <a:ext cx="1245771" cy="615671"/>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i-FI" sz="1333" b="1" dirty="0">
                <a:solidFill>
                  <a:srgbClr val="FFFFFF"/>
                </a:solidFill>
                <a:latin typeface="Corbel" panose="020B0503020204020204" pitchFamily="34" charset="0"/>
              </a:rPr>
              <a:t>Palvelu-sopimukset</a:t>
            </a:r>
          </a:p>
        </p:txBody>
      </p:sp>
      <p:sp>
        <p:nvSpPr>
          <p:cNvPr id="31" name="Pyöristetty suorakulmio 46">
            <a:extLst>
              <a:ext uri="{FF2B5EF4-FFF2-40B4-BE49-F238E27FC236}">
                <a16:creationId xmlns:a16="http://schemas.microsoft.com/office/drawing/2014/main" id="{760BC8E6-B548-4258-AD7C-226B765D63F0}"/>
              </a:ext>
            </a:extLst>
          </p:cNvPr>
          <p:cNvSpPr/>
          <p:nvPr/>
        </p:nvSpPr>
        <p:spPr>
          <a:xfrm>
            <a:off x="7577715" y="5960630"/>
            <a:ext cx="2116572" cy="621181"/>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i-FI" sz="1333" b="1" dirty="0">
                <a:solidFill>
                  <a:srgbClr val="FFFFFF"/>
                </a:solidFill>
                <a:latin typeface="Corbel" panose="020B0503020204020204" pitchFamily="34" charset="0"/>
              </a:rPr>
              <a:t>Sidosyksikköjen talous- ja toimintasuunnitelmat</a:t>
            </a:r>
          </a:p>
        </p:txBody>
      </p:sp>
      <p:sp>
        <p:nvSpPr>
          <p:cNvPr id="32" name="Pyöristetty suorakulmio 47">
            <a:extLst>
              <a:ext uri="{FF2B5EF4-FFF2-40B4-BE49-F238E27FC236}">
                <a16:creationId xmlns:a16="http://schemas.microsoft.com/office/drawing/2014/main" id="{706D4FC0-DC45-4A69-B7DA-D38261BA29DE}"/>
              </a:ext>
            </a:extLst>
          </p:cNvPr>
          <p:cNvSpPr/>
          <p:nvPr/>
        </p:nvSpPr>
        <p:spPr>
          <a:xfrm>
            <a:off x="2521111" y="5965341"/>
            <a:ext cx="1165492" cy="615671"/>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i-FI" sz="1333" b="1" dirty="0">
                <a:solidFill>
                  <a:srgbClr val="FFFFFF"/>
                </a:solidFill>
                <a:latin typeface="Corbel" panose="020B0503020204020204" pitchFamily="34" charset="0"/>
              </a:rPr>
              <a:t>Kehitys-keskustelut</a:t>
            </a:r>
          </a:p>
        </p:txBody>
      </p:sp>
      <p:sp>
        <p:nvSpPr>
          <p:cNvPr id="33" name="Pyöristetty suorakulmio 48">
            <a:extLst>
              <a:ext uri="{FF2B5EF4-FFF2-40B4-BE49-F238E27FC236}">
                <a16:creationId xmlns:a16="http://schemas.microsoft.com/office/drawing/2014/main" id="{6703C00D-0B1C-43D1-AF2F-D74CE7ACF713}"/>
              </a:ext>
            </a:extLst>
          </p:cNvPr>
          <p:cNvSpPr/>
          <p:nvPr/>
        </p:nvSpPr>
        <p:spPr>
          <a:xfrm>
            <a:off x="5070893" y="5965341"/>
            <a:ext cx="1048367" cy="615671"/>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i-FI" sz="1333" b="1" dirty="0">
                <a:solidFill>
                  <a:srgbClr val="FFFFFF"/>
                </a:solidFill>
                <a:latin typeface="Corbel" panose="020B0503020204020204" pitchFamily="34" charset="0"/>
              </a:rPr>
              <a:t>Viestintä</a:t>
            </a:r>
          </a:p>
        </p:txBody>
      </p:sp>
      <p:sp>
        <p:nvSpPr>
          <p:cNvPr id="34" name="Pyöristetty suorakulmio 49">
            <a:extLst>
              <a:ext uri="{FF2B5EF4-FFF2-40B4-BE49-F238E27FC236}">
                <a16:creationId xmlns:a16="http://schemas.microsoft.com/office/drawing/2014/main" id="{B5673C77-CA50-4CF6-A391-6F8F87965658}"/>
              </a:ext>
            </a:extLst>
          </p:cNvPr>
          <p:cNvSpPr/>
          <p:nvPr/>
        </p:nvSpPr>
        <p:spPr>
          <a:xfrm>
            <a:off x="6225604" y="5965340"/>
            <a:ext cx="1245769" cy="614915"/>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i-FI" sz="1333" b="1" dirty="0">
                <a:solidFill>
                  <a:srgbClr val="FFFFFF"/>
                </a:solidFill>
                <a:latin typeface="Corbel" panose="020B0503020204020204" pitchFamily="34" charset="0"/>
              </a:rPr>
              <a:t>Sidosryhmä-yhteistyö</a:t>
            </a:r>
          </a:p>
        </p:txBody>
      </p:sp>
      <p:sp>
        <p:nvSpPr>
          <p:cNvPr id="36" name="Tekstiruutu 35">
            <a:extLst>
              <a:ext uri="{FF2B5EF4-FFF2-40B4-BE49-F238E27FC236}">
                <a16:creationId xmlns:a16="http://schemas.microsoft.com/office/drawing/2014/main" id="{FAB9259E-4DC4-4C8F-9311-DFCCBAFC52C3}"/>
              </a:ext>
            </a:extLst>
          </p:cNvPr>
          <p:cNvSpPr txBox="1"/>
          <p:nvPr/>
        </p:nvSpPr>
        <p:spPr>
          <a:xfrm>
            <a:off x="7597188" y="1692233"/>
            <a:ext cx="3328945" cy="2625655"/>
          </a:xfrm>
          <a:prstGeom prst="rect">
            <a:avLst/>
          </a:prstGeom>
          <a:noFill/>
        </p:spPr>
        <p:txBody>
          <a:bodyPr wrap="square">
            <a:spAutoFit/>
          </a:bodyPr>
          <a:lstStyle/>
          <a:p>
            <a:pPr defTabSz="914377">
              <a:defRPr/>
            </a:pPr>
            <a:r>
              <a:rPr lang="fi-FI" b="1" dirty="0">
                <a:solidFill>
                  <a:srgbClr val="240E61"/>
                </a:solidFill>
                <a:latin typeface="Corbel" panose="020B0503020204020204" pitchFamily="34" charset="0"/>
              </a:rPr>
              <a:t>Muut suunnitelmat ja ohjelmat</a:t>
            </a:r>
          </a:p>
          <a:p>
            <a:pPr marL="285744" indent="-285744" defTabSz="914377">
              <a:buFont typeface="Arial" panose="020B0604020202020204" pitchFamily="34" charset="0"/>
              <a:buChar char="•"/>
              <a:defRPr/>
            </a:pPr>
            <a:r>
              <a:rPr lang="fi-FI" sz="1333" dirty="0">
                <a:solidFill>
                  <a:srgbClr val="240E61"/>
                </a:solidFill>
                <a:latin typeface="Corbel" panose="020B0503020204020204" pitchFamily="34" charset="0"/>
              </a:rPr>
              <a:t>Kaupunkirakennesuunnitelma</a:t>
            </a:r>
          </a:p>
          <a:p>
            <a:pPr marL="285744" indent="-285744" defTabSz="914377">
              <a:buFont typeface="Arial" panose="020B0604020202020204" pitchFamily="34" charset="0"/>
              <a:buChar char="•"/>
              <a:defRPr/>
            </a:pPr>
            <a:r>
              <a:rPr lang="fi-FI" sz="1333" dirty="0">
                <a:solidFill>
                  <a:srgbClr val="240E61"/>
                </a:solidFill>
                <a:latin typeface="Corbel" panose="020B0503020204020204" pitchFamily="34" charset="0"/>
              </a:rPr>
              <a:t>Kaupunkiseutusuunnitelma</a:t>
            </a:r>
          </a:p>
          <a:p>
            <a:pPr marL="285744" indent="-285744" defTabSz="914377">
              <a:buFont typeface="Arial" panose="020B0604020202020204" pitchFamily="34" charset="0"/>
              <a:buChar char="•"/>
              <a:defRPr/>
            </a:pPr>
            <a:r>
              <a:rPr lang="fi-FI" sz="1333" dirty="0">
                <a:solidFill>
                  <a:srgbClr val="240E61"/>
                </a:solidFill>
                <a:latin typeface="Corbel" panose="020B0503020204020204" pitchFamily="34" charset="0"/>
              </a:rPr>
              <a:t>Maapoliittinen ohjelma</a:t>
            </a:r>
          </a:p>
          <a:p>
            <a:pPr marL="285744" indent="-285744" defTabSz="914377">
              <a:buFont typeface="Arial" panose="020B0604020202020204" pitchFamily="34" charset="0"/>
              <a:buChar char="•"/>
              <a:defRPr/>
            </a:pPr>
            <a:r>
              <a:rPr lang="fi-FI" sz="1333" dirty="0">
                <a:solidFill>
                  <a:srgbClr val="240E61"/>
                </a:solidFill>
                <a:latin typeface="Corbel" panose="020B0503020204020204" pitchFamily="34" charset="0"/>
              </a:rPr>
              <a:t>Ilmastopoliittinen ohjelma</a:t>
            </a:r>
          </a:p>
          <a:p>
            <a:pPr marL="285744" indent="-285744" defTabSz="914377">
              <a:buFont typeface="Arial" panose="020B0604020202020204" pitchFamily="34" charset="0"/>
              <a:buChar char="•"/>
              <a:defRPr/>
            </a:pPr>
            <a:r>
              <a:rPr lang="fi-FI" sz="1333" dirty="0">
                <a:solidFill>
                  <a:srgbClr val="240E61"/>
                </a:solidFill>
                <a:latin typeface="Corbel" panose="020B0503020204020204" pitchFamily="34" charset="0"/>
              </a:rPr>
              <a:t>Omistajapoliittiset linjaukset</a:t>
            </a:r>
          </a:p>
          <a:p>
            <a:pPr marL="285744" indent="-285744" defTabSz="914377">
              <a:buFont typeface="Arial" panose="020B0604020202020204" pitchFamily="34" charset="0"/>
              <a:buChar char="•"/>
              <a:defRPr/>
            </a:pPr>
            <a:r>
              <a:rPr lang="fi-FI" sz="1333" dirty="0">
                <a:solidFill>
                  <a:srgbClr val="240E61"/>
                </a:solidFill>
                <a:latin typeface="Corbel" panose="020B0503020204020204" pitchFamily="34" charset="0"/>
              </a:rPr>
              <a:t>Maaseutuohjelma</a:t>
            </a:r>
          </a:p>
          <a:p>
            <a:pPr marL="285744" indent="-285744" defTabSz="914377">
              <a:buFont typeface="Arial" panose="020B0604020202020204" pitchFamily="34" charset="0"/>
              <a:buChar char="•"/>
              <a:defRPr/>
            </a:pPr>
            <a:r>
              <a:rPr lang="fi-FI" sz="1333" dirty="0">
                <a:solidFill>
                  <a:srgbClr val="240E61"/>
                </a:solidFill>
                <a:latin typeface="Corbel" panose="020B0503020204020204" pitchFamily="34" charset="0"/>
              </a:rPr>
              <a:t>Ikäystävällinen Kuopio</a:t>
            </a:r>
          </a:p>
          <a:p>
            <a:pPr marL="285744" indent="-285744" defTabSz="914377">
              <a:buFont typeface="Arial" panose="020B0604020202020204" pitchFamily="34" charset="0"/>
              <a:buChar char="•"/>
              <a:defRPr/>
            </a:pPr>
            <a:r>
              <a:rPr lang="fi-FI" sz="1333" dirty="0">
                <a:solidFill>
                  <a:srgbClr val="240E61"/>
                </a:solidFill>
                <a:latin typeface="Corbel" panose="020B0503020204020204" pitchFamily="34" charset="0"/>
              </a:rPr>
              <a:t>Koulutuspoliittinen ohjelma</a:t>
            </a:r>
          </a:p>
          <a:p>
            <a:pPr marL="285744" indent="-285744" defTabSz="914377">
              <a:buFont typeface="Arial" panose="020B0604020202020204" pitchFamily="34" charset="0"/>
              <a:buChar char="•"/>
              <a:defRPr/>
            </a:pPr>
            <a:r>
              <a:rPr lang="fi-FI" sz="1333" dirty="0">
                <a:solidFill>
                  <a:srgbClr val="240E61"/>
                </a:solidFill>
                <a:latin typeface="Corbel" panose="020B0503020204020204" pitchFamily="34" charset="0"/>
              </a:rPr>
              <a:t>Joukkoliikenneohjelma  </a:t>
            </a:r>
          </a:p>
          <a:p>
            <a:pPr marL="285744" indent="-285744" defTabSz="914377">
              <a:buFont typeface="Arial" panose="020B0604020202020204" pitchFamily="34" charset="0"/>
              <a:buChar char="•"/>
              <a:defRPr/>
            </a:pPr>
            <a:r>
              <a:rPr lang="fi-FI" sz="1333" dirty="0">
                <a:solidFill>
                  <a:srgbClr val="240E61"/>
                </a:solidFill>
                <a:latin typeface="Corbel" panose="020B0503020204020204" pitchFamily="34" charset="0"/>
              </a:rPr>
              <a:t>Hankintaohjelma</a:t>
            </a:r>
          </a:p>
          <a:p>
            <a:pPr marL="285744" indent="-285744" defTabSz="914377">
              <a:buFont typeface="Arial" panose="020B0604020202020204" pitchFamily="34" charset="0"/>
              <a:buChar char="•"/>
              <a:defRPr/>
            </a:pPr>
            <a:r>
              <a:rPr lang="fi-FI" sz="1333" dirty="0">
                <a:solidFill>
                  <a:srgbClr val="240E61"/>
                </a:solidFill>
                <a:latin typeface="Corbel" panose="020B0503020204020204" pitchFamily="34" charset="0"/>
              </a:rPr>
              <a:t>Muut suunnitelmat ja ohjelmat</a:t>
            </a:r>
          </a:p>
        </p:txBody>
      </p:sp>
      <p:sp>
        <p:nvSpPr>
          <p:cNvPr id="39" name="Tekstiruutu 38">
            <a:extLst>
              <a:ext uri="{FF2B5EF4-FFF2-40B4-BE49-F238E27FC236}">
                <a16:creationId xmlns:a16="http://schemas.microsoft.com/office/drawing/2014/main" id="{38027FA1-0D60-45B4-9891-E0616392D26C}"/>
              </a:ext>
            </a:extLst>
          </p:cNvPr>
          <p:cNvSpPr txBox="1"/>
          <p:nvPr/>
        </p:nvSpPr>
        <p:spPr>
          <a:xfrm>
            <a:off x="5690296" y="2461318"/>
            <a:ext cx="1197344" cy="564129"/>
          </a:xfrm>
          <a:prstGeom prst="rect">
            <a:avLst/>
          </a:prstGeom>
          <a:noFill/>
        </p:spPr>
        <p:txBody>
          <a:bodyPr wrap="square">
            <a:spAutoFit/>
          </a:bodyPr>
          <a:lstStyle/>
          <a:p>
            <a:pPr algn="ctr" defTabSz="914377">
              <a:defRPr/>
            </a:pPr>
            <a:r>
              <a:rPr lang="fi-FI" sz="1533" b="1" dirty="0">
                <a:solidFill>
                  <a:srgbClr val="240E61"/>
                </a:solidFill>
                <a:latin typeface="Corbel" panose="020B0503020204020204" pitchFamily="34" charset="0"/>
              </a:rPr>
              <a:t>Uudistuva </a:t>
            </a:r>
          </a:p>
          <a:p>
            <a:pPr algn="ctr" defTabSz="914377">
              <a:defRPr/>
            </a:pPr>
            <a:r>
              <a:rPr lang="fi-FI" sz="1533" b="1" dirty="0">
                <a:solidFill>
                  <a:srgbClr val="240E61"/>
                </a:solidFill>
                <a:latin typeface="Corbel" panose="020B0503020204020204" pitchFamily="34" charset="0"/>
              </a:rPr>
              <a:t>Kuopio</a:t>
            </a:r>
          </a:p>
        </p:txBody>
      </p:sp>
      <p:sp>
        <p:nvSpPr>
          <p:cNvPr id="40" name="Pyöristetty suorakulmio 33">
            <a:extLst>
              <a:ext uri="{FF2B5EF4-FFF2-40B4-BE49-F238E27FC236}">
                <a16:creationId xmlns:a16="http://schemas.microsoft.com/office/drawing/2014/main" id="{055B992F-C530-4B4D-91A8-23DB21632EEC}"/>
              </a:ext>
            </a:extLst>
          </p:cNvPr>
          <p:cNvSpPr/>
          <p:nvPr/>
        </p:nvSpPr>
        <p:spPr>
          <a:xfrm>
            <a:off x="4191570" y="2369133"/>
            <a:ext cx="1331449" cy="1629831"/>
          </a:xfrm>
          <a:prstGeom prst="round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t" anchorCtr="0"/>
          <a:lstStyle/>
          <a:p>
            <a:pPr algn="ctr" defTabSz="914377">
              <a:defRPr/>
            </a:pPr>
            <a:endParaRPr lang="fi-FI" dirty="0">
              <a:solidFill>
                <a:prstClr val="black"/>
              </a:solidFill>
              <a:latin typeface="Corbel" panose="020B0503020204020204" pitchFamily="34" charset="0"/>
            </a:endParaRPr>
          </a:p>
        </p:txBody>
      </p:sp>
      <p:sp>
        <p:nvSpPr>
          <p:cNvPr id="42" name="Tekstiruutu 41">
            <a:extLst>
              <a:ext uri="{FF2B5EF4-FFF2-40B4-BE49-F238E27FC236}">
                <a16:creationId xmlns:a16="http://schemas.microsoft.com/office/drawing/2014/main" id="{E504CD6A-5B21-44DA-A2B3-998460736D1F}"/>
              </a:ext>
            </a:extLst>
          </p:cNvPr>
          <p:cNvSpPr txBox="1"/>
          <p:nvPr/>
        </p:nvSpPr>
        <p:spPr>
          <a:xfrm>
            <a:off x="4158225" y="2456111"/>
            <a:ext cx="1399515" cy="564129"/>
          </a:xfrm>
          <a:prstGeom prst="rect">
            <a:avLst/>
          </a:prstGeom>
          <a:noFill/>
        </p:spPr>
        <p:txBody>
          <a:bodyPr wrap="square">
            <a:spAutoFit/>
          </a:bodyPr>
          <a:lstStyle/>
          <a:p>
            <a:pPr algn="ctr" defTabSz="914377">
              <a:defRPr/>
            </a:pPr>
            <a:r>
              <a:rPr lang="fi-FI" sz="1533" b="1" dirty="0">
                <a:solidFill>
                  <a:srgbClr val="240E61"/>
                </a:solidFill>
                <a:latin typeface="Corbel" panose="020B0503020204020204" pitchFamily="34" charset="0"/>
              </a:rPr>
              <a:t>Resurssiviisas </a:t>
            </a:r>
          </a:p>
          <a:p>
            <a:pPr algn="ctr" defTabSz="914377">
              <a:defRPr/>
            </a:pPr>
            <a:r>
              <a:rPr lang="fi-FI" sz="1533" b="1" dirty="0">
                <a:solidFill>
                  <a:srgbClr val="240E61"/>
                </a:solidFill>
                <a:latin typeface="Corbel" panose="020B0503020204020204" pitchFamily="34" charset="0"/>
              </a:rPr>
              <a:t>Kuopio</a:t>
            </a:r>
          </a:p>
        </p:txBody>
      </p:sp>
      <p:sp>
        <p:nvSpPr>
          <p:cNvPr id="43" name="Pyöristetty suorakulmio 33">
            <a:extLst>
              <a:ext uri="{FF2B5EF4-FFF2-40B4-BE49-F238E27FC236}">
                <a16:creationId xmlns:a16="http://schemas.microsoft.com/office/drawing/2014/main" id="{E93E8045-D359-41B1-AA2B-6DED458F1123}"/>
              </a:ext>
            </a:extLst>
          </p:cNvPr>
          <p:cNvSpPr/>
          <p:nvPr/>
        </p:nvSpPr>
        <p:spPr>
          <a:xfrm>
            <a:off x="2751644" y="2374339"/>
            <a:ext cx="1331449" cy="1629831"/>
          </a:xfrm>
          <a:prstGeom prst="round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t" anchorCtr="0"/>
          <a:lstStyle/>
          <a:p>
            <a:pPr algn="ctr" defTabSz="914377">
              <a:defRPr/>
            </a:pPr>
            <a:endParaRPr lang="fi-FI" dirty="0">
              <a:solidFill>
                <a:prstClr val="black"/>
              </a:solidFill>
              <a:latin typeface="Corbel" panose="020B0503020204020204" pitchFamily="34" charset="0"/>
            </a:endParaRPr>
          </a:p>
        </p:txBody>
      </p:sp>
      <p:sp>
        <p:nvSpPr>
          <p:cNvPr id="45" name="Tekstiruutu 44">
            <a:extLst>
              <a:ext uri="{FF2B5EF4-FFF2-40B4-BE49-F238E27FC236}">
                <a16:creationId xmlns:a16="http://schemas.microsoft.com/office/drawing/2014/main" id="{8AA6F341-82A0-4C89-B80E-9A78C156D036}"/>
              </a:ext>
            </a:extLst>
          </p:cNvPr>
          <p:cNvSpPr txBox="1"/>
          <p:nvPr/>
        </p:nvSpPr>
        <p:spPr>
          <a:xfrm>
            <a:off x="2751644" y="2461318"/>
            <a:ext cx="1367001" cy="564129"/>
          </a:xfrm>
          <a:prstGeom prst="rect">
            <a:avLst/>
          </a:prstGeom>
          <a:noFill/>
        </p:spPr>
        <p:txBody>
          <a:bodyPr wrap="square">
            <a:spAutoFit/>
          </a:bodyPr>
          <a:lstStyle/>
          <a:p>
            <a:pPr algn="ctr" defTabSz="914377">
              <a:defRPr/>
            </a:pPr>
            <a:r>
              <a:rPr lang="fi-FI" sz="1533" b="1" dirty="0">
                <a:solidFill>
                  <a:srgbClr val="240E61"/>
                </a:solidFill>
                <a:latin typeface="Corbel" panose="020B0503020204020204" pitchFamily="34" charset="0"/>
              </a:rPr>
              <a:t>Hyvinvoiva</a:t>
            </a:r>
          </a:p>
          <a:p>
            <a:pPr algn="ctr" defTabSz="914377">
              <a:defRPr/>
            </a:pPr>
            <a:r>
              <a:rPr lang="fi-FI" sz="1533" b="1" dirty="0">
                <a:solidFill>
                  <a:srgbClr val="240E61"/>
                </a:solidFill>
                <a:latin typeface="Corbel" panose="020B0503020204020204" pitchFamily="34" charset="0"/>
              </a:rPr>
              <a:t>Kuopio</a:t>
            </a:r>
          </a:p>
        </p:txBody>
      </p:sp>
      <p:sp>
        <p:nvSpPr>
          <p:cNvPr id="46" name="Pyöristetty suorakulmio 33">
            <a:extLst>
              <a:ext uri="{FF2B5EF4-FFF2-40B4-BE49-F238E27FC236}">
                <a16:creationId xmlns:a16="http://schemas.microsoft.com/office/drawing/2014/main" id="{1D19A28F-BD08-4016-8D33-F57F99715AEA}"/>
              </a:ext>
            </a:extLst>
          </p:cNvPr>
          <p:cNvSpPr/>
          <p:nvPr/>
        </p:nvSpPr>
        <p:spPr>
          <a:xfrm>
            <a:off x="1314097" y="2369133"/>
            <a:ext cx="1331449" cy="1629831"/>
          </a:xfrm>
          <a:prstGeom prst="round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t" anchorCtr="0"/>
          <a:lstStyle/>
          <a:p>
            <a:pPr algn="ctr" defTabSz="914377">
              <a:defRPr/>
            </a:pPr>
            <a:endParaRPr lang="fi-FI" dirty="0">
              <a:solidFill>
                <a:prstClr val="black"/>
              </a:solidFill>
              <a:latin typeface="Corbel" panose="020B0503020204020204" pitchFamily="34" charset="0"/>
            </a:endParaRPr>
          </a:p>
        </p:txBody>
      </p:sp>
      <p:sp>
        <p:nvSpPr>
          <p:cNvPr id="48" name="Tekstiruutu 47">
            <a:extLst>
              <a:ext uri="{FF2B5EF4-FFF2-40B4-BE49-F238E27FC236}">
                <a16:creationId xmlns:a16="http://schemas.microsoft.com/office/drawing/2014/main" id="{24DAE4E9-E2CA-4F56-A253-C48DA03F6C43}"/>
              </a:ext>
            </a:extLst>
          </p:cNvPr>
          <p:cNvSpPr txBox="1"/>
          <p:nvPr/>
        </p:nvSpPr>
        <p:spPr>
          <a:xfrm>
            <a:off x="1381148" y="2456111"/>
            <a:ext cx="1197344" cy="564129"/>
          </a:xfrm>
          <a:prstGeom prst="rect">
            <a:avLst/>
          </a:prstGeom>
          <a:noFill/>
        </p:spPr>
        <p:txBody>
          <a:bodyPr wrap="square">
            <a:spAutoFit/>
          </a:bodyPr>
          <a:lstStyle/>
          <a:p>
            <a:pPr algn="ctr" defTabSz="914377">
              <a:defRPr/>
            </a:pPr>
            <a:r>
              <a:rPr lang="fi-FI" sz="1533" b="1" dirty="0">
                <a:solidFill>
                  <a:srgbClr val="240E61"/>
                </a:solidFill>
                <a:latin typeface="Corbel" panose="020B0503020204020204" pitchFamily="34" charset="0"/>
              </a:rPr>
              <a:t>Kasvava </a:t>
            </a:r>
          </a:p>
          <a:p>
            <a:pPr algn="ctr" defTabSz="914377">
              <a:defRPr/>
            </a:pPr>
            <a:r>
              <a:rPr lang="fi-FI" sz="1533" b="1" dirty="0">
                <a:solidFill>
                  <a:srgbClr val="240E61"/>
                </a:solidFill>
                <a:latin typeface="Corbel" panose="020B0503020204020204" pitchFamily="34" charset="0"/>
              </a:rPr>
              <a:t>Kuopio</a:t>
            </a:r>
          </a:p>
        </p:txBody>
      </p:sp>
      <p:sp>
        <p:nvSpPr>
          <p:cNvPr id="25" name="Pyöristetty suorakulmio 38">
            <a:extLst>
              <a:ext uri="{FF2B5EF4-FFF2-40B4-BE49-F238E27FC236}">
                <a16:creationId xmlns:a16="http://schemas.microsoft.com/office/drawing/2014/main" id="{3E672A78-6A89-4412-BC61-95B4AFC2430A}"/>
              </a:ext>
            </a:extLst>
          </p:cNvPr>
          <p:cNvSpPr/>
          <p:nvPr/>
        </p:nvSpPr>
        <p:spPr>
          <a:xfrm>
            <a:off x="1137376" y="4548927"/>
            <a:ext cx="9909025" cy="1251512"/>
          </a:xfrm>
          <a:prstGeom prst="roundRect">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defRPr/>
            </a:pPr>
            <a:r>
              <a:rPr lang="fi-FI" b="1" dirty="0">
                <a:solidFill>
                  <a:srgbClr val="240E61"/>
                </a:solidFill>
                <a:latin typeface="Corbel" panose="020B0503020204020204" pitchFamily="34" charset="0"/>
              </a:rPr>
              <a:t>Vuosittain tapahtuva toiminnan ja talouden suunnittelu</a:t>
            </a:r>
          </a:p>
        </p:txBody>
      </p:sp>
      <p:sp>
        <p:nvSpPr>
          <p:cNvPr id="50" name="Tekstiruutu 49">
            <a:extLst>
              <a:ext uri="{FF2B5EF4-FFF2-40B4-BE49-F238E27FC236}">
                <a16:creationId xmlns:a16="http://schemas.microsoft.com/office/drawing/2014/main" id="{8FAB4D9C-0EE6-4FCD-9550-EC574292B80B}"/>
              </a:ext>
            </a:extLst>
          </p:cNvPr>
          <p:cNvSpPr txBox="1"/>
          <p:nvPr/>
        </p:nvSpPr>
        <p:spPr>
          <a:xfrm>
            <a:off x="1943760" y="5042866"/>
            <a:ext cx="3688299" cy="564129"/>
          </a:xfrm>
          <a:prstGeom prst="rect">
            <a:avLst/>
          </a:prstGeom>
          <a:noFill/>
        </p:spPr>
        <p:txBody>
          <a:bodyPr wrap="square">
            <a:spAutoFit/>
          </a:bodyPr>
          <a:lstStyle/>
          <a:p>
            <a:pPr algn="ctr" defTabSz="914377">
              <a:defRPr/>
            </a:pPr>
            <a:r>
              <a:rPr lang="fi-FI" sz="1533" b="1" dirty="0">
                <a:solidFill>
                  <a:srgbClr val="FFFFFF"/>
                </a:solidFill>
                <a:latin typeface="Corbel" panose="020B0503020204020204" pitchFamily="34" charset="0"/>
              </a:rPr>
              <a:t>Talousarvio ja taloussuunnitelma</a:t>
            </a:r>
          </a:p>
          <a:p>
            <a:pPr algn="ctr" defTabSz="914377">
              <a:defRPr/>
            </a:pPr>
            <a:r>
              <a:rPr lang="fi-FI" sz="1533" dirty="0">
                <a:solidFill>
                  <a:srgbClr val="FFFFFF"/>
                </a:solidFill>
                <a:latin typeface="Corbel" panose="020B0503020204020204" pitchFamily="34" charset="0"/>
              </a:rPr>
              <a:t>(sitovat tavoitteet ja talouskehys)</a:t>
            </a:r>
          </a:p>
        </p:txBody>
      </p:sp>
      <p:sp>
        <p:nvSpPr>
          <p:cNvPr id="52" name="Tekstiruutu 51">
            <a:extLst>
              <a:ext uri="{FF2B5EF4-FFF2-40B4-BE49-F238E27FC236}">
                <a16:creationId xmlns:a16="http://schemas.microsoft.com/office/drawing/2014/main" id="{DECD452F-0841-4181-891A-9534B929EC5C}"/>
              </a:ext>
            </a:extLst>
          </p:cNvPr>
          <p:cNvSpPr txBox="1"/>
          <p:nvPr/>
        </p:nvSpPr>
        <p:spPr>
          <a:xfrm>
            <a:off x="6559944" y="5046441"/>
            <a:ext cx="3688299" cy="564129"/>
          </a:xfrm>
          <a:prstGeom prst="rect">
            <a:avLst/>
          </a:prstGeom>
          <a:noFill/>
        </p:spPr>
        <p:txBody>
          <a:bodyPr wrap="square">
            <a:spAutoFit/>
          </a:bodyPr>
          <a:lstStyle/>
          <a:p>
            <a:pPr algn="ctr" defTabSz="914377">
              <a:defRPr/>
            </a:pPr>
            <a:r>
              <a:rPr lang="fi-FI" sz="1533" b="1" dirty="0">
                <a:solidFill>
                  <a:srgbClr val="FFFFFF"/>
                </a:solidFill>
                <a:latin typeface="Corbel" panose="020B0503020204020204" pitchFamily="34" charset="0"/>
              </a:rPr>
              <a:t>Palvelualueiden käyttösuunnitelmat </a:t>
            </a:r>
            <a:r>
              <a:rPr lang="fi-FI" sz="1533" dirty="0">
                <a:solidFill>
                  <a:srgbClr val="FFFFFF"/>
                </a:solidFill>
                <a:latin typeface="Corbel" panose="020B0503020204020204" pitchFamily="34" charset="0"/>
              </a:rPr>
              <a:t>(tavoitteita toteuttavat toimenpiteet)</a:t>
            </a:r>
          </a:p>
        </p:txBody>
      </p:sp>
    </p:spTree>
    <p:extLst>
      <p:ext uri="{BB962C8B-B14F-4D97-AF65-F5344CB8AC3E}">
        <p14:creationId xmlns:p14="http://schemas.microsoft.com/office/powerpoint/2010/main" val="3863972847"/>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12614841-6C9B-4546-845E-72E92A2282BF}"/>
              </a:ext>
            </a:extLst>
          </p:cNvPr>
          <p:cNvSpPr/>
          <p:nvPr/>
        </p:nvSpPr>
        <p:spPr>
          <a:xfrm>
            <a:off x="1099766" y="804429"/>
            <a:ext cx="8039380" cy="461665"/>
          </a:xfrm>
          <a:prstGeom prst="rect">
            <a:avLst/>
          </a:prstGeom>
        </p:spPr>
        <p:txBody>
          <a:bodyPr wrap="none">
            <a:spAutoFit/>
          </a:bodyPr>
          <a:lstStyle/>
          <a:p>
            <a:r>
              <a:rPr lang="fi-FI" sz="2400" b="1" dirty="0">
                <a:solidFill>
                  <a:schemeClr val="tx2"/>
                </a:solidFill>
              </a:rPr>
              <a:t>Hyvinvointityön vaikuttavuuden lisääminen käytännössä</a:t>
            </a:r>
          </a:p>
        </p:txBody>
      </p:sp>
      <p:sp>
        <p:nvSpPr>
          <p:cNvPr id="9" name="Tekstiruutu 8">
            <a:extLst>
              <a:ext uri="{FF2B5EF4-FFF2-40B4-BE49-F238E27FC236}">
                <a16:creationId xmlns:a16="http://schemas.microsoft.com/office/drawing/2014/main" id="{2F4EF309-CC6D-4A58-B5C4-BEC33E6488D8}"/>
              </a:ext>
            </a:extLst>
          </p:cNvPr>
          <p:cNvSpPr txBox="1"/>
          <p:nvPr/>
        </p:nvSpPr>
        <p:spPr>
          <a:xfrm>
            <a:off x="4284658" y="1430572"/>
            <a:ext cx="2600145" cy="276999"/>
          </a:xfrm>
          <a:prstGeom prst="rect">
            <a:avLst/>
          </a:prstGeom>
          <a:noFill/>
        </p:spPr>
        <p:txBody>
          <a:bodyPr wrap="square" rtlCol="0">
            <a:spAutoFit/>
          </a:bodyPr>
          <a:lstStyle/>
          <a:p>
            <a:pPr algn="ctr"/>
            <a:r>
              <a:rPr lang="fi-FI" sz="1200" b="1" dirty="0">
                <a:solidFill>
                  <a:schemeClr val="bg2"/>
                </a:solidFill>
              </a:rPr>
              <a:t>Kohti Hyvän elämän pääkaupunkia</a:t>
            </a:r>
          </a:p>
        </p:txBody>
      </p:sp>
      <p:pic>
        <p:nvPicPr>
          <p:cNvPr id="5" name="Kuva 4">
            <a:extLst>
              <a:ext uri="{FF2B5EF4-FFF2-40B4-BE49-F238E27FC236}">
                <a16:creationId xmlns:a16="http://schemas.microsoft.com/office/drawing/2014/main" id="{58B65440-C46C-4C3A-BA5F-46789193F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991" y="1569072"/>
            <a:ext cx="7505205" cy="4269396"/>
          </a:xfrm>
          <a:prstGeom prst="rect">
            <a:avLst/>
          </a:prstGeom>
        </p:spPr>
      </p:pic>
    </p:spTree>
    <p:extLst>
      <p:ext uri="{BB962C8B-B14F-4D97-AF65-F5344CB8AC3E}">
        <p14:creationId xmlns:p14="http://schemas.microsoft.com/office/powerpoint/2010/main" val="2876032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12614841-6C9B-4546-845E-72E92A2282BF}"/>
              </a:ext>
            </a:extLst>
          </p:cNvPr>
          <p:cNvSpPr/>
          <p:nvPr/>
        </p:nvSpPr>
        <p:spPr>
          <a:xfrm>
            <a:off x="1099766" y="804429"/>
            <a:ext cx="8039380" cy="461665"/>
          </a:xfrm>
          <a:prstGeom prst="rect">
            <a:avLst/>
          </a:prstGeom>
        </p:spPr>
        <p:txBody>
          <a:bodyPr wrap="none">
            <a:spAutoFit/>
          </a:bodyPr>
          <a:lstStyle/>
          <a:p>
            <a:r>
              <a:rPr lang="fi-FI" sz="2400" b="1" dirty="0">
                <a:solidFill>
                  <a:schemeClr val="tx2"/>
                </a:solidFill>
              </a:rPr>
              <a:t>Hyvinvointityön vaikuttavuuden lisääminen käytännössä</a:t>
            </a:r>
          </a:p>
        </p:txBody>
      </p:sp>
      <p:pic>
        <p:nvPicPr>
          <p:cNvPr id="4" name="Kuva 3" descr="Kuva, joka sisältää kohteen näyttökuva&#10;&#10;Kuvaus luotu automaattisesti">
            <a:extLst>
              <a:ext uri="{FF2B5EF4-FFF2-40B4-BE49-F238E27FC236}">
                <a16:creationId xmlns:a16="http://schemas.microsoft.com/office/drawing/2014/main" id="{A7CB33D5-ECC5-4995-A78A-0BA36FA0B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885" y="1203512"/>
            <a:ext cx="7889825" cy="4746458"/>
          </a:xfrm>
          <a:prstGeom prst="rect">
            <a:avLst/>
          </a:prstGeom>
        </p:spPr>
      </p:pic>
    </p:spTree>
    <p:extLst>
      <p:ext uri="{BB962C8B-B14F-4D97-AF65-F5344CB8AC3E}">
        <p14:creationId xmlns:p14="http://schemas.microsoft.com/office/powerpoint/2010/main" val="3384336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301AAD01-1FAB-4318-9002-ABDDF602C79A}"/>
              </a:ext>
            </a:extLst>
          </p:cNvPr>
          <p:cNvSpPr/>
          <p:nvPr/>
        </p:nvSpPr>
        <p:spPr>
          <a:xfrm>
            <a:off x="1116090" y="793235"/>
            <a:ext cx="8969008" cy="830997"/>
          </a:xfrm>
          <a:prstGeom prst="rect">
            <a:avLst/>
          </a:prstGeom>
        </p:spPr>
        <p:txBody>
          <a:bodyPr wrap="square">
            <a:spAutoFit/>
          </a:bodyPr>
          <a:lstStyle/>
          <a:p>
            <a:r>
              <a:rPr lang="fi-FI" sz="2400" b="1" dirty="0">
                <a:solidFill>
                  <a:schemeClr val="tx2"/>
                </a:solidFill>
              </a:rPr>
              <a:t>Vaikuttavuuden lisääminen edellyttää ajattelutavan muutosta -Toiminnan lähtökohtana vaikuttavuustavoitteet</a:t>
            </a:r>
          </a:p>
        </p:txBody>
      </p:sp>
      <p:pic>
        <p:nvPicPr>
          <p:cNvPr id="6" name="Kuva 5" descr="Kuva, joka sisältää kohteen näyttökuva&#10;&#10;Kuvaus luotu automaattisesti">
            <a:extLst>
              <a:ext uri="{FF2B5EF4-FFF2-40B4-BE49-F238E27FC236}">
                <a16:creationId xmlns:a16="http://schemas.microsoft.com/office/drawing/2014/main" id="{9440D12E-0730-41A2-A2ED-ACF8467DF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084" y="2090057"/>
            <a:ext cx="9443860" cy="3176649"/>
          </a:xfrm>
          <a:prstGeom prst="rect">
            <a:avLst/>
          </a:prstGeom>
        </p:spPr>
      </p:pic>
      <p:sp>
        <p:nvSpPr>
          <p:cNvPr id="5" name="Tekstiruutu 4">
            <a:extLst>
              <a:ext uri="{FF2B5EF4-FFF2-40B4-BE49-F238E27FC236}">
                <a16:creationId xmlns:a16="http://schemas.microsoft.com/office/drawing/2014/main" id="{1077F799-46B6-49A7-A5AB-CEAD736A992F}"/>
              </a:ext>
            </a:extLst>
          </p:cNvPr>
          <p:cNvSpPr txBox="1"/>
          <p:nvPr/>
        </p:nvSpPr>
        <p:spPr>
          <a:xfrm>
            <a:off x="7855526" y="5575138"/>
            <a:ext cx="2933206" cy="230832"/>
          </a:xfrm>
          <a:prstGeom prst="rect">
            <a:avLst/>
          </a:prstGeom>
          <a:noFill/>
        </p:spPr>
        <p:txBody>
          <a:bodyPr wrap="square" rtlCol="0">
            <a:spAutoFit/>
          </a:bodyPr>
          <a:lstStyle/>
          <a:p>
            <a:pPr algn="r"/>
            <a:r>
              <a:rPr lang="fi-FI" sz="900" dirty="0"/>
              <a:t>Mukailtu </a:t>
            </a:r>
            <a:r>
              <a:rPr lang="fi-FI" sz="900" dirty="0" err="1"/>
              <a:t>Helikosken</a:t>
            </a:r>
            <a:r>
              <a:rPr lang="fi-FI" sz="900" dirty="0"/>
              <a:t> ym. 2019 mallia</a:t>
            </a:r>
          </a:p>
        </p:txBody>
      </p:sp>
    </p:spTree>
    <p:extLst>
      <p:ext uri="{BB962C8B-B14F-4D97-AF65-F5344CB8AC3E}">
        <p14:creationId xmlns:p14="http://schemas.microsoft.com/office/powerpoint/2010/main" val="2515737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65526C43-BF28-4CCE-939D-533D7B8480B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21333" y="26475"/>
            <a:ext cx="5565266" cy="5779495"/>
          </a:xfrm>
          <a:prstGeom prst="rect">
            <a:avLst/>
          </a:prstGeom>
        </p:spPr>
      </p:pic>
      <p:sp>
        <p:nvSpPr>
          <p:cNvPr id="7" name="Suorakulmio 6">
            <a:extLst>
              <a:ext uri="{FF2B5EF4-FFF2-40B4-BE49-F238E27FC236}">
                <a16:creationId xmlns:a16="http://schemas.microsoft.com/office/drawing/2014/main" id="{5303CF04-CEB1-4A57-BEF3-09AADFC9ED28}"/>
              </a:ext>
            </a:extLst>
          </p:cNvPr>
          <p:cNvSpPr/>
          <p:nvPr/>
        </p:nvSpPr>
        <p:spPr>
          <a:xfrm>
            <a:off x="975008" y="2776569"/>
            <a:ext cx="3257623" cy="830997"/>
          </a:xfrm>
          <a:prstGeom prst="rect">
            <a:avLst/>
          </a:prstGeom>
        </p:spPr>
        <p:txBody>
          <a:bodyPr wrap="none">
            <a:spAutoFit/>
          </a:bodyPr>
          <a:lstStyle/>
          <a:p>
            <a:r>
              <a:rPr lang="fi-FI" sz="2400" b="1" dirty="0">
                <a:solidFill>
                  <a:schemeClr val="tx2"/>
                </a:solidFill>
              </a:rPr>
              <a:t>HYVINVOIVA KUOPIO</a:t>
            </a:r>
          </a:p>
          <a:p>
            <a:r>
              <a:rPr lang="fi-FI" sz="2400" b="1" dirty="0">
                <a:solidFill>
                  <a:schemeClr val="tx2"/>
                </a:solidFill>
              </a:rPr>
              <a:t>”ekosysteemi”</a:t>
            </a:r>
          </a:p>
        </p:txBody>
      </p:sp>
      <p:sp>
        <p:nvSpPr>
          <p:cNvPr id="4" name="Tekstiruutu 3">
            <a:extLst>
              <a:ext uri="{FF2B5EF4-FFF2-40B4-BE49-F238E27FC236}">
                <a16:creationId xmlns:a16="http://schemas.microsoft.com/office/drawing/2014/main" id="{1E6EA6D8-83C7-467A-84E5-B32B01608E25}"/>
              </a:ext>
            </a:extLst>
          </p:cNvPr>
          <p:cNvSpPr txBox="1"/>
          <p:nvPr/>
        </p:nvSpPr>
        <p:spPr>
          <a:xfrm>
            <a:off x="7855526" y="5575138"/>
            <a:ext cx="2933206" cy="230832"/>
          </a:xfrm>
          <a:prstGeom prst="rect">
            <a:avLst/>
          </a:prstGeom>
          <a:noFill/>
        </p:spPr>
        <p:txBody>
          <a:bodyPr wrap="square" rtlCol="0">
            <a:spAutoFit/>
          </a:bodyPr>
          <a:lstStyle/>
          <a:p>
            <a:pPr algn="r"/>
            <a:r>
              <a:rPr lang="fi-FI" sz="900" dirty="0"/>
              <a:t>Mukailtu </a:t>
            </a:r>
            <a:r>
              <a:rPr lang="fi-FI" sz="900" dirty="0" err="1"/>
              <a:t>Helikosken</a:t>
            </a:r>
            <a:r>
              <a:rPr lang="fi-FI" sz="900" dirty="0"/>
              <a:t> ym. 2019 mallia</a:t>
            </a:r>
          </a:p>
        </p:txBody>
      </p:sp>
    </p:spTree>
    <p:extLst>
      <p:ext uri="{BB962C8B-B14F-4D97-AF65-F5344CB8AC3E}">
        <p14:creationId xmlns:p14="http://schemas.microsoft.com/office/powerpoint/2010/main" val="703815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88877E43-6BDE-4283-9873-E78093DE531E}"/>
              </a:ext>
            </a:extLst>
          </p:cNvPr>
          <p:cNvSpPr/>
          <p:nvPr/>
        </p:nvSpPr>
        <p:spPr>
          <a:xfrm>
            <a:off x="975008" y="2776569"/>
            <a:ext cx="4043094" cy="830997"/>
          </a:xfrm>
          <a:prstGeom prst="rect">
            <a:avLst/>
          </a:prstGeom>
        </p:spPr>
        <p:txBody>
          <a:bodyPr wrap="none">
            <a:spAutoFit/>
          </a:bodyPr>
          <a:lstStyle/>
          <a:p>
            <a:r>
              <a:rPr lang="fi-FI" sz="2400" b="1" dirty="0">
                <a:solidFill>
                  <a:schemeClr val="tx2"/>
                </a:solidFill>
              </a:rPr>
              <a:t>HYVINVOIVA KUOPIO 2030 </a:t>
            </a:r>
          </a:p>
          <a:p>
            <a:r>
              <a:rPr lang="fi-FI" sz="2400" b="1" dirty="0">
                <a:solidFill>
                  <a:schemeClr val="tx2"/>
                </a:solidFill>
              </a:rPr>
              <a:t>Hyvän elämän elementit</a:t>
            </a:r>
          </a:p>
        </p:txBody>
      </p:sp>
      <p:pic>
        <p:nvPicPr>
          <p:cNvPr id="4" name="Kuva 3">
            <a:extLst>
              <a:ext uri="{FF2B5EF4-FFF2-40B4-BE49-F238E27FC236}">
                <a16:creationId xmlns:a16="http://schemas.microsoft.com/office/drawing/2014/main" id="{01283E41-533E-459F-95FF-A2B4F0BCB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2322" y="0"/>
            <a:ext cx="6858000" cy="6858000"/>
          </a:xfrm>
          <a:prstGeom prst="rect">
            <a:avLst/>
          </a:prstGeom>
        </p:spPr>
      </p:pic>
    </p:spTree>
    <p:extLst>
      <p:ext uri="{BB962C8B-B14F-4D97-AF65-F5344CB8AC3E}">
        <p14:creationId xmlns:p14="http://schemas.microsoft.com/office/powerpoint/2010/main" val="1935801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9A39042A-DE30-4300-B27C-2780682AE8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7611" y="822120"/>
            <a:ext cx="10734920" cy="5847127"/>
          </a:xfrm>
          <a:prstGeom prst="rect">
            <a:avLst/>
          </a:prstGeom>
        </p:spPr>
      </p:pic>
      <p:sp>
        <p:nvSpPr>
          <p:cNvPr id="4" name="Tekstiruutu 3">
            <a:extLst>
              <a:ext uri="{FF2B5EF4-FFF2-40B4-BE49-F238E27FC236}">
                <a16:creationId xmlns:a16="http://schemas.microsoft.com/office/drawing/2014/main" id="{527BAA34-F8B6-47D3-82BC-1C6F5E9E41FA}"/>
              </a:ext>
            </a:extLst>
          </p:cNvPr>
          <p:cNvSpPr txBox="1"/>
          <p:nvPr/>
        </p:nvSpPr>
        <p:spPr>
          <a:xfrm>
            <a:off x="0" y="375196"/>
            <a:ext cx="12192000" cy="461665"/>
          </a:xfrm>
          <a:prstGeom prst="rect">
            <a:avLst/>
          </a:prstGeom>
          <a:noFill/>
        </p:spPr>
        <p:txBody>
          <a:bodyPr wrap="square" rtlCol="0">
            <a:spAutoFit/>
          </a:bodyPr>
          <a:lstStyle/>
          <a:p>
            <a:pPr algn="ctr"/>
            <a:r>
              <a:rPr lang="fi-FI" sz="2400" b="1" dirty="0">
                <a:solidFill>
                  <a:schemeClr val="tx2"/>
                </a:solidFill>
              </a:rPr>
              <a:t>Hyvinvointityö osana Kuopion kaupungin normaalia johtamisrakennetta</a:t>
            </a:r>
          </a:p>
        </p:txBody>
      </p:sp>
      <p:sp>
        <p:nvSpPr>
          <p:cNvPr id="6" name="Tekstiruutu 5">
            <a:extLst>
              <a:ext uri="{FF2B5EF4-FFF2-40B4-BE49-F238E27FC236}">
                <a16:creationId xmlns:a16="http://schemas.microsoft.com/office/drawing/2014/main" id="{86E7C2BB-73E8-460D-BBF1-7E79F1140F16}"/>
              </a:ext>
            </a:extLst>
          </p:cNvPr>
          <p:cNvSpPr txBox="1"/>
          <p:nvPr/>
        </p:nvSpPr>
        <p:spPr>
          <a:xfrm>
            <a:off x="2856461" y="1439710"/>
            <a:ext cx="6562967" cy="307777"/>
          </a:xfrm>
          <a:prstGeom prst="rect">
            <a:avLst/>
          </a:prstGeom>
          <a:noFill/>
        </p:spPr>
        <p:txBody>
          <a:bodyPr wrap="square" rtlCol="0">
            <a:spAutoFit/>
          </a:bodyPr>
          <a:lstStyle/>
          <a:p>
            <a:pPr algn="ctr"/>
            <a:r>
              <a:rPr lang="fi-FI" sz="1400" b="1" dirty="0">
                <a:solidFill>
                  <a:schemeClr val="bg1"/>
                </a:solidFill>
              </a:rPr>
              <a:t>Kuopio – Hyvän elämän pääkaupunki 2030</a:t>
            </a:r>
          </a:p>
        </p:txBody>
      </p:sp>
      <p:sp>
        <p:nvSpPr>
          <p:cNvPr id="7" name="Tekstiruutu 6">
            <a:extLst>
              <a:ext uri="{FF2B5EF4-FFF2-40B4-BE49-F238E27FC236}">
                <a16:creationId xmlns:a16="http://schemas.microsoft.com/office/drawing/2014/main" id="{419ACCF6-EBAF-4419-8941-39D372A1068A}"/>
              </a:ext>
            </a:extLst>
          </p:cNvPr>
          <p:cNvSpPr txBox="1"/>
          <p:nvPr/>
        </p:nvSpPr>
        <p:spPr>
          <a:xfrm>
            <a:off x="2864850" y="1875938"/>
            <a:ext cx="6562967" cy="215444"/>
          </a:xfrm>
          <a:prstGeom prst="rect">
            <a:avLst/>
          </a:prstGeom>
          <a:noFill/>
        </p:spPr>
        <p:txBody>
          <a:bodyPr wrap="square" rtlCol="0">
            <a:spAutoFit/>
          </a:bodyPr>
          <a:lstStyle/>
          <a:p>
            <a:pPr algn="ctr"/>
            <a:r>
              <a:rPr lang="fi-FI" sz="800" dirty="0"/>
              <a:t>Kaupunginjohtaja, kaupunginhallitus, kaupunginvaltuusto, lautakunnat</a:t>
            </a:r>
          </a:p>
        </p:txBody>
      </p:sp>
      <p:sp>
        <p:nvSpPr>
          <p:cNvPr id="8" name="Tekstiruutu 7">
            <a:extLst>
              <a:ext uri="{FF2B5EF4-FFF2-40B4-BE49-F238E27FC236}">
                <a16:creationId xmlns:a16="http://schemas.microsoft.com/office/drawing/2014/main" id="{EEB310B7-2D6E-47FA-8C10-8E4AD51ADFFB}"/>
              </a:ext>
            </a:extLst>
          </p:cNvPr>
          <p:cNvSpPr txBox="1"/>
          <p:nvPr/>
        </p:nvSpPr>
        <p:spPr>
          <a:xfrm>
            <a:off x="2873239" y="2161449"/>
            <a:ext cx="6562967" cy="246221"/>
          </a:xfrm>
          <a:prstGeom prst="rect">
            <a:avLst/>
          </a:prstGeom>
          <a:noFill/>
        </p:spPr>
        <p:txBody>
          <a:bodyPr wrap="square" rtlCol="0">
            <a:spAutoFit/>
          </a:bodyPr>
          <a:lstStyle/>
          <a:p>
            <a:pPr algn="ctr"/>
            <a:r>
              <a:rPr lang="fi-FI" sz="1000" b="1" dirty="0">
                <a:solidFill>
                  <a:schemeClr val="bg1"/>
                </a:solidFill>
              </a:rPr>
              <a:t>Hyvinvoiva Kuopio 2030</a:t>
            </a:r>
          </a:p>
        </p:txBody>
      </p:sp>
      <p:sp>
        <p:nvSpPr>
          <p:cNvPr id="14" name="Tekstiruutu 13">
            <a:extLst>
              <a:ext uri="{FF2B5EF4-FFF2-40B4-BE49-F238E27FC236}">
                <a16:creationId xmlns:a16="http://schemas.microsoft.com/office/drawing/2014/main" id="{C6010888-CE2B-439F-96B6-6FC1EBA2EA95}"/>
              </a:ext>
            </a:extLst>
          </p:cNvPr>
          <p:cNvSpPr txBox="1"/>
          <p:nvPr/>
        </p:nvSpPr>
        <p:spPr>
          <a:xfrm>
            <a:off x="1140903" y="2547525"/>
            <a:ext cx="1782670" cy="246221"/>
          </a:xfrm>
          <a:prstGeom prst="rect">
            <a:avLst/>
          </a:prstGeom>
          <a:noFill/>
        </p:spPr>
        <p:txBody>
          <a:bodyPr wrap="square" rtlCol="0">
            <a:spAutoFit/>
          </a:bodyPr>
          <a:lstStyle/>
          <a:p>
            <a:pPr algn="ctr"/>
            <a:r>
              <a:rPr lang="fi-FI" sz="1000" dirty="0">
                <a:solidFill>
                  <a:schemeClr val="bg1"/>
                </a:solidFill>
              </a:rPr>
              <a:t>Hyvän arjen rutiinit</a:t>
            </a:r>
          </a:p>
        </p:txBody>
      </p:sp>
      <p:sp>
        <p:nvSpPr>
          <p:cNvPr id="15" name="Tekstiruutu 14">
            <a:extLst>
              <a:ext uri="{FF2B5EF4-FFF2-40B4-BE49-F238E27FC236}">
                <a16:creationId xmlns:a16="http://schemas.microsoft.com/office/drawing/2014/main" id="{54E5CC44-EA8A-498C-8C0A-FF0F0017D2BF}"/>
              </a:ext>
            </a:extLst>
          </p:cNvPr>
          <p:cNvSpPr txBox="1"/>
          <p:nvPr/>
        </p:nvSpPr>
        <p:spPr>
          <a:xfrm>
            <a:off x="3152872" y="2547525"/>
            <a:ext cx="1782670" cy="246221"/>
          </a:xfrm>
          <a:prstGeom prst="rect">
            <a:avLst/>
          </a:prstGeom>
          <a:noFill/>
        </p:spPr>
        <p:txBody>
          <a:bodyPr wrap="square" rtlCol="0">
            <a:spAutoFit/>
          </a:bodyPr>
          <a:lstStyle/>
          <a:p>
            <a:pPr algn="ctr"/>
            <a:r>
              <a:rPr lang="fi-FI" sz="1000" dirty="0">
                <a:solidFill>
                  <a:schemeClr val="bg1"/>
                </a:solidFill>
              </a:rPr>
              <a:t>Hyvän elämän kanssakulkijat</a:t>
            </a:r>
          </a:p>
        </p:txBody>
      </p:sp>
      <p:sp>
        <p:nvSpPr>
          <p:cNvPr id="16" name="Tekstiruutu 15">
            <a:extLst>
              <a:ext uri="{FF2B5EF4-FFF2-40B4-BE49-F238E27FC236}">
                <a16:creationId xmlns:a16="http://schemas.microsoft.com/office/drawing/2014/main" id="{CA26537F-FD7B-40F8-87C2-A06A967965AB}"/>
              </a:ext>
            </a:extLst>
          </p:cNvPr>
          <p:cNvSpPr txBox="1"/>
          <p:nvPr/>
        </p:nvSpPr>
        <p:spPr>
          <a:xfrm>
            <a:off x="5176562" y="2547525"/>
            <a:ext cx="1782670" cy="246221"/>
          </a:xfrm>
          <a:prstGeom prst="rect">
            <a:avLst/>
          </a:prstGeom>
          <a:noFill/>
        </p:spPr>
        <p:txBody>
          <a:bodyPr wrap="square" rtlCol="0">
            <a:spAutoFit/>
          </a:bodyPr>
          <a:lstStyle/>
          <a:p>
            <a:pPr algn="ctr"/>
            <a:r>
              <a:rPr lang="fi-FI" sz="1000" dirty="0">
                <a:solidFill>
                  <a:schemeClr val="bg1"/>
                </a:solidFill>
              </a:rPr>
              <a:t>Hyvän elämän </a:t>
            </a:r>
            <a:r>
              <a:rPr lang="fi-FI" sz="1000" dirty="0" err="1">
                <a:solidFill>
                  <a:schemeClr val="bg1"/>
                </a:solidFill>
              </a:rPr>
              <a:t>ínnostajat</a:t>
            </a:r>
            <a:endParaRPr lang="fi-FI" sz="1000" dirty="0">
              <a:solidFill>
                <a:schemeClr val="bg1"/>
              </a:solidFill>
            </a:endParaRPr>
          </a:p>
        </p:txBody>
      </p:sp>
      <p:sp>
        <p:nvSpPr>
          <p:cNvPr id="17" name="Tekstiruutu 16">
            <a:extLst>
              <a:ext uri="{FF2B5EF4-FFF2-40B4-BE49-F238E27FC236}">
                <a16:creationId xmlns:a16="http://schemas.microsoft.com/office/drawing/2014/main" id="{6C74CCF2-9A83-41EE-BC6D-BE10988E9AD2}"/>
              </a:ext>
            </a:extLst>
          </p:cNvPr>
          <p:cNvSpPr txBox="1"/>
          <p:nvPr/>
        </p:nvSpPr>
        <p:spPr>
          <a:xfrm>
            <a:off x="7203067" y="2547525"/>
            <a:ext cx="1782670" cy="246221"/>
          </a:xfrm>
          <a:prstGeom prst="rect">
            <a:avLst/>
          </a:prstGeom>
          <a:noFill/>
        </p:spPr>
        <p:txBody>
          <a:bodyPr wrap="square" rtlCol="0">
            <a:spAutoFit/>
          </a:bodyPr>
          <a:lstStyle/>
          <a:p>
            <a:pPr algn="ctr"/>
            <a:r>
              <a:rPr lang="fi-FI" sz="1000" dirty="0">
                <a:solidFill>
                  <a:schemeClr val="bg1"/>
                </a:solidFill>
              </a:rPr>
              <a:t>Hyvän elämän toimeentulo</a:t>
            </a:r>
          </a:p>
        </p:txBody>
      </p:sp>
      <p:sp>
        <p:nvSpPr>
          <p:cNvPr id="18" name="Tekstiruutu 17">
            <a:extLst>
              <a:ext uri="{FF2B5EF4-FFF2-40B4-BE49-F238E27FC236}">
                <a16:creationId xmlns:a16="http://schemas.microsoft.com/office/drawing/2014/main" id="{72E38809-41CE-47A6-9878-96CF007DF006}"/>
              </a:ext>
            </a:extLst>
          </p:cNvPr>
          <p:cNvSpPr txBox="1"/>
          <p:nvPr/>
        </p:nvSpPr>
        <p:spPr>
          <a:xfrm>
            <a:off x="9160716" y="2547525"/>
            <a:ext cx="1898770" cy="246221"/>
          </a:xfrm>
          <a:prstGeom prst="rect">
            <a:avLst/>
          </a:prstGeom>
          <a:noFill/>
        </p:spPr>
        <p:txBody>
          <a:bodyPr wrap="square" rtlCol="0">
            <a:spAutoFit/>
          </a:bodyPr>
          <a:lstStyle/>
          <a:p>
            <a:pPr algn="ctr"/>
            <a:r>
              <a:rPr lang="fi-FI" sz="1000" dirty="0">
                <a:solidFill>
                  <a:schemeClr val="bg1"/>
                </a:solidFill>
              </a:rPr>
              <a:t>Hyvän elämän asuinympäristö</a:t>
            </a:r>
          </a:p>
        </p:txBody>
      </p:sp>
      <p:sp>
        <p:nvSpPr>
          <p:cNvPr id="19" name="Tekstiruutu 18">
            <a:extLst>
              <a:ext uri="{FF2B5EF4-FFF2-40B4-BE49-F238E27FC236}">
                <a16:creationId xmlns:a16="http://schemas.microsoft.com/office/drawing/2014/main" id="{C224DA00-4141-4AB4-9C29-49F1ACF4FCE6}"/>
              </a:ext>
            </a:extLst>
          </p:cNvPr>
          <p:cNvSpPr txBox="1"/>
          <p:nvPr/>
        </p:nvSpPr>
        <p:spPr>
          <a:xfrm>
            <a:off x="3498218" y="2856685"/>
            <a:ext cx="5083719" cy="461665"/>
          </a:xfrm>
          <a:prstGeom prst="rect">
            <a:avLst/>
          </a:prstGeom>
          <a:noFill/>
        </p:spPr>
        <p:txBody>
          <a:bodyPr wrap="square" rtlCol="0">
            <a:spAutoFit/>
          </a:bodyPr>
          <a:lstStyle/>
          <a:p>
            <a:pPr algn="ctr"/>
            <a:r>
              <a:rPr lang="fi-FI" sz="800" b="1" dirty="0">
                <a:solidFill>
                  <a:schemeClr val="bg1"/>
                </a:solidFill>
              </a:rPr>
              <a:t>Hyvinvointikertomus</a:t>
            </a:r>
          </a:p>
          <a:p>
            <a:pPr algn="ctr"/>
            <a:r>
              <a:rPr lang="fi-FI" sz="800" dirty="0">
                <a:solidFill>
                  <a:schemeClr val="bg1"/>
                </a:solidFill>
              </a:rPr>
              <a:t>Indikaattorit: Hyvinvoinnin tila, tavoitteet ja toimenpiteet</a:t>
            </a:r>
          </a:p>
          <a:p>
            <a:pPr algn="ctr"/>
            <a:r>
              <a:rPr lang="fi-FI" sz="800" dirty="0">
                <a:solidFill>
                  <a:schemeClr val="bg1"/>
                </a:solidFill>
              </a:rPr>
              <a:t>Seuranta Arviointi Suunnittelu</a:t>
            </a:r>
          </a:p>
        </p:txBody>
      </p:sp>
      <p:sp>
        <p:nvSpPr>
          <p:cNvPr id="20" name="Tekstiruutu 19">
            <a:extLst>
              <a:ext uri="{FF2B5EF4-FFF2-40B4-BE49-F238E27FC236}">
                <a16:creationId xmlns:a16="http://schemas.microsoft.com/office/drawing/2014/main" id="{1BAF1A6F-3532-47CF-B10F-7F2A8A268099}"/>
              </a:ext>
            </a:extLst>
          </p:cNvPr>
          <p:cNvSpPr txBox="1"/>
          <p:nvPr/>
        </p:nvSpPr>
        <p:spPr>
          <a:xfrm>
            <a:off x="3828516" y="3389642"/>
            <a:ext cx="4460905" cy="1384995"/>
          </a:xfrm>
          <a:prstGeom prst="rect">
            <a:avLst/>
          </a:prstGeom>
          <a:noFill/>
        </p:spPr>
        <p:txBody>
          <a:bodyPr wrap="square" rtlCol="0">
            <a:spAutoFit/>
          </a:bodyPr>
          <a:lstStyle/>
          <a:p>
            <a:pPr algn="ctr">
              <a:lnSpc>
                <a:spcPct val="150000"/>
              </a:lnSpc>
            </a:pPr>
            <a:r>
              <a:rPr lang="fi-FI" sz="800" b="1" dirty="0">
                <a:solidFill>
                  <a:schemeClr val="bg1"/>
                </a:solidFill>
              </a:rPr>
              <a:t>Hyvinvointiryhmä</a:t>
            </a:r>
          </a:p>
          <a:p>
            <a:r>
              <a:rPr lang="fi-FI" sz="800" b="1" dirty="0">
                <a:solidFill>
                  <a:schemeClr val="bg1"/>
                </a:solidFill>
              </a:rPr>
              <a:t>Johtaa ja linjaa työskentelyä Hyvinvoiva Kuopio 2030 –ohjelmatyön pohjalta</a:t>
            </a:r>
          </a:p>
          <a:p>
            <a:pPr marL="171450" indent="-171450">
              <a:buFont typeface="Arial" panose="020B0604020202020204" pitchFamily="34" charset="0"/>
              <a:buChar char="•"/>
            </a:pPr>
            <a:r>
              <a:rPr lang="fi-FI" sz="800" dirty="0">
                <a:solidFill>
                  <a:schemeClr val="bg1"/>
                </a:solidFill>
              </a:rPr>
              <a:t>Seuraa toimintaympäristön muutosta; hyvinvoinnin tila, käyttäytymisen muutos, palvelut jne.</a:t>
            </a:r>
          </a:p>
          <a:p>
            <a:pPr marL="171450" indent="-171450">
              <a:buFont typeface="Arial" panose="020B0604020202020204" pitchFamily="34" charset="0"/>
              <a:buChar char="•"/>
            </a:pPr>
            <a:r>
              <a:rPr lang="fi-FI" sz="800" dirty="0">
                <a:solidFill>
                  <a:schemeClr val="bg1"/>
                </a:solidFill>
              </a:rPr>
              <a:t>Ohjaa tavoitteiden mukaista toimintaa</a:t>
            </a:r>
          </a:p>
          <a:p>
            <a:pPr marL="171450" indent="-171450">
              <a:buFont typeface="Arial" panose="020B0604020202020204" pitchFamily="34" charset="0"/>
              <a:buChar char="•"/>
            </a:pPr>
            <a:r>
              <a:rPr lang="fi-FI" sz="800" dirty="0">
                <a:solidFill>
                  <a:schemeClr val="bg1"/>
                </a:solidFill>
              </a:rPr>
              <a:t>Linjaa käytettävät seurantamittarit valmistelun pohjalta</a:t>
            </a:r>
          </a:p>
          <a:p>
            <a:pPr marL="171450" indent="-171450">
              <a:buFont typeface="Arial" panose="020B0604020202020204" pitchFamily="34" charset="0"/>
              <a:buChar char="•"/>
            </a:pPr>
            <a:r>
              <a:rPr lang="fi-FI" sz="800" dirty="0">
                <a:solidFill>
                  <a:schemeClr val="bg1"/>
                </a:solidFill>
              </a:rPr>
              <a:t>Linjaa tavoitetilan ja vaikuttavuuden mittaamisen – Tutkimusyhteistyö</a:t>
            </a:r>
          </a:p>
          <a:p>
            <a:pPr marL="171450" indent="-171450">
              <a:buFont typeface="Arial" panose="020B0604020202020204" pitchFamily="34" charset="0"/>
              <a:buChar char="•"/>
            </a:pPr>
            <a:r>
              <a:rPr lang="fi-FI" sz="800" dirty="0">
                <a:solidFill>
                  <a:schemeClr val="bg1"/>
                </a:solidFill>
              </a:rPr>
              <a:t>Seuraa toteutusta ja toimenpiteiden vaikuttavuutta (väliarviointi osana talouden seurantaa)</a:t>
            </a:r>
          </a:p>
          <a:p>
            <a:pPr marL="171450" indent="-171450">
              <a:buFont typeface="Arial" panose="020B0604020202020204" pitchFamily="34" charset="0"/>
              <a:buChar char="•"/>
            </a:pPr>
            <a:r>
              <a:rPr lang="fi-FI" sz="800" dirty="0">
                <a:solidFill>
                  <a:schemeClr val="bg1"/>
                </a:solidFill>
              </a:rPr>
              <a:t>Kokoontuminen kytkeytyy taloudenseurannan aikatauluun</a:t>
            </a:r>
          </a:p>
          <a:p>
            <a:pPr marL="171450" indent="-171450">
              <a:buFont typeface="Arial" panose="020B0604020202020204" pitchFamily="34" charset="0"/>
              <a:buChar char="•"/>
            </a:pPr>
            <a:r>
              <a:rPr lang="fi-FI" sz="800" dirty="0">
                <a:solidFill>
                  <a:schemeClr val="bg1"/>
                </a:solidFill>
              </a:rPr>
              <a:t>Avoimet foorumit fokusalueiden osalta</a:t>
            </a:r>
          </a:p>
          <a:p>
            <a:pPr algn="ctr"/>
            <a:endParaRPr lang="fi-FI" sz="800" dirty="0">
              <a:solidFill>
                <a:schemeClr val="bg1"/>
              </a:solidFill>
            </a:endParaRPr>
          </a:p>
        </p:txBody>
      </p:sp>
      <p:sp>
        <p:nvSpPr>
          <p:cNvPr id="21" name="Tekstiruutu 20">
            <a:extLst>
              <a:ext uri="{FF2B5EF4-FFF2-40B4-BE49-F238E27FC236}">
                <a16:creationId xmlns:a16="http://schemas.microsoft.com/office/drawing/2014/main" id="{4E84DA8F-3777-4E89-8E59-FBD1430AE446}"/>
              </a:ext>
            </a:extLst>
          </p:cNvPr>
          <p:cNvSpPr txBox="1"/>
          <p:nvPr/>
        </p:nvSpPr>
        <p:spPr>
          <a:xfrm>
            <a:off x="3828516" y="4932563"/>
            <a:ext cx="4772311" cy="707886"/>
          </a:xfrm>
          <a:prstGeom prst="rect">
            <a:avLst/>
          </a:prstGeom>
          <a:noFill/>
        </p:spPr>
        <p:txBody>
          <a:bodyPr wrap="square" rtlCol="0">
            <a:spAutoFit/>
          </a:bodyPr>
          <a:lstStyle/>
          <a:p>
            <a:pPr algn="ctr"/>
            <a:r>
              <a:rPr lang="fi-FI" sz="800" b="1" dirty="0">
                <a:solidFill>
                  <a:schemeClr val="bg1"/>
                </a:solidFill>
              </a:rPr>
              <a:t>Toimeenpaneva hyvinvointiryhmä</a:t>
            </a:r>
          </a:p>
          <a:p>
            <a:pPr marL="171450" indent="-171450">
              <a:buFont typeface="Arial" panose="020B0604020202020204" pitchFamily="34" charset="0"/>
              <a:buChar char="•"/>
            </a:pPr>
            <a:r>
              <a:rPr lang="fi-FI" sz="800" dirty="0">
                <a:solidFill>
                  <a:schemeClr val="bg1"/>
                </a:solidFill>
              </a:rPr>
              <a:t>Rakentaa teemakohtaiset alaryhmät</a:t>
            </a:r>
          </a:p>
          <a:p>
            <a:pPr marL="171450" indent="-171450">
              <a:buFont typeface="Arial" panose="020B0604020202020204" pitchFamily="34" charset="0"/>
              <a:buChar char="•"/>
            </a:pPr>
            <a:r>
              <a:rPr lang="fi-FI" sz="800" dirty="0">
                <a:solidFill>
                  <a:schemeClr val="bg1"/>
                </a:solidFill>
              </a:rPr>
              <a:t>Työstää arvoketjut (kunkin palvelualueen roolit hyvinvoinnin edistämisessä)</a:t>
            </a:r>
          </a:p>
          <a:p>
            <a:pPr marL="171450" indent="-171450">
              <a:buFont typeface="Arial" panose="020B0604020202020204" pitchFamily="34" charset="0"/>
              <a:buChar char="•"/>
            </a:pPr>
            <a:r>
              <a:rPr lang="fi-FI" sz="800" dirty="0">
                <a:solidFill>
                  <a:schemeClr val="bg1"/>
                </a:solidFill>
              </a:rPr>
              <a:t>Hyödyntää osatoteuttajalogiikkaa ja pohtii välimittauspisteet / mittarit</a:t>
            </a:r>
          </a:p>
          <a:p>
            <a:pPr marL="171450" indent="-171450">
              <a:buFont typeface="Arial" panose="020B0604020202020204" pitchFamily="34" charset="0"/>
              <a:buChar char="•"/>
            </a:pPr>
            <a:r>
              <a:rPr lang="fi-FI" sz="800" dirty="0">
                <a:solidFill>
                  <a:schemeClr val="bg1"/>
                </a:solidFill>
              </a:rPr>
              <a:t>Raportoi hyvinvointiryhmään toimenpiteistä ja vaikuttavuudesta</a:t>
            </a:r>
          </a:p>
        </p:txBody>
      </p:sp>
      <p:sp>
        <p:nvSpPr>
          <p:cNvPr id="22" name="Tekstiruutu 21">
            <a:extLst>
              <a:ext uri="{FF2B5EF4-FFF2-40B4-BE49-F238E27FC236}">
                <a16:creationId xmlns:a16="http://schemas.microsoft.com/office/drawing/2014/main" id="{AB9D643D-8C17-434E-9092-9D97C8B3F65E}"/>
              </a:ext>
            </a:extLst>
          </p:cNvPr>
          <p:cNvSpPr txBox="1"/>
          <p:nvPr/>
        </p:nvSpPr>
        <p:spPr>
          <a:xfrm>
            <a:off x="3758350" y="5908162"/>
            <a:ext cx="4563455" cy="338554"/>
          </a:xfrm>
          <a:prstGeom prst="rect">
            <a:avLst/>
          </a:prstGeom>
          <a:noFill/>
        </p:spPr>
        <p:txBody>
          <a:bodyPr wrap="square" rtlCol="0">
            <a:spAutoFit/>
          </a:bodyPr>
          <a:lstStyle/>
          <a:p>
            <a:pPr algn="ctr"/>
            <a:r>
              <a:rPr lang="fi-FI" sz="800" dirty="0">
                <a:solidFill>
                  <a:schemeClr val="bg1"/>
                </a:solidFill>
              </a:rPr>
              <a:t>Hyvinvoinnin edistäminen, Kasvu ja oppiminen, Perusturva ja terveydenhuolto, Kaupunkiympäristö, Elinvoima- ja konsernipalvelut + tilakeskus</a:t>
            </a:r>
          </a:p>
        </p:txBody>
      </p:sp>
      <p:sp>
        <p:nvSpPr>
          <p:cNvPr id="23" name="Tekstiruutu 22">
            <a:extLst>
              <a:ext uri="{FF2B5EF4-FFF2-40B4-BE49-F238E27FC236}">
                <a16:creationId xmlns:a16="http://schemas.microsoft.com/office/drawing/2014/main" id="{B8DE804C-3AD1-4178-A2E0-205E2F1331D2}"/>
              </a:ext>
            </a:extLst>
          </p:cNvPr>
          <p:cNvSpPr txBox="1"/>
          <p:nvPr/>
        </p:nvSpPr>
        <p:spPr>
          <a:xfrm>
            <a:off x="3630538" y="6337686"/>
            <a:ext cx="1462755" cy="215444"/>
          </a:xfrm>
          <a:prstGeom prst="rect">
            <a:avLst/>
          </a:prstGeom>
          <a:noFill/>
        </p:spPr>
        <p:txBody>
          <a:bodyPr wrap="square" rtlCol="0">
            <a:spAutoFit/>
          </a:bodyPr>
          <a:lstStyle/>
          <a:p>
            <a:pPr algn="ctr"/>
            <a:r>
              <a:rPr lang="fi-FI" sz="800" dirty="0">
                <a:solidFill>
                  <a:schemeClr val="bg1"/>
                </a:solidFill>
              </a:rPr>
              <a:t>Vaikuttavat toimenpiteet</a:t>
            </a:r>
          </a:p>
        </p:txBody>
      </p:sp>
      <p:sp>
        <p:nvSpPr>
          <p:cNvPr id="24" name="Tekstiruutu 23">
            <a:extLst>
              <a:ext uri="{FF2B5EF4-FFF2-40B4-BE49-F238E27FC236}">
                <a16:creationId xmlns:a16="http://schemas.microsoft.com/office/drawing/2014/main" id="{EB12A05B-FC72-4B3B-BD00-AC1B64C5D7BB}"/>
              </a:ext>
            </a:extLst>
          </p:cNvPr>
          <p:cNvSpPr txBox="1"/>
          <p:nvPr/>
        </p:nvSpPr>
        <p:spPr>
          <a:xfrm>
            <a:off x="5344681" y="6271483"/>
            <a:ext cx="1462755" cy="338554"/>
          </a:xfrm>
          <a:prstGeom prst="rect">
            <a:avLst/>
          </a:prstGeom>
          <a:noFill/>
        </p:spPr>
        <p:txBody>
          <a:bodyPr wrap="square" rtlCol="0">
            <a:spAutoFit/>
          </a:bodyPr>
          <a:lstStyle/>
          <a:p>
            <a:pPr algn="ctr"/>
            <a:r>
              <a:rPr lang="fi-FI" sz="800" dirty="0">
                <a:solidFill>
                  <a:schemeClr val="bg1"/>
                </a:solidFill>
              </a:rPr>
              <a:t>Ohjelmat ja kehittämishankkeet</a:t>
            </a:r>
          </a:p>
        </p:txBody>
      </p:sp>
      <p:sp>
        <p:nvSpPr>
          <p:cNvPr id="25" name="Tekstiruutu 24">
            <a:extLst>
              <a:ext uri="{FF2B5EF4-FFF2-40B4-BE49-F238E27FC236}">
                <a16:creationId xmlns:a16="http://schemas.microsoft.com/office/drawing/2014/main" id="{36BEB66C-5228-4CE7-98A9-547C36801335}"/>
              </a:ext>
            </a:extLst>
          </p:cNvPr>
          <p:cNvSpPr txBox="1"/>
          <p:nvPr/>
        </p:nvSpPr>
        <p:spPr>
          <a:xfrm>
            <a:off x="7010508" y="6349816"/>
            <a:ext cx="1462755" cy="215444"/>
          </a:xfrm>
          <a:prstGeom prst="rect">
            <a:avLst/>
          </a:prstGeom>
          <a:noFill/>
        </p:spPr>
        <p:txBody>
          <a:bodyPr wrap="square" rtlCol="0">
            <a:spAutoFit/>
          </a:bodyPr>
          <a:lstStyle/>
          <a:p>
            <a:pPr algn="ctr"/>
            <a:r>
              <a:rPr lang="fi-FI" sz="800" dirty="0">
                <a:solidFill>
                  <a:schemeClr val="bg1"/>
                </a:solidFill>
              </a:rPr>
              <a:t>Resurssit ja infrastruktuuri</a:t>
            </a:r>
          </a:p>
        </p:txBody>
      </p:sp>
      <p:sp>
        <p:nvSpPr>
          <p:cNvPr id="26" name="Tekstiruutu 25">
            <a:extLst>
              <a:ext uri="{FF2B5EF4-FFF2-40B4-BE49-F238E27FC236}">
                <a16:creationId xmlns:a16="http://schemas.microsoft.com/office/drawing/2014/main" id="{58216267-EA0B-4CA3-990F-8D32FBFBE332}"/>
              </a:ext>
            </a:extLst>
          </p:cNvPr>
          <p:cNvSpPr txBox="1"/>
          <p:nvPr/>
        </p:nvSpPr>
        <p:spPr>
          <a:xfrm>
            <a:off x="1202799" y="3222101"/>
            <a:ext cx="1969220" cy="461665"/>
          </a:xfrm>
          <a:prstGeom prst="rect">
            <a:avLst/>
          </a:prstGeom>
          <a:noFill/>
        </p:spPr>
        <p:txBody>
          <a:bodyPr wrap="square" rtlCol="0">
            <a:spAutoFit/>
          </a:bodyPr>
          <a:lstStyle/>
          <a:p>
            <a:pPr algn="ctr"/>
            <a:r>
              <a:rPr lang="fi-FI" sz="800" dirty="0"/>
              <a:t>Apulaiskaupunginjohtajat Asiakkuusjohtajat Hyvinvointikoordinaattorit</a:t>
            </a:r>
          </a:p>
        </p:txBody>
      </p:sp>
      <p:sp>
        <p:nvSpPr>
          <p:cNvPr id="27" name="Tekstiruutu 26">
            <a:extLst>
              <a:ext uri="{FF2B5EF4-FFF2-40B4-BE49-F238E27FC236}">
                <a16:creationId xmlns:a16="http://schemas.microsoft.com/office/drawing/2014/main" id="{FE39997A-D8C9-4C7D-8B06-0578CE7C65AB}"/>
              </a:ext>
            </a:extLst>
          </p:cNvPr>
          <p:cNvSpPr txBox="1"/>
          <p:nvPr/>
        </p:nvSpPr>
        <p:spPr>
          <a:xfrm>
            <a:off x="1202799" y="4012101"/>
            <a:ext cx="1969220" cy="215444"/>
          </a:xfrm>
          <a:prstGeom prst="rect">
            <a:avLst/>
          </a:prstGeom>
          <a:noFill/>
        </p:spPr>
        <p:txBody>
          <a:bodyPr wrap="square" rtlCol="0">
            <a:spAutoFit/>
          </a:bodyPr>
          <a:lstStyle/>
          <a:p>
            <a:pPr algn="ctr"/>
            <a:r>
              <a:rPr lang="fi-FI" sz="800" dirty="0"/>
              <a:t>Johtoryhmät</a:t>
            </a:r>
          </a:p>
        </p:txBody>
      </p:sp>
      <p:sp>
        <p:nvSpPr>
          <p:cNvPr id="28" name="Tekstiruutu 27">
            <a:extLst>
              <a:ext uri="{FF2B5EF4-FFF2-40B4-BE49-F238E27FC236}">
                <a16:creationId xmlns:a16="http://schemas.microsoft.com/office/drawing/2014/main" id="{D20CD864-22D8-476E-8705-0B0260126DDB}"/>
              </a:ext>
            </a:extLst>
          </p:cNvPr>
          <p:cNvSpPr txBox="1"/>
          <p:nvPr/>
        </p:nvSpPr>
        <p:spPr>
          <a:xfrm>
            <a:off x="1135660" y="4677124"/>
            <a:ext cx="2103499" cy="215444"/>
          </a:xfrm>
          <a:prstGeom prst="rect">
            <a:avLst/>
          </a:prstGeom>
          <a:noFill/>
        </p:spPr>
        <p:txBody>
          <a:bodyPr wrap="square" rtlCol="0">
            <a:spAutoFit/>
          </a:bodyPr>
          <a:lstStyle/>
          <a:p>
            <a:pPr algn="ctr"/>
            <a:r>
              <a:rPr lang="fi-FI" sz="800" dirty="0"/>
              <a:t>Palvelupäälliköt, Hyvinvointikoordinaattorit</a:t>
            </a:r>
          </a:p>
        </p:txBody>
      </p:sp>
      <p:sp>
        <p:nvSpPr>
          <p:cNvPr id="29" name="Tekstiruutu 28">
            <a:extLst>
              <a:ext uri="{FF2B5EF4-FFF2-40B4-BE49-F238E27FC236}">
                <a16:creationId xmlns:a16="http://schemas.microsoft.com/office/drawing/2014/main" id="{898C3AC6-D638-4F02-A34F-AF9840F806EF}"/>
              </a:ext>
            </a:extLst>
          </p:cNvPr>
          <p:cNvSpPr txBox="1"/>
          <p:nvPr/>
        </p:nvSpPr>
        <p:spPr>
          <a:xfrm>
            <a:off x="1202799" y="5393423"/>
            <a:ext cx="1969220" cy="215444"/>
          </a:xfrm>
          <a:prstGeom prst="rect">
            <a:avLst/>
          </a:prstGeom>
          <a:noFill/>
        </p:spPr>
        <p:txBody>
          <a:bodyPr wrap="square" rtlCol="0">
            <a:spAutoFit/>
          </a:bodyPr>
          <a:lstStyle/>
          <a:p>
            <a:pPr algn="ctr"/>
            <a:r>
              <a:rPr lang="fi-FI" sz="800" dirty="0"/>
              <a:t>Johtoryhmät</a:t>
            </a:r>
          </a:p>
        </p:txBody>
      </p:sp>
      <p:sp>
        <p:nvSpPr>
          <p:cNvPr id="30" name="Tekstiruutu 29">
            <a:extLst>
              <a:ext uri="{FF2B5EF4-FFF2-40B4-BE49-F238E27FC236}">
                <a16:creationId xmlns:a16="http://schemas.microsoft.com/office/drawing/2014/main" id="{71662FCA-C768-4C82-8C7E-2F6666512890}"/>
              </a:ext>
            </a:extLst>
          </p:cNvPr>
          <p:cNvSpPr txBox="1"/>
          <p:nvPr/>
        </p:nvSpPr>
        <p:spPr>
          <a:xfrm>
            <a:off x="1202799" y="6097638"/>
            <a:ext cx="1969220" cy="215444"/>
          </a:xfrm>
          <a:prstGeom prst="rect">
            <a:avLst/>
          </a:prstGeom>
          <a:noFill/>
        </p:spPr>
        <p:txBody>
          <a:bodyPr wrap="square" rtlCol="0">
            <a:spAutoFit/>
          </a:bodyPr>
          <a:lstStyle/>
          <a:p>
            <a:pPr algn="ctr"/>
            <a:r>
              <a:rPr lang="fi-FI" sz="800" dirty="0"/>
              <a:t>Käyttösuunnitelmat</a:t>
            </a:r>
          </a:p>
        </p:txBody>
      </p:sp>
      <p:sp>
        <p:nvSpPr>
          <p:cNvPr id="31" name="Tekstiruutu 30">
            <a:extLst>
              <a:ext uri="{FF2B5EF4-FFF2-40B4-BE49-F238E27FC236}">
                <a16:creationId xmlns:a16="http://schemas.microsoft.com/office/drawing/2014/main" id="{37D45181-5D42-4740-9AFC-13A6847C9CEA}"/>
              </a:ext>
            </a:extLst>
          </p:cNvPr>
          <p:cNvSpPr txBox="1"/>
          <p:nvPr/>
        </p:nvSpPr>
        <p:spPr>
          <a:xfrm>
            <a:off x="1186021" y="4444744"/>
            <a:ext cx="1969220" cy="215444"/>
          </a:xfrm>
          <a:prstGeom prst="rect">
            <a:avLst/>
          </a:prstGeom>
          <a:noFill/>
        </p:spPr>
        <p:txBody>
          <a:bodyPr wrap="square" rtlCol="0">
            <a:spAutoFit/>
          </a:bodyPr>
          <a:lstStyle/>
          <a:p>
            <a:pPr algn="ctr"/>
            <a:r>
              <a:rPr lang="fi-FI" sz="800" dirty="0"/>
              <a:t>Nimeää</a:t>
            </a:r>
          </a:p>
        </p:txBody>
      </p:sp>
      <p:sp>
        <p:nvSpPr>
          <p:cNvPr id="32" name="Tekstiruutu 31">
            <a:extLst>
              <a:ext uri="{FF2B5EF4-FFF2-40B4-BE49-F238E27FC236}">
                <a16:creationId xmlns:a16="http://schemas.microsoft.com/office/drawing/2014/main" id="{847726F8-8DEC-498A-8E1F-D1885E919425}"/>
              </a:ext>
            </a:extLst>
          </p:cNvPr>
          <p:cNvSpPr txBox="1"/>
          <p:nvPr/>
        </p:nvSpPr>
        <p:spPr>
          <a:xfrm>
            <a:off x="1202799" y="5137821"/>
            <a:ext cx="1969220" cy="215444"/>
          </a:xfrm>
          <a:prstGeom prst="rect">
            <a:avLst/>
          </a:prstGeom>
          <a:noFill/>
        </p:spPr>
        <p:txBody>
          <a:bodyPr wrap="square" rtlCol="0">
            <a:spAutoFit/>
          </a:bodyPr>
          <a:lstStyle/>
          <a:p>
            <a:pPr algn="ctr"/>
            <a:r>
              <a:rPr lang="fi-FI" sz="800" dirty="0"/>
              <a:t>Osallistavat muut </a:t>
            </a:r>
            <a:r>
              <a:rPr lang="fi-FI" sz="800" dirty="0" err="1"/>
              <a:t>pp:t</a:t>
            </a:r>
            <a:endParaRPr lang="fi-FI" sz="800" dirty="0"/>
          </a:p>
        </p:txBody>
      </p:sp>
      <p:sp>
        <p:nvSpPr>
          <p:cNvPr id="33" name="Tekstiruutu 32">
            <a:extLst>
              <a:ext uri="{FF2B5EF4-FFF2-40B4-BE49-F238E27FC236}">
                <a16:creationId xmlns:a16="http://schemas.microsoft.com/office/drawing/2014/main" id="{B8DD7FA4-CD2F-4801-856B-597B4AD3A0F5}"/>
              </a:ext>
            </a:extLst>
          </p:cNvPr>
          <p:cNvSpPr txBox="1"/>
          <p:nvPr/>
        </p:nvSpPr>
        <p:spPr>
          <a:xfrm>
            <a:off x="1202799" y="5822533"/>
            <a:ext cx="1969220" cy="215444"/>
          </a:xfrm>
          <a:prstGeom prst="rect">
            <a:avLst/>
          </a:prstGeom>
          <a:noFill/>
        </p:spPr>
        <p:txBody>
          <a:bodyPr wrap="square" rtlCol="0">
            <a:spAutoFit/>
          </a:bodyPr>
          <a:lstStyle/>
          <a:p>
            <a:pPr algn="ctr"/>
            <a:r>
              <a:rPr lang="fi-FI" sz="800" dirty="0"/>
              <a:t>Jalkautus</a:t>
            </a:r>
          </a:p>
        </p:txBody>
      </p:sp>
      <p:sp>
        <p:nvSpPr>
          <p:cNvPr id="34" name="Tekstiruutu 33">
            <a:extLst>
              <a:ext uri="{FF2B5EF4-FFF2-40B4-BE49-F238E27FC236}">
                <a16:creationId xmlns:a16="http://schemas.microsoft.com/office/drawing/2014/main" id="{70C6D819-1371-4900-AC30-01E34BCF0CEB}"/>
              </a:ext>
            </a:extLst>
          </p:cNvPr>
          <p:cNvSpPr txBox="1"/>
          <p:nvPr/>
        </p:nvSpPr>
        <p:spPr>
          <a:xfrm>
            <a:off x="9015812" y="3257663"/>
            <a:ext cx="1969220" cy="1200329"/>
          </a:xfrm>
          <a:prstGeom prst="rect">
            <a:avLst/>
          </a:prstGeom>
          <a:noFill/>
        </p:spPr>
        <p:txBody>
          <a:bodyPr wrap="square" rtlCol="0">
            <a:spAutoFit/>
          </a:bodyPr>
          <a:lstStyle/>
          <a:p>
            <a:r>
              <a:rPr lang="fi-FI" sz="800" b="1" dirty="0"/>
              <a:t>Hyvinvoiva Kuopio 2030 –foorumi</a:t>
            </a:r>
          </a:p>
          <a:p>
            <a:pPr algn="ctr"/>
            <a:endParaRPr lang="fi-FI" sz="800" b="1" dirty="0"/>
          </a:p>
          <a:p>
            <a:r>
              <a:rPr lang="fi-FI" sz="800" dirty="0"/>
              <a:t>Yhteistyön rakenne</a:t>
            </a:r>
          </a:p>
          <a:p>
            <a:pPr marL="171450" indent="-171450">
              <a:buFont typeface="Arial" panose="020B0604020202020204" pitchFamily="34" charset="0"/>
              <a:buChar char="•"/>
            </a:pPr>
            <a:r>
              <a:rPr lang="fi-FI" sz="800" dirty="0"/>
              <a:t>Tutkimus</a:t>
            </a:r>
          </a:p>
          <a:p>
            <a:pPr marL="171450" indent="-171450">
              <a:buFont typeface="Arial" panose="020B0604020202020204" pitchFamily="34" charset="0"/>
              <a:buChar char="•"/>
            </a:pPr>
            <a:r>
              <a:rPr lang="fi-FI" sz="800" dirty="0"/>
              <a:t>Oppilaitokset</a:t>
            </a:r>
          </a:p>
          <a:p>
            <a:pPr marL="171450" indent="-171450">
              <a:buFont typeface="Arial" panose="020B0604020202020204" pitchFamily="34" charset="0"/>
              <a:buChar char="•"/>
            </a:pPr>
            <a:r>
              <a:rPr lang="fi-FI" sz="800" dirty="0"/>
              <a:t>Järjestöt ja yhdistykset</a:t>
            </a:r>
          </a:p>
          <a:p>
            <a:pPr marL="171450" indent="-171450">
              <a:buFont typeface="Arial" panose="020B0604020202020204" pitchFamily="34" charset="0"/>
              <a:buChar char="•"/>
            </a:pPr>
            <a:r>
              <a:rPr lang="fi-FI" sz="800" dirty="0"/>
              <a:t>Yritykset</a:t>
            </a:r>
          </a:p>
          <a:p>
            <a:pPr marL="171450" indent="-171450">
              <a:buFont typeface="Arial" panose="020B0604020202020204" pitchFamily="34" charset="0"/>
              <a:buChar char="•"/>
            </a:pPr>
            <a:r>
              <a:rPr lang="fi-FI" sz="800" dirty="0"/>
              <a:t>Muut sidosryhmät</a:t>
            </a:r>
          </a:p>
          <a:p>
            <a:pPr marL="171450" indent="-171450">
              <a:buFont typeface="Arial" panose="020B0604020202020204" pitchFamily="34" charset="0"/>
              <a:buChar char="•"/>
            </a:pPr>
            <a:r>
              <a:rPr lang="fi-FI" sz="800" dirty="0"/>
              <a:t>Asukkaat</a:t>
            </a:r>
          </a:p>
        </p:txBody>
      </p:sp>
      <p:sp>
        <p:nvSpPr>
          <p:cNvPr id="35" name="Tekstiruutu 34">
            <a:extLst>
              <a:ext uri="{FF2B5EF4-FFF2-40B4-BE49-F238E27FC236}">
                <a16:creationId xmlns:a16="http://schemas.microsoft.com/office/drawing/2014/main" id="{743C87D2-DA74-4BA7-9C20-86C2DAE899F5}"/>
              </a:ext>
            </a:extLst>
          </p:cNvPr>
          <p:cNvSpPr txBox="1"/>
          <p:nvPr/>
        </p:nvSpPr>
        <p:spPr>
          <a:xfrm>
            <a:off x="9011840" y="5246480"/>
            <a:ext cx="1969220" cy="215444"/>
          </a:xfrm>
          <a:prstGeom prst="rect">
            <a:avLst/>
          </a:prstGeom>
          <a:noFill/>
        </p:spPr>
        <p:txBody>
          <a:bodyPr wrap="square" rtlCol="0">
            <a:spAutoFit/>
          </a:bodyPr>
          <a:lstStyle/>
          <a:p>
            <a:pPr algn="ctr"/>
            <a:r>
              <a:rPr lang="fi-FI" sz="800" dirty="0"/>
              <a:t>Vaikuttavuuden arvoketju</a:t>
            </a:r>
          </a:p>
        </p:txBody>
      </p:sp>
    </p:spTree>
    <p:extLst>
      <p:ext uri="{BB962C8B-B14F-4D97-AF65-F5344CB8AC3E}">
        <p14:creationId xmlns:p14="http://schemas.microsoft.com/office/powerpoint/2010/main" val="2592612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kukka&#10;&#10;Kuvaus luotu automaattisesti">
            <a:extLst>
              <a:ext uri="{FF2B5EF4-FFF2-40B4-BE49-F238E27FC236}">
                <a16:creationId xmlns:a16="http://schemas.microsoft.com/office/drawing/2014/main" id="{4568B264-93E7-46BE-AD0A-DA3915CB4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4776" y="338507"/>
            <a:ext cx="4111461" cy="3679170"/>
          </a:xfrm>
          <a:prstGeom prst="rect">
            <a:avLst/>
          </a:prstGeom>
        </p:spPr>
      </p:pic>
      <p:pic>
        <p:nvPicPr>
          <p:cNvPr id="5" name="Kuva 4" descr="Kuva, joka sisältää kohteen näyttökuva, piirtäminen&#10;&#10;Kuvaus luotu automaattisesti">
            <a:extLst>
              <a:ext uri="{FF2B5EF4-FFF2-40B4-BE49-F238E27FC236}">
                <a16:creationId xmlns:a16="http://schemas.microsoft.com/office/drawing/2014/main" id="{7F192E2A-4A78-4191-A2F1-4D4E37F54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15" y="3940724"/>
            <a:ext cx="10606436" cy="1435547"/>
          </a:xfrm>
          <a:prstGeom prst="rect">
            <a:avLst/>
          </a:prstGeom>
        </p:spPr>
      </p:pic>
      <p:sp>
        <p:nvSpPr>
          <p:cNvPr id="6" name="Tekstiruutu 5">
            <a:extLst>
              <a:ext uri="{FF2B5EF4-FFF2-40B4-BE49-F238E27FC236}">
                <a16:creationId xmlns:a16="http://schemas.microsoft.com/office/drawing/2014/main" id="{01756500-38AF-4F09-AC6B-B8B507FF2961}"/>
              </a:ext>
            </a:extLst>
          </p:cNvPr>
          <p:cNvSpPr txBox="1"/>
          <p:nvPr/>
        </p:nvSpPr>
        <p:spPr>
          <a:xfrm>
            <a:off x="891071" y="2059350"/>
            <a:ext cx="5960286" cy="830997"/>
          </a:xfrm>
          <a:prstGeom prst="rect">
            <a:avLst/>
          </a:prstGeom>
          <a:noFill/>
        </p:spPr>
        <p:txBody>
          <a:bodyPr wrap="square" rtlCol="0">
            <a:spAutoFit/>
          </a:bodyPr>
          <a:lstStyle/>
          <a:p>
            <a:r>
              <a:rPr lang="fi-FI" sz="2400" b="1" dirty="0">
                <a:solidFill>
                  <a:schemeClr val="tx2"/>
                </a:solidFill>
              </a:rPr>
              <a:t>Kun psykologiset perustarpeet täyttyvät, sisäinen motivaatio on vahvempi</a:t>
            </a:r>
          </a:p>
        </p:txBody>
      </p:sp>
      <p:sp>
        <p:nvSpPr>
          <p:cNvPr id="7" name="Tekstiruutu 6">
            <a:extLst>
              <a:ext uri="{FF2B5EF4-FFF2-40B4-BE49-F238E27FC236}">
                <a16:creationId xmlns:a16="http://schemas.microsoft.com/office/drawing/2014/main" id="{85BB8C4A-A51C-4732-AF0B-983FF6638062}"/>
              </a:ext>
            </a:extLst>
          </p:cNvPr>
          <p:cNvSpPr txBox="1"/>
          <p:nvPr/>
        </p:nvSpPr>
        <p:spPr>
          <a:xfrm>
            <a:off x="7855526" y="5575138"/>
            <a:ext cx="2933206" cy="230832"/>
          </a:xfrm>
          <a:prstGeom prst="rect">
            <a:avLst/>
          </a:prstGeom>
          <a:noFill/>
        </p:spPr>
        <p:txBody>
          <a:bodyPr wrap="square" rtlCol="0">
            <a:spAutoFit/>
          </a:bodyPr>
          <a:lstStyle/>
          <a:p>
            <a:pPr algn="r"/>
            <a:r>
              <a:rPr lang="fi-FI" sz="900" dirty="0"/>
              <a:t>Mukailtu </a:t>
            </a:r>
            <a:r>
              <a:rPr lang="fi-FI" sz="900" dirty="0" err="1"/>
              <a:t>Deci</a:t>
            </a:r>
            <a:r>
              <a:rPr lang="fi-FI" sz="900" dirty="0"/>
              <a:t> &amp; Ryanin 2002 mallia</a:t>
            </a:r>
          </a:p>
        </p:txBody>
      </p:sp>
    </p:spTree>
    <p:extLst>
      <p:ext uri="{BB962C8B-B14F-4D97-AF65-F5344CB8AC3E}">
        <p14:creationId xmlns:p14="http://schemas.microsoft.com/office/powerpoint/2010/main" val="3922650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0C2FC515-C114-4E15-B25B-4DD9EF5E246E}"/>
              </a:ext>
            </a:extLst>
          </p:cNvPr>
          <p:cNvSpPr txBox="1"/>
          <p:nvPr/>
        </p:nvSpPr>
        <p:spPr>
          <a:xfrm>
            <a:off x="798863" y="2389762"/>
            <a:ext cx="5960286" cy="461665"/>
          </a:xfrm>
          <a:prstGeom prst="rect">
            <a:avLst/>
          </a:prstGeom>
          <a:noFill/>
        </p:spPr>
        <p:txBody>
          <a:bodyPr wrap="square" rtlCol="0">
            <a:spAutoFit/>
          </a:bodyPr>
          <a:lstStyle/>
          <a:p>
            <a:r>
              <a:rPr lang="fi-FI" sz="2400" b="1" dirty="0">
                <a:solidFill>
                  <a:schemeClr val="tx2"/>
                </a:solidFill>
              </a:rPr>
              <a:t>Toimintaa johdetaan tiedolla</a:t>
            </a:r>
          </a:p>
        </p:txBody>
      </p:sp>
      <p:pic>
        <p:nvPicPr>
          <p:cNvPr id="3" name="Kuva 2">
            <a:extLst>
              <a:ext uri="{FF2B5EF4-FFF2-40B4-BE49-F238E27FC236}">
                <a16:creationId xmlns:a16="http://schemas.microsoft.com/office/drawing/2014/main" id="{BDFE9726-541A-461E-BCB5-CAFAC62976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68587" y="-4699"/>
            <a:ext cx="2517569" cy="6389167"/>
          </a:xfrm>
          <a:prstGeom prst="rect">
            <a:avLst/>
          </a:prstGeom>
        </p:spPr>
      </p:pic>
      <p:sp>
        <p:nvSpPr>
          <p:cNvPr id="5" name="Tekstiruutu 4">
            <a:extLst>
              <a:ext uri="{FF2B5EF4-FFF2-40B4-BE49-F238E27FC236}">
                <a16:creationId xmlns:a16="http://schemas.microsoft.com/office/drawing/2014/main" id="{85D74E6A-6287-48F1-8F4F-97315FB451DF}"/>
              </a:ext>
            </a:extLst>
          </p:cNvPr>
          <p:cNvSpPr txBox="1"/>
          <p:nvPr/>
        </p:nvSpPr>
        <p:spPr>
          <a:xfrm>
            <a:off x="7098127" y="919361"/>
            <a:ext cx="3307976" cy="338554"/>
          </a:xfrm>
          <a:prstGeom prst="rect">
            <a:avLst/>
          </a:prstGeom>
          <a:noFill/>
        </p:spPr>
        <p:txBody>
          <a:bodyPr wrap="square" rtlCol="0">
            <a:spAutoFit/>
          </a:bodyPr>
          <a:lstStyle/>
          <a:p>
            <a:r>
              <a:rPr lang="fi-FI" sz="1600" dirty="0">
                <a:solidFill>
                  <a:srgbClr val="712E8F"/>
                </a:solidFill>
              </a:rPr>
              <a:t>Nykytila</a:t>
            </a:r>
          </a:p>
        </p:txBody>
      </p:sp>
      <p:sp>
        <p:nvSpPr>
          <p:cNvPr id="7" name="Tekstiruutu 6">
            <a:extLst>
              <a:ext uri="{FF2B5EF4-FFF2-40B4-BE49-F238E27FC236}">
                <a16:creationId xmlns:a16="http://schemas.microsoft.com/office/drawing/2014/main" id="{FF011607-8352-46DA-98EE-5FE9B1E6DA2C}"/>
              </a:ext>
            </a:extLst>
          </p:cNvPr>
          <p:cNvSpPr txBox="1"/>
          <p:nvPr/>
        </p:nvSpPr>
        <p:spPr>
          <a:xfrm>
            <a:off x="7098127" y="1390723"/>
            <a:ext cx="3307976" cy="338554"/>
          </a:xfrm>
          <a:prstGeom prst="rect">
            <a:avLst/>
          </a:prstGeom>
          <a:noFill/>
        </p:spPr>
        <p:txBody>
          <a:bodyPr wrap="square" rtlCol="0">
            <a:spAutoFit/>
          </a:bodyPr>
          <a:lstStyle/>
          <a:p>
            <a:r>
              <a:rPr lang="fi-FI" sz="1600" dirty="0">
                <a:solidFill>
                  <a:srgbClr val="712E8F"/>
                </a:solidFill>
              </a:rPr>
              <a:t>Tavoite</a:t>
            </a:r>
          </a:p>
        </p:txBody>
      </p:sp>
      <p:sp>
        <p:nvSpPr>
          <p:cNvPr id="8" name="Tekstiruutu 7">
            <a:extLst>
              <a:ext uri="{FF2B5EF4-FFF2-40B4-BE49-F238E27FC236}">
                <a16:creationId xmlns:a16="http://schemas.microsoft.com/office/drawing/2014/main" id="{BE82DF94-BB18-47E6-A3CC-D53A70E0D70A}"/>
              </a:ext>
            </a:extLst>
          </p:cNvPr>
          <p:cNvSpPr txBox="1"/>
          <p:nvPr/>
        </p:nvSpPr>
        <p:spPr>
          <a:xfrm>
            <a:off x="7098127" y="1869489"/>
            <a:ext cx="3307976" cy="338554"/>
          </a:xfrm>
          <a:prstGeom prst="rect">
            <a:avLst/>
          </a:prstGeom>
          <a:noFill/>
        </p:spPr>
        <p:txBody>
          <a:bodyPr wrap="square" rtlCol="0">
            <a:spAutoFit/>
          </a:bodyPr>
          <a:lstStyle/>
          <a:p>
            <a:r>
              <a:rPr lang="fi-FI" sz="1600" dirty="0">
                <a:solidFill>
                  <a:srgbClr val="712E8F"/>
                </a:solidFill>
              </a:rPr>
              <a:t>Paras tieto</a:t>
            </a:r>
          </a:p>
        </p:txBody>
      </p:sp>
      <p:sp>
        <p:nvSpPr>
          <p:cNvPr id="9" name="Tekstiruutu 8">
            <a:extLst>
              <a:ext uri="{FF2B5EF4-FFF2-40B4-BE49-F238E27FC236}">
                <a16:creationId xmlns:a16="http://schemas.microsoft.com/office/drawing/2014/main" id="{726FC2FF-B797-4198-A6B0-5377AB58D80D}"/>
              </a:ext>
            </a:extLst>
          </p:cNvPr>
          <p:cNvSpPr txBox="1"/>
          <p:nvPr/>
        </p:nvSpPr>
        <p:spPr>
          <a:xfrm>
            <a:off x="7098127" y="2331648"/>
            <a:ext cx="3307976" cy="338554"/>
          </a:xfrm>
          <a:prstGeom prst="rect">
            <a:avLst/>
          </a:prstGeom>
          <a:noFill/>
        </p:spPr>
        <p:txBody>
          <a:bodyPr wrap="square" rtlCol="0">
            <a:spAutoFit/>
          </a:bodyPr>
          <a:lstStyle/>
          <a:p>
            <a:r>
              <a:rPr lang="fi-FI" sz="1600" dirty="0">
                <a:solidFill>
                  <a:srgbClr val="712E8F"/>
                </a:solidFill>
              </a:rPr>
              <a:t>Indikaattorit</a:t>
            </a:r>
          </a:p>
        </p:txBody>
      </p:sp>
      <p:sp>
        <p:nvSpPr>
          <p:cNvPr id="10" name="Tekstiruutu 9">
            <a:extLst>
              <a:ext uri="{FF2B5EF4-FFF2-40B4-BE49-F238E27FC236}">
                <a16:creationId xmlns:a16="http://schemas.microsoft.com/office/drawing/2014/main" id="{5F86F320-F3D5-4BC7-A0DD-6F970425C25D}"/>
              </a:ext>
            </a:extLst>
          </p:cNvPr>
          <p:cNvSpPr txBox="1"/>
          <p:nvPr/>
        </p:nvSpPr>
        <p:spPr>
          <a:xfrm>
            <a:off x="7098126" y="2809862"/>
            <a:ext cx="3803421" cy="338554"/>
          </a:xfrm>
          <a:prstGeom prst="rect">
            <a:avLst/>
          </a:prstGeom>
          <a:noFill/>
        </p:spPr>
        <p:txBody>
          <a:bodyPr wrap="square" rtlCol="0">
            <a:spAutoFit/>
          </a:bodyPr>
          <a:lstStyle/>
          <a:p>
            <a:r>
              <a:rPr lang="fi-FI" sz="1600" dirty="0">
                <a:solidFill>
                  <a:srgbClr val="712E8F"/>
                </a:solidFill>
              </a:rPr>
              <a:t>Vaikuttavat menetelmät ja toimenpiteet</a:t>
            </a:r>
          </a:p>
        </p:txBody>
      </p:sp>
      <p:sp>
        <p:nvSpPr>
          <p:cNvPr id="11" name="Tekstiruutu 10">
            <a:extLst>
              <a:ext uri="{FF2B5EF4-FFF2-40B4-BE49-F238E27FC236}">
                <a16:creationId xmlns:a16="http://schemas.microsoft.com/office/drawing/2014/main" id="{97FCB646-5ECC-4951-BE52-988A4302AABD}"/>
              </a:ext>
            </a:extLst>
          </p:cNvPr>
          <p:cNvSpPr txBox="1"/>
          <p:nvPr/>
        </p:nvSpPr>
        <p:spPr>
          <a:xfrm>
            <a:off x="7098127" y="3282140"/>
            <a:ext cx="4201244" cy="338554"/>
          </a:xfrm>
          <a:prstGeom prst="rect">
            <a:avLst/>
          </a:prstGeom>
          <a:noFill/>
        </p:spPr>
        <p:txBody>
          <a:bodyPr wrap="square" rtlCol="0">
            <a:spAutoFit/>
          </a:bodyPr>
          <a:lstStyle/>
          <a:p>
            <a:r>
              <a:rPr lang="fi-FI" sz="1600" dirty="0">
                <a:solidFill>
                  <a:srgbClr val="712E8F"/>
                </a:solidFill>
              </a:rPr>
              <a:t>”Arvoketjut” / vaikuttavuuden ekosysteemi</a:t>
            </a:r>
          </a:p>
        </p:txBody>
      </p:sp>
      <p:sp>
        <p:nvSpPr>
          <p:cNvPr id="12" name="Tekstiruutu 11">
            <a:extLst>
              <a:ext uri="{FF2B5EF4-FFF2-40B4-BE49-F238E27FC236}">
                <a16:creationId xmlns:a16="http://schemas.microsoft.com/office/drawing/2014/main" id="{9E0799BA-6D72-416F-8DA7-76B7346D80AB}"/>
              </a:ext>
            </a:extLst>
          </p:cNvPr>
          <p:cNvSpPr txBox="1"/>
          <p:nvPr/>
        </p:nvSpPr>
        <p:spPr>
          <a:xfrm>
            <a:off x="7098127" y="3719950"/>
            <a:ext cx="3307976" cy="338554"/>
          </a:xfrm>
          <a:prstGeom prst="rect">
            <a:avLst/>
          </a:prstGeom>
          <a:noFill/>
        </p:spPr>
        <p:txBody>
          <a:bodyPr wrap="square" rtlCol="0">
            <a:spAutoFit/>
          </a:bodyPr>
          <a:lstStyle/>
          <a:p>
            <a:r>
              <a:rPr lang="fi-FI" sz="1600" dirty="0">
                <a:solidFill>
                  <a:srgbClr val="712E8F"/>
                </a:solidFill>
              </a:rPr>
              <a:t>Arviointi</a:t>
            </a:r>
          </a:p>
        </p:txBody>
      </p:sp>
      <p:sp>
        <p:nvSpPr>
          <p:cNvPr id="16" name="Tekstiruutu 15">
            <a:extLst>
              <a:ext uri="{FF2B5EF4-FFF2-40B4-BE49-F238E27FC236}">
                <a16:creationId xmlns:a16="http://schemas.microsoft.com/office/drawing/2014/main" id="{0A3C50A3-C501-4D97-9E04-D94AC7902549}"/>
              </a:ext>
            </a:extLst>
          </p:cNvPr>
          <p:cNvSpPr txBox="1"/>
          <p:nvPr/>
        </p:nvSpPr>
        <p:spPr>
          <a:xfrm>
            <a:off x="7098127" y="4033912"/>
            <a:ext cx="3307976" cy="461665"/>
          </a:xfrm>
          <a:prstGeom prst="rect">
            <a:avLst/>
          </a:prstGeom>
          <a:noFill/>
        </p:spPr>
        <p:txBody>
          <a:bodyPr wrap="square" rtlCol="0">
            <a:spAutoFit/>
          </a:bodyPr>
          <a:lstStyle/>
          <a:p>
            <a:pPr marL="171450" indent="-171450">
              <a:buFontTx/>
              <a:buChar char="-"/>
            </a:pPr>
            <a:r>
              <a:rPr lang="fi-FI" sz="1200" dirty="0"/>
              <a:t>Hyvinvointikertomus</a:t>
            </a:r>
          </a:p>
          <a:p>
            <a:pPr marL="171450" indent="-171450">
              <a:buFontTx/>
              <a:buChar char="-"/>
            </a:pPr>
            <a:r>
              <a:rPr lang="fi-FI" sz="1200" dirty="0"/>
              <a:t>Prosessi- ja vaikuttavuusarviointi</a:t>
            </a:r>
          </a:p>
        </p:txBody>
      </p:sp>
    </p:spTree>
    <p:extLst>
      <p:ext uri="{BB962C8B-B14F-4D97-AF65-F5344CB8AC3E}">
        <p14:creationId xmlns:p14="http://schemas.microsoft.com/office/powerpoint/2010/main" val="1255642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ECBE00CB-FE49-47CB-8388-EACD1BC7C41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371" y="424"/>
            <a:ext cx="12187259" cy="6857147"/>
          </a:xfrm>
          <a:prstGeom prst="rect">
            <a:avLst/>
          </a:prstGeom>
        </p:spPr>
      </p:pic>
      <p:pic>
        <p:nvPicPr>
          <p:cNvPr id="6" name="Kuva 5">
            <a:extLst>
              <a:ext uri="{FF2B5EF4-FFF2-40B4-BE49-F238E27FC236}">
                <a16:creationId xmlns:a16="http://schemas.microsoft.com/office/drawing/2014/main" id="{3AF254CD-46FC-4DD3-83D4-A58BECECFB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7573" y="612739"/>
            <a:ext cx="5944008" cy="3962672"/>
          </a:xfrm>
          <a:prstGeom prst="rect">
            <a:avLst/>
          </a:prstGeom>
        </p:spPr>
      </p:pic>
      <p:pic>
        <p:nvPicPr>
          <p:cNvPr id="8" name="Kuva 7">
            <a:extLst>
              <a:ext uri="{FF2B5EF4-FFF2-40B4-BE49-F238E27FC236}">
                <a16:creationId xmlns:a16="http://schemas.microsoft.com/office/drawing/2014/main" id="{E00DB777-3C37-4952-8E7C-E9386B6CFA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14484" y="6217157"/>
            <a:ext cx="1536171" cy="463819"/>
          </a:xfrm>
          <a:prstGeom prst="rect">
            <a:avLst/>
          </a:prstGeom>
        </p:spPr>
      </p:pic>
    </p:spTree>
    <p:extLst>
      <p:ext uri="{BB962C8B-B14F-4D97-AF65-F5344CB8AC3E}">
        <p14:creationId xmlns:p14="http://schemas.microsoft.com/office/powerpoint/2010/main" val="496235802"/>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18027193-DEB6-46B9-92C4-4EBB4EE9787A}"/>
              </a:ext>
            </a:extLst>
          </p:cNvPr>
          <p:cNvSpPr>
            <a:spLocks noGrp="1"/>
          </p:cNvSpPr>
          <p:nvPr>
            <p:ph type="dt" sz="half" idx="10"/>
          </p:nvPr>
        </p:nvSpPr>
        <p:spPr/>
        <p:txBody>
          <a:bodyPr/>
          <a:lstStyle/>
          <a:p>
            <a:pPr defTabSz="609585"/>
            <a:fld id="{7B685A53-5E9F-A941-A5B7-EEE903F1244B}" type="datetime1">
              <a:rPr lang="fi-FI">
                <a:solidFill>
                  <a:srgbClr val="000000"/>
                </a:solidFill>
                <a:latin typeface="Corbel" panose="020B0503020204020204"/>
              </a:rPr>
              <a:pPr defTabSz="609585"/>
              <a:t>25.3.2023</a:t>
            </a:fld>
            <a:endParaRPr lang="en-FI">
              <a:solidFill>
                <a:srgbClr val="000000"/>
              </a:solidFill>
              <a:latin typeface="Corbel" panose="020B0503020204020204"/>
            </a:endParaRPr>
          </a:p>
        </p:txBody>
      </p:sp>
      <p:sp>
        <p:nvSpPr>
          <p:cNvPr id="4" name="Dian numeron paikkamerkki 3">
            <a:extLst>
              <a:ext uri="{FF2B5EF4-FFF2-40B4-BE49-F238E27FC236}">
                <a16:creationId xmlns:a16="http://schemas.microsoft.com/office/drawing/2014/main" id="{1B5D0BA7-81BA-4BAD-AC36-9634E48AC677}"/>
              </a:ext>
            </a:extLst>
          </p:cNvPr>
          <p:cNvSpPr>
            <a:spLocks noGrp="1"/>
          </p:cNvSpPr>
          <p:nvPr>
            <p:ph type="sldNum" sz="quarter" idx="12"/>
          </p:nvPr>
        </p:nvSpPr>
        <p:spPr/>
        <p:txBody>
          <a:bodyPr/>
          <a:lstStyle/>
          <a:p>
            <a:pPr defTabSz="609585"/>
            <a:fld id="{E8CDC835-6F96-6540-A055-BE713FCBC575}" type="slidenum">
              <a:rPr lang="en-FI">
                <a:solidFill>
                  <a:srgbClr val="000000"/>
                </a:solidFill>
                <a:latin typeface="Corbel" panose="020B0503020204020204"/>
              </a:rPr>
              <a:pPr defTabSz="609585"/>
              <a:t>3</a:t>
            </a:fld>
            <a:endParaRPr lang="en-FI">
              <a:solidFill>
                <a:srgbClr val="000000"/>
              </a:solidFill>
              <a:latin typeface="Corbel" panose="020B0503020204020204"/>
            </a:endParaRPr>
          </a:p>
        </p:txBody>
      </p:sp>
      <p:sp>
        <p:nvSpPr>
          <p:cNvPr id="5" name="Suorakulmio 4">
            <a:extLst>
              <a:ext uri="{FF2B5EF4-FFF2-40B4-BE49-F238E27FC236}">
                <a16:creationId xmlns:a16="http://schemas.microsoft.com/office/drawing/2014/main" id="{169862D4-3CDC-4607-8B22-FBE749664C3A}"/>
              </a:ext>
            </a:extLst>
          </p:cNvPr>
          <p:cNvSpPr/>
          <p:nvPr/>
        </p:nvSpPr>
        <p:spPr>
          <a:xfrm>
            <a:off x="1" y="0"/>
            <a:ext cx="12187889" cy="46329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09585"/>
            <a:endParaRPr lang="fi-FI" sz="2400">
              <a:solidFill>
                <a:srgbClr val="000000"/>
              </a:solidFill>
              <a:latin typeface="Corbel" panose="020B0503020204020204"/>
            </a:endParaRPr>
          </a:p>
        </p:txBody>
      </p:sp>
      <p:grpSp>
        <p:nvGrpSpPr>
          <p:cNvPr id="55" name="Ryhmä 54">
            <a:extLst>
              <a:ext uri="{FF2B5EF4-FFF2-40B4-BE49-F238E27FC236}">
                <a16:creationId xmlns:a16="http://schemas.microsoft.com/office/drawing/2014/main" id="{BBBFFE65-FE0C-4461-A21C-D9071114ADC8}"/>
              </a:ext>
            </a:extLst>
          </p:cNvPr>
          <p:cNvGrpSpPr/>
          <p:nvPr/>
        </p:nvGrpSpPr>
        <p:grpSpPr>
          <a:xfrm>
            <a:off x="205091" y="1311574"/>
            <a:ext cx="4424443" cy="1637207"/>
            <a:chOff x="325474" y="1087097"/>
            <a:chExt cx="4367664" cy="1625818"/>
          </a:xfrm>
        </p:grpSpPr>
        <p:sp>
          <p:nvSpPr>
            <p:cNvPr id="57" name="Sisällön paikkamerkki 2">
              <a:extLst>
                <a:ext uri="{FF2B5EF4-FFF2-40B4-BE49-F238E27FC236}">
                  <a16:creationId xmlns:a16="http://schemas.microsoft.com/office/drawing/2014/main" id="{C86B207A-C0CA-4F31-BEBE-2DDF92A1BE1E}"/>
                </a:ext>
              </a:extLst>
            </p:cNvPr>
            <p:cNvSpPr txBox="1">
              <a:spLocks/>
            </p:cNvSpPr>
            <p:nvPr/>
          </p:nvSpPr>
          <p:spPr>
            <a:xfrm>
              <a:off x="325474" y="1875159"/>
              <a:ext cx="4356534" cy="837756"/>
            </a:xfrm>
            <a:prstGeom prst="rect">
              <a:avLst/>
            </a:prstGeom>
            <a:noFill/>
          </p:spPr>
          <p:txBody>
            <a:bodyPr vert="horz" lIns="162545" tIns="81272" rIns="162545" bIns="81272" rtlCol="0">
              <a:noAutofit/>
            </a:bodyPr>
            <a:lstStyle>
              <a:lvl1pPr marL="457155" indent="-457155" algn="l" defTabSz="1219080" rtl="0" eaLnBrk="1" latinLnBrk="0" hangingPunct="1">
                <a:spcBef>
                  <a:spcPct val="20000"/>
                </a:spcBef>
                <a:buClr>
                  <a:srgbClr val="FF0000"/>
                </a:buClr>
                <a:buFont typeface="Wingdings" panose="05000000000000000000" pitchFamily="2" charset="2"/>
                <a:buChar char="§"/>
                <a:defRPr sz="2400" kern="1200">
                  <a:solidFill>
                    <a:srgbClr val="2923BC"/>
                  </a:solidFill>
                  <a:latin typeface="Verdana" panose="020B0604030504040204" pitchFamily="34" charset="0"/>
                  <a:ea typeface="Verdana" panose="020B0604030504040204" pitchFamily="34" charset="0"/>
                  <a:cs typeface="Verdana" panose="020B0604030504040204" pitchFamily="34" charset="0"/>
                </a:defRPr>
              </a:lvl1pPr>
              <a:lvl2pPr marL="990502" indent="-380962" algn="l" defTabSz="1219080" rtl="0" eaLnBrk="1" latinLnBrk="0" hangingPunct="1">
                <a:spcBef>
                  <a:spcPct val="20000"/>
                </a:spcBef>
                <a:buFont typeface="Arial" panose="020B0604020202020204" pitchFamily="34" charset="0"/>
                <a:buChar char="–"/>
                <a:defRPr sz="2100" kern="1200">
                  <a:solidFill>
                    <a:srgbClr val="2923BC"/>
                  </a:solidFill>
                  <a:latin typeface="Verdana" panose="020B0604030504040204" pitchFamily="34" charset="0"/>
                  <a:ea typeface="Verdana" panose="020B0604030504040204" pitchFamily="34" charset="0"/>
                  <a:cs typeface="Verdana" panose="020B0604030504040204" pitchFamily="34" charset="0"/>
                </a:defRPr>
              </a:lvl2pPr>
              <a:lvl3pPr marL="1523849" indent="-304768" algn="l" defTabSz="1219080" rtl="0" eaLnBrk="1" latinLnBrk="0" hangingPunct="1">
                <a:spcBef>
                  <a:spcPct val="20000"/>
                </a:spcBef>
                <a:buFont typeface="Arial" panose="020B0604020202020204" pitchFamily="34" charset="0"/>
                <a:buChar char="•"/>
                <a:defRPr sz="1900" kern="1200">
                  <a:solidFill>
                    <a:srgbClr val="2923BC"/>
                  </a:solidFill>
                  <a:latin typeface="Verdana" panose="020B0604030504040204" pitchFamily="34" charset="0"/>
                  <a:ea typeface="Verdana" panose="020B0604030504040204" pitchFamily="34" charset="0"/>
                  <a:cs typeface="Verdana" panose="020B0604030504040204" pitchFamily="34" charset="0"/>
                </a:defRPr>
              </a:lvl3pPr>
              <a:lvl4pPr marL="2133387" indent="-304768" algn="l" defTabSz="1219080" rtl="0" eaLnBrk="1" latinLnBrk="0" hangingPunct="1">
                <a:spcBef>
                  <a:spcPct val="20000"/>
                </a:spcBef>
                <a:buFont typeface="Arial" panose="020B0604020202020204" pitchFamily="34" charset="0"/>
                <a:buChar char="–"/>
                <a:defRPr sz="1600" kern="1200">
                  <a:solidFill>
                    <a:srgbClr val="2923BC"/>
                  </a:solidFill>
                  <a:latin typeface="Verdana" panose="020B0604030504040204" pitchFamily="34" charset="0"/>
                  <a:ea typeface="Verdana" panose="020B0604030504040204" pitchFamily="34" charset="0"/>
                  <a:cs typeface="Verdana" panose="020B0604030504040204" pitchFamily="34" charset="0"/>
                </a:defRPr>
              </a:lvl4pPr>
              <a:lvl5pPr marL="2742926" indent="-304768" algn="l" defTabSz="1219080" rtl="0" eaLnBrk="1" latinLnBrk="0" hangingPunct="1">
                <a:spcBef>
                  <a:spcPct val="20000"/>
                </a:spcBef>
                <a:buFont typeface="Arial" panose="020B0604020202020204" pitchFamily="34" charset="0"/>
                <a:buChar char="»"/>
                <a:defRPr sz="1600" kern="1200">
                  <a:solidFill>
                    <a:srgbClr val="2923BC"/>
                  </a:solidFill>
                  <a:latin typeface="Verdana" panose="020B0604030504040204" pitchFamily="34" charset="0"/>
                  <a:ea typeface="Verdana" panose="020B0604030504040204" pitchFamily="34" charset="0"/>
                  <a:cs typeface="Verdana" panose="020B0604030504040204" pitchFamily="34" charset="0"/>
                </a:defRPr>
              </a:lvl5pPr>
              <a:lvl6pPr marL="3352464"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005"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544"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082"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defTabSz="812636">
                <a:buNone/>
                <a:defRPr/>
              </a:pPr>
              <a:r>
                <a:rPr lang="fi-FI" sz="1867" b="1" dirty="0">
                  <a:solidFill>
                    <a:srgbClr val="240E61"/>
                  </a:solidFill>
                  <a:latin typeface="Corbel" panose="020B0503020204020204"/>
                </a:rPr>
                <a:t>Hyvän elämän pääkaupunki</a:t>
              </a:r>
            </a:p>
          </p:txBody>
        </p:sp>
        <p:sp>
          <p:nvSpPr>
            <p:cNvPr id="58" name="Otsikko 1">
              <a:extLst>
                <a:ext uri="{FF2B5EF4-FFF2-40B4-BE49-F238E27FC236}">
                  <a16:creationId xmlns:a16="http://schemas.microsoft.com/office/drawing/2014/main" id="{CE1E1FC3-245F-43F2-A49B-FD644A392E18}"/>
                </a:ext>
              </a:extLst>
            </p:cNvPr>
            <p:cNvSpPr txBox="1">
              <a:spLocks/>
            </p:cNvSpPr>
            <p:nvPr/>
          </p:nvSpPr>
          <p:spPr>
            <a:xfrm>
              <a:off x="336604" y="1087097"/>
              <a:ext cx="4356534" cy="87652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140">
                <a:defRPr/>
              </a:pPr>
              <a:r>
                <a:rPr lang="fi-FI" sz="5333" b="1" spc="-200" dirty="0">
                  <a:solidFill>
                    <a:srgbClr val="240E61"/>
                  </a:solidFill>
                  <a:latin typeface="Corbel" panose="020B0503020204020204"/>
                  <a:ea typeface="Verdana" panose="020B0604030504040204" pitchFamily="34" charset="0"/>
                  <a:cs typeface="Verdana" panose="020B0604030504040204" pitchFamily="34" charset="0"/>
                </a:rPr>
                <a:t>Kuopio 2030</a:t>
              </a:r>
            </a:p>
          </p:txBody>
        </p:sp>
      </p:grpSp>
      <p:sp>
        <p:nvSpPr>
          <p:cNvPr id="56" name="Suorakulmio 55">
            <a:extLst>
              <a:ext uri="{FF2B5EF4-FFF2-40B4-BE49-F238E27FC236}">
                <a16:creationId xmlns:a16="http://schemas.microsoft.com/office/drawing/2014/main" id="{B92175D5-CD54-4877-9912-6184E96C5BBE}"/>
              </a:ext>
            </a:extLst>
          </p:cNvPr>
          <p:cNvSpPr/>
          <p:nvPr/>
        </p:nvSpPr>
        <p:spPr>
          <a:xfrm>
            <a:off x="241841" y="2416514"/>
            <a:ext cx="3124958" cy="318100"/>
          </a:xfrm>
          <a:prstGeom prst="rect">
            <a:avLst/>
          </a:prstGeom>
        </p:spPr>
        <p:txBody>
          <a:bodyPr wrap="none">
            <a:spAutoFit/>
          </a:bodyPr>
          <a:lstStyle/>
          <a:p>
            <a:pPr defTabSz="812636">
              <a:defRPr/>
            </a:pPr>
            <a:r>
              <a:rPr lang="fi-FI" sz="1467" i="1" dirty="0">
                <a:solidFill>
                  <a:srgbClr val="240E61"/>
                </a:solidFill>
                <a:latin typeface="Corbel" panose="020B0503020204020204"/>
                <a:ea typeface="Verdana" panose="020B0604030504040204" pitchFamily="34" charset="0"/>
              </a:rPr>
              <a:t>Terveyttä, elinvoimaa ja arjen rikkautta</a:t>
            </a:r>
          </a:p>
        </p:txBody>
      </p:sp>
      <p:sp>
        <p:nvSpPr>
          <p:cNvPr id="47" name="Sisällön paikkamerkki 2">
            <a:extLst>
              <a:ext uri="{FF2B5EF4-FFF2-40B4-BE49-F238E27FC236}">
                <a16:creationId xmlns:a16="http://schemas.microsoft.com/office/drawing/2014/main" id="{630FA9B2-F6B8-4BD5-9902-07CC26354E0A}"/>
              </a:ext>
            </a:extLst>
          </p:cNvPr>
          <p:cNvSpPr txBox="1">
            <a:spLocks/>
          </p:cNvSpPr>
          <p:nvPr/>
        </p:nvSpPr>
        <p:spPr>
          <a:xfrm>
            <a:off x="216366" y="3071731"/>
            <a:ext cx="4817135" cy="1230357"/>
          </a:xfrm>
          <a:prstGeom prst="rect">
            <a:avLst/>
          </a:prstGeom>
          <a:noFill/>
        </p:spPr>
        <p:txBody>
          <a:bodyPr vert="horz" lIns="162545" tIns="81272" rIns="162545" bIns="81272" rtlCol="0" anchor="t">
            <a:noAutofit/>
          </a:bodyPr>
          <a:lstStyle>
            <a:lvl1pPr marL="457155" indent="-457155" algn="l" defTabSz="1219080" rtl="0" eaLnBrk="1" latinLnBrk="0" hangingPunct="1">
              <a:spcBef>
                <a:spcPct val="20000"/>
              </a:spcBef>
              <a:buClr>
                <a:srgbClr val="FF0000"/>
              </a:buClr>
              <a:buFont typeface="Wingdings" panose="05000000000000000000" pitchFamily="2" charset="2"/>
              <a:buChar char="§"/>
              <a:defRPr sz="2400" kern="1200">
                <a:solidFill>
                  <a:srgbClr val="2923BC"/>
                </a:solidFill>
                <a:latin typeface="Verdana" panose="020B0604030504040204" pitchFamily="34" charset="0"/>
                <a:ea typeface="Verdana" panose="020B0604030504040204" pitchFamily="34" charset="0"/>
                <a:cs typeface="Verdana" panose="020B0604030504040204" pitchFamily="34" charset="0"/>
              </a:defRPr>
            </a:lvl1pPr>
            <a:lvl2pPr marL="990502" indent="-380962" algn="l" defTabSz="1219080" rtl="0" eaLnBrk="1" latinLnBrk="0" hangingPunct="1">
              <a:spcBef>
                <a:spcPct val="20000"/>
              </a:spcBef>
              <a:buFont typeface="Arial" panose="020B0604020202020204" pitchFamily="34" charset="0"/>
              <a:buChar char="–"/>
              <a:defRPr sz="2100" kern="1200">
                <a:solidFill>
                  <a:srgbClr val="2923BC"/>
                </a:solidFill>
                <a:latin typeface="Verdana" panose="020B0604030504040204" pitchFamily="34" charset="0"/>
                <a:ea typeface="Verdana" panose="020B0604030504040204" pitchFamily="34" charset="0"/>
                <a:cs typeface="Verdana" panose="020B0604030504040204" pitchFamily="34" charset="0"/>
              </a:defRPr>
            </a:lvl2pPr>
            <a:lvl3pPr marL="1523849" indent="-304768" algn="l" defTabSz="1219080" rtl="0" eaLnBrk="1" latinLnBrk="0" hangingPunct="1">
              <a:spcBef>
                <a:spcPct val="20000"/>
              </a:spcBef>
              <a:buFont typeface="Arial" panose="020B0604020202020204" pitchFamily="34" charset="0"/>
              <a:buChar char="•"/>
              <a:defRPr sz="1900" kern="1200">
                <a:solidFill>
                  <a:srgbClr val="2923BC"/>
                </a:solidFill>
                <a:latin typeface="Verdana" panose="020B0604030504040204" pitchFamily="34" charset="0"/>
                <a:ea typeface="Verdana" panose="020B0604030504040204" pitchFamily="34" charset="0"/>
                <a:cs typeface="Verdana" panose="020B0604030504040204" pitchFamily="34" charset="0"/>
              </a:defRPr>
            </a:lvl3pPr>
            <a:lvl4pPr marL="2133387" indent="-304768" algn="l" defTabSz="1219080" rtl="0" eaLnBrk="1" latinLnBrk="0" hangingPunct="1">
              <a:spcBef>
                <a:spcPct val="20000"/>
              </a:spcBef>
              <a:buFont typeface="Arial" panose="020B0604020202020204" pitchFamily="34" charset="0"/>
              <a:buChar char="–"/>
              <a:defRPr sz="1600" kern="1200">
                <a:solidFill>
                  <a:srgbClr val="2923BC"/>
                </a:solidFill>
                <a:latin typeface="Verdana" panose="020B0604030504040204" pitchFamily="34" charset="0"/>
                <a:ea typeface="Verdana" panose="020B0604030504040204" pitchFamily="34" charset="0"/>
                <a:cs typeface="Verdana" panose="020B0604030504040204" pitchFamily="34" charset="0"/>
              </a:defRPr>
            </a:lvl4pPr>
            <a:lvl5pPr marL="2742926" indent="-304768" algn="l" defTabSz="1219080" rtl="0" eaLnBrk="1" latinLnBrk="0" hangingPunct="1">
              <a:spcBef>
                <a:spcPct val="20000"/>
              </a:spcBef>
              <a:buFont typeface="Arial" panose="020B0604020202020204" pitchFamily="34" charset="0"/>
              <a:buChar char="»"/>
              <a:defRPr sz="1600" kern="1200">
                <a:solidFill>
                  <a:srgbClr val="2923BC"/>
                </a:solidFill>
                <a:latin typeface="Verdana" panose="020B0604030504040204" pitchFamily="34" charset="0"/>
                <a:ea typeface="Verdana" panose="020B0604030504040204" pitchFamily="34" charset="0"/>
                <a:cs typeface="Verdana" panose="020B0604030504040204" pitchFamily="34" charset="0"/>
              </a:defRPr>
            </a:lvl5pPr>
            <a:lvl6pPr marL="3352464"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005"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544"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082"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defTabSz="812636">
              <a:buNone/>
              <a:defRPr/>
            </a:pPr>
            <a:r>
              <a:rPr lang="fi-FI" sz="1467" b="1" dirty="0">
                <a:solidFill>
                  <a:srgbClr val="5971DF">
                    <a:lumMod val="60000"/>
                    <a:lumOff val="40000"/>
                  </a:srgbClr>
                </a:solidFill>
                <a:latin typeface="Corbel" panose="020B0503020204020204"/>
              </a:rPr>
              <a:t>Toimintatapa</a:t>
            </a:r>
          </a:p>
          <a:p>
            <a:pPr marL="0" indent="0" defTabSz="812636">
              <a:buNone/>
              <a:defRPr/>
            </a:pPr>
            <a:r>
              <a:rPr lang="fi-FI" sz="1867" b="1" dirty="0">
                <a:solidFill>
                  <a:srgbClr val="240E61"/>
                </a:solidFill>
                <a:latin typeface="Corbel" panose="020B0503020204020204"/>
                <a:ea typeface="Verdana"/>
              </a:rPr>
              <a:t>Lupa tehdä toisin</a:t>
            </a:r>
          </a:p>
          <a:p>
            <a:pPr marL="0" indent="0" defTabSz="812636">
              <a:buNone/>
              <a:defRPr/>
            </a:pPr>
            <a:r>
              <a:rPr lang="fi-FI" sz="1467" i="1" dirty="0">
                <a:solidFill>
                  <a:srgbClr val="240E61"/>
                </a:solidFill>
                <a:latin typeface="Corbel" panose="020B0503020204020204"/>
                <a:ea typeface="Verdana"/>
              </a:rPr>
              <a:t>Avoimesti. Innostavasti. Vastuullisesti. Yhdessä. </a:t>
            </a:r>
            <a:endParaRPr lang="fi-FI" sz="1467" i="1" dirty="0">
              <a:solidFill>
                <a:srgbClr val="240E61"/>
              </a:solidFill>
              <a:latin typeface="Corbel" panose="020B0503020204020204"/>
            </a:endParaRPr>
          </a:p>
        </p:txBody>
      </p:sp>
      <p:sp>
        <p:nvSpPr>
          <p:cNvPr id="49" name="Sisällön paikkamerkki 2">
            <a:extLst>
              <a:ext uri="{FF2B5EF4-FFF2-40B4-BE49-F238E27FC236}">
                <a16:creationId xmlns:a16="http://schemas.microsoft.com/office/drawing/2014/main" id="{CB0F950D-6100-4F78-84ED-E98418973CDA}"/>
              </a:ext>
            </a:extLst>
          </p:cNvPr>
          <p:cNvSpPr txBox="1">
            <a:spLocks/>
          </p:cNvSpPr>
          <p:nvPr/>
        </p:nvSpPr>
        <p:spPr>
          <a:xfrm>
            <a:off x="218187" y="4228472"/>
            <a:ext cx="2886348" cy="1230357"/>
          </a:xfrm>
          <a:prstGeom prst="rect">
            <a:avLst/>
          </a:prstGeom>
          <a:noFill/>
        </p:spPr>
        <p:txBody>
          <a:bodyPr vert="horz" lIns="162545" tIns="81272" rIns="162545" bIns="81272" rtlCol="0">
            <a:noAutofit/>
          </a:bodyPr>
          <a:lstStyle>
            <a:lvl1pPr marL="457155" indent="-457155" algn="l" defTabSz="1219080" rtl="0" eaLnBrk="1" latinLnBrk="0" hangingPunct="1">
              <a:spcBef>
                <a:spcPct val="20000"/>
              </a:spcBef>
              <a:buClr>
                <a:srgbClr val="FF0000"/>
              </a:buClr>
              <a:buFont typeface="Wingdings" panose="05000000000000000000" pitchFamily="2" charset="2"/>
              <a:buChar char="§"/>
              <a:defRPr sz="2400" kern="1200">
                <a:solidFill>
                  <a:srgbClr val="2923BC"/>
                </a:solidFill>
                <a:latin typeface="Verdana" panose="020B0604030504040204" pitchFamily="34" charset="0"/>
                <a:ea typeface="Verdana" panose="020B0604030504040204" pitchFamily="34" charset="0"/>
                <a:cs typeface="Verdana" panose="020B0604030504040204" pitchFamily="34" charset="0"/>
              </a:defRPr>
            </a:lvl1pPr>
            <a:lvl2pPr marL="990502" indent="-380962" algn="l" defTabSz="1219080" rtl="0" eaLnBrk="1" latinLnBrk="0" hangingPunct="1">
              <a:spcBef>
                <a:spcPct val="20000"/>
              </a:spcBef>
              <a:buFont typeface="Arial" panose="020B0604020202020204" pitchFamily="34" charset="0"/>
              <a:buChar char="–"/>
              <a:defRPr sz="2100" kern="1200">
                <a:solidFill>
                  <a:srgbClr val="2923BC"/>
                </a:solidFill>
                <a:latin typeface="Verdana" panose="020B0604030504040204" pitchFamily="34" charset="0"/>
                <a:ea typeface="Verdana" panose="020B0604030504040204" pitchFamily="34" charset="0"/>
                <a:cs typeface="Verdana" panose="020B0604030504040204" pitchFamily="34" charset="0"/>
              </a:defRPr>
            </a:lvl2pPr>
            <a:lvl3pPr marL="1523849" indent="-304768" algn="l" defTabSz="1219080" rtl="0" eaLnBrk="1" latinLnBrk="0" hangingPunct="1">
              <a:spcBef>
                <a:spcPct val="20000"/>
              </a:spcBef>
              <a:buFont typeface="Arial" panose="020B0604020202020204" pitchFamily="34" charset="0"/>
              <a:buChar char="•"/>
              <a:defRPr sz="1900" kern="1200">
                <a:solidFill>
                  <a:srgbClr val="2923BC"/>
                </a:solidFill>
                <a:latin typeface="Verdana" panose="020B0604030504040204" pitchFamily="34" charset="0"/>
                <a:ea typeface="Verdana" panose="020B0604030504040204" pitchFamily="34" charset="0"/>
                <a:cs typeface="Verdana" panose="020B0604030504040204" pitchFamily="34" charset="0"/>
              </a:defRPr>
            </a:lvl3pPr>
            <a:lvl4pPr marL="2133387" indent="-304768" algn="l" defTabSz="1219080" rtl="0" eaLnBrk="1" latinLnBrk="0" hangingPunct="1">
              <a:spcBef>
                <a:spcPct val="20000"/>
              </a:spcBef>
              <a:buFont typeface="Arial" panose="020B0604020202020204" pitchFamily="34" charset="0"/>
              <a:buChar char="–"/>
              <a:defRPr sz="1600" kern="1200">
                <a:solidFill>
                  <a:srgbClr val="2923BC"/>
                </a:solidFill>
                <a:latin typeface="Verdana" panose="020B0604030504040204" pitchFamily="34" charset="0"/>
                <a:ea typeface="Verdana" panose="020B0604030504040204" pitchFamily="34" charset="0"/>
                <a:cs typeface="Verdana" panose="020B0604030504040204" pitchFamily="34" charset="0"/>
              </a:defRPr>
            </a:lvl4pPr>
            <a:lvl5pPr marL="2742926" indent="-304768" algn="l" defTabSz="1219080" rtl="0" eaLnBrk="1" latinLnBrk="0" hangingPunct="1">
              <a:spcBef>
                <a:spcPct val="20000"/>
              </a:spcBef>
              <a:buFont typeface="Arial" panose="020B0604020202020204" pitchFamily="34" charset="0"/>
              <a:buChar char="»"/>
              <a:defRPr sz="1600" kern="1200">
                <a:solidFill>
                  <a:srgbClr val="2923BC"/>
                </a:solidFill>
                <a:latin typeface="Verdana" panose="020B0604030504040204" pitchFamily="34" charset="0"/>
                <a:ea typeface="Verdana" panose="020B0604030504040204" pitchFamily="34" charset="0"/>
                <a:cs typeface="Verdana" panose="020B0604030504040204" pitchFamily="34" charset="0"/>
              </a:defRPr>
            </a:lvl5pPr>
            <a:lvl6pPr marL="3352464"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005"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544"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082"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defTabSz="812636">
              <a:buNone/>
              <a:defRPr/>
            </a:pPr>
            <a:r>
              <a:rPr lang="fi-FI" sz="1467" b="1" dirty="0">
                <a:solidFill>
                  <a:srgbClr val="5971DF">
                    <a:lumMod val="60000"/>
                    <a:lumOff val="40000"/>
                  </a:srgbClr>
                </a:solidFill>
                <a:latin typeface="Corbel" panose="020B0503020204020204"/>
              </a:rPr>
              <a:t>Missio</a:t>
            </a:r>
          </a:p>
          <a:p>
            <a:pPr marL="0" indent="0" defTabSz="812636">
              <a:buNone/>
              <a:defRPr/>
            </a:pPr>
            <a:r>
              <a:rPr lang="fi-FI" sz="1867" b="1" dirty="0">
                <a:solidFill>
                  <a:srgbClr val="240E61"/>
                </a:solidFill>
                <a:latin typeface="Corbel" panose="020B0503020204020204"/>
              </a:rPr>
              <a:t>Kuopio kumppaneineen mahdollistaa kestävän kasvun ja hyvän elämän</a:t>
            </a:r>
          </a:p>
        </p:txBody>
      </p:sp>
      <p:graphicFrame>
        <p:nvGraphicFramePr>
          <p:cNvPr id="59" name="Taulukko 58">
            <a:extLst>
              <a:ext uri="{FF2B5EF4-FFF2-40B4-BE49-F238E27FC236}">
                <a16:creationId xmlns:a16="http://schemas.microsoft.com/office/drawing/2014/main" id="{AAD2DDEB-E84A-4AD7-8659-1A900ABE6A3A}"/>
              </a:ext>
            </a:extLst>
          </p:cNvPr>
          <p:cNvGraphicFramePr>
            <a:graphicFrameLocks noGrp="1"/>
          </p:cNvGraphicFramePr>
          <p:nvPr/>
        </p:nvGraphicFramePr>
        <p:xfrm>
          <a:off x="8597912" y="2103481"/>
          <a:ext cx="3282819" cy="1463040"/>
        </p:xfrm>
        <a:graphic>
          <a:graphicData uri="http://schemas.openxmlformats.org/drawingml/2006/table">
            <a:tbl>
              <a:tblPr firstRow="1" bandRow="1">
                <a:tableStyleId>{21E4AEA4-8DFA-4A89-87EB-49C32662AFE0}</a:tableStyleId>
              </a:tblPr>
              <a:tblGrid>
                <a:gridCol w="3282819">
                  <a:extLst>
                    <a:ext uri="{9D8B030D-6E8A-4147-A177-3AD203B41FA5}">
                      <a16:colId xmlns:a16="http://schemas.microsoft.com/office/drawing/2014/main" val="2148105329"/>
                    </a:ext>
                  </a:extLst>
                </a:gridCol>
              </a:tblGrid>
              <a:tr h="254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100" b="1" dirty="0">
                          <a:solidFill>
                            <a:schemeClr val="tx1"/>
                          </a:solidFill>
                          <a:latin typeface="Calibri" panose="020F0502020204030204" pitchFamily="34" charset="0"/>
                          <a:cs typeface="Calibri" panose="020F0502020204030204" pitchFamily="34" charset="0"/>
                        </a:rPr>
                        <a:t>Kilpailukykyinen ja kannustava yrittäjyysympäristö</a:t>
                      </a:r>
                    </a:p>
                  </a:txBody>
                  <a:tcPr>
                    <a:solidFill>
                      <a:schemeClr val="accent4">
                        <a:lumMod val="20000"/>
                        <a:lumOff val="80000"/>
                      </a:schemeClr>
                    </a:solidFill>
                  </a:tcPr>
                </a:tc>
                <a:extLst>
                  <a:ext uri="{0D108BD9-81ED-4DB2-BD59-A6C34878D82A}">
                    <a16:rowId xmlns:a16="http://schemas.microsoft.com/office/drawing/2014/main" val="3234181533"/>
                  </a:ext>
                </a:extLst>
              </a:tr>
              <a:tr h="254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100" b="1" kern="1200" dirty="0">
                          <a:solidFill>
                            <a:schemeClr val="tx1"/>
                          </a:solidFill>
                          <a:latin typeface="Calibri" panose="020F0502020204030204" pitchFamily="34" charset="0"/>
                          <a:ea typeface="+mn-ea"/>
                          <a:cs typeface="Calibri" panose="020F0502020204030204" pitchFamily="34" charset="0"/>
                        </a:rPr>
                        <a:t>Rohkea ja kestävä kaupunkikehitys</a:t>
                      </a:r>
                    </a:p>
                  </a:txBody>
                  <a:tcPr>
                    <a:solidFill>
                      <a:schemeClr val="accent4">
                        <a:lumMod val="20000"/>
                        <a:lumOff val="80000"/>
                        <a:alpha val="50000"/>
                      </a:schemeClr>
                    </a:solidFill>
                  </a:tcPr>
                </a:tc>
                <a:extLst>
                  <a:ext uri="{0D108BD9-81ED-4DB2-BD59-A6C34878D82A}">
                    <a16:rowId xmlns:a16="http://schemas.microsoft.com/office/drawing/2014/main" val="3514108194"/>
                  </a:ext>
                </a:extLst>
              </a:tr>
              <a:tr h="4165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100" b="1" kern="1200" dirty="0">
                          <a:solidFill>
                            <a:schemeClr val="dk1"/>
                          </a:solidFill>
                          <a:latin typeface="Calibri" panose="020F0502020204030204" pitchFamily="34" charset="0"/>
                          <a:ea typeface="+mn-ea"/>
                          <a:cs typeface="Calibri" panose="020F0502020204030204" pitchFamily="34" charset="0"/>
                        </a:rPr>
                        <a:t>Vetovoimainen innovaatio-, tutkimus- ja osaamiskeskittymä ja laadukas koulutus</a:t>
                      </a:r>
                    </a:p>
                  </a:txBody>
                  <a:tcPr>
                    <a:solidFill>
                      <a:schemeClr val="accent4">
                        <a:lumMod val="20000"/>
                        <a:lumOff val="80000"/>
                      </a:schemeClr>
                    </a:solidFill>
                  </a:tcPr>
                </a:tc>
                <a:extLst>
                  <a:ext uri="{0D108BD9-81ED-4DB2-BD59-A6C34878D82A}">
                    <a16:rowId xmlns:a16="http://schemas.microsoft.com/office/drawing/2014/main" val="1602753617"/>
                  </a:ext>
                </a:extLst>
              </a:tr>
              <a:tr h="254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100" b="1" dirty="0">
                          <a:latin typeface="Calibri" panose="020F0502020204030204" pitchFamily="34" charset="0"/>
                          <a:cs typeface="Calibri" panose="020F0502020204030204" pitchFamily="34" charset="0"/>
                        </a:rPr>
                        <a:t>Kasvava matkailu ja vetovoimaiset tapahtumat</a:t>
                      </a:r>
                    </a:p>
                  </a:txBody>
                  <a:tcPr>
                    <a:solidFill>
                      <a:schemeClr val="accent4">
                        <a:lumMod val="20000"/>
                        <a:lumOff val="80000"/>
                        <a:alpha val="50000"/>
                      </a:schemeClr>
                    </a:solidFill>
                  </a:tcPr>
                </a:tc>
                <a:extLst>
                  <a:ext uri="{0D108BD9-81ED-4DB2-BD59-A6C34878D82A}">
                    <a16:rowId xmlns:a16="http://schemas.microsoft.com/office/drawing/2014/main" val="4258939411"/>
                  </a:ext>
                </a:extLst>
              </a:tr>
              <a:tr h="254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100" b="1" dirty="0">
                          <a:latin typeface="Calibri" panose="020F0502020204030204" pitchFamily="34" charset="0"/>
                          <a:cs typeface="Calibri" panose="020F0502020204030204" pitchFamily="34" charset="0"/>
                        </a:rPr>
                        <a:t>Kuopion tunnettuus ja edunvalvonta</a:t>
                      </a:r>
                    </a:p>
                  </a:txBody>
                  <a:tcPr>
                    <a:solidFill>
                      <a:schemeClr val="accent4">
                        <a:lumMod val="20000"/>
                        <a:lumOff val="80000"/>
                      </a:schemeClr>
                    </a:solidFill>
                  </a:tcPr>
                </a:tc>
                <a:extLst>
                  <a:ext uri="{0D108BD9-81ED-4DB2-BD59-A6C34878D82A}">
                    <a16:rowId xmlns:a16="http://schemas.microsoft.com/office/drawing/2014/main" val="1804340783"/>
                  </a:ext>
                </a:extLst>
              </a:tr>
            </a:tbl>
          </a:graphicData>
        </a:graphic>
      </p:graphicFrame>
      <p:graphicFrame>
        <p:nvGraphicFramePr>
          <p:cNvPr id="60" name="Taulukko 59">
            <a:extLst>
              <a:ext uri="{FF2B5EF4-FFF2-40B4-BE49-F238E27FC236}">
                <a16:creationId xmlns:a16="http://schemas.microsoft.com/office/drawing/2014/main" id="{CDFF33D0-738A-48B2-86F5-01ED684B6579}"/>
              </a:ext>
            </a:extLst>
          </p:cNvPr>
          <p:cNvGraphicFramePr>
            <a:graphicFrameLocks noGrp="1"/>
          </p:cNvGraphicFramePr>
          <p:nvPr/>
        </p:nvGraphicFramePr>
        <p:xfrm>
          <a:off x="8597912" y="3713531"/>
          <a:ext cx="3282819" cy="1207127"/>
        </p:xfrm>
        <a:graphic>
          <a:graphicData uri="http://schemas.openxmlformats.org/drawingml/2006/table">
            <a:tbl>
              <a:tblPr firstRow="1" bandRow="1">
                <a:tableStyleId>{93296810-A885-4BE3-A3E7-6D5BEEA58F35}</a:tableStyleId>
              </a:tblPr>
              <a:tblGrid>
                <a:gridCol w="3282819">
                  <a:extLst>
                    <a:ext uri="{9D8B030D-6E8A-4147-A177-3AD203B41FA5}">
                      <a16:colId xmlns:a16="http://schemas.microsoft.com/office/drawing/2014/main" val="1493592442"/>
                    </a:ext>
                  </a:extLst>
                </a:gridCol>
              </a:tblGrid>
              <a:tr h="262247">
                <a:tc>
                  <a:txBody>
                    <a:bodyPr/>
                    <a:lstStyle/>
                    <a:p>
                      <a:r>
                        <a:rPr lang="fi-FI" sz="1100" b="1" dirty="0">
                          <a:solidFill>
                            <a:schemeClr val="tx1"/>
                          </a:solidFill>
                          <a:latin typeface="Calibri" panose="020F0502020204030204" pitchFamily="34" charset="0"/>
                          <a:cs typeface="Calibri" panose="020F0502020204030204" pitchFamily="34" charset="0"/>
                        </a:rPr>
                        <a:t>Kiertotalous ja resurssiviisaus</a:t>
                      </a:r>
                    </a:p>
                  </a:txBody>
                  <a:tcPr>
                    <a:solidFill>
                      <a:schemeClr val="accent2">
                        <a:lumMod val="40000"/>
                        <a:lumOff val="60000"/>
                      </a:schemeClr>
                    </a:solidFill>
                  </a:tcPr>
                </a:tc>
                <a:extLst>
                  <a:ext uri="{0D108BD9-81ED-4DB2-BD59-A6C34878D82A}">
                    <a16:rowId xmlns:a16="http://schemas.microsoft.com/office/drawing/2014/main" val="368821553"/>
                  </a:ext>
                </a:extLst>
              </a:tr>
              <a:tr h="259080">
                <a:tc>
                  <a:txBody>
                    <a:bodyPr/>
                    <a:lstStyle/>
                    <a:p>
                      <a:r>
                        <a:rPr lang="fi-FI" sz="1100" b="1" dirty="0">
                          <a:solidFill>
                            <a:schemeClr val="tx1"/>
                          </a:solidFill>
                          <a:latin typeface="Calibri" panose="020F0502020204030204" pitchFamily="34" charset="0"/>
                          <a:cs typeface="Calibri" panose="020F0502020204030204" pitchFamily="34" charset="0"/>
                        </a:rPr>
                        <a:t>Viisas liikkuminen ja kestävä yhdyskuntarakenne</a:t>
                      </a:r>
                    </a:p>
                  </a:txBody>
                  <a:tcPr>
                    <a:solidFill>
                      <a:schemeClr val="accent2">
                        <a:lumMod val="20000"/>
                        <a:lumOff val="80000"/>
                      </a:schemeClr>
                    </a:solidFill>
                  </a:tcPr>
                </a:tc>
                <a:extLst>
                  <a:ext uri="{0D108BD9-81ED-4DB2-BD59-A6C34878D82A}">
                    <a16:rowId xmlns:a16="http://schemas.microsoft.com/office/drawing/2014/main" val="1035474255"/>
                  </a:ext>
                </a:extLst>
              </a:tr>
              <a:tr h="426720">
                <a:tc>
                  <a:txBody>
                    <a:bodyPr/>
                    <a:lstStyle/>
                    <a:p>
                      <a:r>
                        <a:rPr lang="fi-FI" sz="1100" b="1" dirty="0">
                          <a:solidFill>
                            <a:schemeClr val="tx1"/>
                          </a:solidFill>
                          <a:latin typeface="Calibri"/>
                          <a:cs typeface="Calibri"/>
                        </a:rPr>
                        <a:t>Luonnon monimuotoisuuden edistäminen ja luontokadon torjunta</a:t>
                      </a:r>
                    </a:p>
                  </a:txBody>
                  <a:tcPr>
                    <a:solidFill>
                      <a:schemeClr val="accent2">
                        <a:lumMod val="40000"/>
                        <a:lumOff val="60000"/>
                      </a:schemeClr>
                    </a:solidFill>
                  </a:tcPr>
                </a:tc>
                <a:extLst>
                  <a:ext uri="{0D108BD9-81ED-4DB2-BD59-A6C34878D82A}">
                    <a16:rowId xmlns:a16="http://schemas.microsoft.com/office/drawing/2014/main" val="1650521044"/>
                  </a:ext>
                </a:extLst>
              </a:tr>
              <a:tr h="259080">
                <a:tc>
                  <a:txBody>
                    <a:bodyPr/>
                    <a:lstStyle/>
                    <a:p>
                      <a:r>
                        <a:rPr lang="fi-FI" sz="1100" b="1" strike="noStrike" dirty="0">
                          <a:solidFill>
                            <a:schemeClr val="tx1"/>
                          </a:solidFill>
                          <a:latin typeface="+mn-lt"/>
                          <a:cs typeface="Calibri"/>
                        </a:rPr>
                        <a:t>Huoltovarmuus ja kriisinsietokyky</a:t>
                      </a:r>
                      <a:endParaRPr lang="fi-FI" sz="1100" b="1" strike="sngStrike" dirty="0">
                        <a:solidFill>
                          <a:schemeClr val="tx1"/>
                        </a:solidFill>
                        <a:latin typeface="Calibri"/>
                        <a:cs typeface="Calibri"/>
                      </a:endParaRPr>
                    </a:p>
                  </a:txBody>
                  <a:tcPr>
                    <a:solidFill>
                      <a:schemeClr val="accent2">
                        <a:lumMod val="20000"/>
                        <a:lumOff val="80000"/>
                      </a:schemeClr>
                    </a:solidFill>
                  </a:tcPr>
                </a:tc>
                <a:extLst>
                  <a:ext uri="{0D108BD9-81ED-4DB2-BD59-A6C34878D82A}">
                    <a16:rowId xmlns:a16="http://schemas.microsoft.com/office/drawing/2014/main" val="3700899308"/>
                  </a:ext>
                </a:extLst>
              </a:tr>
            </a:tbl>
          </a:graphicData>
        </a:graphic>
      </p:graphicFrame>
      <p:graphicFrame>
        <p:nvGraphicFramePr>
          <p:cNvPr id="61" name="Taulukko 60">
            <a:extLst>
              <a:ext uri="{FF2B5EF4-FFF2-40B4-BE49-F238E27FC236}">
                <a16:creationId xmlns:a16="http://schemas.microsoft.com/office/drawing/2014/main" id="{7DE8EC3C-DA80-4EE3-B4D8-DDC9396B0CA7}"/>
              </a:ext>
            </a:extLst>
          </p:cNvPr>
          <p:cNvGraphicFramePr>
            <a:graphicFrameLocks noGrp="1"/>
          </p:cNvGraphicFramePr>
          <p:nvPr/>
        </p:nvGraphicFramePr>
        <p:xfrm>
          <a:off x="8616925" y="5175344"/>
          <a:ext cx="3282819" cy="1036320"/>
        </p:xfrm>
        <a:graphic>
          <a:graphicData uri="http://schemas.openxmlformats.org/drawingml/2006/table">
            <a:tbl>
              <a:tblPr firstRow="1" bandRow="1">
                <a:tableStyleId>{00A15C55-8517-42AA-B614-E9B94910E393}</a:tableStyleId>
              </a:tblPr>
              <a:tblGrid>
                <a:gridCol w="3282819">
                  <a:extLst>
                    <a:ext uri="{9D8B030D-6E8A-4147-A177-3AD203B41FA5}">
                      <a16:colId xmlns:a16="http://schemas.microsoft.com/office/drawing/2014/main" val="1927952900"/>
                    </a:ext>
                  </a:extLst>
                </a:gridCol>
              </a:tblGrid>
              <a:tr h="254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100" b="1" dirty="0">
                          <a:solidFill>
                            <a:schemeClr val="tx1"/>
                          </a:solidFill>
                          <a:latin typeface="Calibri" panose="020F0502020204030204" pitchFamily="34" charset="0"/>
                          <a:cs typeface="Calibri" panose="020F0502020204030204" pitchFamily="34" charset="0"/>
                        </a:rPr>
                        <a:t>Sujuva ja uudistuva toiminta</a:t>
                      </a:r>
                    </a:p>
                  </a:txBody>
                  <a:tcPr>
                    <a:solidFill>
                      <a:schemeClr val="accent6">
                        <a:lumMod val="40000"/>
                        <a:lumOff val="60000"/>
                      </a:schemeClr>
                    </a:solidFill>
                  </a:tcPr>
                </a:tc>
                <a:extLst>
                  <a:ext uri="{0D108BD9-81ED-4DB2-BD59-A6C34878D82A}">
                    <a16:rowId xmlns:a16="http://schemas.microsoft.com/office/drawing/2014/main" val="1688224594"/>
                  </a:ext>
                </a:extLst>
              </a:tr>
              <a:tr h="254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100" b="1" dirty="0">
                          <a:solidFill>
                            <a:schemeClr val="tx1"/>
                          </a:solidFill>
                          <a:latin typeface="Calibri" panose="020F0502020204030204" pitchFamily="34" charset="0"/>
                          <a:cs typeface="Calibri" panose="020F0502020204030204" pitchFamily="34" charset="0"/>
                        </a:rPr>
                        <a:t>Uudistuva johtaminen</a:t>
                      </a:r>
                    </a:p>
                  </a:txBody>
                  <a:tcPr>
                    <a:solidFill>
                      <a:schemeClr val="accent6">
                        <a:lumMod val="20000"/>
                        <a:lumOff val="80000"/>
                      </a:schemeClr>
                    </a:solidFill>
                  </a:tcPr>
                </a:tc>
                <a:extLst>
                  <a:ext uri="{0D108BD9-81ED-4DB2-BD59-A6C34878D82A}">
                    <a16:rowId xmlns:a16="http://schemas.microsoft.com/office/drawing/2014/main" val="3035306721"/>
                  </a:ext>
                </a:extLst>
              </a:tr>
              <a:tr h="254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100" b="1" dirty="0">
                          <a:solidFill>
                            <a:schemeClr val="tx1"/>
                          </a:solidFill>
                          <a:latin typeface="Calibri" panose="020F0502020204030204" pitchFamily="34" charset="0"/>
                          <a:cs typeface="Calibri" panose="020F0502020204030204" pitchFamily="34" charset="0"/>
                        </a:rPr>
                        <a:t>Osaava ja hyvinvoiva henkilöstö</a:t>
                      </a:r>
                    </a:p>
                  </a:txBody>
                  <a:tcPr>
                    <a:solidFill>
                      <a:schemeClr val="accent6">
                        <a:lumMod val="40000"/>
                        <a:lumOff val="60000"/>
                      </a:schemeClr>
                    </a:solidFill>
                  </a:tcPr>
                </a:tc>
                <a:extLst>
                  <a:ext uri="{0D108BD9-81ED-4DB2-BD59-A6C34878D82A}">
                    <a16:rowId xmlns:a16="http://schemas.microsoft.com/office/drawing/2014/main" val="3113748096"/>
                  </a:ext>
                </a:extLst>
              </a:tr>
              <a:tr h="254000">
                <a:tc>
                  <a:txBody>
                    <a:bodyPr/>
                    <a:lstStyle/>
                    <a:p>
                      <a:pPr marL="0" marR="0" lvl="0" indent="0" algn="l" rtl="0" eaLnBrk="1" fontAlgn="auto" latinLnBrk="0" hangingPunct="1">
                        <a:lnSpc>
                          <a:spcPct val="100000"/>
                        </a:lnSpc>
                        <a:spcBef>
                          <a:spcPts val="0"/>
                        </a:spcBef>
                        <a:spcAft>
                          <a:spcPts val="0"/>
                        </a:spcAft>
                        <a:buClrTx/>
                        <a:buSzTx/>
                        <a:buFontTx/>
                        <a:buNone/>
                      </a:pPr>
                      <a:r>
                        <a:rPr lang="fi-FI" sz="1100" b="1" strike="noStrike" dirty="0">
                          <a:solidFill>
                            <a:schemeClr val="tx1"/>
                          </a:solidFill>
                          <a:latin typeface="Calibri"/>
                          <a:cs typeface="Calibri"/>
                        </a:rPr>
                        <a:t>Kestävä talous</a:t>
                      </a:r>
                    </a:p>
                  </a:txBody>
                  <a:tcPr>
                    <a:solidFill>
                      <a:schemeClr val="accent6">
                        <a:lumMod val="20000"/>
                        <a:lumOff val="80000"/>
                      </a:schemeClr>
                    </a:solidFill>
                  </a:tcPr>
                </a:tc>
                <a:extLst>
                  <a:ext uri="{0D108BD9-81ED-4DB2-BD59-A6C34878D82A}">
                    <a16:rowId xmlns:a16="http://schemas.microsoft.com/office/drawing/2014/main" val="17252123"/>
                  </a:ext>
                </a:extLst>
              </a:tr>
            </a:tbl>
          </a:graphicData>
        </a:graphic>
      </p:graphicFrame>
      <p:sp>
        <p:nvSpPr>
          <p:cNvPr id="62" name="Tekstiruutu 61">
            <a:extLst>
              <a:ext uri="{FF2B5EF4-FFF2-40B4-BE49-F238E27FC236}">
                <a16:creationId xmlns:a16="http://schemas.microsoft.com/office/drawing/2014/main" id="{CF87E05D-59D2-44E3-AE18-60D9B44E9750}"/>
              </a:ext>
            </a:extLst>
          </p:cNvPr>
          <p:cNvSpPr txBox="1"/>
          <p:nvPr/>
        </p:nvSpPr>
        <p:spPr>
          <a:xfrm>
            <a:off x="8580441" y="37512"/>
            <a:ext cx="1972015" cy="400110"/>
          </a:xfrm>
          <a:prstGeom prst="rect">
            <a:avLst/>
          </a:prstGeom>
          <a:noFill/>
        </p:spPr>
        <p:txBody>
          <a:bodyPr wrap="none" rtlCol="0">
            <a:spAutoFit/>
          </a:bodyPr>
          <a:lstStyle/>
          <a:p>
            <a:pPr defTabSz="914377">
              <a:defRPr/>
            </a:pPr>
            <a:r>
              <a:rPr lang="fi-FI" sz="2000" b="1" dirty="0">
                <a:solidFill>
                  <a:prstClr val="white"/>
                </a:solidFill>
                <a:latin typeface="Corbel" panose="020B0503020204020204"/>
                <a:ea typeface="ＭＳ Ｐゴシック" charset="-128"/>
              </a:rPr>
              <a:t>Menestystekijät</a:t>
            </a:r>
          </a:p>
        </p:txBody>
      </p:sp>
      <p:sp>
        <p:nvSpPr>
          <p:cNvPr id="66" name="Vuokaaviosymboli: Rajoitin 65">
            <a:extLst>
              <a:ext uri="{FF2B5EF4-FFF2-40B4-BE49-F238E27FC236}">
                <a16:creationId xmlns:a16="http://schemas.microsoft.com/office/drawing/2014/main" id="{EB980DE5-7911-468B-966B-8856AB9C3D69}"/>
              </a:ext>
            </a:extLst>
          </p:cNvPr>
          <p:cNvSpPr/>
          <p:nvPr/>
        </p:nvSpPr>
        <p:spPr>
          <a:xfrm rot="19891760">
            <a:off x="4194193" y="639504"/>
            <a:ext cx="2160000" cy="576000"/>
          </a:xfrm>
          <a:prstGeom prst="flowChartTerminator">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i-FI">
              <a:solidFill>
                <a:prstClr val="white"/>
              </a:solidFill>
              <a:latin typeface="Corbel" panose="020B0503020204020204"/>
            </a:endParaRPr>
          </a:p>
        </p:txBody>
      </p:sp>
      <p:sp>
        <p:nvSpPr>
          <p:cNvPr id="72" name="Vuokaaviosymboli: Rajoitin 71">
            <a:extLst>
              <a:ext uri="{FF2B5EF4-FFF2-40B4-BE49-F238E27FC236}">
                <a16:creationId xmlns:a16="http://schemas.microsoft.com/office/drawing/2014/main" id="{E23E860C-B9DC-40F6-AB13-D9803052B844}"/>
              </a:ext>
            </a:extLst>
          </p:cNvPr>
          <p:cNvSpPr/>
          <p:nvPr/>
        </p:nvSpPr>
        <p:spPr>
          <a:xfrm rot="19959413">
            <a:off x="4236237" y="3525152"/>
            <a:ext cx="2160000" cy="576000"/>
          </a:xfrm>
          <a:prstGeom prst="flowChartTerminator">
            <a:avLst/>
          </a:prstGeom>
          <a:solidFill>
            <a:schemeClr val="accent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i-FI">
              <a:solidFill>
                <a:prstClr val="white"/>
              </a:solidFill>
              <a:latin typeface="Corbel" panose="020B0503020204020204"/>
            </a:endParaRPr>
          </a:p>
        </p:txBody>
      </p:sp>
      <p:sp>
        <p:nvSpPr>
          <p:cNvPr id="73" name="Vuokaaviosymboli: Rajoitin 72">
            <a:extLst>
              <a:ext uri="{FF2B5EF4-FFF2-40B4-BE49-F238E27FC236}">
                <a16:creationId xmlns:a16="http://schemas.microsoft.com/office/drawing/2014/main" id="{F4D27675-704D-4344-A65E-D8C653B56111}"/>
              </a:ext>
            </a:extLst>
          </p:cNvPr>
          <p:cNvSpPr/>
          <p:nvPr/>
        </p:nvSpPr>
        <p:spPr>
          <a:xfrm rot="1438018">
            <a:off x="4242727" y="1379692"/>
            <a:ext cx="2091775" cy="576000"/>
          </a:xfrm>
          <a:prstGeom prst="flowChartTerminator">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i-FI">
              <a:solidFill>
                <a:prstClr val="white"/>
              </a:solidFill>
              <a:latin typeface="Corbel" panose="020B0503020204020204"/>
            </a:endParaRPr>
          </a:p>
        </p:txBody>
      </p:sp>
      <p:sp>
        <p:nvSpPr>
          <p:cNvPr id="96" name="Vuokaaviosymboli: Rajoitin 95">
            <a:extLst>
              <a:ext uri="{FF2B5EF4-FFF2-40B4-BE49-F238E27FC236}">
                <a16:creationId xmlns:a16="http://schemas.microsoft.com/office/drawing/2014/main" id="{8CB9FC1F-9A84-45C7-A15B-3E4BFB0BE427}"/>
              </a:ext>
            </a:extLst>
          </p:cNvPr>
          <p:cNvSpPr/>
          <p:nvPr/>
        </p:nvSpPr>
        <p:spPr>
          <a:xfrm>
            <a:off x="4257816" y="980020"/>
            <a:ext cx="4164240" cy="684000"/>
          </a:xfrm>
          <a:prstGeom prst="flowChartTermina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i-FI">
              <a:solidFill>
                <a:prstClr val="white"/>
              </a:solidFill>
              <a:latin typeface="Corbel" panose="020B0503020204020204"/>
            </a:endParaRPr>
          </a:p>
        </p:txBody>
      </p:sp>
      <p:sp>
        <p:nvSpPr>
          <p:cNvPr id="75" name="Vuokaaviosymboli: Rajoitin 74">
            <a:extLst>
              <a:ext uri="{FF2B5EF4-FFF2-40B4-BE49-F238E27FC236}">
                <a16:creationId xmlns:a16="http://schemas.microsoft.com/office/drawing/2014/main" id="{62FCA02F-F19B-4330-9D8A-D084C5E88813}"/>
              </a:ext>
            </a:extLst>
          </p:cNvPr>
          <p:cNvSpPr/>
          <p:nvPr/>
        </p:nvSpPr>
        <p:spPr>
          <a:xfrm rot="19923946">
            <a:off x="4205100" y="2073868"/>
            <a:ext cx="2160000" cy="576000"/>
          </a:xfrm>
          <a:prstGeom prst="flowChartTerminator">
            <a:avLst/>
          </a:prstGeom>
          <a:solidFill>
            <a:schemeClr val="accent4">
              <a:lumMod val="60000"/>
              <a:lumOff val="4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i-FI">
              <a:solidFill>
                <a:prstClr val="white"/>
              </a:solidFill>
              <a:latin typeface="Corbel" panose="020B0503020204020204"/>
            </a:endParaRPr>
          </a:p>
        </p:txBody>
      </p:sp>
      <p:sp>
        <p:nvSpPr>
          <p:cNvPr id="76" name="Vuokaaviosymboli: Rajoitin 75">
            <a:extLst>
              <a:ext uri="{FF2B5EF4-FFF2-40B4-BE49-F238E27FC236}">
                <a16:creationId xmlns:a16="http://schemas.microsoft.com/office/drawing/2014/main" id="{AB27423E-1F05-4CA5-9F3D-BCBF75419977}"/>
              </a:ext>
            </a:extLst>
          </p:cNvPr>
          <p:cNvSpPr/>
          <p:nvPr/>
        </p:nvSpPr>
        <p:spPr>
          <a:xfrm rot="1442520">
            <a:off x="4216123" y="2821011"/>
            <a:ext cx="2160000" cy="576000"/>
          </a:xfrm>
          <a:prstGeom prst="flowChartTerminator">
            <a:avLst/>
          </a:prstGeom>
          <a:solidFill>
            <a:schemeClr val="accent4">
              <a:lumMod val="60000"/>
              <a:lumOff val="4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i-FI">
              <a:solidFill>
                <a:prstClr val="white"/>
              </a:solidFill>
              <a:latin typeface="Corbel" panose="020B0503020204020204"/>
            </a:endParaRPr>
          </a:p>
        </p:txBody>
      </p:sp>
      <p:sp>
        <p:nvSpPr>
          <p:cNvPr id="77" name="Vuokaaviosymboli: Rajoitin 76">
            <a:extLst>
              <a:ext uri="{FF2B5EF4-FFF2-40B4-BE49-F238E27FC236}">
                <a16:creationId xmlns:a16="http://schemas.microsoft.com/office/drawing/2014/main" id="{36BC250C-8C95-477B-9D91-5732E60B5C09}"/>
              </a:ext>
            </a:extLst>
          </p:cNvPr>
          <p:cNvSpPr/>
          <p:nvPr/>
        </p:nvSpPr>
        <p:spPr>
          <a:xfrm rot="1496604">
            <a:off x="4196801" y="4281316"/>
            <a:ext cx="2160000" cy="576000"/>
          </a:xfrm>
          <a:prstGeom prst="flowChartTerminator">
            <a:avLst/>
          </a:prstGeom>
          <a:solidFill>
            <a:schemeClr val="accent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i-FI">
              <a:solidFill>
                <a:prstClr val="white"/>
              </a:solidFill>
              <a:latin typeface="Corbel" panose="020B0503020204020204"/>
            </a:endParaRPr>
          </a:p>
        </p:txBody>
      </p:sp>
      <p:sp>
        <p:nvSpPr>
          <p:cNvPr id="78" name="Vuokaaviosymboli: Rajoitin 77">
            <a:extLst>
              <a:ext uri="{FF2B5EF4-FFF2-40B4-BE49-F238E27FC236}">
                <a16:creationId xmlns:a16="http://schemas.microsoft.com/office/drawing/2014/main" id="{88C06C09-7E2E-4DAA-AEAB-5ADEE359A658}"/>
              </a:ext>
            </a:extLst>
          </p:cNvPr>
          <p:cNvSpPr/>
          <p:nvPr/>
        </p:nvSpPr>
        <p:spPr>
          <a:xfrm rot="19999392">
            <a:off x="4207920" y="5004909"/>
            <a:ext cx="2160000" cy="576000"/>
          </a:xfrm>
          <a:prstGeom prst="flowChartTerminator">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i-FI">
              <a:solidFill>
                <a:prstClr val="white"/>
              </a:solidFill>
              <a:latin typeface="Corbel" panose="020B0503020204020204"/>
            </a:endParaRPr>
          </a:p>
        </p:txBody>
      </p:sp>
      <p:sp>
        <p:nvSpPr>
          <p:cNvPr id="79" name="Vuokaaviosymboli: Rajoitin 78">
            <a:extLst>
              <a:ext uri="{FF2B5EF4-FFF2-40B4-BE49-F238E27FC236}">
                <a16:creationId xmlns:a16="http://schemas.microsoft.com/office/drawing/2014/main" id="{CE02521E-047E-447D-8372-79BF2A0187C8}"/>
              </a:ext>
            </a:extLst>
          </p:cNvPr>
          <p:cNvSpPr/>
          <p:nvPr/>
        </p:nvSpPr>
        <p:spPr>
          <a:xfrm rot="1529360">
            <a:off x="4216360" y="5728081"/>
            <a:ext cx="2160000" cy="576000"/>
          </a:xfrm>
          <a:prstGeom prst="flowChartTerminator">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i-FI">
              <a:solidFill>
                <a:prstClr val="white"/>
              </a:solidFill>
              <a:latin typeface="Corbel" panose="020B0503020204020204"/>
            </a:endParaRPr>
          </a:p>
        </p:txBody>
      </p:sp>
      <p:sp>
        <p:nvSpPr>
          <p:cNvPr id="94" name="Vuokaaviosymboli: Rajoitin 93">
            <a:extLst>
              <a:ext uri="{FF2B5EF4-FFF2-40B4-BE49-F238E27FC236}">
                <a16:creationId xmlns:a16="http://schemas.microsoft.com/office/drawing/2014/main" id="{71E7F318-0165-4C6F-8287-C512B197FA56}"/>
              </a:ext>
            </a:extLst>
          </p:cNvPr>
          <p:cNvSpPr/>
          <p:nvPr/>
        </p:nvSpPr>
        <p:spPr>
          <a:xfrm>
            <a:off x="4255353" y="2426135"/>
            <a:ext cx="4166703" cy="684000"/>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i-FI">
              <a:solidFill>
                <a:prstClr val="white"/>
              </a:solidFill>
              <a:latin typeface="Corbel" panose="020B0503020204020204"/>
            </a:endParaRPr>
          </a:p>
        </p:txBody>
      </p:sp>
      <p:sp>
        <p:nvSpPr>
          <p:cNvPr id="92" name="Vuokaaviosymboli: Rajoitin 91">
            <a:extLst>
              <a:ext uri="{FF2B5EF4-FFF2-40B4-BE49-F238E27FC236}">
                <a16:creationId xmlns:a16="http://schemas.microsoft.com/office/drawing/2014/main" id="{92E63CD6-8B4B-47C2-BB8F-C2BFDB2A14C4}"/>
              </a:ext>
            </a:extLst>
          </p:cNvPr>
          <p:cNvSpPr/>
          <p:nvPr/>
        </p:nvSpPr>
        <p:spPr>
          <a:xfrm>
            <a:off x="4254696" y="3869429"/>
            <a:ext cx="4164240" cy="684000"/>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i-FI">
              <a:solidFill>
                <a:prstClr val="white"/>
              </a:solidFill>
              <a:latin typeface="Corbel" panose="020B0503020204020204"/>
            </a:endParaRPr>
          </a:p>
        </p:txBody>
      </p:sp>
      <p:sp>
        <p:nvSpPr>
          <p:cNvPr id="90" name="Vuokaaviosymboli: Rajoitin 89">
            <a:extLst>
              <a:ext uri="{FF2B5EF4-FFF2-40B4-BE49-F238E27FC236}">
                <a16:creationId xmlns:a16="http://schemas.microsoft.com/office/drawing/2014/main" id="{1A823DA1-845B-4825-9E58-7354C43153EC}"/>
              </a:ext>
            </a:extLst>
          </p:cNvPr>
          <p:cNvSpPr/>
          <p:nvPr/>
        </p:nvSpPr>
        <p:spPr>
          <a:xfrm>
            <a:off x="4264549" y="5322206"/>
            <a:ext cx="4154387" cy="683999"/>
          </a:xfrm>
          <a:prstGeom prst="flowChartTermina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i-FI">
              <a:solidFill>
                <a:prstClr val="white"/>
              </a:solidFill>
              <a:latin typeface="Corbel" panose="020B0503020204020204"/>
            </a:endParaRPr>
          </a:p>
        </p:txBody>
      </p:sp>
      <p:sp>
        <p:nvSpPr>
          <p:cNvPr id="91" name="Tekstiruutu 90">
            <a:extLst>
              <a:ext uri="{FF2B5EF4-FFF2-40B4-BE49-F238E27FC236}">
                <a16:creationId xmlns:a16="http://schemas.microsoft.com/office/drawing/2014/main" id="{EB85AA50-FAE3-4D79-A427-E13216954213}"/>
              </a:ext>
            </a:extLst>
          </p:cNvPr>
          <p:cNvSpPr txBox="1"/>
          <p:nvPr/>
        </p:nvSpPr>
        <p:spPr>
          <a:xfrm>
            <a:off x="4855271" y="5435820"/>
            <a:ext cx="3131325" cy="482120"/>
          </a:xfrm>
          <a:prstGeom prst="rect">
            <a:avLst/>
          </a:prstGeom>
          <a:noFill/>
        </p:spPr>
        <p:txBody>
          <a:bodyPr wrap="square" lIns="91440" tIns="45720" rIns="91440" bIns="45720" rtlCol="0" anchor="t">
            <a:spAutoFit/>
          </a:bodyPr>
          <a:lstStyle/>
          <a:p>
            <a:pPr defTabSz="914377">
              <a:defRPr/>
            </a:pPr>
            <a:r>
              <a:rPr lang="fi-FI" sz="1333" b="1" dirty="0">
                <a:solidFill>
                  <a:prstClr val="white"/>
                </a:solidFill>
                <a:latin typeface="Corbel" panose="020B0503020204020204"/>
                <a:ea typeface="Verdana" panose="020B0604030504040204" pitchFamily="34" charset="0"/>
                <a:cs typeface="Arial"/>
              </a:rPr>
              <a:t>UUDISTUVA JA YHDESSÄ TEKEVÄ</a:t>
            </a:r>
          </a:p>
          <a:p>
            <a:pPr defTabSz="914377">
              <a:defRPr/>
            </a:pPr>
            <a:r>
              <a:rPr lang="fi-FI" sz="1200" b="1" dirty="0">
                <a:solidFill>
                  <a:prstClr val="white"/>
                </a:solidFill>
                <a:latin typeface="Corbel" panose="020B0503020204020204"/>
                <a:ea typeface="Verdana" panose="020B0604030504040204" pitchFamily="34" charset="0"/>
                <a:cs typeface="Arial"/>
              </a:rPr>
              <a:t>Haluttu hyvinvoiva työyhteisö</a:t>
            </a:r>
          </a:p>
        </p:txBody>
      </p:sp>
      <p:sp>
        <p:nvSpPr>
          <p:cNvPr id="83" name="Tekstiruutu 82">
            <a:extLst>
              <a:ext uri="{FF2B5EF4-FFF2-40B4-BE49-F238E27FC236}">
                <a16:creationId xmlns:a16="http://schemas.microsoft.com/office/drawing/2014/main" id="{650CED3B-1666-46E6-8AC0-097441EE62EF}"/>
              </a:ext>
            </a:extLst>
          </p:cNvPr>
          <p:cNvSpPr txBox="1"/>
          <p:nvPr/>
        </p:nvSpPr>
        <p:spPr>
          <a:xfrm>
            <a:off x="5282149" y="3282833"/>
            <a:ext cx="1117614" cy="256545"/>
          </a:xfrm>
          <a:prstGeom prst="rect">
            <a:avLst/>
          </a:prstGeom>
          <a:noFill/>
        </p:spPr>
        <p:txBody>
          <a:bodyPr wrap="none" rtlCol="0">
            <a:spAutoFit/>
          </a:bodyPr>
          <a:lstStyle/>
          <a:p>
            <a:pPr algn="r" defTabSz="914377">
              <a:defRPr/>
            </a:pPr>
            <a:r>
              <a:rPr lang="fi-FI" sz="1067" b="1" dirty="0">
                <a:solidFill>
                  <a:srgbClr val="000000"/>
                </a:solidFill>
                <a:latin typeface="Corbel" panose="020B0503020204020204"/>
                <a:ea typeface="Verdana" panose="020B0604030504040204" pitchFamily="34" charset="0"/>
              </a:rPr>
              <a:t>Kansainvälisyys</a:t>
            </a:r>
          </a:p>
        </p:txBody>
      </p:sp>
      <p:sp>
        <p:nvSpPr>
          <p:cNvPr id="84" name="Tekstiruutu 83">
            <a:extLst>
              <a:ext uri="{FF2B5EF4-FFF2-40B4-BE49-F238E27FC236}">
                <a16:creationId xmlns:a16="http://schemas.microsoft.com/office/drawing/2014/main" id="{A2C1997A-8246-4BC4-83E9-EB3848E4B421}"/>
              </a:ext>
            </a:extLst>
          </p:cNvPr>
          <p:cNvSpPr txBox="1"/>
          <p:nvPr/>
        </p:nvSpPr>
        <p:spPr>
          <a:xfrm>
            <a:off x="5389133" y="4784562"/>
            <a:ext cx="971740" cy="256545"/>
          </a:xfrm>
          <a:prstGeom prst="rect">
            <a:avLst/>
          </a:prstGeom>
          <a:noFill/>
        </p:spPr>
        <p:txBody>
          <a:bodyPr wrap="none" rtlCol="0">
            <a:spAutoFit/>
          </a:bodyPr>
          <a:lstStyle/>
          <a:p>
            <a:pPr algn="r" defTabSz="914377">
              <a:defRPr/>
            </a:pPr>
            <a:r>
              <a:rPr lang="fi-FI" sz="1067" b="1" dirty="0">
                <a:solidFill>
                  <a:srgbClr val="000000"/>
                </a:solidFill>
                <a:latin typeface="Corbel" panose="020B0503020204020204"/>
                <a:ea typeface="Verdana" panose="020B0604030504040204" pitchFamily="34" charset="0"/>
              </a:rPr>
              <a:t>Digitalisaatio</a:t>
            </a:r>
          </a:p>
        </p:txBody>
      </p:sp>
      <p:sp>
        <p:nvSpPr>
          <p:cNvPr id="85" name="Tekstiruutu 84">
            <a:extLst>
              <a:ext uri="{FF2B5EF4-FFF2-40B4-BE49-F238E27FC236}">
                <a16:creationId xmlns:a16="http://schemas.microsoft.com/office/drawing/2014/main" id="{333E7043-952C-4586-A2B3-941AF88CCC02}"/>
              </a:ext>
            </a:extLst>
          </p:cNvPr>
          <p:cNvSpPr txBox="1"/>
          <p:nvPr/>
        </p:nvSpPr>
        <p:spPr>
          <a:xfrm>
            <a:off x="5387623" y="1843413"/>
            <a:ext cx="968534" cy="256545"/>
          </a:xfrm>
          <a:prstGeom prst="rect">
            <a:avLst/>
          </a:prstGeom>
          <a:noFill/>
        </p:spPr>
        <p:txBody>
          <a:bodyPr wrap="none" rtlCol="0">
            <a:spAutoFit/>
          </a:bodyPr>
          <a:lstStyle/>
          <a:p>
            <a:pPr algn="r" defTabSz="914377">
              <a:defRPr/>
            </a:pPr>
            <a:r>
              <a:rPr lang="fi-FI" sz="1067" b="1" dirty="0">
                <a:solidFill>
                  <a:srgbClr val="000000"/>
                </a:solidFill>
                <a:latin typeface="Corbel" panose="020B0503020204020204"/>
                <a:ea typeface="Verdana" panose="020B0604030504040204" pitchFamily="34" charset="0"/>
              </a:rPr>
              <a:t>Kumppanuus</a:t>
            </a:r>
          </a:p>
        </p:txBody>
      </p:sp>
      <p:grpSp>
        <p:nvGrpSpPr>
          <p:cNvPr id="12" name="Ryhmä 11">
            <a:extLst>
              <a:ext uri="{FF2B5EF4-FFF2-40B4-BE49-F238E27FC236}">
                <a16:creationId xmlns:a16="http://schemas.microsoft.com/office/drawing/2014/main" id="{E09E4C06-40C0-4F49-972E-F607FCBF89BF}"/>
              </a:ext>
            </a:extLst>
          </p:cNvPr>
          <p:cNvGrpSpPr/>
          <p:nvPr/>
        </p:nvGrpSpPr>
        <p:grpSpPr>
          <a:xfrm>
            <a:off x="4401044" y="1118118"/>
            <a:ext cx="384728" cy="392973"/>
            <a:chOff x="3295525" y="877871"/>
            <a:chExt cx="196073" cy="200275"/>
          </a:xfrm>
        </p:grpSpPr>
        <p:sp>
          <p:nvSpPr>
            <p:cNvPr id="86" name="Ellipsi 85">
              <a:extLst>
                <a:ext uri="{FF2B5EF4-FFF2-40B4-BE49-F238E27FC236}">
                  <a16:creationId xmlns:a16="http://schemas.microsoft.com/office/drawing/2014/main" id="{4AA100C7-E1DE-426D-ABEE-AF0176CCC652}"/>
                </a:ext>
              </a:extLst>
            </p:cNvPr>
            <p:cNvSpPr/>
            <p:nvPr/>
          </p:nvSpPr>
          <p:spPr>
            <a:xfrm>
              <a:off x="3295525" y="877871"/>
              <a:ext cx="196073" cy="2002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i-FI">
                <a:solidFill>
                  <a:prstClr val="white"/>
                </a:solidFill>
                <a:latin typeface="Corbel" panose="020B0503020204020204"/>
              </a:endParaRPr>
            </a:p>
          </p:txBody>
        </p:sp>
        <p:pic>
          <p:nvPicPr>
            <p:cNvPr id="68" name="Kuva 67">
              <a:extLst>
                <a:ext uri="{FF2B5EF4-FFF2-40B4-BE49-F238E27FC236}">
                  <a16:creationId xmlns:a16="http://schemas.microsoft.com/office/drawing/2014/main" id="{C4A3A4A8-2E1A-4764-BC82-7E1AB6199E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14988" y="920866"/>
              <a:ext cx="157146" cy="130169"/>
            </a:xfrm>
            <a:prstGeom prst="rect">
              <a:avLst/>
            </a:prstGeom>
          </p:spPr>
        </p:pic>
      </p:grpSp>
      <p:grpSp>
        <p:nvGrpSpPr>
          <p:cNvPr id="13" name="Ryhmä 12">
            <a:extLst>
              <a:ext uri="{FF2B5EF4-FFF2-40B4-BE49-F238E27FC236}">
                <a16:creationId xmlns:a16="http://schemas.microsoft.com/office/drawing/2014/main" id="{2EDF889F-09DE-4E54-8E0D-28D2AEE376E5}"/>
              </a:ext>
            </a:extLst>
          </p:cNvPr>
          <p:cNvGrpSpPr/>
          <p:nvPr/>
        </p:nvGrpSpPr>
        <p:grpSpPr>
          <a:xfrm>
            <a:off x="4391321" y="2560739"/>
            <a:ext cx="390147" cy="398507"/>
            <a:chOff x="3316344" y="1965639"/>
            <a:chExt cx="196073" cy="200275"/>
          </a:xfrm>
        </p:grpSpPr>
        <p:sp>
          <p:nvSpPr>
            <p:cNvPr id="87" name="Ellipsi 86">
              <a:extLst>
                <a:ext uri="{FF2B5EF4-FFF2-40B4-BE49-F238E27FC236}">
                  <a16:creationId xmlns:a16="http://schemas.microsoft.com/office/drawing/2014/main" id="{9C4A96D0-EC8D-47BA-B358-4EE767FC754E}"/>
                </a:ext>
              </a:extLst>
            </p:cNvPr>
            <p:cNvSpPr/>
            <p:nvPr/>
          </p:nvSpPr>
          <p:spPr>
            <a:xfrm>
              <a:off x="3316344" y="1965639"/>
              <a:ext cx="196073" cy="2002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i-FI">
                <a:solidFill>
                  <a:prstClr val="white"/>
                </a:solidFill>
                <a:latin typeface="Corbel" panose="020B0503020204020204"/>
              </a:endParaRPr>
            </a:p>
          </p:txBody>
        </p:sp>
        <p:pic>
          <p:nvPicPr>
            <p:cNvPr id="69" name="Kuva 68">
              <a:extLst>
                <a:ext uri="{FF2B5EF4-FFF2-40B4-BE49-F238E27FC236}">
                  <a16:creationId xmlns:a16="http://schemas.microsoft.com/office/drawing/2014/main" id="{D3F740EB-E501-4896-A60B-543FFAC118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29703" y="1999091"/>
              <a:ext cx="173014" cy="143313"/>
            </a:xfrm>
            <a:prstGeom prst="rect">
              <a:avLst/>
            </a:prstGeom>
          </p:spPr>
        </p:pic>
      </p:grpSp>
      <p:grpSp>
        <p:nvGrpSpPr>
          <p:cNvPr id="18" name="Ryhmä 17">
            <a:extLst>
              <a:ext uri="{FF2B5EF4-FFF2-40B4-BE49-F238E27FC236}">
                <a16:creationId xmlns:a16="http://schemas.microsoft.com/office/drawing/2014/main" id="{EE59C935-B731-47A1-B501-10C91E339460}"/>
              </a:ext>
            </a:extLst>
          </p:cNvPr>
          <p:cNvGrpSpPr/>
          <p:nvPr/>
        </p:nvGrpSpPr>
        <p:grpSpPr>
          <a:xfrm>
            <a:off x="4387021" y="5460555"/>
            <a:ext cx="398752" cy="407299"/>
            <a:chOff x="3341761" y="4095680"/>
            <a:chExt cx="196073" cy="200275"/>
          </a:xfrm>
        </p:grpSpPr>
        <p:sp>
          <p:nvSpPr>
            <p:cNvPr id="89" name="Ellipsi 88">
              <a:extLst>
                <a:ext uri="{FF2B5EF4-FFF2-40B4-BE49-F238E27FC236}">
                  <a16:creationId xmlns:a16="http://schemas.microsoft.com/office/drawing/2014/main" id="{033BE536-4A9A-4B87-9D1C-7C16F0EEFC79}"/>
                </a:ext>
              </a:extLst>
            </p:cNvPr>
            <p:cNvSpPr/>
            <p:nvPr/>
          </p:nvSpPr>
          <p:spPr>
            <a:xfrm>
              <a:off x="3341761" y="4095680"/>
              <a:ext cx="196073" cy="2002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i-FI">
                <a:solidFill>
                  <a:prstClr val="white"/>
                </a:solidFill>
                <a:latin typeface="Corbel" panose="020B0503020204020204"/>
              </a:endParaRPr>
            </a:p>
          </p:txBody>
        </p:sp>
        <p:pic>
          <p:nvPicPr>
            <p:cNvPr id="70" name="Kuva 69">
              <a:extLst>
                <a:ext uri="{FF2B5EF4-FFF2-40B4-BE49-F238E27FC236}">
                  <a16:creationId xmlns:a16="http://schemas.microsoft.com/office/drawing/2014/main" id="{38D2AB2A-44AA-4CC0-BC5D-89237E2CB2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61077" y="4128285"/>
              <a:ext cx="157440" cy="130413"/>
            </a:xfrm>
            <a:prstGeom prst="rect">
              <a:avLst/>
            </a:prstGeom>
          </p:spPr>
        </p:pic>
      </p:grpSp>
      <p:grpSp>
        <p:nvGrpSpPr>
          <p:cNvPr id="14" name="Ryhmä 13">
            <a:extLst>
              <a:ext uri="{FF2B5EF4-FFF2-40B4-BE49-F238E27FC236}">
                <a16:creationId xmlns:a16="http://schemas.microsoft.com/office/drawing/2014/main" id="{89D7FAF4-BFAA-46FD-8008-0AEAB064E6FE}"/>
              </a:ext>
            </a:extLst>
          </p:cNvPr>
          <p:cNvGrpSpPr/>
          <p:nvPr/>
        </p:nvGrpSpPr>
        <p:grpSpPr>
          <a:xfrm>
            <a:off x="4380940" y="4008660"/>
            <a:ext cx="390144" cy="398504"/>
            <a:chOff x="3341761" y="3037546"/>
            <a:chExt cx="196073" cy="200275"/>
          </a:xfrm>
        </p:grpSpPr>
        <p:sp>
          <p:nvSpPr>
            <p:cNvPr id="88" name="Ellipsi 87">
              <a:extLst>
                <a:ext uri="{FF2B5EF4-FFF2-40B4-BE49-F238E27FC236}">
                  <a16:creationId xmlns:a16="http://schemas.microsoft.com/office/drawing/2014/main" id="{EB78CC67-F6CF-4493-957F-D477FA768644}"/>
                </a:ext>
              </a:extLst>
            </p:cNvPr>
            <p:cNvSpPr/>
            <p:nvPr/>
          </p:nvSpPr>
          <p:spPr>
            <a:xfrm>
              <a:off x="3341761" y="3037546"/>
              <a:ext cx="196073" cy="2002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i-FI">
                <a:solidFill>
                  <a:prstClr val="white"/>
                </a:solidFill>
                <a:latin typeface="Corbel" panose="020B0503020204020204"/>
              </a:endParaRPr>
            </a:p>
          </p:txBody>
        </p:sp>
        <p:pic>
          <p:nvPicPr>
            <p:cNvPr id="71" name="Kuva 70">
              <a:extLst>
                <a:ext uri="{FF2B5EF4-FFF2-40B4-BE49-F238E27FC236}">
                  <a16:creationId xmlns:a16="http://schemas.microsoft.com/office/drawing/2014/main" id="{B5709166-5198-4F45-AF4D-BEC5D2985E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51427" y="3063314"/>
              <a:ext cx="184481" cy="152812"/>
            </a:xfrm>
            <a:prstGeom prst="rect">
              <a:avLst/>
            </a:prstGeom>
          </p:spPr>
        </p:pic>
      </p:grpSp>
      <p:sp>
        <p:nvSpPr>
          <p:cNvPr id="65" name="Tekstiruutu 64">
            <a:extLst>
              <a:ext uri="{FF2B5EF4-FFF2-40B4-BE49-F238E27FC236}">
                <a16:creationId xmlns:a16="http://schemas.microsoft.com/office/drawing/2014/main" id="{326A812A-EEE6-4E69-BFF5-BCEC438A814F}"/>
              </a:ext>
            </a:extLst>
          </p:cNvPr>
          <p:cNvSpPr txBox="1"/>
          <p:nvPr/>
        </p:nvSpPr>
        <p:spPr>
          <a:xfrm>
            <a:off x="4340864" y="87188"/>
            <a:ext cx="1401346" cy="400110"/>
          </a:xfrm>
          <a:prstGeom prst="rect">
            <a:avLst/>
          </a:prstGeom>
          <a:noFill/>
        </p:spPr>
        <p:txBody>
          <a:bodyPr wrap="none" rtlCol="0">
            <a:spAutoFit/>
          </a:bodyPr>
          <a:lstStyle/>
          <a:p>
            <a:pPr defTabSz="914377">
              <a:defRPr/>
            </a:pPr>
            <a:r>
              <a:rPr lang="fi-FI" sz="2000" b="1" dirty="0">
                <a:solidFill>
                  <a:srgbClr val="240E61"/>
                </a:solidFill>
                <a:latin typeface="Corbel" panose="020B0503020204020204"/>
                <a:ea typeface="ＭＳ Ｐゴシック" charset="-128"/>
              </a:rPr>
              <a:t>Päämäärät</a:t>
            </a:r>
          </a:p>
        </p:txBody>
      </p:sp>
      <p:sp>
        <p:nvSpPr>
          <p:cNvPr id="98" name="Tekstiruutu 97">
            <a:extLst>
              <a:ext uri="{FF2B5EF4-FFF2-40B4-BE49-F238E27FC236}">
                <a16:creationId xmlns:a16="http://schemas.microsoft.com/office/drawing/2014/main" id="{B8885A64-C833-454A-90F4-67D5C3AE8EBC}"/>
              </a:ext>
            </a:extLst>
          </p:cNvPr>
          <p:cNvSpPr txBox="1"/>
          <p:nvPr/>
        </p:nvSpPr>
        <p:spPr>
          <a:xfrm>
            <a:off x="8543772" y="87188"/>
            <a:ext cx="1972015" cy="400110"/>
          </a:xfrm>
          <a:prstGeom prst="rect">
            <a:avLst/>
          </a:prstGeom>
          <a:noFill/>
        </p:spPr>
        <p:txBody>
          <a:bodyPr wrap="none" rtlCol="0">
            <a:spAutoFit/>
          </a:bodyPr>
          <a:lstStyle/>
          <a:p>
            <a:pPr defTabSz="914377">
              <a:defRPr/>
            </a:pPr>
            <a:r>
              <a:rPr lang="fi-FI" sz="2000" b="1" dirty="0">
                <a:solidFill>
                  <a:srgbClr val="240E61"/>
                </a:solidFill>
                <a:latin typeface="Corbel" panose="020B0503020204020204"/>
                <a:ea typeface="ＭＳ Ｐゴシック" charset="-128"/>
              </a:rPr>
              <a:t>Menestystekijät</a:t>
            </a:r>
          </a:p>
        </p:txBody>
      </p:sp>
      <p:graphicFrame>
        <p:nvGraphicFramePr>
          <p:cNvPr id="99" name="Taulukko 98">
            <a:extLst>
              <a:ext uri="{FF2B5EF4-FFF2-40B4-BE49-F238E27FC236}">
                <a16:creationId xmlns:a16="http://schemas.microsoft.com/office/drawing/2014/main" id="{64E2BBF3-1EDD-4D27-BC91-7E11470AFC97}"/>
              </a:ext>
            </a:extLst>
          </p:cNvPr>
          <p:cNvGraphicFramePr>
            <a:graphicFrameLocks noGrp="1"/>
          </p:cNvGraphicFramePr>
          <p:nvPr/>
        </p:nvGraphicFramePr>
        <p:xfrm>
          <a:off x="8604027" y="599974"/>
          <a:ext cx="3295717" cy="1519050"/>
        </p:xfrm>
        <a:graphic>
          <a:graphicData uri="http://schemas.openxmlformats.org/drawingml/2006/table">
            <a:tbl>
              <a:tblPr firstRow="1" bandRow="1">
                <a:tableStyleId>{21E4AEA4-8DFA-4A89-87EB-49C32662AFE0}</a:tableStyleId>
              </a:tblPr>
              <a:tblGrid>
                <a:gridCol w="3295717">
                  <a:extLst>
                    <a:ext uri="{9D8B030D-6E8A-4147-A177-3AD203B41FA5}">
                      <a16:colId xmlns:a16="http://schemas.microsoft.com/office/drawing/2014/main" val="3744657307"/>
                    </a:ext>
                  </a:extLst>
                </a:gridCol>
              </a:tblGrid>
              <a:tr h="303711">
                <a:tc>
                  <a:txBody>
                    <a:bodyPr/>
                    <a:lstStyle/>
                    <a:p>
                      <a:r>
                        <a:rPr lang="fi-FI" sz="1100" b="1" dirty="0">
                          <a:solidFill>
                            <a:schemeClr val="tx1"/>
                          </a:solidFill>
                          <a:latin typeface="Calibri" panose="020F0502020204030204" pitchFamily="34" charset="0"/>
                          <a:cs typeface="Calibri" panose="020F0502020204030204" pitchFamily="34" charset="0"/>
                        </a:rPr>
                        <a:t>Elinympäristö ja osallisuus</a:t>
                      </a:r>
                    </a:p>
                  </a:txBody>
                  <a:tcPr>
                    <a:solidFill>
                      <a:schemeClr val="accent3">
                        <a:lumMod val="40000"/>
                        <a:lumOff val="60000"/>
                      </a:schemeClr>
                    </a:solidFill>
                  </a:tcPr>
                </a:tc>
                <a:extLst>
                  <a:ext uri="{0D108BD9-81ED-4DB2-BD59-A6C34878D82A}">
                    <a16:rowId xmlns:a16="http://schemas.microsoft.com/office/drawing/2014/main" val="1361632998"/>
                  </a:ext>
                </a:extLst>
              </a:tr>
              <a:tr h="2601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100" b="1" dirty="0">
                          <a:latin typeface="Calibri" panose="020F0502020204030204" pitchFamily="34" charset="0"/>
                          <a:cs typeface="Calibri" panose="020F0502020204030204" pitchFamily="34" charset="0"/>
                        </a:rPr>
                        <a:t>Hyvinvointia edistävät elintavat ja sosiaaliset verkostot</a:t>
                      </a:r>
                    </a:p>
                  </a:txBody>
                  <a:tcPr>
                    <a:solidFill>
                      <a:schemeClr val="accent3">
                        <a:lumMod val="40000"/>
                        <a:lumOff val="60000"/>
                        <a:alpha val="30980"/>
                      </a:schemeClr>
                    </a:solidFill>
                  </a:tcPr>
                </a:tc>
                <a:extLst>
                  <a:ext uri="{0D108BD9-81ED-4DB2-BD59-A6C34878D82A}">
                    <a16:rowId xmlns:a16="http://schemas.microsoft.com/office/drawing/2014/main" val="2773875972"/>
                  </a:ext>
                </a:extLst>
              </a:tr>
              <a:tr h="2704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100" b="1" dirty="0">
                          <a:latin typeface="Calibri" panose="020F0502020204030204" pitchFamily="34" charset="0"/>
                          <a:cs typeface="Calibri" panose="020F0502020204030204" pitchFamily="34" charset="0"/>
                        </a:rPr>
                        <a:t>Elinikäinen oppiminen, työ ja toimeentulo</a:t>
                      </a:r>
                    </a:p>
                  </a:txBody>
                  <a:tcPr>
                    <a:solidFill>
                      <a:schemeClr val="accent3">
                        <a:lumMod val="40000"/>
                        <a:lumOff val="60000"/>
                      </a:schemeClr>
                    </a:solidFill>
                  </a:tcPr>
                </a:tc>
                <a:extLst>
                  <a:ext uri="{0D108BD9-81ED-4DB2-BD59-A6C34878D82A}">
                    <a16:rowId xmlns:a16="http://schemas.microsoft.com/office/drawing/2014/main" val="2678384873"/>
                  </a:ext>
                </a:extLst>
              </a:tr>
              <a:tr h="254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100" b="1" dirty="0">
                          <a:solidFill>
                            <a:schemeClr val="tx1"/>
                          </a:solidFill>
                          <a:latin typeface="Calibri"/>
                          <a:cs typeface="Calibri"/>
                        </a:rPr>
                        <a:t>Laadukas varhaiskasvatus ja koulutus</a:t>
                      </a:r>
                    </a:p>
                  </a:txBody>
                  <a:tcPr>
                    <a:solidFill>
                      <a:schemeClr val="accent3">
                        <a:lumMod val="40000"/>
                        <a:lumOff val="60000"/>
                        <a:alpha val="32157"/>
                      </a:schemeClr>
                    </a:solidFill>
                  </a:tcPr>
                </a:tc>
                <a:extLst>
                  <a:ext uri="{0D108BD9-81ED-4DB2-BD59-A6C34878D82A}">
                    <a16:rowId xmlns:a16="http://schemas.microsoft.com/office/drawing/2014/main" val="1938386699"/>
                  </a:ext>
                </a:extLst>
              </a:tr>
              <a:tr h="254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100" b="1" strike="noStrike" dirty="0">
                          <a:latin typeface="Calibri" panose="020F0502020204030204" pitchFamily="34" charset="0"/>
                          <a:cs typeface="Calibri" panose="020F0502020204030204" pitchFamily="34" charset="0"/>
                        </a:rPr>
                        <a:t>Vapaa-ajan mielekäs tekeminen ja kokeminen</a:t>
                      </a:r>
                      <a:endParaRPr lang="fi-FI" sz="1100" b="1" strike="noStrike" dirty="0">
                        <a:solidFill>
                          <a:srgbClr val="C00000"/>
                        </a:solidFill>
                        <a:latin typeface="Calibri" panose="020F0502020204030204" pitchFamily="34" charset="0"/>
                        <a:cs typeface="Calibri" panose="020F0502020204030204" pitchFamily="34" charset="0"/>
                      </a:endParaRPr>
                    </a:p>
                  </a:txBody>
                  <a:tcPr>
                    <a:solidFill>
                      <a:schemeClr val="accent3">
                        <a:lumMod val="40000"/>
                        <a:lumOff val="60000"/>
                      </a:schemeClr>
                    </a:solidFill>
                  </a:tcPr>
                </a:tc>
                <a:extLst>
                  <a:ext uri="{0D108BD9-81ED-4DB2-BD59-A6C34878D82A}">
                    <a16:rowId xmlns:a16="http://schemas.microsoft.com/office/drawing/2014/main" val="476859830"/>
                  </a:ext>
                </a:extLst>
              </a:tr>
            </a:tbl>
          </a:graphicData>
        </a:graphic>
      </p:graphicFrame>
      <p:sp>
        <p:nvSpPr>
          <p:cNvPr id="93" name="Tekstiruutu 92">
            <a:extLst>
              <a:ext uri="{FF2B5EF4-FFF2-40B4-BE49-F238E27FC236}">
                <a16:creationId xmlns:a16="http://schemas.microsoft.com/office/drawing/2014/main" id="{4712AF47-163B-4C87-97D0-A33DC80C0E3F}"/>
              </a:ext>
            </a:extLst>
          </p:cNvPr>
          <p:cNvSpPr txBox="1"/>
          <p:nvPr/>
        </p:nvSpPr>
        <p:spPr>
          <a:xfrm>
            <a:off x="4850364" y="3962685"/>
            <a:ext cx="3203240" cy="482120"/>
          </a:xfrm>
          <a:prstGeom prst="rect">
            <a:avLst/>
          </a:prstGeom>
          <a:noFill/>
        </p:spPr>
        <p:txBody>
          <a:bodyPr wrap="square" lIns="91440" tIns="45720" rIns="91440" bIns="45720" rtlCol="0" anchor="t">
            <a:spAutoFit/>
          </a:bodyPr>
          <a:lstStyle/>
          <a:p>
            <a:pPr defTabSz="914377">
              <a:defRPr/>
            </a:pPr>
            <a:r>
              <a:rPr lang="fi-FI" sz="1333" b="1" dirty="0">
                <a:solidFill>
                  <a:prstClr val="white"/>
                </a:solidFill>
                <a:latin typeface="Corbel" panose="020B0503020204020204"/>
                <a:ea typeface="Verdana" panose="020B0604030504040204" pitchFamily="34" charset="0"/>
                <a:cs typeface="Arial"/>
              </a:rPr>
              <a:t>ILMASTO- JA RESURSSIVIISAS</a:t>
            </a:r>
          </a:p>
          <a:p>
            <a:pPr defTabSz="914377">
              <a:defRPr/>
            </a:pPr>
            <a:r>
              <a:rPr lang="fi-FI" sz="1200" b="1" dirty="0">
                <a:solidFill>
                  <a:srgbClr val="FFFFFF"/>
                </a:solidFill>
                <a:latin typeface="Corbel" panose="020B0503020204020204"/>
                <a:ea typeface="Verdana" panose="020B0604030504040204" pitchFamily="34" charset="0"/>
                <a:cs typeface="Arial"/>
              </a:rPr>
              <a:t>Kestävästi kasvava </a:t>
            </a:r>
            <a:r>
              <a:rPr lang="fi-FI" sz="1200" b="1" dirty="0">
                <a:solidFill>
                  <a:srgbClr val="FFFFFF"/>
                </a:solidFill>
                <a:latin typeface="Corbel" panose="020B0503020204020204"/>
              </a:rPr>
              <a:t>–</a:t>
            </a:r>
            <a:r>
              <a:rPr lang="fi-FI" sz="1200" dirty="0">
                <a:solidFill>
                  <a:srgbClr val="FFFFFF"/>
                </a:solidFill>
                <a:latin typeface="Corbel" panose="020B0503020204020204"/>
              </a:rPr>
              <a:t> </a:t>
            </a:r>
            <a:r>
              <a:rPr lang="fi-FI" sz="1200" b="1" dirty="0">
                <a:solidFill>
                  <a:srgbClr val="FFFFFF"/>
                </a:solidFill>
                <a:latin typeface="Corbel" panose="020B0503020204020204"/>
                <a:ea typeface="Verdana" panose="020B0604030504040204" pitchFamily="34" charset="0"/>
                <a:cs typeface="Arial"/>
              </a:rPr>
              <a:t>ympäristöstään ylpeä</a:t>
            </a:r>
          </a:p>
        </p:txBody>
      </p:sp>
      <p:sp>
        <p:nvSpPr>
          <p:cNvPr id="95" name="Tekstiruutu 94">
            <a:extLst>
              <a:ext uri="{FF2B5EF4-FFF2-40B4-BE49-F238E27FC236}">
                <a16:creationId xmlns:a16="http://schemas.microsoft.com/office/drawing/2014/main" id="{F53F51A8-6B8C-4E3D-A6C5-CE1FD91848AA}"/>
              </a:ext>
            </a:extLst>
          </p:cNvPr>
          <p:cNvSpPr txBox="1"/>
          <p:nvPr/>
        </p:nvSpPr>
        <p:spPr>
          <a:xfrm>
            <a:off x="4859013" y="2510387"/>
            <a:ext cx="2866820" cy="482120"/>
          </a:xfrm>
          <a:prstGeom prst="rect">
            <a:avLst/>
          </a:prstGeom>
          <a:noFill/>
        </p:spPr>
        <p:txBody>
          <a:bodyPr wrap="square" lIns="91440" tIns="45720" rIns="91440" bIns="45720" rtlCol="0" anchor="t">
            <a:spAutoFit/>
          </a:bodyPr>
          <a:lstStyle/>
          <a:p>
            <a:pPr defTabSz="914377">
              <a:defRPr/>
            </a:pPr>
            <a:r>
              <a:rPr lang="fi-FI" sz="1333" b="1" dirty="0">
                <a:solidFill>
                  <a:prstClr val="white"/>
                </a:solidFill>
                <a:latin typeface="Corbel" panose="020B0503020204020204"/>
                <a:ea typeface="Verdana" panose="020B0604030504040204" pitchFamily="34" charset="0"/>
                <a:cs typeface="Arial"/>
              </a:rPr>
              <a:t>ELINVOIMAINEN JA KASVAVA</a:t>
            </a:r>
          </a:p>
          <a:p>
            <a:pPr defTabSz="914377">
              <a:defRPr/>
            </a:pPr>
            <a:r>
              <a:rPr lang="fi-FI" sz="1200" b="1" dirty="0">
                <a:solidFill>
                  <a:prstClr val="white"/>
                </a:solidFill>
                <a:latin typeface="Corbel" panose="020B0503020204020204"/>
                <a:ea typeface="Verdana" panose="020B0604030504040204" pitchFamily="34" charset="0"/>
                <a:cs typeface="Arial"/>
              </a:rPr>
              <a:t>Houkutteleva osaajille ja yrityksille</a:t>
            </a:r>
          </a:p>
        </p:txBody>
      </p:sp>
      <p:sp>
        <p:nvSpPr>
          <p:cNvPr id="97" name="Tekstiruutu 96">
            <a:extLst>
              <a:ext uri="{FF2B5EF4-FFF2-40B4-BE49-F238E27FC236}">
                <a16:creationId xmlns:a16="http://schemas.microsoft.com/office/drawing/2014/main" id="{1E11D322-9E8A-49C4-9C2B-90317326DF62}"/>
              </a:ext>
            </a:extLst>
          </p:cNvPr>
          <p:cNvSpPr txBox="1"/>
          <p:nvPr/>
        </p:nvSpPr>
        <p:spPr>
          <a:xfrm>
            <a:off x="4861287" y="1078823"/>
            <a:ext cx="3648663" cy="482120"/>
          </a:xfrm>
          <a:prstGeom prst="rect">
            <a:avLst/>
          </a:prstGeom>
          <a:noFill/>
        </p:spPr>
        <p:txBody>
          <a:bodyPr wrap="square" lIns="91440" tIns="45720" rIns="91440" bIns="45720" rtlCol="0" anchor="t">
            <a:spAutoFit/>
          </a:bodyPr>
          <a:lstStyle/>
          <a:p>
            <a:pPr defTabSz="914377">
              <a:defRPr/>
            </a:pPr>
            <a:r>
              <a:rPr lang="fi-FI" sz="1333" b="1" dirty="0">
                <a:solidFill>
                  <a:prstClr val="white"/>
                </a:solidFill>
                <a:latin typeface="Corbel" panose="020B0503020204020204"/>
                <a:ea typeface="Verdana" panose="020B0604030504040204" pitchFamily="34" charset="0"/>
                <a:cs typeface="Arial"/>
              </a:rPr>
              <a:t>HYVINVOIVA JA YHTEISÖLLINEN</a:t>
            </a:r>
          </a:p>
          <a:p>
            <a:pPr defTabSz="914377">
              <a:defRPr/>
            </a:pPr>
            <a:r>
              <a:rPr lang="fi-FI" sz="1200" b="1" dirty="0">
                <a:solidFill>
                  <a:prstClr val="white"/>
                </a:solidFill>
                <a:latin typeface="Corbel" panose="020B0503020204020204"/>
                <a:ea typeface="Verdana"/>
                <a:cs typeface="Arial"/>
              </a:rPr>
              <a:t>Turvallinen kaikille – paras paikka kasvaa ja oppia  </a:t>
            </a:r>
            <a:endParaRPr lang="fi-FI" sz="1200" b="1" dirty="0">
              <a:solidFill>
                <a:prstClr val="white"/>
              </a:solidFill>
              <a:latin typeface="Corbel" panose="020B0503020204020204"/>
              <a:ea typeface="Verdana" panose="020B0604030504040204" pitchFamily="34" charset="0"/>
              <a:cs typeface="Arial"/>
            </a:endParaRPr>
          </a:p>
        </p:txBody>
      </p:sp>
    </p:spTree>
    <p:extLst>
      <p:ext uri="{BB962C8B-B14F-4D97-AF65-F5344CB8AC3E}">
        <p14:creationId xmlns:p14="http://schemas.microsoft.com/office/powerpoint/2010/main" val="973918179"/>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D9E5F513-A9CC-444A-89E7-A8F91DE4A5E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910321" y="3952241"/>
            <a:ext cx="3043889" cy="2636272"/>
          </a:xfrm>
          <a:prstGeom prst="rect">
            <a:avLst/>
          </a:prstGeom>
          <a:ln>
            <a:noFill/>
          </a:ln>
        </p:spPr>
      </p:pic>
      <p:sp>
        <p:nvSpPr>
          <p:cNvPr id="2" name="Otsikko 1">
            <a:extLst>
              <a:ext uri="{FF2B5EF4-FFF2-40B4-BE49-F238E27FC236}">
                <a16:creationId xmlns:a16="http://schemas.microsoft.com/office/drawing/2014/main" id="{02C8C040-175E-4006-ABEB-E1D30312CE6A}"/>
              </a:ext>
            </a:extLst>
          </p:cNvPr>
          <p:cNvSpPr>
            <a:spLocks noGrp="1"/>
          </p:cNvSpPr>
          <p:nvPr>
            <p:ph type="title"/>
          </p:nvPr>
        </p:nvSpPr>
        <p:spPr>
          <a:xfrm>
            <a:off x="1765300" y="1175561"/>
            <a:ext cx="7835901" cy="1305444"/>
          </a:xfrm>
        </p:spPr>
        <p:txBody>
          <a:bodyPr>
            <a:normAutofit/>
          </a:bodyPr>
          <a:lstStyle/>
          <a:p>
            <a:r>
              <a:rPr lang="fi-FI" sz="4933" dirty="0">
                <a:solidFill>
                  <a:schemeClr val="accent3"/>
                </a:solidFill>
              </a:rPr>
              <a:t>Hyvän elämän pääkaupunki</a:t>
            </a:r>
            <a:br>
              <a:rPr lang="fi-FI" dirty="0">
                <a:solidFill>
                  <a:schemeClr val="accent3"/>
                </a:solidFill>
              </a:rPr>
            </a:br>
            <a:r>
              <a:rPr lang="fi-FI" sz="3200" i="1" dirty="0">
                <a:solidFill>
                  <a:schemeClr val="accent3"/>
                </a:solidFill>
              </a:rPr>
              <a:t>– terveyttä, elinvoimaa ja arjen rikkautta</a:t>
            </a:r>
            <a:endParaRPr lang="fi-FI" sz="3200" dirty="0">
              <a:solidFill>
                <a:schemeClr val="accent3"/>
              </a:solidFill>
            </a:endParaRPr>
          </a:p>
        </p:txBody>
      </p:sp>
      <p:sp>
        <p:nvSpPr>
          <p:cNvPr id="3" name="Tekstin paikkamerkki 2">
            <a:extLst>
              <a:ext uri="{FF2B5EF4-FFF2-40B4-BE49-F238E27FC236}">
                <a16:creationId xmlns:a16="http://schemas.microsoft.com/office/drawing/2014/main" id="{31D9C294-77D2-4D0C-8AFE-241B49B814C9}"/>
              </a:ext>
            </a:extLst>
          </p:cNvPr>
          <p:cNvSpPr>
            <a:spLocks noGrp="1"/>
          </p:cNvSpPr>
          <p:nvPr>
            <p:ph type="body" idx="1"/>
          </p:nvPr>
        </p:nvSpPr>
        <p:spPr>
          <a:xfrm>
            <a:off x="1765300" y="2669845"/>
            <a:ext cx="7668261" cy="2346960"/>
          </a:xfrm>
        </p:spPr>
        <p:txBody>
          <a:bodyPr>
            <a:normAutofit fontScale="70000" lnSpcReduction="20000"/>
          </a:bodyPr>
          <a:lstStyle/>
          <a:p>
            <a:r>
              <a:rPr lang="fi-FI" b="1" dirty="0"/>
              <a:t>Kuopiolainen toimintatapa on ”Lupa tehdä toisin”.                                                                 Toimimme avoimesti, innostavasti, vastuullisesti, yhdessä.</a:t>
            </a:r>
          </a:p>
          <a:p>
            <a:r>
              <a:rPr lang="fi-FI" dirty="0"/>
              <a:t>Toimintatapojemme tulee näkyä kaikessa toiminnassamme, niin asiakastyössä kuin työyhteisössä. Muuttuvassa toimintaympäristössä tarvitsemme luovuutta ja rohkeutta tehdä asioita uudella tavalla ja arvioida kriittisesti myös vakiintuneita toimintatapoja. Toimimme vastuullisesti ja otamme toiminnassamme huomioon taloudelliset, sosiaaliset ja ekologiset vaikutukset. Teemme organisaatiorajat ylittävää yhteistyötä ja otamme asukkaat vahvasti mukaan toiminnan ja palvelujen kehittämiseen.</a:t>
            </a:r>
          </a:p>
          <a:p>
            <a:endParaRPr lang="fi-FI" dirty="0"/>
          </a:p>
        </p:txBody>
      </p:sp>
      <p:sp>
        <p:nvSpPr>
          <p:cNvPr id="4" name="Päivämäärän paikkamerkki 3">
            <a:extLst>
              <a:ext uri="{FF2B5EF4-FFF2-40B4-BE49-F238E27FC236}">
                <a16:creationId xmlns:a16="http://schemas.microsoft.com/office/drawing/2014/main" id="{6A9007CB-8726-48BD-BBD8-DF78549E7267}"/>
              </a:ext>
            </a:extLst>
          </p:cNvPr>
          <p:cNvSpPr>
            <a:spLocks noGrp="1"/>
          </p:cNvSpPr>
          <p:nvPr>
            <p:ph type="dt" sz="half" idx="10"/>
          </p:nvPr>
        </p:nvSpPr>
        <p:spPr/>
        <p:txBody>
          <a:bodyPr/>
          <a:lstStyle/>
          <a:p>
            <a:pPr defTabSz="609585"/>
            <a:fld id="{CF688657-4FA2-DF40-864D-CACF72E8AD31}" type="datetime1">
              <a:rPr lang="fi-FI">
                <a:solidFill>
                  <a:srgbClr val="000000"/>
                </a:solidFill>
                <a:latin typeface="Corbel" panose="020B0503020204020204"/>
              </a:rPr>
              <a:pPr defTabSz="609585"/>
              <a:t>25.3.2023</a:t>
            </a:fld>
            <a:endParaRPr lang="en-FI">
              <a:solidFill>
                <a:srgbClr val="000000"/>
              </a:solidFill>
              <a:latin typeface="Corbel" panose="020B0503020204020204"/>
            </a:endParaRPr>
          </a:p>
        </p:txBody>
      </p:sp>
      <p:sp>
        <p:nvSpPr>
          <p:cNvPr id="5" name="Dian numeron paikkamerkki 4">
            <a:extLst>
              <a:ext uri="{FF2B5EF4-FFF2-40B4-BE49-F238E27FC236}">
                <a16:creationId xmlns:a16="http://schemas.microsoft.com/office/drawing/2014/main" id="{D1B98D1A-215E-4333-851D-2C1647327C96}"/>
              </a:ext>
            </a:extLst>
          </p:cNvPr>
          <p:cNvSpPr>
            <a:spLocks noGrp="1"/>
          </p:cNvSpPr>
          <p:nvPr>
            <p:ph type="sldNum" sz="quarter" idx="12"/>
          </p:nvPr>
        </p:nvSpPr>
        <p:spPr/>
        <p:txBody>
          <a:bodyPr/>
          <a:lstStyle/>
          <a:p>
            <a:pPr defTabSz="609585"/>
            <a:fld id="{E8CDC835-6F96-6540-A055-BE713FCBC575}" type="slidenum">
              <a:rPr lang="en-FI">
                <a:solidFill>
                  <a:srgbClr val="000000"/>
                </a:solidFill>
                <a:latin typeface="Corbel" panose="020B0503020204020204"/>
              </a:rPr>
              <a:pPr defTabSz="609585"/>
              <a:t>4</a:t>
            </a:fld>
            <a:endParaRPr lang="en-FI">
              <a:solidFill>
                <a:srgbClr val="000000"/>
              </a:solidFill>
              <a:latin typeface="Corbel" panose="020B0503020204020204"/>
            </a:endParaRPr>
          </a:p>
        </p:txBody>
      </p:sp>
    </p:spTree>
    <p:extLst>
      <p:ext uri="{BB962C8B-B14F-4D97-AF65-F5344CB8AC3E}">
        <p14:creationId xmlns:p14="http://schemas.microsoft.com/office/powerpoint/2010/main" val="2620581336"/>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Kuva 14">
            <a:extLst>
              <a:ext uri="{FF2B5EF4-FFF2-40B4-BE49-F238E27FC236}">
                <a16:creationId xmlns:a16="http://schemas.microsoft.com/office/drawing/2014/main" id="{FFF609EF-8D5A-4904-A814-56D2D59191D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388" y="435"/>
            <a:ext cx="12187221" cy="6857125"/>
          </a:xfrm>
          <a:prstGeom prst="rect">
            <a:avLst/>
          </a:prstGeom>
        </p:spPr>
      </p:pic>
      <p:sp>
        <p:nvSpPr>
          <p:cNvPr id="22" name="Suorakulmio 21">
            <a:extLst>
              <a:ext uri="{FF2B5EF4-FFF2-40B4-BE49-F238E27FC236}">
                <a16:creationId xmlns:a16="http://schemas.microsoft.com/office/drawing/2014/main" id="{517121D3-1802-44C8-9B94-7D0DA4A5662B}"/>
              </a:ext>
            </a:extLst>
          </p:cNvPr>
          <p:cNvSpPr/>
          <p:nvPr/>
        </p:nvSpPr>
        <p:spPr>
          <a:xfrm>
            <a:off x="6566704" y="1361441"/>
            <a:ext cx="5622931" cy="3168119"/>
          </a:xfrm>
          <a:prstGeom prst="rect">
            <a:avLst/>
          </a:prstGeom>
          <a:solidFill>
            <a:schemeClr val="accent3">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fi-FI" sz="2400">
              <a:solidFill>
                <a:srgbClr val="FFFFFF"/>
              </a:solidFill>
              <a:latin typeface="Corbel" panose="020B0503020204020204"/>
            </a:endParaRPr>
          </a:p>
        </p:txBody>
      </p:sp>
      <p:pic>
        <p:nvPicPr>
          <p:cNvPr id="20" name="Kuva 19">
            <a:extLst>
              <a:ext uri="{FF2B5EF4-FFF2-40B4-BE49-F238E27FC236}">
                <a16:creationId xmlns:a16="http://schemas.microsoft.com/office/drawing/2014/main" id="{D904F349-5734-4D7F-B33B-EC67952EE4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7241" y="121431"/>
            <a:ext cx="1180195" cy="356339"/>
          </a:xfrm>
          <a:prstGeom prst="rect">
            <a:avLst/>
          </a:prstGeom>
        </p:spPr>
      </p:pic>
      <p:sp>
        <p:nvSpPr>
          <p:cNvPr id="21" name="Suorakulmio 20">
            <a:extLst>
              <a:ext uri="{FF2B5EF4-FFF2-40B4-BE49-F238E27FC236}">
                <a16:creationId xmlns:a16="http://schemas.microsoft.com/office/drawing/2014/main" id="{532A40D9-63EC-41F5-9682-BB0FF6D88315}"/>
              </a:ext>
            </a:extLst>
          </p:cNvPr>
          <p:cNvSpPr/>
          <p:nvPr/>
        </p:nvSpPr>
        <p:spPr>
          <a:xfrm>
            <a:off x="6773334" y="1472466"/>
            <a:ext cx="5294103" cy="2965555"/>
          </a:xfrm>
          <a:prstGeom prst="rect">
            <a:avLst/>
          </a:prstGeom>
        </p:spPr>
        <p:txBody>
          <a:bodyPr wrap="square" lIns="91440" tIns="45720" rIns="91440" bIns="45720" anchor="t">
            <a:spAutoFit/>
          </a:bodyPr>
          <a:lstStyle/>
          <a:p>
            <a:pPr defTabSz="609585"/>
            <a:r>
              <a:rPr lang="fi-FI" sz="1867" b="1" dirty="0">
                <a:solidFill>
                  <a:srgbClr val="FFFFFF"/>
                </a:solidFill>
                <a:latin typeface="Corbel" panose="020B0503020204020204" pitchFamily="34" charset="0"/>
                <a:ea typeface="Calibri" panose="020F0502020204030204" pitchFamily="34" charset="0"/>
                <a:cs typeface="Calibri" panose="020F0502020204030204" pitchFamily="34" charset="0"/>
              </a:rPr>
              <a:t>Kuopiossa on asukkaiden hyvän elämän mahdollistavat palvelut ja turvallinen sekä viihtyisä asuin- ja elinympäristö.</a:t>
            </a:r>
            <a:r>
              <a:rPr lang="fi-FI" sz="1867" b="1" dirty="0">
                <a:solidFill>
                  <a:srgbClr val="FFFFFF"/>
                </a:solidFill>
                <a:latin typeface="Corbel" panose="020B0503020204020204" pitchFamily="34" charset="0"/>
                <a:ea typeface="Calibri" panose="020F0502020204030204" pitchFamily="34" charset="0"/>
                <a:cs typeface="Times New Roman" panose="02020603050405020304" pitchFamily="18" charset="0"/>
              </a:rPr>
              <a:t> </a:t>
            </a:r>
            <a:r>
              <a:rPr lang="fi-FI" sz="1867" b="1" dirty="0">
                <a:solidFill>
                  <a:srgbClr val="FFFFFF"/>
                </a:solidFill>
                <a:latin typeface="Corbel" panose="020B0503020204020204" pitchFamily="34" charset="0"/>
                <a:ea typeface="Calibri" panose="020F0502020204030204" pitchFamily="34" charset="0"/>
                <a:cs typeface="Calibri" panose="020F0502020204030204" pitchFamily="34" charset="0"/>
              </a:rPr>
              <a:t>Turvallinen Kuopio on paitsi fyysistä turvallisuutta myös sosiaalista eheyttä. Kuopiossa lapset ja nuoret ovat etusijalla – täällä on hyvä kasvaa, harrastaa ja opiskella. Tuemme ikäihmisten hyvinvointia ja elämänlaatua. Haluamme vahvistaa asukkaiden hyvää elämää kannattelevia tekijöitä ja edistää asukkaiden mahdollisuutta hyvään elämään. </a:t>
            </a:r>
            <a:endParaRPr lang="fi-FI" sz="1867" b="1" dirty="0">
              <a:solidFill>
                <a:srgbClr val="FFFFFF"/>
              </a:solidFill>
              <a:latin typeface="Corbel" panose="020B0503020204020204" pitchFamily="34" charset="0"/>
              <a:ea typeface="Calibri" panose="020F0502020204030204" pitchFamily="34" charset="0"/>
              <a:cs typeface="Times New Roman" panose="02020603050405020304" pitchFamily="18" charset="0"/>
            </a:endParaRPr>
          </a:p>
        </p:txBody>
      </p:sp>
      <p:sp>
        <p:nvSpPr>
          <p:cNvPr id="38" name="Title 3">
            <a:extLst>
              <a:ext uri="{FF2B5EF4-FFF2-40B4-BE49-F238E27FC236}">
                <a16:creationId xmlns:a16="http://schemas.microsoft.com/office/drawing/2014/main" id="{03ED4A01-A8F1-4EE7-90A5-4BFA640F3831}"/>
              </a:ext>
            </a:extLst>
          </p:cNvPr>
          <p:cNvSpPr txBox="1">
            <a:spLocks/>
          </p:cNvSpPr>
          <p:nvPr/>
        </p:nvSpPr>
        <p:spPr>
          <a:xfrm>
            <a:off x="2368" y="4971457"/>
            <a:ext cx="12189633" cy="904195"/>
          </a:xfrm>
          <a:prstGeom prst="rect">
            <a:avLst/>
          </a:prstGeom>
        </p:spPr>
        <p:txBody>
          <a:bodyP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pPr defTabSz="1219140"/>
            <a:r>
              <a:rPr lang="fi-FI" sz="6000" b="1" spc="-200" dirty="0">
                <a:solidFill>
                  <a:srgbClr val="FFFFFF"/>
                </a:solidFill>
                <a:latin typeface="Corbel" panose="020B0503020204020204" pitchFamily="34" charset="0"/>
              </a:rPr>
              <a:t>Hyvinvoiva ja yhteisöllinen</a:t>
            </a:r>
            <a:endParaRPr lang="en-FI" sz="6000" b="1" spc="-200" dirty="0">
              <a:solidFill>
                <a:srgbClr val="FFFFFF"/>
              </a:solidFill>
              <a:latin typeface="Corbel" panose="020B0503020204020204" pitchFamily="34" charset="0"/>
            </a:endParaRPr>
          </a:p>
        </p:txBody>
      </p:sp>
      <p:sp>
        <p:nvSpPr>
          <p:cNvPr id="39" name="Tekstiruutu 38">
            <a:extLst>
              <a:ext uri="{FF2B5EF4-FFF2-40B4-BE49-F238E27FC236}">
                <a16:creationId xmlns:a16="http://schemas.microsoft.com/office/drawing/2014/main" id="{56EC3B29-8BD8-42A9-B687-1D04D910A8D1}"/>
              </a:ext>
            </a:extLst>
          </p:cNvPr>
          <p:cNvSpPr txBox="1"/>
          <p:nvPr/>
        </p:nvSpPr>
        <p:spPr>
          <a:xfrm>
            <a:off x="2368" y="5660510"/>
            <a:ext cx="12189633" cy="748988"/>
          </a:xfrm>
          <a:prstGeom prst="rect">
            <a:avLst/>
          </a:prstGeom>
          <a:noFill/>
        </p:spPr>
        <p:txBody>
          <a:bodyPr wrap="square">
            <a:spAutoFit/>
          </a:bodyPr>
          <a:lstStyle/>
          <a:p>
            <a:pPr algn="ctr" defTabSz="609585"/>
            <a:r>
              <a:rPr lang="fi-FI" sz="4267" dirty="0">
                <a:solidFill>
                  <a:srgbClr val="FFFFFF"/>
                </a:solidFill>
                <a:latin typeface="Corbel" panose="020B0503020204020204" pitchFamily="34" charset="0"/>
                <a:ea typeface="ＭＳ Ｐゴシック"/>
                <a:cs typeface="Calibri"/>
              </a:rPr>
              <a:t>–</a:t>
            </a:r>
            <a:r>
              <a:rPr lang="fi-FI" sz="4267" spc="-200" dirty="0">
                <a:solidFill>
                  <a:srgbClr val="FFFFFF"/>
                </a:solidFill>
                <a:latin typeface="Corbel" panose="020B0503020204020204" pitchFamily="34" charset="0"/>
              </a:rPr>
              <a:t> turvallinen kaikille, paras paikka kasvaa ja oppia</a:t>
            </a:r>
            <a:endParaRPr lang="fi-FI" sz="4267" dirty="0">
              <a:solidFill>
                <a:srgbClr val="000000"/>
              </a:solidFill>
              <a:latin typeface="Corbel" panose="020B0503020204020204"/>
            </a:endParaRPr>
          </a:p>
        </p:txBody>
      </p:sp>
    </p:spTree>
    <p:extLst>
      <p:ext uri="{BB962C8B-B14F-4D97-AF65-F5344CB8AC3E}">
        <p14:creationId xmlns:p14="http://schemas.microsoft.com/office/powerpoint/2010/main" val="846844254"/>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9BC74C4-8BEA-4C99-AEE3-C78514FCE592}"/>
              </a:ext>
            </a:extLst>
          </p:cNvPr>
          <p:cNvSpPr/>
          <p:nvPr/>
        </p:nvSpPr>
        <p:spPr>
          <a:xfrm>
            <a:off x="718989" y="2634880"/>
            <a:ext cx="4675202" cy="461665"/>
          </a:xfrm>
          <a:prstGeom prst="rect">
            <a:avLst/>
          </a:prstGeom>
        </p:spPr>
        <p:txBody>
          <a:bodyPr wrap="square">
            <a:spAutoFit/>
          </a:bodyPr>
          <a:lstStyle/>
          <a:p>
            <a:r>
              <a:rPr lang="fi-FI" sz="2400" b="1" dirty="0">
                <a:solidFill>
                  <a:schemeClr val="tx2"/>
                </a:solidFill>
              </a:rPr>
              <a:t>Moni asia Kuopiossa on hyvin</a:t>
            </a:r>
          </a:p>
        </p:txBody>
      </p:sp>
      <p:pic>
        <p:nvPicPr>
          <p:cNvPr id="9" name="Kuva 8">
            <a:extLst>
              <a:ext uri="{FF2B5EF4-FFF2-40B4-BE49-F238E27FC236}">
                <a16:creationId xmlns:a16="http://schemas.microsoft.com/office/drawing/2014/main" id="{42267F32-10BB-40FD-A801-0154435AB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7272" y="933050"/>
            <a:ext cx="5865739" cy="4277734"/>
          </a:xfrm>
          <a:prstGeom prst="rect">
            <a:avLst/>
          </a:prstGeom>
          <a:effectLst>
            <a:outerShdw blurRad="50800" dist="50800" dir="5400000" algn="ctr" rotWithShape="0">
              <a:schemeClr val="tx1">
                <a:lumMod val="75000"/>
                <a:lumOff val="25000"/>
                <a:alpha val="30000"/>
              </a:schemeClr>
            </a:outerShdw>
          </a:effectLst>
        </p:spPr>
      </p:pic>
      <p:sp>
        <p:nvSpPr>
          <p:cNvPr id="6" name="Tekstiruutu 5">
            <a:extLst>
              <a:ext uri="{FF2B5EF4-FFF2-40B4-BE49-F238E27FC236}">
                <a16:creationId xmlns:a16="http://schemas.microsoft.com/office/drawing/2014/main" id="{B787E81F-D0F2-4951-B15B-20E34155E4E9}"/>
              </a:ext>
            </a:extLst>
          </p:cNvPr>
          <p:cNvSpPr txBox="1"/>
          <p:nvPr/>
        </p:nvSpPr>
        <p:spPr>
          <a:xfrm>
            <a:off x="10627908" y="5282971"/>
            <a:ext cx="835485" cy="230832"/>
          </a:xfrm>
          <a:prstGeom prst="rect">
            <a:avLst/>
          </a:prstGeom>
          <a:noFill/>
        </p:spPr>
        <p:txBody>
          <a:bodyPr wrap="none" rtlCol="0">
            <a:spAutoFit/>
          </a:bodyPr>
          <a:lstStyle/>
          <a:p>
            <a:r>
              <a:rPr lang="fi-FI" sz="900" dirty="0"/>
              <a:t>SS 26.3.2018</a:t>
            </a:r>
          </a:p>
        </p:txBody>
      </p:sp>
    </p:spTree>
    <p:extLst>
      <p:ext uri="{BB962C8B-B14F-4D97-AF65-F5344CB8AC3E}">
        <p14:creationId xmlns:p14="http://schemas.microsoft.com/office/powerpoint/2010/main" val="2840419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17211C99-8A77-4BC9-A4A1-96A78A81DD8D}"/>
              </a:ext>
            </a:extLst>
          </p:cNvPr>
          <p:cNvSpPr/>
          <p:nvPr/>
        </p:nvSpPr>
        <p:spPr>
          <a:xfrm>
            <a:off x="635330" y="2592663"/>
            <a:ext cx="10711543" cy="461665"/>
          </a:xfrm>
          <a:prstGeom prst="rect">
            <a:avLst/>
          </a:prstGeom>
        </p:spPr>
        <p:txBody>
          <a:bodyPr wrap="square">
            <a:spAutoFit/>
          </a:bodyPr>
          <a:lstStyle/>
          <a:p>
            <a:pPr algn="ctr"/>
            <a:r>
              <a:rPr lang="fi-FI" sz="2400" b="1" dirty="0">
                <a:solidFill>
                  <a:schemeClr val="tx2"/>
                </a:solidFill>
              </a:rPr>
              <a:t>Asukkaiden hyvinvoinnin osalta matkaa on kuitenkin vielä kuljettavana</a:t>
            </a:r>
          </a:p>
        </p:txBody>
      </p:sp>
      <p:pic>
        <p:nvPicPr>
          <p:cNvPr id="8" name="Kuva 7" descr="Kuva, joka sisältää kohteen lelu&#10;&#10;Kuvaus luotu automaattisesti">
            <a:extLst>
              <a:ext uri="{FF2B5EF4-FFF2-40B4-BE49-F238E27FC236}">
                <a16:creationId xmlns:a16="http://schemas.microsoft.com/office/drawing/2014/main" id="{7963B722-632F-4458-BFF6-A01403F6E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330" y="4870194"/>
            <a:ext cx="1066892" cy="1140051"/>
          </a:xfrm>
          <a:prstGeom prst="rect">
            <a:avLst/>
          </a:prstGeom>
        </p:spPr>
      </p:pic>
    </p:spTree>
    <p:extLst>
      <p:ext uri="{BB962C8B-B14F-4D97-AF65-F5344CB8AC3E}">
        <p14:creationId xmlns:p14="http://schemas.microsoft.com/office/powerpoint/2010/main" val="2795151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909EFC51-C812-43EC-9591-9E54BAB5B4D9}"/>
              </a:ext>
            </a:extLst>
          </p:cNvPr>
          <p:cNvSpPr/>
          <p:nvPr/>
        </p:nvSpPr>
        <p:spPr>
          <a:xfrm>
            <a:off x="672532" y="2598003"/>
            <a:ext cx="3212226" cy="830997"/>
          </a:xfrm>
          <a:prstGeom prst="rect">
            <a:avLst/>
          </a:prstGeom>
        </p:spPr>
        <p:txBody>
          <a:bodyPr wrap="square">
            <a:spAutoFit/>
          </a:bodyPr>
          <a:lstStyle/>
          <a:p>
            <a:r>
              <a:rPr lang="fi-FI" sz="2400" b="1" dirty="0">
                <a:solidFill>
                  <a:schemeClr val="tx2"/>
                </a:solidFill>
              </a:rPr>
              <a:t>Sairastavuusindeksi 2014-2016 (THL 2019)</a:t>
            </a:r>
          </a:p>
        </p:txBody>
      </p:sp>
      <p:pic>
        <p:nvPicPr>
          <p:cNvPr id="3" name="Kuva 2">
            <a:extLst>
              <a:ext uri="{FF2B5EF4-FFF2-40B4-BE49-F238E27FC236}">
                <a16:creationId xmlns:a16="http://schemas.microsoft.com/office/drawing/2014/main" id="{84416FD9-EDDD-4846-A438-7E0342175A58}"/>
              </a:ext>
            </a:extLst>
          </p:cNvPr>
          <p:cNvPicPr>
            <a:picLocks noChangeAspect="1"/>
          </p:cNvPicPr>
          <p:nvPr/>
        </p:nvPicPr>
        <p:blipFill>
          <a:blip r:embed="rId2"/>
          <a:stretch>
            <a:fillRect/>
          </a:stretch>
        </p:blipFill>
        <p:spPr>
          <a:xfrm>
            <a:off x="4226219" y="455334"/>
            <a:ext cx="6698347" cy="5169377"/>
          </a:xfrm>
          <a:prstGeom prst="rect">
            <a:avLst/>
          </a:prstGeom>
        </p:spPr>
      </p:pic>
      <p:sp>
        <p:nvSpPr>
          <p:cNvPr id="4" name="Suorakulmio 3">
            <a:extLst>
              <a:ext uri="{FF2B5EF4-FFF2-40B4-BE49-F238E27FC236}">
                <a16:creationId xmlns:a16="http://schemas.microsoft.com/office/drawing/2014/main" id="{A567AE3D-1574-47C1-A3CB-7588256DD752}"/>
              </a:ext>
            </a:extLst>
          </p:cNvPr>
          <p:cNvSpPr/>
          <p:nvPr/>
        </p:nvSpPr>
        <p:spPr>
          <a:xfrm>
            <a:off x="4258302" y="5383477"/>
            <a:ext cx="6646242" cy="209713"/>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Nuoli: Oikea 4">
            <a:extLst>
              <a:ext uri="{FF2B5EF4-FFF2-40B4-BE49-F238E27FC236}">
                <a16:creationId xmlns:a16="http://schemas.microsoft.com/office/drawing/2014/main" id="{5CE50381-CC10-453A-99AE-001F47BE8041}"/>
              </a:ext>
            </a:extLst>
          </p:cNvPr>
          <p:cNvSpPr/>
          <p:nvPr/>
        </p:nvSpPr>
        <p:spPr>
          <a:xfrm>
            <a:off x="3884758" y="5439678"/>
            <a:ext cx="266751" cy="100117"/>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a:extLst>
              <a:ext uri="{FF2B5EF4-FFF2-40B4-BE49-F238E27FC236}">
                <a16:creationId xmlns:a16="http://schemas.microsoft.com/office/drawing/2014/main" id="{B3646D8B-91C2-4452-97EC-7C957F4575C5}"/>
              </a:ext>
            </a:extLst>
          </p:cNvPr>
          <p:cNvSpPr txBox="1"/>
          <p:nvPr/>
        </p:nvSpPr>
        <p:spPr>
          <a:xfrm>
            <a:off x="3075709" y="6134793"/>
            <a:ext cx="7531331" cy="369332"/>
          </a:xfrm>
          <a:prstGeom prst="rect">
            <a:avLst/>
          </a:prstGeom>
          <a:noFill/>
        </p:spPr>
        <p:txBody>
          <a:bodyPr wrap="square" rtlCol="0">
            <a:spAutoFit/>
          </a:bodyPr>
          <a:lstStyle/>
          <a:p>
            <a:r>
              <a:rPr lang="fi-FI" dirty="0"/>
              <a:t>Lue lisää kuopiolaisten hyvinvoinnista www.kuopio.fi/hyvinvointi</a:t>
            </a:r>
          </a:p>
        </p:txBody>
      </p:sp>
    </p:spTree>
    <p:extLst>
      <p:ext uri="{BB962C8B-B14F-4D97-AF65-F5344CB8AC3E}">
        <p14:creationId xmlns:p14="http://schemas.microsoft.com/office/powerpoint/2010/main" val="3489772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9121096A-5962-402C-BFD8-0C7EDC6361E8}"/>
              </a:ext>
            </a:extLst>
          </p:cNvPr>
          <p:cNvSpPr txBox="1"/>
          <p:nvPr/>
        </p:nvSpPr>
        <p:spPr>
          <a:xfrm>
            <a:off x="1413862" y="4387876"/>
            <a:ext cx="2182266" cy="954107"/>
          </a:xfrm>
          <a:prstGeom prst="rect">
            <a:avLst/>
          </a:prstGeom>
          <a:noFill/>
        </p:spPr>
        <p:txBody>
          <a:bodyPr wrap="square" rtlCol="0">
            <a:spAutoFit/>
          </a:bodyPr>
          <a:lstStyle/>
          <a:p>
            <a:r>
              <a:rPr lang="fi-FI" sz="800" b="1" dirty="0"/>
              <a:t>Mm:</a:t>
            </a:r>
          </a:p>
          <a:p>
            <a:pPr marL="171450" indent="-171450">
              <a:buFontTx/>
              <a:buChar char="-"/>
            </a:pPr>
            <a:r>
              <a:rPr lang="fi-FI" sz="800" dirty="0"/>
              <a:t>Alkoholi- ja itsemurhakuolleisuus</a:t>
            </a:r>
          </a:p>
          <a:p>
            <a:pPr marL="171450" indent="-171450">
              <a:buFontTx/>
              <a:buChar char="-"/>
            </a:pPr>
            <a:r>
              <a:rPr lang="fi-FI" sz="800" dirty="0"/>
              <a:t>Yksinäisyys</a:t>
            </a:r>
          </a:p>
          <a:p>
            <a:pPr marL="171450" indent="-171450">
              <a:buFontTx/>
              <a:buChar char="-"/>
            </a:pPr>
            <a:r>
              <a:rPr lang="fi-FI" sz="800" dirty="0"/>
              <a:t>Koulutuksen ulkopuolelle jääneet</a:t>
            </a:r>
          </a:p>
          <a:p>
            <a:pPr marL="171450" indent="-171450">
              <a:buFontTx/>
              <a:buChar char="-"/>
            </a:pPr>
            <a:r>
              <a:rPr lang="fi-FI" sz="800" dirty="0"/>
              <a:t>Nuorisotyöttömyys</a:t>
            </a:r>
          </a:p>
          <a:p>
            <a:pPr marL="171450" indent="-171450">
              <a:buFontTx/>
              <a:buChar char="-"/>
            </a:pPr>
            <a:r>
              <a:rPr lang="fi-FI" sz="800" dirty="0"/>
              <a:t>Psyykkinen kuormittuneisuus</a:t>
            </a:r>
          </a:p>
          <a:p>
            <a:pPr marL="171450" indent="-171450">
              <a:buFontTx/>
              <a:buChar char="-"/>
            </a:pPr>
            <a:r>
              <a:rPr lang="fi-FI" sz="800" dirty="0"/>
              <a:t>Toimeentulotuen pitkäaikaisuus</a:t>
            </a:r>
          </a:p>
        </p:txBody>
      </p:sp>
      <p:sp>
        <p:nvSpPr>
          <p:cNvPr id="4" name="Tekstiruutu 3">
            <a:extLst>
              <a:ext uri="{FF2B5EF4-FFF2-40B4-BE49-F238E27FC236}">
                <a16:creationId xmlns:a16="http://schemas.microsoft.com/office/drawing/2014/main" id="{FE9352C3-8001-414A-9EEC-9E980B42E1B2}"/>
              </a:ext>
            </a:extLst>
          </p:cNvPr>
          <p:cNvSpPr txBox="1"/>
          <p:nvPr/>
        </p:nvSpPr>
        <p:spPr>
          <a:xfrm>
            <a:off x="3621742" y="4387876"/>
            <a:ext cx="2182266" cy="830997"/>
          </a:xfrm>
          <a:prstGeom prst="rect">
            <a:avLst/>
          </a:prstGeom>
          <a:noFill/>
        </p:spPr>
        <p:txBody>
          <a:bodyPr wrap="square" rtlCol="0">
            <a:spAutoFit/>
          </a:bodyPr>
          <a:lstStyle/>
          <a:p>
            <a:r>
              <a:rPr lang="fi-FI" sz="800" b="1" dirty="0"/>
              <a:t>Mm:</a:t>
            </a:r>
          </a:p>
          <a:p>
            <a:pPr marL="171450" indent="-171450">
              <a:buFontTx/>
              <a:buChar char="-"/>
            </a:pPr>
            <a:r>
              <a:rPr lang="fi-FI" sz="800" dirty="0"/>
              <a:t>Kodin ulkopuolelle sijoitetut</a:t>
            </a:r>
          </a:p>
          <a:p>
            <a:pPr marL="171450" indent="-171450">
              <a:buFontTx/>
              <a:buChar char="-"/>
            </a:pPr>
            <a:r>
              <a:rPr lang="fi-FI" sz="800" dirty="0"/>
              <a:t>Poliisin tietoon tulleet henkeen ja terveyteen kohdistuvat rikokset</a:t>
            </a:r>
          </a:p>
          <a:p>
            <a:pPr marL="171450" indent="-171450">
              <a:buFontTx/>
              <a:buChar char="-"/>
            </a:pPr>
            <a:r>
              <a:rPr lang="fi-FI" sz="800" dirty="0"/>
              <a:t>Päihteiden vaikutuksen alaisena tehdyistä rikoksista syyllisiksi epäillyt</a:t>
            </a:r>
          </a:p>
        </p:txBody>
      </p:sp>
      <p:sp>
        <p:nvSpPr>
          <p:cNvPr id="5" name="Tekstiruutu 4">
            <a:extLst>
              <a:ext uri="{FF2B5EF4-FFF2-40B4-BE49-F238E27FC236}">
                <a16:creationId xmlns:a16="http://schemas.microsoft.com/office/drawing/2014/main" id="{A48C1760-5B32-4194-8D24-56D996D8E7FE}"/>
              </a:ext>
            </a:extLst>
          </p:cNvPr>
          <p:cNvSpPr txBox="1"/>
          <p:nvPr/>
        </p:nvSpPr>
        <p:spPr>
          <a:xfrm>
            <a:off x="6046056" y="4387876"/>
            <a:ext cx="2270312" cy="1077218"/>
          </a:xfrm>
          <a:prstGeom prst="rect">
            <a:avLst/>
          </a:prstGeom>
          <a:noFill/>
        </p:spPr>
        <p:txBody>
          <a:bodyPr wrap="square" rtlCol="0">
            <a:spAutoFit/>
          </a:bodyPr>
          <a:lstStyle/>
          <a:p>
            <a:r>
              <a:rPr lang="fi-FI" sz="800" b="1" dirty="0"/>
              <a:t>Mm:</a:t>
            </a:r>
          </a:p>
          <a:p>
            <a:pPr marL="171450" indent="-171450">
              <a:buFontTx/>
              <a:buChar char="-"/>
            </a:pPr>
            <a:r>
              <a:rPr lang="fi-FI" sz="800" dirty="0"/>
              <a:t>Kunnan osarahoittama työmarkkinatuki</a:t>
            </a:r>
          </a:p>
          <a:p>
            <a:pPr marL="171450" indent="-171450">
              <a:buFontTx/>
              <a:buChar char="-"/>
            </a:pPr>
            <a:r>
              <a:rPr lang="fi-FI" sz="800" dirty="0"/>
              <a:t>Lastensuojelun laitos- ja perhehoidon käyttökustannukset</a:t>
            </a:r>
          </a:p>
          <a:p>
            <a:pPr marL="171450" indent="-171450">
              <a:buFontTx/>
              <a:buChar char="-"/>
            </a:pPr>
            <a:r>
              <a:rPr lang="fi-FI" sz="800" dirty="0"/>
              <a:t>Perusterveydenhuollon mielenterveyskäynnit</a:t>
            </a:r>
          </a:p>
          <a:p>
            <a:pPr marL="171450" indent="-171450">
              <a:buFontTx/>
              <a:buChar char="-"/>
            </a:pPr>
            <a:r>
              <a:rPr lang="fi-FI" sz="800" dirty="0"/>
              <a:t>Päihteiden vuoksi sairaaloiden ja terveyskeskusten vuodeosastoilla hoidetut</a:t>
            </a:r>
          </a:p>
        </p:txBody>
      </p:sp>
      <p:sp>
        <p:nvSpPr>
          <p:cNvPr id="6" name="Tekstiruutu 5">
            <a:extLst>
              <a:ext uri="{FF2B5EF4-FFF2-40B4-BE49-F238E27FC236}">
                <a16:creationId xmlns:a16="http://schemas.microsoft.com/office/drawing/2014/main" id="{CB41A0E7-3BAE-44AC-ACC4-C4319D32A239}"/>
              </a:ext>
            </a:extLst>
          </p:cNvPr>
          <p:cNvSpPr txBox="1"/>
          <p:nvPr/>
        </p:nvSpPr>
        <p:spPr>
          <a:xfrm>
            <a:off x="8551049" y="4387876"/>
            <a:ext cx="2182266" cy="1077218"/>
          </a:xfrm>
          <a:prstGeom prst="rect">
            <a:avLst/>
          </a:prstGeom>
          <a:noFill/>
        </p:spPr>
        <p:txBody>
          <a:bodyPr wrap="square" rtlCol="0">
            <a:spAutoFit/>
          </a:bodyPr>
          <a:lstStyle/>
          <a:p>
            <a:r>
              <a:rPr lang="fi-FI" sz="800" b="1" dirty="0"/>
              <a:t>Mm:</a:t>
            </a:r>
          </a:p>
          <a:p>
            <a:pPr marL="171450" indent="-171450">
              <a:buFontTx/>
              <a:buChar char="-"/>
            </a:pPr>
            <a:r>
              <a:rPr lang="fi-FI" sz="800" dirty="0"/>
              <a:t>Aktiivisesti järjestötoimintaan osallistuvat</a:t>
            </a:r>
          </a:p>
          <a:p>
            <a:pPr marL="171450" indent="-171450">
              <a:buFontTx/>
              <a:buChar char="-"/>
            </a:pPr>
            <a:r>
              <a:rPr lang="fi-FI" sz="800" dirty="0"/>
              <a:t>Elämän laatunsa hyväksi tuntevat (EuroHIS-8)</a:t>
            </a:r>
          </a:p>
          <a:p>
            <a:pPr marL="171450" indent="-171450">
              <a:buFontTx/>
              <a:buChar char="-"/>
            </a:pPr>
            <a:r>
              <a:rPr lang="fi-FI" sz="800" dirty="0"/>
              <a:t>Luottamus oman kunnan päätöksentekoon</a:t>
            </a:r>
          </a:p>
          <a:p>
            <a:pPr marL="171450" indent="-171450">
              <a:buFontTx/>
              <a:buChar char="-"/>
            </a:pPr>
            <a:r>
              <a:rPr lang="fi-FI" sz="800" dirty="0"/>
              <a:t>Äänestysaktiivisuus kuntavaaleissa</a:t>
            </a:r>
          </a:p>
        </p:txBody>
      </p:sp>
      <p:sp>
        <p:nvSpPr>
          <p:cNvPr id="7" name="Suorakulmio 6">
            <a:extLst>
              <a:ext uri="{FF2B5EF4-FFF2-40B4-BE49-F238E27FC236}">
                <a16:creationId xmlns:a16="http://schemas.microsoft.com/office/drawing/2014/main" id="{FE07EE0C-B009-4AE7-A8E8-45285E6DEC2B}"/>
              </a:ext>
            </a:extLst>
          </p:cNvPr>
          <p:cNvSpPr/>
          <p:nvPr/>
        </p:nvSpPr>
        <p:spPr>
          <a:xfrm>
            <a:off x="5670521" y="5519408"/>
            <a:ext cx="4806428" cy="215444"/>
          </a:xfrm>
          <a:prstGeom prst="rect">
            <a:avLst/>
          </a:prstGeom>
        </p:spPr>
        <p:txBody>
          <a:bodyPr wrap="square">
            <a:spAutoFit/>
          </a:bodyPr>
          <a:lstStyle/>
          <a:p>
            <a:r>
              <a:rPr lang="fi-FI" sz="800" b="1" dirty="0">
                <a:solidFill>
                  <a:schemeClr val="tx2"/>
                </a:solidFill>
              </a:rPr>
              <a:t>https://kuntalehti.fi/kolumnit/sokra-tutkii-ja-kehittaa-huono-osaisuus-ja-osallisuus-maakunnissa/</a:t>
            </a:r>
          </a:p>
        </p:txBody>
      </p:sp>
      <p:pic>
        <p:nvPicPr>
          <p:cNvPr id="9" name="Kuva 8" descr="Kuva, joka sisältää kohteen teksti, kartta&#10;&#10;Kuvaus luotu automaattisesti">
            <a:extLst>
              <a:ext uri="{FF2B5EF4-FFF2-40B4-BE49-F238E27FC236}">
                <a16:creationId xmlns:a16="http://schemas.microsoft.com/office/drawing/2014/main" id="{5360FC9D-1047-41C5-9700-B81AE8D86F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854" y="394696"/>
            <a:ext cx="9249655" cy="3941836"/>
          </a:xfrm>
          <a:prstGeom prst="rect">
            <a:avLst/>
          </a:prstGeom>
        </p:spPr>
      </p:pic>
      <p:sp>
        <p:nvSpPr>
          <p:cNvPr id="8" name="Tekstiruutu 7">
            <a:extLst>
              <a:ext uri="{FF2B5EF4-FFF2-40B4-BE49-F238E27FC236}">
                <a16:creationId xmlns:a16="http://schemas.microsoft.com/office/drawing/2014/main" id="{EB702B8E-1DB9-406C-B9DB-7A06AFF221D8}"/>
              </a:ext>
            </a:extLst>
          </p:cNvPr>
          <p:cNvSpPr txBox="1"/>
          <p:nvPr/>
        </p:nvSpPr>
        <p:spPr>
          <a:xfrm>
            <a:off x="3075709" y="6134793"/>
            <a:ext cx="7531331" cy="369332"/>
          </a:xfrm>
          <a:prstGeom prst="rect">
            <a:avLst/>
          </a:prstGeom>
          <a:noFill/>
        </p:spPr>
        <p:txBody>
          <a:bodyPr wrap="square" rtlCol="0">
            <a:spAutoFit/>
          </a:bodyPr>
          <a:lstStyle/>
          <a:p>
            <a:r>
              <a:rPr lang="fi-FI" dirty="0"/>
              <a:t>Lue lisää kuopiolaisten hyvinvoinnista www.kuopio.fi/hyvinvointi</a:t>
            </a:r>
          </a:p>
        </p:txBody>
      </p:sp>
    </p:spTree>
    <p:extLst>
      <p:ext uri="{BB962C8B-B14F-4D97-AF65-F5344CB8AC3E}">
        <p14:creationId xmlns:p14="http://schemas.microsoft.com/office/powerpoint/2010/main" val="2147738446"/>
      </p:ext>
    </p:extLst>
  </p:cSld>
  <p:clrMapOvr>
    <a:masterClrMapping/>
  </p:clrMapOvr>
</p:sld>
</file>

<file path=ppt/theme/theme1.xml><?xml version="1.0" encoding="utf-8"?>
<a:theme xmlns:a="http://schemas.openxmlformats.org/drawingml/2006/main" name="Office-teema">
  <a:themeElements>
    <a:clrScheme name="Mukautettu 1">
      <a:dk1>
        <a:srgbClr val="262626"/>
      </a:dk1>
      <a:lt1>
        <a:sysClr val="window" lastClr="FFFFFF"/>
      </a:lt1>
      <a:dk2>
        <a:srgbClr val="712E8F"/>
      </a:dk2>
      <a:lt2>
        <a:srgbClr val="EE5A34"/>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ukautettu 1">
      <a:majorFont>
        <a:latin typeface="Effra"/>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ema">
  <a:themeElements>
    <a:clrScheme name="Kuopio Theme 2022">
      <a:dk1>
        <a:srgbClr val="000000"/>
      </a:dk1>
      <a:lt1>
        <a:srgbClr val="FFFFFF"/>
      </a:lt1>
      <a:dk2>
        <a:srgbClr val="A8A99E"/>
      </a:dk2>
      <a:lt2>
        <a:srgbClr val="FFFFFF"/>
      </a:lt2>
      <a:accent1>
        <a:srgbClr val="F6EB61"/>
      </a:accent1>
      <a:accent2>
        <a:srgbClr val="275D38"/>
      </a:accent2>
      <a:accent3>
        <a:srgbClr val="F277C6"/>
      </a:accent3>
      <a:accent4>
        <a:srgbClr val="240E61"/>
      </a:accent4>
      <a:accent5>
        <a:srgbClr val="FDAA63"/>
      </a:accent5>
      <a:accent6>
        <a:srgbClr val="5971DF"/>
      </a:accent6>
      <a:hlink>
        <a:srgbClr val="CEFF8C"/>
      </a:hlink>
      <a:folHlink>
        <a:srgbClr val="E56954"/>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opion strategia vuoteen 2030" id="{F82C1E03-580E-4A6F-A1C3-74D93A644AE3}" vid="{169306AA-5580-4EE5-A463-FF6595205973}"/>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B05F5353AFC76843A655A2CC375A2BA8" ma:contentTypeVersion="13" ma:contentTypeDescription="Luo uusi asiakirja." ma:contentTypeScope="" ma:versionID="a4248757dd9168962d8a7a07cce10461">
  <xsd:schema xmlns:xsd="http://www.w3.org/2001/XMLSchema" xmlns:xs="http://www.w3.org/2001/XMLSchema" xmlns:p="http://schemas.microsoft.com/office/2006/metadata/properties" xmlns:ns2="3655b5ed-7a37-4859-8cae-0748393d3165" xmlns:ns3="846cec05-802b-4520-85c6-63fd4e41a227" xmlns:ns4="0d6d4dba-695f-45ba-b49a-c33d35e8033f" targetNamespace="http://schemas.microsoft.com/office/2006/metadata/properties" ma:root="true" ma:fieldsID="de3bdf350a2c1c88c06be45cdfef998d" ns2:_="" ns3:_="" ns4:_="">
    <xsd:import namespace="3655b5ed-7a37-4859-8cae-0748393d3165"/>
    <xsd:import namespace="846cec05-802b-4520-85c6-63fd4e41a227"/>
    <xsd:import namespace="0d6d4dba-695f-45ba-b49a-c33d35e8033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55b5ed-7a37-4859-8cae-0748393d31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49964bb6-1a6e-4045-af7e-4cdc4df8974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46cec05-802b-4520-85c6-63fd4e41a227"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6d4dba-695f-45ba-b49a-c33d35e8033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7bb6e24-9aee-4477-8509-64b9b6acd48e}" ma:internalName="TaxCatchAll" ma:showField="CatchAllData" ma:web="846cec05-802b-4520-85c6-63fd4e41a2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d6d4dba-695f-45ba-b49a-c33d35e8033f" xsi:nil="true"/>
    <lcf76f155ced4ddcb4097134ff3c332f xmlns="3655b5ed-7a37-4859-8cae-0748393d316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A1C7CD-A2DB-4E95-B52B-FAC9AAAED1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55b5ed-7a37-4859-8cae-0748393d3165"/>
    <ds:schemaRef ds:uri="846cec05-802b-4520-85c6-63fd4e41a227"/>
    <ds:schemaRef ds:uri="0d6d4dba-695f-45ba-b49a-c33d35e803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73CDEA-DE50-4B95-A894-3737FBF9221D}">
  <ds:schemaRefs>
    <ds:schemaRef ds:uri="http://schemas.microsoft.com/office/2006/metadata/properties"/>
    <ds:schemaRef ds:uri="3655b5ed-7a37-4859-8cae-0748393d3165"/>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846cec05-802b-4520-85c6-63fd4e41a227"/>
    <ds:schemaRef ds:uri="0d6d4dba-695f-45ba-b49a-c33d35e8033f"/>
    <ds:schemaRef ds:uri="http://www.w3.org/XML/1998/namespace"/>
    <ds:schemaRef ds:uri="http://purl.org/dc/dcmitype/"/>
  </ds:schemaRefs>
</ds:datastoreItem>
</file>

<file path=customXml/itemProps3.xml><?xml version="1.0" encoding="utf-8"?>
<ds:datastoreItem xmlns:ds="http://schemas.openxmlformats.org/officeDocument/2006/customXml" ds:itemID="{77E57BC5-1891-408B-A31F-71ACADB63B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1026</TotalTime>
  <Words>1024</Words>
  <Application>Microsoft Office PowerPoint</Application>
  <PresentationFormat>Laajakuva</PresentationFormat>
  <Paragraphs>226</Paragraphs>
  <Slides>28</Slides>
  <Notes>0</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28</vt:i4>
      </vt:variant>
    </vt:vector>
  </HeadingPairs>
  <TitlesOfParts>
    <vt:vector size="36" baseType="lpstr">
      <vt:lpstr>Arial</vt:lpstr>
      <vt:lpstr>Calibri</vt:lpstr>
      <vt:lpstr>Corbel</vt:lpstr>
      <vt:lpstr>Effra</vt:lpstr>
      <vt:lpstr>System Font Regular</vt:lpstr>
      <vt:lpstr>Wingdings</vt:lpstr>
      <vt:lpstr>Office-teema</vt:lpstr>
      <vt:lpstr>1_Office-teema</vt:lpstr>
      <vt:lpstr>PowerPoint-esitys</vt:lpstr>
      <vt:lpstr>Kuopion strateginen johtamisjärjestelmä</vt:lpstr>
      <vt:lpstr>PowerPoint-esitys</vt:lpstr>
      <vt:lpstr>Hyvän elämän pääkaupunki – terveyttä, elinvoimaa ja arjen rikkautta</vt:lpstr>
      <vt:lpstr>PowerPoint-esitys</vt:lpstr>
      <vt:lpstr>PowerPoint-esitys</vt:lpstr>
      <vt:lpstr>PowerPoint-esitys</vt:lpstr>
      <vt:lpstr>PowerPoint-esitys</vt:lpstr>
      <vt:lpstr>PowerPoint-esitys</vt:lpstr>
      <vt:lpstr>HYVINVOIVA KUOPIO 2030 –ohjelman lähtökohdat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Omistaja2</dc:creator>
  <cp:lastModifiedBy>Tilles-Tirkkonen Tanja</cp:lastModifiedBy>
  <cp:revision>61</cp:revision>
  <dcterms:created xsi:type="dcterms:W3CDTF">2019-12-12T07:41:03Z</dcterms:created>
  <dcterms:modified xsi:type="dcterms:W3CDTF">2023-03-25T13:30:43Z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0x010100B05F5353AFC76843A655A2CC375A2BA8</vt:lpwstr>
  </property>
</Properties>
</file>