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  <p:sldMasterId id="2147483718" r:id="rId5"/>
    <p:sldMasterId id="2147483753" r:id="rId6"/>
    <p:sldMasterId id="2147483746" r:id="rId7"/>
    <p:sldMasterId id="2147483740" r:id="rId8"/>
    <p:sldMasterId id="2147483735" r:id="rId9"/>
    <p:sldMasterId id="2147483731" r:id="rId10"/>
    <p:sldMasterId id="2147483777" r:id="rId11"/>
    <p:sldMasterId id="2147483780" r:id="rId12"/>
    <p:sldMasterId id="2147483783" r:id="rId13"/>
    <p:sldMasterId id="2147483786" r:id="rId14"/>
    <p:sldMasterId id="2147483789" r:id="rId15"/>
    <p:sldMasterId id="2147483792" r:id="rId16"/>
  </p:sldMasterIdLst>
  <p:notesMasterIdLst>
    <p:notesMasterId r:id="rId23"/>
  </p:notesMasterIdLst>
  <p:handoutMasterIdLst>
    <p:handoutMasterId r:id="rId24"/>
  </p:handoutMasterIdLst>
  <p:sldIdLst>
    <p:sldId id="256" r:id="rId17"/>
    <p:sldId id="259" r:id="rId18"/>
    <p:sldId id="260" r:id="rId19"/>
    <p:sldId id="263" r:id="rId20"/>
    <p:sldId id="262" r:id="rId21"/>
    <p:sldId id="261" r:id="rId22"/>
  </p:sldIdLst>
  <p:sldSz cx="12192000" cy="6858000"/>
  <p:notesSz cx="6669088" cy="9926638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90" y="2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106" y="-8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87A9B-B469-4947-B95A-9813A8FC4C6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F8A16B0-8BE7-458A-815F-1ED8F5EB31C2}">
      <dgm:prSet/>
      <dgm:spPr/>
      <dgm:t>
        <a:bodyPr/>
        <a:lstStyle/>
        <a:p>
          <a:r>
            <a:rPr lang="fi-FI"/>
            <a:t>TUVA eli tutkintokoulutukseen valmentava koulutus vahvistaa nuoren opiskeluvalmiuksia, arjen taitoja ja elämänhallintaa. TUVA-koulutus kehittää nuoren opiskelu- ja urasuunnittelutaitoja.</a:t>
          </a:r>
          <a:endParaRPr lang="en-US"/>
        </a:p>
      </dgm:t>
    </dgm:pt>
    <dgm:pt modelId="{29E36533-AB4C-4A24-B1BF-6A9C1BD08647}" type="parTrans" cxnId="{D9F812A9-5EFC-4219-A56A-A32EDD99C38D}">
      <dgm:prSet/>
      <dgm:spPr/>
      <dgm:t>
        <a:bodyPr/>
        <a:lstStyle/>
        <a:p>
          <a:endParaRPr lang="en-US"/>
        </a:p>
      </dgm:t>
    </dgm:pt>
    <dgm:pt modelId="{4E45F4BD-5847-4948-A7D7-4FE2C5F5EE56}" type="sibTrans" cxnId="{D9F812A9-5EFC-4219-A56A-A32EDD99C38D}">
      <dgm:prSet/>
      <dgm:spPr/>
      <dgm:t>
        <a:bodyPr/>
        <a:lstStyle/>
        <a:p>
          <a:endParaRPr lang="en-US"/>
        </a:p>
      </dgm:t>
    </dgm:pt>
    <dgm:pt modelId="{DB366DF9-EFF3-45DF-924D-855EB946E000}">
      <dgm:prSet/>
      <dgm:spPr/>
      <dgm:t>
        <a:bodyPr/>
        <a:lstStyle/>
        <a:p>
          <a:r>
            <a:rPr lang="fi-FI"/>
            <a:t>TUVA-koulutuksen tarkoitus on antaa riittävät valmiudet opiskella toisella asteella. </a:t>
          </a:r>
          <a:endParaRPr lang="en-US"/>
        </a:p>
      </dgm:t>
    </dgm:pt>
    <dgm:pt modelId="{D7D10704-E1DD-4091-A487-BC4AA5C7F083}" type="parTrans" cxnId="{9CC0B356-5A81-431D-B307-697409AAAF4A}">
      <dgm:prSet/>
      <dgm:spPr/>
      <dgm:t>
        <a:bodyPr/>
        <a:lstStyle/>
        <a:p>
          <a:endParaRPr lang="en-US"/>
        </a:p>
      </dgm:t>
    </dgm:pt>
    <dgm:pt modelId="{B48FF904-2DC3-488C-A2C1-C0BCF2D9B580}" type="sibTrans" cxnId="{9CC0B356-5A81-431D-B307-697409AAAF4A}">
      <dgm:prSet/>
      <dgm:spPr/>
      <dgm:t>
        <a:bodyPr/>
        <a:lstStyle/>
        <a:p>
          <a:endParaRPr lang="en-US"/>
        </a:p>
      </dgm:t>
    </dgm:pt>
    <dgm:pt modelId="{F7C08C48-4528-4E57-B90A-BA51F96679E3}" type="pres">
      <dgm:prSet presAssocID="{61F87A9B-B469-4947-B95A-9813A8FC4C65}" presName="root" presStyleCnt="0">
        <dgm:presLayoutVars>
          <dgm:dir/>
          <dgm:resizeHandles val="exact"/>
        </dgm:presLayoutVars>
      </dgm:prSet>
      <dgm:spPr/>
    </dgm:pt>
    <dgm:pt modelId="{C4BC0D7B-79FC-4AF5-BBB7-AB4F77307B31}" type="pres">
      <dgm:prSet presAssocID="{2F8A16B0-8BE7-458A-815F-1ED8F5EB31C2}" presName="compNode" presStyleCnt="0"/>
      <dgm:spPr/>
    </dgm:pt>
    <dgm:pt modelId="{A08DA75D-8805-42F6-8C53-A10019E26E7A}" type="pres">
      <dgm:prSet presAssocID="{2F8A16B0-8BE7-458A-815F-1ED8F5EB31C2}" presName="bgRect" presStyleLbl="bgShp" presStyleIdx="0" presStyleCnt="2"/>
      <dgm:spPr/>
    </dgm:pt>
    <dgm:pt modelId="{515D9503-8BB2-4BF1-9B48-F3D734D45A64}" type="pres">
      <dgm:prSet presAssocID="{2F8A16B0-8BE7-458A-815F-1ED8F5EB31C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rjat"/>
        </a:ext>
      </dgm:extLst>
    </dgm:pt>
    <dgm:pt modelId="{258C768B-C780-45CD-A098-55DD43374BDF}" type="pres">
      <dgm:prSet presAssocID="{2F8A16B0-8BE7-458A-815F-1ED8F5EB31C2}" presName="spaceRect" presStyleCnt="0"/>
      <dgm:spPr/>
    </dgm:pt>
    <dgm:pt modelId="{87A7F53E-C003-47F4-BD79-5C22EF26E19C}" type="pres">
      <dgm:prSet presAssocID="{2F8A16B0-8BE7-458A-815F-1ED8F5EB31C2}" presName="parTx" presStyleLbl="revTx" presStyleIdx="0" presStyleCnt="2">
        <dgm:presLayoutVars>
          <dgm:chMax val="0"/>
          <dgm:chPref val="0"/>
        </dgm:presLayoutVars>
      </dgm:prSet>
      <dgm:spPr/>
    </dgm:pt>
    <dgm:pt modelId="{07D548D1-DE82-4EA4-95ED-F23B6BC27621}" type="pres">
      <dgm:prSet presAssocID="{4E45F4BD-5847-4948-A7D7-4FE2C5F5EE56}" presName="sibTrans" presStyleCnt="0"/>
      <dgm:spPr/>
    </dgm:pt>
    <dgm:pt modelId="{EBFAF17F-1CCC-4E10-963C-CA9261291EEF}" type="pres">
      <dgm:prSet presAssocID="{DB366DF9-EFF3-45DF-924D-855EB946E000}" presName="compNode" presStyleCnt="0"/>
      <dgm:spPr/>
    </dgm:pt>
    <dgm:pt modelId="{018D4BC0-A5EE-4300-9D7E-A3BB5253DCFC}" type="pres">
      <dgm:prSet presAssocID="{DB366DF9-EFF3-45DF-924D-855EB946E000}" presName="bgRect" presStyleLbl="bgShp" presStyleIdx="1" presStyleCnt="2"/>
      <dgm:spPr/>
    </dgm:pt>
    <dgm:pt modelId="{6623C7A6-961E-4A75-A912-F9483EEAC187}" type="pres">
      <dgm:prSet presAssocID="{DB366DF9-EFF3-45DF-924D-855EB946E00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63F5E83-4B92-41E2-B855-C4D6A08CF91D}" type="pres">
      <dgm:prSet presAssocID="{DB366DF9-EFF3-45DF-924D-855EB946E000}" presName="spaceRect" presStyleCnt="0"/>
      <dgm:spPr/>
    </dgm:pt>
    <dgm:pt modelId="{41BD5D6B-944B-46B7-A757-0BECFBA93CBE}" type="pres">
      <dgm:prSet presAssocID="{DB366DF9-EFF3-45DF-924D-855EB946E00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CF2C027-7265-439D-8D2A-FE41171F034B}" type="presOf" srcId="{2F8A16B0-8BE7-458A-815F-1ED8F5EB31C2}" destId="{87A7F53E-C003-47F4-BD79-5C22EF26E19C}" srcOrd="0" destOrd="0" presId="urn:microsoft.com/office/officeart/2018/2/layout/IconVerticalSolidList"/>
    <dgm:cxn modelId="{9CC0B356-5A81-431D-B307-697409AAAF4A}" srcId="{61F87A9B-B469-4947-B95A-9813A8FC4C65}" destId="{DB366DF9-EFF3-45DF-924D-855EB946E000}" srcOrd="1" destOrd="0" parTransId="{D7D10704-E1DD-4091-A487-BC4AA5C7F083}" sibTransId="{B48FF904-2DC3-488C-A2C1-C0BCF2D9B580}"/>
    <dgm:cxn modelId="{D9F812A9-5EFC-4219-A56A-A32EDD99C38D}" srcId="{61F87A9B-B469-4947-B95A-9813A8FC4C65}" destId="{2F8A16B0-8BE7-458A-815F-1ED8F5EB31C2}" srcOrd="0" destOrd="0" parTransId="{29E36533-AB4C-4A24-B1BF-6A9C1BD08647}" sibTransId="{4E45F4BD-5847-4948-A7D7-4FE2C5F5EE56}"/>
    <dgm:cxn modelId="{AE1911B3-0665-411D-BF66-ADE46737A82C}" type="presOf" srcId="{DB366DF9-EFF3-45DF-924D-855EB946E000}" destId="{41BD5D6B-944B-46B7-A757-0BECFBA93CBE}" srcOrd="0" destOrd="0" presId="urn:microsoft.com/office/officeart/2018/2/layout/IconVerticalSolidList"/>
    <dgm:cxn modelId="{6B53D1B9-37E5-4F14-AF66-9ECA8EE4BD2D}" type="presOf" srcId="{61F87A9B-B469-4947-B95A-9813A8FC4C65}" destId="{F7C08C48-4528-4E57-B90A-BA51F96679E3}" srcOrd="0" destOrd="0" presId="urn:microsoft.com/office/officeart/2018/2/layout/IconVerticalSolidList"/>
    <dgm:cxn modelId="{B84F5ACF-D38E-43AC-AF3E-0CC6D8E8D95E}" type="presParOf" srcId="{F7C08C48-4528-4E57-B90A-BA51F96679E3}" destId="{C4BC0D7B-79FC-4AF5-BBB7-AB4F77307B31}" srcOrd="0" destOrd="0" presId="urn:microsoft.com/office/officeart/2018/2/layout/IconVerticalSolidList"/>
    <dgm:cxn modelId="{2D3F694B-DB37-4DC9-A64F-1F29AB8F991D}" type="presParOf" srcId="{C4BC0D7B-79FC-4AF5-BBB7-AB4F77307B31}" destId="{A08DA75D-8805-42F6-8C53-A10019E26E7A}" srcOrd="0" destOrd="0" presId="urn:microsoft.com/office/officeart/2018/2/layout/IconVerticalSolidList"/>
    <dgm:cxn modelId="{7226AF90-2EC3-44FC-BC13-A378846343EA}" type="presParOf" srcId="{C4BC0D7B-79FC-4AF5-BBB7-AB4F77307B31}" destId="{515D9503-8BB2-4BF1-9B48-F3D734D45A64}" srcOrd="1" destOrd="0" presId="urn:microsoft.com/office/officeart/2018/2/layout/IconVerticalSolidList"/>
    <dgm:cxn modelId="{2184FA20-AFC9-4508-925B-EEC6F8C77F5D}" type="presParOf" srcId="{C4BC0D7B-79FC-4AF5-BBB7-AB4F77307B31}" destId="{258C768B-C780-45CD-A098-55DD43374BDF}" srcOrd="2" destOrd="0" presId="urn:microsoft.com/office/officeart/2018/2/layout/IconVerticalSolidList"/>
    <dgm:cxn modelId="{F6CC194D-64E0-4ADF-80FA-FBF4D3477556}" type="presParOf" srcId="{C4BC0D7B-79FC-4AF5-BBB7-AB4F77307B31}" destId="{87A7F53E-C003-47F4-BD79-5C22EF26E19C}" srcOrd="3" destOrd="0" presId="urn:microsoft.com/office/officeart/2018/2/layout/IconVerticalSolidList"/>
    <dgm:cxn modelId="{99DE8DA1-833F-4102-9D16-FF500F24306D}" type="presParOf" srcId="{F7C08C48-4528-4E57-B90A-BA51F96679E3}" destId="{07D548D1-DE82-4EA4-95ED-F23B6BC27621}" srcOrd="1" destOrd="0" presId="urn:microsoft.com/office/officeart/2018/2/layout/IconVerticalSolidList"/>
    <dgm:cxn modelId="{172B27EC-C99C-4A37-946D-779CACD616EA}" type="presParOf" srcId="{F7C08C48-4528-4E57-B90A-BA51F96679E3}" destId="{EBFAF17F-1CCC-4E10-963C-CA9261291EEF}" srcOrd="2" destOrd="0" presId="urn:microsoft.com/office/officeart/2018/2/layout/IconVerticalSolidList"/>
    <dgm:cxn modelId="{D5C94908-ADF5-449C-AB2F-EB420D04564A}" type="presParOf" srcId="{EBFAF17F-1CCC-4E10-963C-CA9261291EEF}" destId="{018D4BC0-A5EE-4300-9D7E-A3BB5253DCFC}" srcOrd="0" destOrd="0" presId="urn:microsoft.com/office/officeart/2018/2/layout/IconVerticalSolidList"/>
    <dgm:cxn modelId="{EE185106-DEDF-4411-B886-3C0AD8E36F95}" type="presParOf" srcId="{EBFAF17F-1CCC-4E10-963C-CA9261291EEF}" destId="{6623C7A6-961E-4A75-A912-F9483EEAC187}" srcOrd="1" destOrd="0" presId="urn:microsoft.com/office/officeart/2018/2/layout/IconVerticalSolidList"/>
    <dgm:cxn modelId="{05A5562B-85F0-47CA-81F9-13BBA8CD117C}" type="presParOf" srcId="{EBFAF17F-1CCC-4E10-963C-CA9261291EEF}" destId="{E63F5E83-4B92-41E2-B855-C4D6A08CF91D}" srcOrd="2" destOrd="0" presId="urn:microsoft.com/office/officeart/2018/2/layout/IconVerticalSolidList"/>
    <dgm:cxn modelId="{03FFF063-A407-45A2-B051-579E3E03A59B}" type="presParOf" srcId="{EBFAF17F-1CCC-4E10-963C-CA9261291EEF}" destId="{41BD5D6B-944B-46B7-A757-0BECFBA93C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BE1D2D-D94C-4A8C-86EB-AA4F3458691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C9EC555-C28E-40DE-AC08-F4FCCE9B376A}">
      <dgm:prSet/>
      <dgm:spPr/>
      <dgm:t>
        <a:bodyPr/>
        <a:lstStyle/>
        <a:p>
          <a:r>
            <a:rPr lang="fi-FI"/>
            <a:t>TUVA-koulutus järjestetään Kuopion aikuislukion opetustiloissa Puistokoululla sekä Minna Canthin koululla. </a:t>
          </a:r>
          <a:endParaRPr lang="en-US"/>
        </a:p>
      </dgm:t>
    </dgm:pt>
    <dgm:pt modelId="{2C7B4926-B747-494D-AD25-133297850D12}" type="parTrans" cxnId="{5763FA1D-BB1D-4803-9C92-7B935B940C22}">
      <dgm:prSet/>
      <dgm:spPr/>
      <dgm:t>
        <a:bodyPr/>
        <a:lstStyle/>
        <a:p>
          <a:endParaRPr lang="en-US"/>
        </a:p>
      </dgm:t>
    </dgm:pt>
    <dgm:pt modelId="{77D8B3AE-9481-4308-85BB-773EECB6E208}" type="sibTrans" cxnId="{5763FA1D-BB1D-4803-9C92-7B935B940C22}">
      <dgm:prSet/>
      <dgm:spPr/>
      <dgm:t>
        <a:bodyPr/>
        <a:lstStyle/>
        <a:p>
          <a:endParaRPr lang="en-US"/>
        </a:p>
      </dgm:t>
    </dgm:pt>
    <dgm:pt modelId="{9A6CA322-092C-4D3C-9694-770962E35CAE}">
      <dgm:prSet/>
      <dgm:spPr/>
      <dgm:t>
        <a:bodyPr/>
        <a:lstStyle/>
        <a:p>
          <a:r>
            <a:rPr lang="fi-FI"/>
            <a:t>Työelämäjaksot toteutetaan työpaikoilla ja lukion sekä ammatillisen koulutuksen jaksot yhteistyöoppilaitoksissa Kuopion seudulla. </a:t>
          </a:r>
          <a:endParaRPr lang="en-US"/>
        </a:p>
      </dgm:t>
    </dgm:pt>
    <dgm:pt modelId="{EAA799DF-59F6-4947-86AB-36D582B58F4F}" type="parTrans" cxnId="{8CCB82C8-F0B5-48FC-8780-678C7D7F9890}">
      <dgm:prSet/>
      <dgm:spPr/>
      <dgm:t>
        <a:bodyPr/>
        <a:lstStyle/>
        <a:p>
          <a:endParaRPr lang="en-US"/>
        </a:p>
      </dgm:t>
    </dgm:pt>
    <dgm:pt modelId="{729135D3-98C9-4DD4-B17D-9F88FAFC18F9}" type="sibTrans" cxnId="{8CCB82C8-F0B5-48FC-8780-678C7D7F9890}">
      <dgm:prSet/>
      <dgm:spPr/>
      <dgm:t>
        <a:bodyPr/>
        <a:lstStyle/>
        <a:p>
          <a:endParaRPr lang="en-US"/>
        </a:p>
      </dgm:t>
    </dgm:pt>
    <dgm:pt modelId="{A3A119F3-C030-4932-B5A2-A2A8BBFA334A}">
      <dgm:prSet/>
      <dgm:spPr/>
      <dgm:t>
        <a:bodyPr/>
        <a:lstStyle/>
        <a:p>
          <a:r>
            <a:rPr lang="fi-FI"/>
            <a:t>TUVA-koulutus on päiväopetusta klo 9 - 16. </a:t>
          </a:r>
          <a:endParaRPr lang="en-US"/>
        </a:p>
      </dgm:t>
    </dgm:pt>
    <dgm:pt modelId="{4414AC3B-FF74-4DF5-B976-FCDA8F6F140E}" type="parTrans" cxnId="{19A178AB-3E83-4B49-B019-6BF8C51D18CB}">
      <dgm:prSet/>
      <dgm:spPr/>
      <dgm:t>
        <a:bodyPr/>
        <a:lstStyle/>
        <a:p>
          <a:endParaRPr lang="en-US"/>
        </a:p>
      </dgm:t>
    </dgm:pt>
    <dgm:pt modelId="{BF358E9F-2BAF-489A-B816-31EB18327EA5}" type="sibTrans" cxnId="{19A178AB-3E83-4B49-B019-6BF8C51D18CB}">
      <dgm:prSet/>
      <dgm:spPr/>
      <dgm:t>
        <a:bodyPr/>
        <a:lstStyle/>
        <a:p>
          <a:endParaRPr lang="en-US"/>
        </a:p>
      </dgm:t>
    </dgm:pt>
    <dgm:pt modelId="{1423D876-285E-47EE-9644-DADA537B583B}">
      <dgm:prSet/>
      <dgm:spPr/>
      <dgm:t>
        <a:bodyPr/>
        <a:lstStyle/>
        <a:p>
          <a:r>
            <a:rPr lang="fi-FI"/>
            <a:t>TUVA-koulutuksessa on myös mahdollista suuntautua pienryhmämuotoiselle työelämäpainotteiselle Silta-polulle. </a:t>
          </a:r>
          <a:endParaRPr lang="en-US"/>
        </a:p>
      </dgm:t>
    </dgm:pt>
    <dgm:pt modelId="{625CD6E3-D210-478F-BD2C-E35AA16413BC}" type="parTrans" cxnId="{FE3AE56D-0E73-48E0-BDE4-8685753B4728}">
      <dgm:prSet/>
      <dgm:spPr/>
      <dgm:t>
        <a:bodyPr/>
        <a:lstStyle/>
        <a:p>
          <a:endParaRPr lang="en-US"/>
        </a:p>
      </dgm:t>
    </dgm:pt>
    <dgm:pt modelId="{91B69EAF-2193-42B6-B0BF-897C2757A53F}" type="sibTrans" cxnId="{FE3AE56D-0E73-48E0-BDE4-8685753B4728}">
      <dgm:prSet/>
      <dgm:spPr/>
      <dgm:t>
        <a:bodyPr/>
        <a:lstStyle/>
        <a:p>
          <a:endParaRPr lang="en-US"/>
        </a:p>
      </dgm:t>
    </dgm:pt>
    <dgm:pt modelId="{CBD99BF8-5D70-4824-89F8-1D8B54DB1E70}" type="pres">
      <dgm:prSet presAssocID="{26BE1D2D-D94C-4A8C-86EB-AA4F3458691D}" presName="root" presStyleCnt="0">
        <dgm:presLayoutVars>
          <dgm:dir/>
          <dgm:resizeHandles val="exact"/>
        </dgm:presLayoutVars>
      </dgm:prSet>
      <dgm:spPr/>
    </dgm:pt>
    <dgm:pt modelId="{0CDFA32D-E028-4083-8B8B-C7DEAA5C1880}" type="pres">
      <dgm:prSet presAssocID="{0C9EC555-C28E-40DE-AC08-F4FCCE9B376A}" presName="compNode" presStyleCnt="0"/>
      <dgm:spPr/>
    </dgm:pt>
    <dgm:pt modelId="{675D7280-791B-4A61-ADF4-CE08DBCBCCA0}" type="pres">
      <dgm:prSet presAssocID="{0C9EC555-C28E-40DE-AC08-F4FCCE9B376A}" presName="bgRect" presStyleLbl="bgShp" presStyleIdx="0" presStyleCnt="4"/>
      <dgm:spPr/>
    </dgm:pt>
    <dgm:pt modelId="{0FE9A500-BD85-498F-ABE6-6B3E2ACA394B}" type="pres">
      <dgm:prSet presAssocID="{0C9EC555-C28E-40DE-AC08-F4FCCE9B376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okkahuone"/>
        </a:ext>
      </dgm:extLst>
    </dgm:pt>
    <dgm:pt modelId="{2355D8BB-96C7-46CD-AAFE-F617F288E8D6}" type="pres">
      <dgm:prSet presAssocID="{0C9EC555-C28E-40DE-AC08-F4FCCE9B376A}" presName="spaceRect" presStyleCnt="0"/>
      <dgm:spPr/>
    </dgm:pt>
    <dgm:pt modelId="{8461A3F4-18F3-4F42-A5FA-B279F49B9BD6}" type="pres">
      <dgm:prSet presAssocID="{0C9EC555-C28E-40DE-AC08-F4FCCE9B376A}" presName="parTx" presStyleLbl="revTx" presStyleIdx="0" presStyleCnt="4">
        <dgm:presLayoutVars>
          <dgm:chMax val="0"/>
          <dgm:chPref val="0"/>
        </dgm:presLayoutVars>
      </dgm:prSet>
      <dgm:spPr/>
    </dgm:pt>
    <dgm:pt modelId="{23C288C9-CC20-402B-A34D-7AD4FAAC1BFA}" type="pres">
      <dgm:prSet presAssocID="{77D8B3AE-9481-4308-85BB-773EECB6E208}" presName="sibTrans" presStyleCnt="0"/>
      <dgm:spPr/>
    </dgm:pt>
    <dgm:pt modelId="{454993A8-CE1E-4A91-8BF1-832EB70CEA94}" type="pres">
      <dgm:prSet presAssocID="{9A6CA322-092C-4D3C-9694-770962E35CAE}" presName="compNode" presStyleCnt="0"/>
      <dgm:spPr/>
    </dgm:pt>
    <dgm:pt modelId="{252545BF-E67A-4EFE-8D42-EB82338FFF60}" type="pres">
      <dgm:prSet presAssocID="{9A6CA322-092C-4D3C-9694-770962E35CAE}" presName="bgRect" presStyleLbl="bgShp" presStyleIdx="1" presStyleCnt="4"/>
      <dgm:spPr/>
    </dgm:pt>
    <dgm:pt modelId="{19AEB12D-F92B-42A2-B37B-8308A3E73E18}" type="pres">
      <dgm:prSet presAssocID="{9A6CA322-092C-4D3C-9694-770962E35CA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C165D7FE-612B-406F-B7A4-03FB748BC0D8}" type="pres">
      <dgm:prSet presAssocID="{9A6CA322-092C-4D3C-9694-770962E35CAE}" presName="spaceRect" presStyleCnt="0"/>
      <dgm:spPr/>
    </dgm:pt>
    <dgm:pt modelId="{D0E1C644-0495-4B5A-97C4-5E751E740A39}" type="pres">
      <dgm:prSet presAssocID="{9A6CA322-092C-4D3C-9694-770962E35CAE}" presName="parTx" presStyleLbl="revTx" presStyleIdx="1" presStyleCnt="4">
        <dgm:presLayoutVars>
          <dgm:chMax val="0"/>
          <dgm:chPref val="0"/>
        </dgm:presLayoutVars>
      </dgm:prSet>
      <dgm:spPr/>
    </dgm:pt>
    <dgm:pt modelId="{A69400CA-796A-42A8-83BA-ED861A48984A}" type="pres">
      <dgm:prSet presAssocID="{729135D3-98C9-4DD4-B17D-9F88FAFC18F9}" presName="sibTrans" presStyleCnt="0"/>
      <dgm:spPr/>
    </dgm:pt>
    <dgm:pt modelId="{3CD75FDC-B0BA-435F-A39F-D0E60D5C2023}" type="pres">
      <dgm:prSet presAssocID="{A3A119F3-C030-4932-B5A2-A2A8BBFA334A}" presName="compNode" presStyleCnt="0"/>
      <dgm:spPr/>
    </dgm:pt>
    <dgm:pt modelId="{A67DC0BC-06DD-4BE6-A14D-43AB3D7703CD}" type="pres">
      <dgm:prSet presAssocID="{A3A119F3-C030-4932-B5A2-A2A8BBFA334A}" presName="bgRect" presStyleLbl="bgShp" presStyleIdx="2" presStyleCnt="4"/>
      <dgm:spPr/>
    </dgm:pt>
    <dgm:pt modelId="{4065A58B-888B-4AE1-8B23-292BBA991BD7}" type="pres">
      <dgm:prSet presAssocID="{A3A119F3-C030-4932-B5A2-A2A8BBFA334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91BE3707-FD0A-405E-9826-571095E7A2FC}" type="pres">
      <dgm:prSet presAssocID="{A3A119F3-C030-4932-B5A2-A2A8BBFA334A}" presName="spaceRect" presStyleCnt="0"/>
      <dgm:spPr/>
    </dgm:pt>
    <dgm:pt modelId="{E7D0B59F-CD45-4162-9827-8F6FE6E9BB28}" type="pres">
      <dgm:prSet presAssocID="{A3A119F3-C030-4932-B5A2-A2A8BBFA334A}" presName="parTx" presStyleLbl="revTx" presStyleIdx="2" presStyleCnt="4">
        <dgm:presLayoutVars>
          <dgm:chMax val="0"/>
          <dgm:chPref val="0"/>
        </dgm:presLayoutVars>
      </dgm:prSet>
      <dgm:spPr/>
    </dgm:pt>
    <dgm:pt modelId="{737E45B9-9211-4B83-8F9F-1B63532EF315}" type="pres">
      <dgm:prSet presAssocID="{BF358E9F-2BAF-489A-B816-31EB18327EA5}" presName="sibTrans" presStyleCnt="0"/>
      <dgm:spPr/>
    </dgm:pt>
    <dgm:pt modelId="{5A0B3D8E-CC59-4D07-BBAD-BB9118742FA4}" type="pres">
      <dgm:prSet presAssocID="{1423D876-285E-47EE-9644-DADA537B583B}" presName="compNode" presStyleCnt="0"/>
      <dgm:spPr/>
    </dgm:pt>
    <dgm:pt modelId="{FA53B46C-05E6-418C-A53A-01DE85820525}" type="pres">
      <dgm:prSet presAssocID="{1423D876-285E-47EE-9644-DADA537B583B}" presName="bgRect" presStyleLbl="bgShp" presStyleIdx="3" presStyleCnt="4"/>
      <dgm:spPr/>
    </dgm:pt>
    <dgm:pt modelId="{322884DD-16E1-49D0-BC28-E4009EF32D9F}" type="pres">
      <dgm:prSet presAssocID="{1423D876-285E-47EE-9644-DADA537B583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072B7434-13A2-47F4-A0D3-36C64DBAFABE}" type="pres">
      <dgm:prSet presAssocID="{1423D876-285E-47EE-9644-DADA537B583B}" presName="spaceRect" presStyleCnt="0"/>
      <dgm:spPr/>
    </dgm:pt>
    <dgm:pt modelId="{9C478FE2-4D71-49AF-9828-123B71520109}" type="pres">
      <dgm:prSet presAssocID="{1423D876-285E-47EE-9644-DADA537B583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763FA1D-BB1D-4803-9C92-7B935B940C22}" srcId="{26BE1D2D-D94C-4A8C-86EB-AA4F3458691D}" destId="{0C9EC555-C28E-40DE-AC08-F4FCCE9B376A}" srcOrd="0" destOrd="0" parTransId="{2C7B4926-B747-494D-AD25-133297850D12}" sibTransId="{77D8B3AE-9481-4308-85BB-773EECB6E208}"/>
    <dgm:cxn modelId="{FE3AE56D-0E73-48E0-BDE4-8685753B4728}" srcId="{26BE1D2D-D94C-4A8C-86EB-AA4F3458691D}" destId="{1423D876-285E-47EE-9644-DADA537B583B}" srcOrd="3" destOrd="0" parTransId="{625CD6E3-D210-478F-BD2C-E35AA16413BC}" sibTransId="{91B69EAF-2193-42B6-B0BF-897C2757A53F}"/>
    <dgm:cxn modelId="{675F647B-3600-4461-BF61-2696F8980569}" type="presOf" srcId="{26BE1D2D-D94C-4A8C-86EB-AA4F3458691D}" destId="{CBD99BF8-5D70-4824-89F8-1D8B54DB1E70}" srcOrd="0" destOrd="0" presId="urn:microsoft.com/office/officeart/2018/2/layout/IconVerticalSolidList"/>
    <dgm:cxn modelId="{33CE2381-48EC-4A32-BC23-7DA1510F9B97}" type="presOf" srcId="{9A6CA322-092C-4D3C-9694-770962E35CAE}" destId="{D0E1C644-0495-4B5A-97C4-5E751E740A39}" srcOrd="0" destOrd="0" presId="urn:microsoft.com/office/officeart/2018/2/layout/IconVerticalSolidList"/>
    <dgm:cxn modelId="{19A178AB-3E83-4B49-B019-6BF8C51D18CB}" srcId="{26BE1D2D-D94C-4A8C-86EB-AA4F3458691D}" destId="{A3A119F3-C030-4932-B5A2-A2A8BBFA334A}" srcOrd="2" destOrd="0" parTransId="{4414AC3B-FF74-4DF5-B976-FCDA8F6F140E}" sibTransId="{BF358E9F-2BAF-489A-B816-31EB18327EA5}"/>
    <dgm:cxn modelId="{501866BE-31AF-47EB-B516-8DB95C82CD98}" type="presOf" srcId="{1423D876-285E-47EE-9644-DADA537B583B}" destId="{9C478FE2-4D71-49AF-9828-123B71520109}" srcOrd="0" destOrd="0" presId="urn:microsoft.com/office/officeart/2018/2/layout/IconVerticalSolidList"/>
    <dgm:cxn modelId="{106724C5-9947-4C36-92DC-D23D8DAB625C}" type="presOf" srcId="{0C9EC555-C28E-40DE-AC08-F4FCCE9B376A}" destId="{8461A3F4-18F3-4F42-A5FA-B279F49B9BD6}" srcOrd="0" destOrd="0" presId="urn:microsoft.com/office/officeart/2018/2/layout/IconVerticalSolidList"/>
    <dgm:cxn modelId="{8CCB82C8-F0B5-48FC-8780-678C7D7F9890}" srcId="{26BE1D2D-D94C-4A8C-86EB-AA4F3458691D}" destId="{9A6CA322-092C-4D3C-9694-770962E35CAE}" srcOrd="1" destOrd="0" parTransId="{EAA799DF-59F6-4947-86AB-36D582B58F4F}" sibTransId="{729135D3-98C9-4DD4-B17D-9F88FAFC18F9}"/>
    <dgm:cxn modelId="{3A3764F2-B9A5-459A-9AD7-6849740CBB1E}" type="presOf" srcId="{A3A119F3-C030-4932-B5A2-A2A8BBFA334A}" destId="{E7D0B59F-CD45-4162-9827-8F6FE6E9BB28}" srcOrd="0" destOrd="0" presId="urn:microsoft.com/office/officeart/2018/2/layout/IconVerticalSolidList"/>
    <dgm:cxn modelId="{69D929F8-B5F3-4997-BDDF-9F2A07023586}" type="presParOf" srcId="{CBD99BF8-5D70-4824-89F8-1D8B54DB1E70}" destId="{0CDFA32D-E028-4083-8B8B-C7DEAA5C1880}" srcOrd="0" destOrd="0" presId="urn:microsoft.com/office/officeart/2018/2/layout/IconVerticalSolidList"/>
    <dgm:cxn modelId="{39E26F19-0D2F-47F4-B117-D72AB9204E71}" type="presParOf" srcId="{0CDFA32D-E028-4083-8B8B-C7DEAA5C1880}" destId="{675D7280-791B-4A61-ADF4-CE08DBCBCCA0}" srcOrd="0" destOrd="0" presId="urn:microsoft.com/office/officeart/2018/2/layout/IconVerticalSolidList"/>
    <dgm:cxn modelId="{74CD1B35-65CD-4493-B160-D5559C7498A9}" type="presParOf" srcId="{0CDFA32D-E028-4083-8B8B-C7DEAA5C1880}" destId="{0FE9A500-BD85-498F-ABE6-6B3E2ACA394B}" srcOrd="1" destOrd="0" presId="urn:microsoft.com/office/officeart/2018/2/layout/IconVerticalSolidList"/>
    <dgm:cxn modelId="{347BC28E-73D9-453A-A13A-C4CEDF3670B4}" type="presParOf" srcId="{0CDFA32D-E028-4083-8B8B-C7DEAA5C1880}" destId="{2355D8BB-96C7-46CD-AAFE-F617F288E8D6}" srcOrd="2" destOrd="0" presId="urn:microsoft.com/office/officeart/2018/2/layout/IconVerticalSolidList"/>
    <dgm:cxn modelId="{F7293639-C850-4929-8F6A-555FD1CC56D6}" type="presParOf" srcId="{0CDFA32D-E028-4083-8B8B-C7DEAA5C1880}" destId="{8461A3F4-18F3-4F42-A5FA-B279F49B9BD6}" srcOrd="3" destOrd="0" presId="urn:microsoft.com/office/officeart/2018/2/layout/IconVerticalSolidList"/>
    <dgm:cxn modelId="{849C2B2B-C866-4FFD-9C3B-3FF79D8F3F15}" type="presParOf" srcId="{CBD99BF8-5D70-4824-89F8-1D8B54DB1E70}" destId="{23C288C9-CC20-402B-A34D-7AD4FAAC1BFA}" srcOrd="1" destOrd="0" presId="urn:microsoft.com/office/officeart/2018/2/layout/IconVerticalSolidList"/>
    <dgm:cxn modelId="{C8CA5BD7-7518-4B23-8AE2-E5939A482977}" type="presParOf" srcId="{CBD99BF8-5D70-4824-89F8-1D8B54DB1E70}" destId="{454993A8-CE1E-4A91-8BF1-832EB70CEA94}" srcOrd="2" destOrd="0" presId="urn:microsoft.com/office/officeart/2018/2/layout/IconVerticalSolidList"/>
    <dgm:cxn modelId="{9C5EB07F-C2B5-4E00-B00B-8228971FF32B}" type="presParOf" srcId="{454993A8-CE1E-4A91-8BF1-832EB70CEA94}" destId="{252545BF-E67A-4EFE-8D42-EB82338FFF60}" srcOrd="0" destOrd="0" presId="urn:microsoft.com/office/officeart/2018/2/layout/IconVerticalSolidList"/>
    <dgm:cxn modelId="{71C5DA2C-F091-4555-A19D-83F970D9A60D}" type="presParOf" srcId="{454993A8-CE1E-4A91-8BF1-832EB70CEA94}" destId="{19AEB12D-F92B-42A2-B37B-8308A3E73E18}" srcOrd="1" destOrd="0" presId="urn:microsoft.com/office/officeart/2018/2/layout/IconVerticalSolidList"/>
    <dgm:cxn modelId="{38D3B3FF-F02E-4A0E-9271-4C3EC9B2E409}" type="presParOf" srcId="{454993A8-CE1E-4A91-8BF1-832EB70CEA94}" destId="{C165D7FE-612B-406F-B7A4-03FB748BC0D8}" srcOrd="2" destOrd="0" presId="urn:microsoft.com/office/officeart/2018/2/layout/IconVerticalSolidList"/>
    <dgm:cxn modelId="{5A840A1C-A041-45ED-9B7C-F2407963F1C6}" type="presParOf" srcId="{454993A8-CE1E-4A91-8BF1-832EB70CEA94}" destId="{D0E1C644-0495-4B5A-97C4-5E751E740A39}" srcOrd="3" destOrd="0" presId="urn:microsoft.com/office/officeart/2018/2/layout/IconVerticalSolidList"/>
    <dgm:cxn modelId="{2044DBCC-BBCA-4405-8B5F-76DAD1995457}" type="presParOf" srcId="{CBD99BF8-5D70-4824-89F8-1D8B54DB1E70}" destId="{A69400CA-796A-42A8-83BA-ED861A48984A}" srcOrd="3" destOrd="0" presId="urn:microsoft.com/office/officeart/2018/2/layout/IconVerticalSolidList"/>
    <dgm:cxn modelId="{B888BF6C-EE1C-4690-82CC-E72D6A2E8254}" type="presParOf" srcId="{CBD99BF8-5D70-4824-89F8-1D8B54DB1E70}" destId="{3CD75FDC-B0BA-435F-A39F-D0E60D5C2023}" srcOrd="4" destOrd="0" presId="urn:microsoft.com/office/officeart/2018/2/layout/IconVerticalSolidList"/>
    <dgm:cxn modelId="{9522646C-7394-4C59-8919-E2E522EB61FC}" type="presParOf" srcId="{3CD75FDC-B0BA-435F-A39F-D0E60D5C2023}" destId="{A67DC0BC-06DD-4BE6-A14D-43AB3D7703CD}" srcOrd="0" destOrd="0" presId="urn:microsoft.com/office/officeart/2018/2/layout/IconVerticalSolidList"/>
    <dgm:cxn modelId="{8447EAC6-BBD8-4C86-94EE-EEA20C2A82CB}" type="presParOf" srcId="{3CD75FDC-B0BA-435F-A39F-D0E60D5C2023}" destId="{4065A58B-888B-4AE1-8B23-292BBA991BD7}" srcOrd="1" destOrd="0" presId="urn:microsoft.com/office/officeart/2018/2/layout/IconVerticalSolidList"/>
    <dgm:cxn modelId="{FC4A9676-A26E-443D-A6BB-1D815E47321D}" type="presParOf" srcId="{3CD75FDC-B0BA-435F-A39F-D0E60D5C2023}" destId="{91BE3707-FD0A-405E-9826-571095E7A2FC}" srcOrd="2" destOrd="0" presId="urn:microsoft.com/office/officeart/2018/2/layout/IconVerticalSolidList"/>
    <dgm:cxn modelId="{4EC4D431-BD32-444F-B663-2D3145913C6A}" type="presParOf" srcId="{3CD75FDC-B0BA-435F-A39F-D0E60D5C2023}" destId="{E7D0B59F-CD45-4162-9827-8F6FE6E9BB28}" srcOrd="3" destOrd="0" presId="urn:microsoft.com/office/officeart/2018/2/layout/IconVerticalSolidList"/>
    <dgm:cxn modelId="{0A1D9CC6-BFCB-4F92-8208-53D8F778B914}" type="presParOf" srcId="{CBD99BF8-5D70-4824-89F8-1D8B54DB1E70}" destId="{737E45B9-9211-4B83-8F9F-1B63532EF315}" srcOrd="5" destOrd="0" presId="urn:microsoft.com/office/officeart/2018/2/layout/IconVerticalSolidList"/>
    <dgm:cxn modelId="{AFC2A398-8A88-4AF2-8CE8-DAFBF7A901C2}" type="presParOf" srcId="{CBD99BF8-5D70-4824-89F8-1D8B54DB1E70}" destId="{5A0B3D8E-CC59-4D07-BBAD-BB9118742FA4}" srcOrd="6" destOrd="0" presId="urn:microsoft.com/office/officeart/2018/2/layout/IconVerticalSolidList"/>
    <dgm:cxn modelId="{A6AA2E09-B4B5-4863-8D80-7BA4DBF0F149}" type="presParOf" srcId="{5A0B3D8E-CC59-4D07-BBAD-BB9118742FA4}" destId="{FA53B46C-05E6-418C-A53A-01DE85820525}" srcOrd="0" destOrd="0" presId="urn:microsoft.com/office/officeart/2018/2/layout/IconVerticalSolidList"/>
    <dgm:cxn modelId="{F2F287BD-FB14-4A26-B801-762DD16C644F}" type="presParOf" srcId="{5A0B3D8E-CC59-4D07-BBAD-BB9118742FA4}" destId="{322884DD-16E1-49D0-BC28-E4009EF32D9F}" srcOrd="1" destOrd="0" presId="urn:microsoft.com/office/officeart/2018/2/layout/IconVerticalSolidList"/>
    <dgm:cxn modelId="{FEBB4943-648F-425F-A757-C76EDD88E2E6}" type="presParOf" srcId="{5A0B3D8E-CC59-4D07-BBAD-BB9118742FA4}" destId="{072B7434-13A2-47F4-A0D3-36C64DBAFABE}" srcOrd="2" destOrd="0" presId="urn:microsoft.com/office/officeart/2018/2/layout/IconVerticalSolidList"/>
    <dgm:cxn modelId="{047D968E-8BCF-48FD-9F74-CA00806A85A8}" type="presParOf" srcId="{5A0B3D8E-CC59-4D07-BBAD-BB9118742FA4}" destId="{9C478FE2-4D71-49AF-9828-123B715201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DA75D-8805-42F6-8C53-A10019E26E7A}">
      <dsp:nvSpPr>
        <dsp:cNvPr id="0" name=""/>
        <dsp:cNvSpPr/>
      </dsp:nvSpPr>
      <dsp:spPr>
        <a:xfrm>
          <a:off x="0" y="716379"/>
          <a:ext cx="10972800" cy="132254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D9503-8BB2-4BF1-9B48-F3D734D45A64}">
      <dsp:nvSpPr>
        <dsp:cNvPr id="0" name=""/>
        <dsp:cNvSpPr/>
      </dsp:nvSpPr>
      <dsp:spPr>
        <a:xfrm>
          <a:off x="400070" y="1013952"/>
          <a:ext cx="727400" cy="7274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7F53E-C003-47F4-BD79-5C22EF26E19C}">
      <dsp:nvSpPr>
        <dsp:cNvPr id="0" name=""/>
        <dsp:cNvSpPr/>
      </dsp:nvSpPr>
      <dsp:spPr>
        <a:xfrm>
          <a:off x="1527541" y="716379"/>
          <a:ext cx="9445258" cy="1322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969" tIns="139969" rIns="139969" bIns="13996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TUVA eli tutkintokoulutukseen valmentava koulutus vahvistaa nuoren opiskeluvalmiuksia, arjen taitoja ja elämänhallintaa. TUVA-koulutus kehittää nuoren opiskelu- ja urasuunnittelutaitoja.</a:t>
          </a:r>
          <a:endParaRPr lang="en-US" sz="2100" kern="1200"/>
        </a:p>
      </dsp:txBody>
      <dsp:txXfrm>
        <a:off x="1527541" y="716379"/>
        <a:ext cx="9445258" cy="1322546"/>
      </dsp:txXfrm>
    </dsp:sp>
    <dsp:sp modelId="{018D4BC0-A5EE-4300-9D7E-A3BB5253DCFC}">
      <dsp:nvSpPr>
        <dsp:cNvPr id="0" name=""/>
        <dsp:cNvSpPr/>
      </dsp:nvSpPr>
      <dsp:spPr>
        <a:xfrm>
          <a:off x="0" y="2369562"/>
          <a:ext cx="10972800" cy="132254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3C7A6-961E-4A75-A912-F9483EEAC187}">
      <dsp:nvSpPr>
        <dsp:cNvPr id="0" name=""/>
        <dsp:cNvSpPr/>
      </dsp:nvSpPr>
      <dsp:spPr>
        <a:xfrm>
          <a:off x="400070" y="2667135"/>
          <a:ext cx="727400" cy="7274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D5D6B-944B-46B7-A757-0BECFBA93CBE}">
      <dsp:nvSpPr>
        <dsp:cNvPr id="0" name=""/>
        <dsp:cNvSpPr/>
      </dsp:nvSpPr>
      <dsp:spPr>
        <a:xfrm>
          <a:off x="1527541" y="2369562"/>
          <a:ext cx="9445258" cy="1322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969" tIns="139969" rIns="139969" bIns="13996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TUVA-koulutuksen tarkoitus on antaa riittävät valmiudet opiskella toisella asteella. </a:t>
          </a:r>
          <a:endParaRPr lang="en-US" sz="2100" kern="1200"/>
        </a:p>
      </dsp:txBody>
      <dsp:txXfrm>
        <a:off x="1527541" y="2369562"/>
        <a:ext cx="9445258" cy="1322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D7280-791B-4A61-ADF4-CE08DBCBCCA0}">
      <dsp:nvSpPr>
        <dsp:cNvPr id="0" name=""/>
        <dsp:cNvSpPr/>
      </dsp:nvSpPr>
      <dsp:spPr>
        <a:xfrm>
          <a:off x="0" y="1829"/>
          <a:ext cx="10972799" cy="9273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9A500-BD85-498F-ABE6-6B3E2ACA394B}">
      <dsp:nvSpPr>
        <dsp:cNvPr id="0" name=""/>
        <dsp:cNvSpPr/>
      </dsp:nvSpPr>
      <dsp:spPr>
        <a:xfrm>
          <a:off x="280532" y="210490"/>
          <a:ext cx="510058" cy="5100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1A3F4-18F3-4F42-A5FA-B279F49B9BD6}">
      <dsp:nvSpPr>
        <dsp:cNvPr id="0" name=""/>
        <dsp:cNvSpPr/>
      </dsp:nvSpPr>
      <dsp:spPr>
        <a:xfrm>
          <a:off x="1071123" y="1829"/>
          <a:ext cx="9901675" cy="92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48" tIns="98148" rIns="98148" bIns="9814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TUVA-koulutus järjestetään Kuopion aikuislukion opetustiloissa Puistokoululla sekä Minna Canthin koululla. </a:t>
          </a:r>
          <a:endParaRPr lang="en-US" sz="2200" kern="1200"/>
        </a:p>
      </dsp:txBody>
      <dsp:txXfrm>
        <a:off x="1071123" y="1829"/>
        <a:ext cx="9901675" cy="927379"/>
      </dsp:txXfrm>
    </dsp:sp>
    <dsp:sp modelId="{252545BF-E67A-4EFE-8D42-EB82338FFF60}">
      <dsp:nvSpPr>
        <dsp:cNvPr id="0" name=""/>
        <dsp:cNvSpPr/>
      </dsp:nvSpPr>
      <dsp:spPr>
        <a:xfrm>
          <a:off x="0" y="1161054"/>
          <a:ext cx="10972799" cy="9273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B12D-F92B-42A2-B37B-8308A3E73E18}">
      <dsp:nvSpPr>
        <dsp:cNvPr id="0" name=""/>
        <dsp:cNvSpPr/>
      </dsp:nvSpPr>
      <dsp:spPr>
        <a:xfrm>
          <a:off x="280532" y="1369714"/>
          <a:ext cx="510058" cy="5100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1C644-0495-4B5A-97C4-5E751E740A39}">
      <dsp:nvSpPr>
        <dsp:cNvPr id="0" name=""/>
        <dsp:cNvSpPr/>
      </dsp:nvSpPr>
      <dsp:spPr>
        <a:xfrm>
          <a:off x="1071123" y="1161054"/>
          <a:ext cx="9901675" cy="92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48" tIns="98148" rIns="98148" bIns="9814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Työelämäjaksot toteutetaan työpaikoilla ja lukion sekä ammatillisen koulutuksen jaksot yhteistyöoppilaitoksissa Kuopion seudulla. </a:t>
          </a:r>
          <a:endParaRPr lang="en-US" sz="2200" kern="1200"/>
        </a:p>
      </dsp:txBody>
      <dsp:txXfrm>
        <a:off x="1071123" y="1161054"/>
        <a:ext cx="9901675" cy="927379"/>
      </dsp:txXfrm>
    </dsp:sp>
    <dsp:sp modelId="{A67DC0BC-06DD-4BE6-A14D-43AB3D7703CD}">
      <dsp:nvSpPr>
        <dsp:cNvPr id="0" name=""/>
        <dsp:cNvSpPr/>
      </dsp:nvSpPr>
      <dsp:spPr>
        <a:xfrm>
          <a:off x="0" y="2320278"/>
          <a:ext cx="10972799" cy="9273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5A58B-888B-4AE1-8B23-292BBA991BD7}">
      <dsp:nvSpPr>
        <dsp:cNvPr id="0" name=""/>
        <dsp:cNvSpPr/>
      </dsp:nvSpPr>
      <dsp:spPr>
        <a:xfrm>
          <a:off x="280532" y="2528938"/>
          <a:ext cx="510058" cy="5100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0B59F-CD45-4162-9827-8F6FE6E9BB28}">
      <dsp:nvSpPr>
        <dsp:cNvPr id="0" name=""/>
        <dsp:cNvSpPr/>
      </dsp:nvSpPr>
      <dsp:spPr>
        <a:xfrm>
          <a:off x="1071123" y="2320278"/>
          <a:ext cx="9901675" cy="92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48" tIns="98148" rIns="98148" bIns="9814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TUVA-koulutus on päiväopetusta klo 9 - 16. </a:t>
          </a:r>
          <a:endParaRPr lang="en-US" sz="2200" kern="1200"/>
        </a:p>
      </dsp:txBody>
      <dsp:txXfrm>
        <a:off x="1071123" y="2320278"/>
        <a:ext cx="9901675" cy="927379"/>
      </dsp:txXfrm>
    </dsp:sp>
    <dsp:sp modelId="{FA53B46C-05E6-418C-A53A-01DE85820525}">
      <dsp:nvSpPr>
        <dsp:cNvPr id="0" name=""/>
        <dsp:cNvSpPr/>
      </dsp:nvSpPr>
      <dsp:spPr>
        <a:xfrm>
          <a:off x="0" y="3479502"/>
          <a:ext cx="10972799" cy="9273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884DD-16E1-49D0-BC28-E4009EF32D9F}">
      <dsp:nvSpPr>
        <dsp:cNvPr id="0" name=""/>
        <dsp:cNvSpPr/>
      </dsp:nvSpPr>
      <dsp:spPr>
        <a:xfrm>
          <a:off x="280532" y="3688163"/>
          <a:ext cx="510058" cy="5100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78FE2-4D71-49AF-9828-123B71520109}">
      <dsp:nvSpPr>
        <dsp:cNvPr id="0" name=""/>
        <dsp:cNvSpPr/>
      </dsp:nvSpPr>
      <dsp:spPr>
        <a:xfrm>
          <a:off x="1071123" y="3479502"/>
          <a:ext cx="9901675" cy="92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48" tIns="98148" rIns="98148" bIns="9814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TUVA-koulutuksessa on myös mahdollista suuntautua pienryhmämuotoiselle työelämäpainotteiselle Silta-polulle. </a:t>
          </a:r>
          <a:endParaRPr lang="en-US" sz="2200" kern="1200"/>
        </a:p>
      </dsp:txBody>
      <dsp:txXfrm>
        <a:off x="1071123" y="3479502"/>
        <a:ext cx="9901675" cy="927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590EED1-0BC3-4BB9-8EB5-B926B537AB3F}" type="datetime1">
              <a:rPr lang="fi-FI"/>
              <a:pPr>
                <a:defRPr/>
              </a:pPr>
              <a:t>29.3.2023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7BEAB4D-EF50-45DF-9D64-6E14AE0F09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961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A71B547-9146-4D47-A0A1-09434ED91A0A}" type="datetime1">
              <a:rPr lang="fi-FI"/>
              <a:pPr>
                <a:defRPr/>
              </a:pPr>
              <a:t>29.3.2023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35" tIns="46918" rIns="93835" bIns="46918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 dirty="0"/>
              <a:t>Muokkaa tekstin perustyylejä osoittamalla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DFC2BB4-0084-4C51-890A-9AE0EA2379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712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Georgia" pitchFamily="18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uopio aiheista piirroskuvitusta ja sen päällä kehyksen, johon muodostuu sana inspiraatio. Lisäksi teksti - täällä inspiraatio on luonnonvoima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06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5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1F1D-282E-4A46-971E-D56BD9FE088D}" type="datetime1">
              <a:rPr lang="fi-FI" smtClean="0"/>
              <a:t>29.3.2023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ECBB-3629-462F-8B84-F6DFA0D63B5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08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rgbClr val="F01E0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714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dia 1">
    <p:bg>
      <p:bgPr>
        <a:solidFill>
          <a:srgbClr val="250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uopion kaupungin logo, jossa sana Kuopio kirjoitettu valkoisilla kirjaimilla.">
            <a:extLst>
              <a:ext uri="{FF2B5EF4-FFF2-40B4-BE49-F238E27FC236}">
                <a16:creationId xmlns:a16="http://schemas.microsoft.com/office/drawing/2014/main" id="{22AC848F-83E1-4EB9-A806-75981CC21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8" y="723900"/>
            <a:ext cx="1466849" cy="34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031" y="2535981"/>
            <a:ext cx="4632909" cy="2387600"/>
          </a:xfrm>
        </p:spPr>
        <p:txBody>
          <a:bodyPr lIns="0" tIns="0" rIns="0" bIns="0" anchor="b"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031" y="5211745"/>
            <a:ext cx="4632909" cy="111351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4730160-3F9A-8967-35E0-5ED1A36E2B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9941" y="1"/>
            <a:ext cx="6856641" cy="6866753"/>
          </a:xfrm>
          <a:custGeom>
            <a:avLst/>
            <a:gdLst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0 w 6847900"/>
              <a:gd name="connsiteY10" fmla="*/ 0 h 6876700"/>
              <a:gd name="connsiteX11" fmla="*/ 1 w 6847900"/>
              <a:gd name="connsiteY11" fmla="*/ 0 h 6876700"/>
              <a:gd name="connsiteX12" fmla="*/ 1 w 6847900"/>
              <a:gd name="connsiteY12" fmla="*/ 6876700 h 6876700"/>
              <a:gd name="connsiteX13" fmla="*/ 0 w 6847900"/>
              <a:gd name="connsiteY13" fmla="*/ 6876700 h 6876700"/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2970804 w 6847900"/>
              <a:gd name="connsiteY10" fmla="*/ 0 h 6876700"/>
              <a:gd name="connsiteX11" fmla="*/ 0 w 6847900"/>
              <a:gd name="connsiteY11" fmla="*/ 6876700 h 6876700"/>
              <a:gd name="connsiteX12" fmla="*/ 1 w 6847900"/>
              <a:gd name="connsiteY12" fmla="*/ 0 h 6876700"/>
              <a:gd name="connsiteX13" fmla="*/ 1 w 6847900"/>
              <a:gd name="connsiteY13" fmla="*/ 6876700 h 6876700"/>
              <a:gd name="connsiteX14" fmla="*/ 0 w 6847900"/>
              <a:gd name="connsiteY14" fmla="*/ 6876700 h 6876700"/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2970804 w 6847900"/>
              <a:gd name="connsiteY10" fmla="*/ 0 h 6876700"/>
              <a:gd name="connsiteX11" fmla="*/ 0 w 6847900"/>
              <a:gd name="connsiteY11" fmla="*/ 6876700 h 6876700"/>
              <a:gd name="connsiteX12" fmla="*/ 1 w 6847900"/>
              <a:gd name="connsiteY12" fmla="*/ 6876700 h 6876700"/>
              <a:gd name="connsiteX13" fmla="*/ 0 w 6847900"/>
              <a:gd name="connsiteY13" fmla="*/ 6876700 h 6876700"/>
              <a:gd name="connsiteX0" fmla="*/ 2970804 w 6847900"/>
              <a:gd name="connsiteY0" fmla="*/ 0 h 6857999"/>
              <a:gd name="connsiteX1" fmla="*/ 3401652 w 6847900"/>
              <a:gd name="connsiteY1" fmla="*/ 0 h 6857999"/>
              <a:gd name="connsiteX2" fmla="*/ 3560351 w 6847900"/>
              <a:gd name="connsiteY2" fmla="*/ 36449 h 6857999"/>
              <a:gd name="connsiteX3" fmla="*/ 6842399 w 6847900"/>
              <a:gd name="connsiteY3" fmla="*/ 3934039 h 6857999"/>
              <a:gd name="connsiteX4" fmla="*/ 3280742 w 6847900"/>
              <a:gd name="connsiteY4" fmla="*/ 5548737 h 6857999"/>
              <a:gd name="connsiteX5" fmla="*/ 3366617 w 6847900"/>
              <a:gd name="connsiteY5" fmla="*/ 6829227 h 6857999"/>
              <a:gd name="connsiteX6" fmla="*/ 1800359 w 6847900"/>
              <a:gd name="connsiteY6" fmla="*/ 5977176 h 6857999"/>
              <a:gd name="connsiteX7" fmla="*/ 85925 w 6847900"/>
              <a:gd name="connsiteY7" fmla="*/ 2734164 h 6857999"/>
              <a:gd name="connsiteX8" fmla="*/ 3312643 w 6847900"/>
              <a:gd name="connsiteY8" fmla="*/ 2936208 h 6857999"/>
              <a:gd name="connsiteX9" fmla="*/ 2844879 w 6847900"/>
              <a:gd name="connsiteY9" fmla="*/ 23075 h 6857999"/>
              <a:gd name="connsiteX10" fmla="*/ 2970804 w 6847900"/>
              <a:gd name="connsiteY1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7900" h="6857999">
                <a:moveTo>
                  <a:pt x="2970804" y="0"/>
                </a:moveTo>
                <a:lnTo>
                  <a:pt x="3401652" y="0"/>
                </a:lnTo>
                <a:lnTo>
                  <a:pt x="3560351" y="36449"/>
                </a:lnTo>
                <a:cubicBezTo>
                  <a:pt x="4415738" y="300460"/>
                  <a:pt x="6420326" y="1489394"/>
                  <a:pt x="6842399" y="3934039"/>
                </a:cubicBezTo>
                <a:cubicBezTo>
                  <a:pt x="7007883" y="7454732"/>
                  <a:pt x="3386019" y="3652677"/>
                  <a:pt x="3280742" y="5548737"/>
                </a:cubicBezTo>
                <a:cubicBezTo>
                  <a:pt x="3255648" y="6000678"/>
                  <a:pt x="3570167" y="6687971"/>
                  <a:pt x="3366617" y="6829227"/>
                </a:cubicBezTo>
                <a:cubicBezTo>
                  <a:pt x="3163067" y="6970483"/>
                  <a:pt x="2410878" y="6576585"/>
                  <a:pt x="1800359" y="5977176"/>
                </a:cubicBezTo>
                <a:cubicBezTo>
                  <a:pt x="1153175" y="5341769"/>
                  <a:pt x="-377323" y="3878254"/>
                  <a:pt x="85925" y="2734164"/>
                </a:cubicBezTo>
                <a:cubicBezTo>
                  <a:pt x="549173" y="1590074"/>
                  <a:pt x="4668383" y="4423210"/>
                  <a:pt x="3312643" y="2936208"/>
                </a:cubicBezTo>
                <a:cubicBezTo>
                  <a:pt x="1627836" y="1042436"/>
                  <a:pt x="2128420" y="209702"/>
                  <a:pt x="2844879" y="23075"/>
                </a:cubicBezTo>
                <a:lnTo>
                  <a:pt x="29708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81644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 descr="Kuva, jossa röyhelöhameinen tyttö siivet selässä hyppää ilmaan selkä katsojaan päin. Kuvan päällä kehys, johon muodostuu sana inspiraatio. Lisäksi teksti - täällä inspiraatio on luonnonvoima.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 descr="Kuopio-logo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42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313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 descr="Kuva, jossa hölkkäävän naisen siluetti sivulta kuvattuna nousevan auringon vastavalossa. Kuvan päällä kehys, johon muodostuu sana liike. Lisäksi teksti - täällä liike on luonnonvoima.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 descr="Kuopio-logo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7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744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 descr="Lähikuva hymyilevän pienen tytön kasvoista, jotka on sormimaalien värittämät. Kuvan päällä kehys, johon muodostuu sana leikki. Lisäksi teksti - täällä leikki on luonnonvoima.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 descr="Kuopio-logo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1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10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14399" y="2371346"/>
            <a:ext cx="10363200" cy="1362075"/>
          </a:xfrm>
        </p:spPr>
        <p:txBody>
          <a:bodyPr anchor="b"/>
          <a:lstStyle>
            <a:lvl1pPr algn="ctr">
              <a:defRPr sz="3000" b="0" cap="none">
                <a:solidFill>
                  <a:srgbClr val="F01E00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86892" y="3881371"/>
            <a:ext cx="8818215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98067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 descr="Kuva, jossa auringonkukkapellon keskeltä pilkistää kaksi jalkaa harallaan taivasta kohti. Kuvan päällä kehys, johon muodostuu sana luovuus. Lisäksi teksti - täällä luovuus on luonnonvoima.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 descr="Kuopio-logo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8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66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 descr="Kuva, jossa hymyilevät kaksi miestä ja yksi nainen istuvat pöydän ääressä keskustelemassa ja käymässä läpi edessään olevia papereita. Kuvan päällä kehys, johon muodostuu sana yhteistyö. Lisäksi teksti - täällä yhteistyö on luonnonvoima.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 descr="Kuopio-logo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3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500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 descr="Ilmakuva, jossa näkyy Kuopion keskusta-alue auringonlaskun aikaan Kallavedeltä päin kuvattuna. Edustalla Väinölänniemi ja taustalla Puijon torni. Kuvan päällä kehys, johon muodostuu sana kasvu. Lisäksi teksti - täällä kasvu on luonnonvoima.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 descr="Kuopio-logo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3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69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 descr="Kuva, jossa röyhelöhameinen tyttö siivet selässä hyppää ilmaan selkä katsojaan päin. Kuvan päällä kehys, johon muodostuu sana inspiraatio. Lisäksi teksti - täällä inspiraatio on luonnonvoima.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 descr="Kuopio-logo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06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0623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 descr="Kuva, jossa hölkkäävän naisen siluetti sivulta kuvattuna nousevan auringon vastavalossa. Kuvan päällä kehys, johon muodostuu sana liike. Lisäksi teksti - täällä liike on luonnonvoima.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 descr="Kuopio-logo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7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27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8202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 descr="Lähikuva hymyilevän pienen tytön kasvoista, jotka on sormimaalien värittämät. Kuvan päällä kehys, johon muodostuu sana leikki. Lisäksi teksti - täällä leikki on luonnonvoima.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 descr="Kuopio-logo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9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244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 descr="Kuva, jossa auringonkukkapellon keskeltä pilkistää kaksi jalkaa harallaan taivasta kohti. Kuvan päällä kehys, johon muodostuu sana luovuus. Lisäksi teksti - täällä luovuus on luonnonvoima.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 descr="Kuopio-logo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4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4674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 descr="Kuva, jossa hymyilevät kaksi miestä ja yksi nainen istuvat pöydän ääressä keskustelemassa ja käymässä läpi edessään olevia papereita. Kuvan päällä kehys, johon muodostuu sana yhteistyö. Lisäksi teksti - täällä yhteistyö on luonnonvoima.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 descr="Kuopio-logo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90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621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 descr="Ilmakuva, jossa näkyy Kuopion keskusta-alue auringonlaskun aikaan Kallavedeltä päin kuvattuna. Edustalla Väinölänniemi ja taustalla Puijon torni. Kuvan päällä kehys, johon muodostuu sana kasvu. Lisäksi teksti - täällä kasvu on luonnonvoima.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 descr="Kuopio-logo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47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40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355405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83D9076-5E96-4559-93BD-3E5DE91AE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200" y="3113834"/>
            <a:ext cx="4938882" cy="3127423"/>
          </a:xfrm>
          <a:prstGeom prst="rect">
            <a:avLst/>
          </a:prstGeom>
        </p:spPr>
      </p:pic>
      <p:sp>
        <p:nvSpPr>
          <p:cNvPr id="8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3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E1A731BE-68CF-464A-BDE1-CDCB45DFB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5707" y="1298326"/>
            <a:ext cx="5400675" cy="4572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1539790"/>
            <a:ext cx="5694947" cy="1143000"/>
          </a:xfrm>
        </p:spPr>
        <p:txBody>
          <a:bodyPr/>
          <a:lstStyle>
            <a:lvl1pPr algn="l">
              <a:defRPr sz="2400" cap="none" baseline="0"/>
            </a:lvl1pPr>
          </a:lstStyle>
          <a:p>
            <a:r>
              <a:rPr lang="fi-FI" dirty="0"/>
              <a:t>Lisää lopputervehdys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AEC169EF-B452-4734-B327-E4810D5ABA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114005"/>
            <a:ext cx="4533900" cy="19240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900AD87-F512-4523-8BF3-9BC3AFA77784}"/>
              </a:ext>
            </a:extLst>
          </p:cNvPr>
          <p:cNvSpPr txBox="1"/>
          <p:nvPr userDrawn="1"/>
        </p:nvSpPr>
        <p:spPr>
          <a:xfrm>
            <a:off x="609600" y="5972592"/>
            <a:ext cx="323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>
                <a:solidFill>
                  <a:schemeClr val="tx1"/>
                </a:solidFill>
              </a:rPr>
              <a:t>etunimi.sukunimi</a:t>
            </a:r>
            <a:r>
              <a:rPr lang="fi-FI" sz="1400" dirty="0">
                <a:solidFill>
                  <a:schemeClr val="tx1"/>
                </a:solidFill>
              </a:rPr>
              <a:t>(at)kuopio.fi</a:t>
            </a:r>
          </a:p>
          <a:p>
            <a:r>
              <a:rPr lang="fi-FI" sz="1400" dirty="0">
                <a:solidFill>
                  <a:schemeClr val="tx1"/>
                </a:solidFill>
              </a:rPr>
              <a:t>www.kuopio.fi</a:t>
            </a:r>
          </a:p>
        </p:txBody>
      </p:sp>
      <p:pic>
        <p:nvPicPr>
          <p:cNvPr id="20" name="Kuva 19" descr="Kuopio-logo">
            <a:extLst>
              <a:ext uri="{FF2B5EF4-FFF2-40B4-BE49-F238E27FC236}">
                <a16:creationId xmlns:a16="http://schemas.microsoft.com/office/drawing/2014/main" id="{BFCC2DC6-FEA3-4B0E-8580-F41E0F95B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591" y="6124992"/>
            <a:ext cx="100979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E4C2AED-ADC5-4423-89DD-ECEC60AD0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362" y="2799995"/>
            <a:ext cx="3986260" cy="337461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416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43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lang="fi-FI" sz="20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67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1B9-6505-4446-932D-CF347DCD4BCF}" type="datetime1">
              <a:rPr lang="fi-FI" smtClean="0"/>
              <a:t>29.3.2023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3B5D-ED60-49BD-8C6E-B633E6E5FC5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14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37B3-3B0F-4F4F-A31C-170FEBA0D899}" type="datetime1">
              <a:rPr lang="fi-FI" smtClean="0"/>
              <a:t>29.3.2023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2287-382E-4B28-8FF3-E80DF884F48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37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8092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 descr="Kuopio-logo">
            <a:extLst>
              <a:ext uri="{FF2B5EF4-FFF2-40B4-BE49-F238E27FC236}">
                <a16:creationId xmlns:a16="http://schemas.microsoft.com/office/drawing/2014/main" id="{F6F209B3-7A1E-4648-BD8E-FD1475F5E8A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20734" y="6352140"/>
            <a:ext cx="1009791" cy="333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1" r:id="rId2"/>
    <p:sldLayoutId id="2147483728" r:id="rId3"/>
    <p:sldLayoutId id="2147483688" r:id="rId4"/>
    <p:sldLayoutId id="2147483761" r:id="rId5"/>
    <p:sldLayoutId id="2147483713" r:id="rId6"/>
    <p:sldLayoutId id="2147483712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795" r:id="rId13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Kuopio-logo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7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Kuopio-logo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501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Kuopio-logo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6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Kuopio-logo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58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Kuopio-logo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280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0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Kuopio-logo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Kuopio-logo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05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Kuopio-logo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Kuopio-logo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8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7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Kuopio-logo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518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Kuopio-logo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Kuopio-logo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29.3.2023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4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ani.turunen@kuopio.fi" TargetMode="External"/><Relationship Id="rId2" Type="http://schemas.openxmlformats.org/officeDocument/2006/relationships/hyperlink" Target="mailto:mika.stromberg@kuopio.fi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2BDD54-5083-261E-9F50-603A8253E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031" y="2535981"/>
            <a:ext cx="4632909" cy="1027834"/>
          </a:xfrm>
        </p:spPr>
        <p:txBody>
          <a:bodyPr/>
          <a:lstStyle/>
          <a:p>
            <a:r>
              <a:rPr lang="fi-FI" sz="2800" dirty="0"/>
              <a:t>Kuopion kaupungin TUVA-koulutus </a:t>
            </a:r>
            <a:endParaRPr lang="fi-FI" sz="5333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161E466-9943-C582-38F7-FB59CE94C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2023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F8905B81-08A4-FD3C-77B5-E5B781585B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5988" t="-3170" r="5988" b="28060"/>
          <a:stretch/>
        </p:blipFill>
        <p:spPr>
          <a:xfrm>
            <a:off x="5117345" y="1"/>
            <a:ext cx="6856641" cy="6866753"/>
          </a:xfrm>
        </p:spPr>
      </p:pic>
    </p:spTree>
    <p:extLst>
      <p:ext uri="{BB962C8B-B14F-4D97-AF65-F5344CB8AC3E}">
        <p14:creationId xmlns:p14="http://schemas.microsoft.com/office/powerpoint/2010/main" val="108037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7620FE-ACE8-4E5A-9661-FABB3AF4B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</p:spPr>
        <p:txBody>
          <a:bodyPr wrap="square" anchor="ctr">
            <a:normAutofit/>
          </a:bodyPr>
          <a:lstStyle/>
          <a:p>
            <a:r>
              <a:rPr lang="fi-FI" dirty="0"/>
              <a:t>Mikä on TUVA-koulutus? 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F3C0065-7CE5-5465-3219-6DE34AD40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77B5BD67-7782-F954-2344-460849FFC2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116249"/>
              </p:ext>
            </p:extLst>
          </p:nvPr>
        </p:nvGraphicFramePr>
        <p:xfrm>
          <a:off x="609600" y="1600200"/>
          <a:ext cx="10972800" cy="4408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63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902411-25D6-44EC-AEC2-79F3FD96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</p:spPr>
        <p:txBody>
          <a:bodyPr wrap="square" anchor="ctr">
            <a:normAutofit/>
          </a:bodyPr>
          <a:lstStyle/>
          <a:p>
            <a:r>
              <a:rPr lang="fi-FI" dirty="0"/>
              <a:t>Kenelle TUVA sopii?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8EFDD6-ECBB-4D49-BBD3-531979D42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355405" cy="452596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fi-FI"/>
              <a:t>Sinulle, joka….</a:t>
            </a:r>
          </a:p>
          <a:p>
            <a:r>
              <a:rPr lang="fi-FI"/>
              <a:t>olet saanut perusopetuksen päättötodistuksen, mutta tarvitset lisäaikaa jatko-opintojen suunnitteluun. </a:t>
            </a:r>
          </a:p>
          <a:p>
            <a:r>
              <a:rPr lang="fi-FI"/>
              <a:t>haluat vahvistaa perustaitoja tai korottaa perusopetuksen arvosanoja. </a:t>
            </a:r>
          </a:p>
          <a:p>
            <a:r>
              <a:rPr lang="fi-FI" dirty="0"/>
              <a:t>haluat vahvistaa suomen kielen taitoasi. </a:t>
            </a:r>
          </a:p>
          <a:p>
            <a:r>
              <a:rPr lang="fi-FI" dirty="0"/>
              <a:t>tarvitset tukea arjen asioiden hoitamiseen ja elämänhallintaan. </a:t>
            </a:r>
          </a:p>
          <a:p>
            <a:r>
              <a:rPr lang="fi-FI"/>
              <a:t>haluat vahvistaa valmiuksiasi opiskella toisen asteen koulutuksessa. </a:t>
            </a:r>
          </a:p>
          <a:p>
            <a:endParaRPr lang="fi-FI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B83F0F0-E2CF-22B0-DA18-B6F4A8B35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22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FB97A9-7601-40A2-8823-BC221E69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TUVA-koulutus koostuu?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2E05C0-C3A9-4F25-841F-AF3D1C7D6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Kesto: 1 vuosi</a:t>
            </a:r>
            <a:r>
              <a:rPr lang="fi-FI" dirty="0"/>
              <a:t> (38 </a:t>
            </a:r>
            <a:r>
              <a:rPr lang="fi-FI" dirty="0" err="1"/>
              <a:t>tuva</a:t>
            </a:r>
            <a:r>
              <a:rPr lang="fi-FI" dirty="0"/>
              <a:t>-viikkoa)</a:t>
            </a:r>
          </a:p>
          <a:p>
            <a:r>
              <a:rPr lang="fi-FI" b="1" dirty="0"/>
              <a:t>Pakolliset opinnot</a:t>
            </a:r>
            <a:r>
              <a:rPr lang="fi-FI" dirty="0"/>
              <a:t>: Opiskelu- ja urasuunnittelutaidot  </a:t>
            </a:r>
          </a:p>
          <a:p>
            <a:r>
              <a:rPr lang="fi-FI" b="1" dirty="0">
                <a:ea typeface="ＭＳ Ｐゴシック"/>
                <a:cs typeface="Arial"/>
              </a:rPr>
              <a:t>Valinnaiset opinnot</a:t>
            </a:r>
            <a:r>
              <a:rPr lang="fi-FI" dirty="0">
                <a:ea typeface="ＭＳ Ｐゴシック"/>
                <a:cs typeface="Arial"/>
              </a:rPr>
              <a:t>:  </a:t>
            </a:r>
          </a:p>
          <a:p>
            <a:pPr lvl="1"/>
            <a:r>
              <a:rPr lang="fi-FI" dirty="0"/>
              <a:t>Perustaitojen vahvistaminen  </a:t>
            </a:r>
          </a:p>
          <a:p>
            <a:pPr lvl="1"/>
            <a:r>
              <a:rPr lang="fi-FI" dirty="0"/>
              <a:t>Lukiokoulutuksen opinnot ja niihin valmentautuminen  </a:t>
            </a:r>
          </a:p>
          <a:p>
            <a:pPr lvl="1"/>
            <a:r>
              <a:rPr lang="fi-FI" dirty="0"/>
              <a:t>Ammatillisen koulutuksen opinnot ja niihin valmentautuminen  </a:t>
            </a:r>
          </a:p>
          <a:p>
            <a:pPr lvl="1"/>
            <a:r>
              <a:rPr lang="fi-FI" dirty="0">
                <a:ea typeface="ＭＳ Ｐゴシック"/>
                <a:cs typeface="Arial"/>
              </a:rPr>
              <a:t>Työelämätaidot ja työelämäpainotteinen oppiminen  </a:t>
            </a:r>
          </a:p>
          <a:p>
            <a:pPr lvl="1"/>
            <a:r>
              <a:rPr lang="fi-FI" dirty="0"/>
              <a:t>Arjen taidot ja yhteiskunnallinen osallisuus  </a:t>
            </a:r>
          </a:p>
          <a:p>
            <a:pPr lvl="1"/>
            <a:r>
              <a:rPr lang="fi-FI" dirty="0">
                <a:ea typeface="ＭＳ Ｐゴシック"/>
                <a:cs typeface="Arial"/>
              </a:rPr>
              <a:t>Muut valinnaiset opinnot </a:t>
            </a:r>
          </a:p>
        </p:txBody>
      </p:sp>
    </p:spTree>
    <p:extLst>
      <p:ext uri="{BB962C8B-B14F-4D97-AF65-F5344CB8AC3E}">
        <p14:creationId xmlns:p14="http://schemas.microsoft.com/office/powerpoint/2010/main" val="309980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CD01C4-4ECF-4FAD-91E9-0C101C6C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</p:spPr>
        <p:txBody>
          <a:bodyPr wrap="square" anchor="ctr">
            <a:normAutofit/>
          </a:bodyPr>
          <a:lstStyle/>
          <a:p>
            <a:r>
              <a:rPr lang="fi-FI"/>
              <a:t>Missä ja milloin Kuopion kaupungin TUVA-koulutus järjestetään? </a:t>
            </a:r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53770E9-5C9F-A9EE-EF26-0DA4432FE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A8C28DBA-53B4-F72B-2DAF-B0DC45A10D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335873"/>
              </p:ext>
            </p:extLst>
          </p:nvPr>
        </p:nvGraphicFramePr>
        <p:xfrm>
          <a:off x="609601" y="1600202"/>
          <a:ext cx="10972799" cy="4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99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ECFD0C-1DF8-49ED-A213-1DA37C5D4B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86093" y="1116747"/>
            <a:ext cx="3087077" cy="1143000"/>
          </a:xfrm>
        </p:spPr>
        <p:txBody>
          <a:bodyPr/>
          <a:lstStyle/>
          <a:p>
            <a:r>
              <a:rPr lang="fi-FI" sz="2400" dirty="0">
                <a:solidFill>
                  <a:schemeClr val="bg1"/>
                </a:solidFill>
                <a:ea typeface="ＭＳ Ｐゴシック"/>
              </a:rPr>
              <a:t>Yhteyshenkilöt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9564FA7-57D4-4454-842A-C6585FCFDED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432321" y="3331795"/>
            <a:ext cx="4608513" cy="2439987"/>
          </a:xfrm>
        </p:spPr>
        <p:txBody>
          <a:bodyPr/>
          <a:lstStyle/>
          <a:p>
            <a:r>
              <a:rPr lang="fi-FI" b="1" dirty="0">
                <a:solidFill>
                  <a:schemeClr val="bg1"/>
                </a:solidFill>
                <a:ea typeface="Verdana"/>
                <a:cs typeface="Arial"/>
              </a:rPr>
              <a:t>Mika Strömberg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fi-FI" dirty="0">
                <a:solidFill>
                  <a:schemeClr val="bg1"/>
                </a:solidFill>
                <a:ea typeface="Verdana"/>
                <a:cs typeface="Arial"/>
              </a:rPr>
              <a:t>044 718 4540</a:t>
            </a:r>
            <a:endParaRPr lang="fi-FI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fi-FI" dirty="0">
                <a:solidFill>
                  <a:srgbClr val="D80017"/>
                </a:solidFill>
                <a:ea typeface="Verdan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mika.stromberg@</a:t>
            </a:r>
            <a:r>
              <a:rPr lang="fi-FI" dirty="0">
                <a:solidFill>
                  <a:schemeClr val="bg1"/>
                </a:solidFill>
                <a:ea typeface="Verdan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kuopio.fi</a:t>
            </a:r>
            <a:r>
              <a:rPr lang="fi-FI" dirty="0">
                <a:solidFill>
                  <a:schemeClr val="bg1"/>
                </a:solidFill>
                <a:ea typeface="Verdana"/>
                <a:cs typeface="Arial"/>
              </a:rPr>
              <a:t> </a:t>
            </a:r>
            <a:endParaRPr lang="fi-FI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  <a:ea typeface="ＭＳ Ｐゴシック"/>
              <a:cs typeface="Arial"/>
            </a:endParaRPr>
          </a:p>
          <a:p>
            <a:r>
              <a:rPr lang="fi-FI" b="1" dirty="0">
                <a:solidFill>
                  <a:schemeClr val="bg1"/>
                </a:solidFill>
                <a:ea typeface="ＭＳ Ｐゴシック"/>
                <a:cs typeface="Arial"/>
              </a:rPr>
              <a:t>Jani Turunen 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  <a:ea typeface="ＭＳ Ｐゴシック"/>
                <a:cs typeface="Arial"/>
              </a:rPr>
              <a:t>044 718 4621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  <a:ea typeface="ＭＳ Ｐゴシック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jani.turunen@kuopio.fi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1222"/>
      </p:ext>
    </p:extLst>
  </p:cSld>
  <p:clrMapOvr>
    <a:masterClrMapping/>
  </p:clrMapOvr>
</p:sld>
</file>

<file path=ppt/theme/theme1.xml><?xml version="1.0" encoding="utf-8"?>
<a:theme xmlns:a="http://schemas.openxmlformats.org/drawingml/2006/main" name="Kuopion kaupunki esitysmalli">
  <a:themeElements>
    <a:clrScheme name="Kuopio_2018_3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0563C1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D7CD4992-CBBC-493A-856C-3F5B5BA6A517}" vid="{E799153F-9D8E-479E-9023-E4FCF1A0927E}"/>
    </a:ext>
  </a:extLst>
</a:theme>
</file>

<file path=ppt/theme/theme10.xml><?xml version="1.0" encoding="utf-8"?>
<a:theme xmlns:a="http://schemas.openxmlformats.org/drawingml/2006/main" name="1_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D7CD4992-CBBC-493A-856C-3F5B5BA6A517}" vid="{8BB9EC41-ABCC-46EA-B7B1-24FB2970427E}"/>
    </a:ext>
  </a:extLst>
</a:theme>
</file>

<file path=ppt/theme/theme11.xml><?xml version="1.0" encoding="utf-8"?>
<a:theme xmlns:a="http://schemas.openxmlformats.org/drawingml/2006/main" name="1_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D7CD4992-CBBC-493A-856C-3F5B5BA6A517}" vid="{F928D905-D239-4061-BC20-36CD6CA4BCDF}"/>
    </a:ext>
  </a:extLst>
</a:theme>
</file>

<file path=ppt/theme/theme12.xml><?xml version="1.0" encoding="utf-8"?>
<a:theme xmlns:a="http://schemas.openxmlformats.org/drawingml/2006/main" name="1_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D7CD4992-CBBC-493A-856C-3F5B5BA6A517}" vid="{5B1C6367-43F6-48E6-85F7-A9BB8C727474}"/>
    </a:ext>
  </a:extLst>
</a:theme>
</file>

<file path=ppt/theme/theme13.xml><?xml version="1.0" encoding="utf-8"?>
<a:theme xmlns:a="http://schemas.openxmlformats.org/drawingml/2006/main" name="1_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D7CD4992-CBBC-493A-856C-3F5B5BA6A517}" vid="{567317DE-9410-4588-A676-537420422208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D7CD4992-CBBC-493A-856C-3F5B5BA6A517}" vid="{8F509CBF-5C70-46CE-B86B-6BC5338CF24B}"/>
    </a:ext>
  </a:extLst>
</a:theme>
</file>

<file path=ppt/theme/theme3.xml><?xml version="1.0" encoding="utf-8"?>
<a:theme xmlns:a="http://schemas.openxmlformats.org/drawingml/2006/main" name="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D7CD4992-CBBC-493A-856C-3F5B5BA6A517}" vid="{D3C28D4A-A123-4B11-9557-EED0B0BED761}"/>
    </a:ext>
  </a:extLst>
</a:theme>
</file>

<file path=ppt/theme/theme4.xml><?xml version="1.0" encoding="utf-8"?>
<a:theme xmlns:a="http://schemas.openxmlformats.org/drawingml/2006/main" name="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D7CD4992-CBBC-493A-856C-3F5B5BA6A517}" vid="{2F9C8D31-75CB-4619-BE67-BB76A7BB48BF}"/>
    </a:ext>
  </a:extLst>
</a:theme>
</file>

<file path=ppt/theme/theme5.xml><?xml version="1.0" encoding="utf-8"?>
<a:theme xmlns:a="http://schemas.openxmlformats.org/drawingml/2006/main" name="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D7CD4992-CBBC-493A-856C-3F5B5BA6A517}" vid="{4A6E49B7-DC58-4379-9401-F7E0500AF96E}"/>
    </a:ext>
  </a:extLst>
</a:theme>
</file>

<file path=ppt/theme/theme6.xml><?xml version="1.0" encoding="utf-8"?>
<a:theme xmlns:a="http://schemas.openxmlformats.org/drawingml/2006/main" name="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D7CD4992-CBBC-493A-856C-3F5B5BA6A517}" vid="{A1895535-4425-4830-852B-F1F1DCC3B7A1}"/>
    </a:ext>
  </a:extLst>
</a:theme>
</file>

<file path=ppt/theme/theme7.xml><?xml version="1.0" encoding="utf-8"?>
<a:theme xmlns:a="http://schemas.openxmlformats.org/drawingml/2006/main" name="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D7CD4992-CBBC-493A-856C-3F5B5BA6A517}" vid="{0C963FB2-1143-492C-B225-D2E34A32004A}"/>
    </a:ext>
  </a:extLst>
</a:theme>
</file>

<file path=ppt/theme/theme8.xml><?xml version="1.0" encoding="utf-8"?>
<a:theme xmlns:a="http://schemas.openxmlformats.org/drawingml/2006/main" name="1_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D7CD4992-CBBC-493A-856C-3F5B5BA6A517}" vid="{3E2AB315-ABFA-4D23-B4E1-4E6AC0AB0D5F}"/>
    </a:ext>
  </a:extLst>
</a:theme>
</file>

<file path=ppt/theme/theme9.xml><?xml version="1.0" encoding="utf-8"?>
<a:theme xmlns:a="http://schemas.openxmlformats.org/drawingml/2006/main" name="1_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D7CD4992-CBBC-493A-856C-3F5B5BA6A517}" vid="{316D743C-C876-4B6F-A144-DF311F01E4D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8900220E1D0DE468327B6A41E90BB10" ma:contentTypeVersion="4" ma:contentTypeDescription="Luo uusi asiakirja." ma:contentTypeScope="" ma:versionID="dbb62407a2fbe86006973a8e64d11c47">
  <xsd:schema xmlns:xsd="http://www.w3.org/2001/XMLSchema" xmlns:xs="http://www.w3.org/2001/XMLSchema" xmlns:p="http://schemas.microsoft.com/office/2006/metadata/properties" xmlns:ns2="110b7526-8337-4072-93a0-53a76cf2a7ac" targetNamespace="http://schemas.microsoft.com/office/2006/metadata/properties" ma:root="true" ma:fieldsID="b326d668897ca55a6c36f5a8f44d87a5" ns2:_="">
    <xsd:import namespace="110b7526-8337-4072-93a0-53a76cf2a7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b7526-8337-4072-93a0-53a76cf2a7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A94009-4F8B-4350-A8B2-C1CD114C3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543D26-3F99-4782-8975-408F9F48FC74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110b7526-8337-4072-93a0-53a76cf2a7ac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F75D86-B18B-47B4-980C-1C76DF803E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0b7526-8337-4072-93a0-53a76cf2a7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Esitysmalli_laajakuva_2018</Template>
  <TotalTime>1387</TotalTime>
  <Words>208</Words>
  <Application>Microsoft Office PowerPoint</Application>
  <PresentationFormat>Laajakuva</PresentationFormat>
  <Paragraphs>36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6</vt:i4>
      </vt:variant>
    </vt:vector>
  </HeadingPairs>
  <TitlesOfParts>
    <vt:vector size="23" baseType="lpstr">
      <vt:lpstr>Arial</vt:lpstr>
      <vt:lpstr>Calibri</vt:lpstr>
      <vt:lpstr>Georgia</vt:lpstr>
      <vt:lpstr>Verdana</vt:lpstr>
      <vt:lpstr>Kuopion kaupunki esitysmalli</vt:lpstr>
      <vt:lpstr>Kuopion kaupunki esitysmalli2</vt:lpstr>
      <vt:lpstr>Kuopion kaupunki esitysmalli3</vt:lpstr>
      <vt:lpstr>Kuopion kaupunki esitysmalli4</vt:lpstr>
      <vt:lpstr>Kuopion kaupunki esitysmalli5</vt:lpstr>
      <vt:lpstr>Kuopion kaupunki esitysmalli6</vt:lpstr>
      <vt:lpstr>Kuopion kaupunki esitysmalli7</vt:lpstr>
      <vt:lpstr>1_Kuopion kaupunki esitysmalli2</vt:lpstr>
      <vt:lpstr>1_Kuopion kaupunki esitysmalli3</vt:lpstr>
      <vt:lpstr>1_Kuopion kaupunki esitysmalli4</vt:lpstr>
      <vt:lpstr>1_Kuopion kaupunki esitysmalli5</vt:lpstr>
      <vt:lpstr>1_Kuopion kaupunki esitysmalli6</vt:lpstr>
      <vt:lpstr>1_Kuopion kaupunki esitysmalli7</vt:lpstr>
      <vt:lpstr>Kuopion kaupungin TUVA-koulutus </vt:lpstr>
      <vt:lpstr>Mikä on TUVA-koulutus? </vt:lpstr>
      <vt:lpstr>Kenelle TUVA sopii? </vt:lpstr>
      <vt:lpstr>Mistä TUVA-koulutus koostuu?</vt:lpstr>
      <vt:lpstr>Missä ja milloin Kuopion kaupungin TUVA-koulutus järjestetään? </vt:lpstr>
      <vt:lpstr>Yhteyshenkilöt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Heimala Elina</dc:creator>
  <cp:lastModifiedBy>Sormunen Jukka</cp:lastModifiedBy>
  <cp:revision>154</cp:revision>
  <dcterms:created xsi:type="dcterms:W3CDTF">2021-10-14T11:41:56Z</dcterms:created>
  <dcterms:modified xsi:type="dcterms:W3CDTF">2023-03-29T06:45:52Z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0x01010038900220E1D0DE468327B6A41E90BB10</vt:lpwstr>
  </property>
</Properties>
</file>

<file path=userCustomization/customUI.xml><?xml version="1.0" encoding="utf-8"?>
<mso:customUI xmlns:mso="http://schemas.microsoft.com/office/2006/01/customui">
  <mso:ribbon>
    <mso:qat>
      <mso:documentControls>
        <mso:control idQ="mso:GroupSlideThemes" visible="true"/>
      </mso:documentControls>
    </mso:qat>
  </mso:ribbon>
</mso:customUI>
</file>