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3"/>
  </p:notesMasterIdLst>
  <p:sldIdLst>
    <p:sldId id="256" r:id="rId5"/>
    <p:sldId id="369" r:id="rId6"/>
    <p:sldId id="374" r:id="rId7"/>
    <p:sldId id="368" r:id="rId8"/>
    <p:sldId id="370" r:id="rId9"/>
    <p:sldId id="376" r:id="rId10"/>
    <p:sldId id="371" r:id="rId11"/>
    <p:sldId id="3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8CACD-8BC3-4488-90BF-50B5160FDF91}" v="9" dt="2023-04-03T08:20:5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jsm2018.sharepoint.com/sites/ELKOraportointitiimi/Jaetut%20asiakirjat/TIETOPALVELU/V&#228;est&#246;%20ja%20v&#228;est&#246;nmuutokset/V&#228;est&#246;nmuutokset/vamuvertailu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jsm2018.sharepoint.com/sites/ELKOraportointitiimi/Jaetut%20asiakirjat/TIETOPALVELU/Rakentaminen%20ja%20asuminen/Kuntarekisterit/RAVAL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jsm2018.sharepoint.com/sites/ELKOraportointitiimi/Jaetut%20asiakirjat/TIETOPALVELU/Rakentaminen%20ja%20asuminen/Kuntarekisterit/RAVAL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83593193234956E-2"/>
          <c:y val="5.7198335248891716E-2"/>
          <c:w val="0.88477134066850915"/>
          <c:h val="0.694179795975185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'koko vuosi LOPULL'!$A$8</c:f>
              <c:strCache>
                <c:ptCount val="1"/>
                <c:pt idx="0">
                  <c:v>Luonn. väestönmuutos</c:v>
                </c:pt>
              </c:strCache>
            </c:strRef>
          </c:tx>
          <c:spPr>
            <a:solidFill>
              <a:schemeClr val="accent3"/>
            </a:solidFill>
            <a:ln w="1905">
              <a:noFill/>
            </a:ln>
          </c:spPr>
          <c:invertIfNegative val="0"/>
          <c:cat>
            <c:numRef>
              <c:f>'koko vuosi LOPULL'!$AD$5:$AK$5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  <c:extLst/>
            </c:numRef>
          </c:cat>
          <c:val>
            <c:numRef>
              <c:f>'koko vuosi LOPULL'!$AD$8:$AK$8</c:f>
              <c:numCache>
                <c:formatCode>General</c:formatCode>
                <c:ptCount val="8"/>
                <c:pt idx="0">
                  <c:v>-22</c:v>
                </c:pt>
                <c:pt idx="1">
                  <c:v>9</c:v>
                </c:pt>
                <c:pt idx="2">
                  <c:v>-55</c:v>
                </c:pt>
                <c:pt idx="3">
                  <c:v>-92</c:v>
                </c:pt>
                <c:pt idx="4">
                  <c:v>-123</c:v>
                </c:pt>
                <c:pt idx="5">
                  <c:v>-27</c:v>
                </c:pt>
                <c:pt idx="6">
                  <c:v>-120</c:v>
                </c:pt>
                <c:pt idx="7">
                  <c:v>-272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1E9-4041-BCD4-E8A4A55C011D}"/>
            </c:ext>
          </c:extLst>
        </c:ser>
        <c:ser>
          <c:idx val="1"/>
          <c:order val="1"/>
          <c:tx>
            <c:strRef>
              <c:f>'koko vuosi LOPULL'!$A$11</c:f>
              <c:strCache>
                <c:ptCount val="1"/>
                <c:pt idx="0">
                  <c:v>Kuntien välinen nettomuutto</c:v>
                </c:pt>
              </c:strCache>
            </c:strRef>
          </c:tx>
          <c:spPr>
            <a:solidFill>
              <a:srgbClr val="5971DF"/>
            </a:solidFill>
            <a:ln w="1905">
              <a:noFill/>
            </a:ln>
          </c:spPr>
          <c:invertIfNegative val="0"/>
          <c:cat>
            <c:numRef>
              <c:f>'koko vuosi LOPULL'!$AD$5:$AK$5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  <c:extLst/>
            </c:numRef>
          </c:cat>
          <c:val>
            <c:numRef>
              <c:f>'koko vuosi LOPULL'!$AD$11:$AK$11</c:f>
              <c:numCache>
                <c:formatCode>General</c:formatCode>
                <c:ptCount val="8"/>
                <c:pt idx="0">
                  <c:v>564</c:v>
                </c:pt>
                <c:pt idx="1">
                  <c:v>518</c:v>
                </c:pt>
                <c:pt idx="2">
                  <c:v>348</c:v>
                </c:pt>
                <c:pt idx="3">
                  <c:v>378</c:v>
                </c:pt>
                <c:pt idx="4">
                  <c:v>576</c:v>
                </c:pt>
                <c:pt idx="5">
                  <c:v>678</c:v>
                </c:pt>
                <c:pt idx="6">
                  <c:v>1081</c:v>
                </c:pt>
                <c:pt idx="7">
                  <c:v>769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1E9-4041-BCD4-E8A4A55C011D}"/>
            </c:ext>
          </c:extLst>
        </c:ser>
        <c:ser>
          <c:idx val="2"/>
          <c:order val="2"/>
          <c:tx>
            <c:strRef>
              <c:f>'koko vuosi LOPULL'!$A$14</c:f>
              <c:strCache>
                <c:ptCount val="1"/>
                <c:pt idx="0">
                  <c:v>Siirtolaisuus (netto)</c:v>
                </c:pt>
              </c:strCache>
            </c:strRef>
          </c:tx>
          <c:spPr>
            <a:solidFill>
              <a:srgbClr val="FDAA63"/>
            </a:solidFill>
            <a:ln w="1905">
              <a:noFill/>
            </a:ln>
          </c:spPr>
          <c:invertIfNegative val="0"/>
          <c:cat>
            <c:numRef>
              <c:f>'koko vuosi LOPULL'!$AD$5:$AK$5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  <c:extLst/>
            </c:numRef>
          </c:cat>
          <c:val>
            <c:numRef>
              <c:f>'koko vuosi LOPULL'!$AD$14:$AK$14</c:f>
              <c:numCache>
                <c:formatCode>General</c:formatCode>
                <c:ptCount val="8"/>
                <c:pt idx="0">
                  <c:v>196</c:v>
                </c:pt>
                <c:pt idx="1">
                  <c:v>303</c:v>
                </c:pt>
                <c:pt idx="2">
                  <c:v>179</c:v>
                </c:pt>
                <c:pt idx="3">
                  <c:v>170</c:v>
                </c:pt>
                <c:pt idx="4">
                  <c:v>186</c:v>
                </c:pt>
                <c:pt idx="5">
                  <c:v>287</c:v>
                </c:pt>
                <c:pt idx="6">
                  <c:v>382</c:v>
                </c:pt>
                <c:pt idx="7">
                  <c:v>557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1E9-4041-BCD4-E8A4A55C0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549645240"/>
        <c:axId val="549645632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'koko vuosi LOPULL'!$A$16</c15:sqref>
                        </c15:formulaRef>
                      </c:ext>
                    </c:extLst>
                    <c:strCache>
                      <c:ptCount val="1"/>
                      <c:pt idx="0">
                        <c:v>Väkiluvun korjaus</c:v>
                      </c:pt>
                    </c:strCache>
                  </c:strRef>
                </c:tx>
                <c:spPr>
                  <a:pattFill prst="wd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'koko vuosi LOPULL'!$AD$5:$AK$5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'koko vuosi LOPULL'!$Z$16:$AG$16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9</c:v>
                      </c:pt>
                      <c:pt idx="1">
                        <c:v>3</c:v>
                      </c:pt>
                      <c:pt idx="2">
                        <c:v>-1</c:v>
                      </c:pt>
                      <c:pt idx="3">
                        <c:v>-8</c:v>
                      </c:pt>
                      <c:pt idx="4">
                        <c:v>12</c:v>
                      </c:pt>
                      <c:pt idx="5">
                        <c:v>-11</c:v>
                      </c:pt>
                      <c:pt idx="6">
                        <c:v>-3</c:v>
                      </c:pt>
                      <c:pt idx="7">
                        <c:v>-1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01E9-4041-BCD4-E8A4A55C011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'koko vuosi LOPULL'!$A$18</c15:sqref>
                        </c15:formulaRef>
                      </c:ext>
                    </c:extLst>
                    <c:strCache>
                      <c:ptCount val="1"/>
                      <c:pt idx="0">
                        <c:v>Kuopion väestösuunnite 2022</c:v>
                      </c:pt>
                    </c:strCache>
                  </c:strRef>
                </c:tx>
                <c:spPr>
                  <a:pattFill prst="pct70">
                    <a:fgClr>
                      <a:srgbClr val="5971DF"/>
                    </a:fgClr>
                    <a:bgClr>
                      <a:schemeClr val="bg1"/>
                    </a:bgClr>
                  </a:pattFill>
                  <a:ln>
                    <a:noFill/>
                  </a:ln>
                </c:spPr>
                <c:invertIfNegative val="0"/>
                <c:dPt>
                  <c:idx val="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01E9-4041-BCD4-E8A4A55C011D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'koko vuosi LOPULL'!$AD$5:$AK$5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'koko vuosi LOPULL'!$AD$18:$AK$18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1E9-4041-BCD4-E8A4A55C011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'koko vuosi LOPULL'!$A$17</c:f>
              <c:strCache>
                <c:ptCount val="1"/>
                <c:pt idx="0">
                  <c:v>KOKONAISMUUTOS</c:v>
                </c:pt>
              </c:strCache>
            </c:strRef>
          </c:tx>
          <c:spPr>
            <a:ln w="31750">
              <a:solidFill>
                <a:srgbClr val="5D2EE1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5D2EE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01E9-4041-BCD4-E8A4A55C011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4-01E9-4041-BCD4-E8A4A55C011D}"/>
              </c:ext>
            </c:extLst>
          </c:dPt>
          <c:dPt>
            <c:idx val="81"/>
            <c:bubble3D val="0"/>
            <c:extLst>
              <c:ext xmlns:c16="http://schemas.microsoft.com/office/drawing/2014/chart" uri="{C3380CC4-5D6E-409C-BE32-E72D297353CC}">
                <c16:uniqueId val="{00000005-01E9-4041-BCD4-E8A4A55C011D}"/>
              </c:ext>
            </c:extLst>
          </c:dPt>
          <c:dPt>
            <c:idx val="82"/>
            <c:bubble3D val="0"/>
            <c:extLst>
              <c:ext xmlns:c16="http://schemas.microsoft.com/office/drawing/2014/chart" uri="{C3380CC4-5D6E-409C-BE32-E72D297353CC}">
                <c16:uniqueId val="{00000006-01E9-4041-BCD4-E8A4A55C011D}"/>
              </c:ext>
            </c:extLst>
          </c:dPt>
          <c:dLbls>
            <c:dLbl>
              <c:idx val="4"/>
              <c:layout>
                <c:manualLayout>
                  <c:x val="-5.5827876520112257E-2"/>
                  <c:y val="-1.7040358744394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E9-4041-BCD4-E8A4A55C011D}"/>
                </c:ext>
              </c:extLst>
            </c:dLbl>
            <c:dLbl>
              <c:idx val="6"/>
              <c:layout>
                <c:manualLayout>
                  <c:x val="-7.2254443405051452E-2"/>
                  <c:y val="-6.278026905829596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E9-4041-BCD4-E8A4A55C011D}"/>
                </c:ext>
              </c:extLst>
            </c:dLbl>
            <c:dLbl>
              <c:idx val="8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/>
                        </a:solidFill>
                      </a:rPr>
                      <a:t> </a:t>
                    </a:r>
                    <a:fld id="{B46F9CCB-DAE2-4250-A8A2-AF5A10A780E9}" type="VALUE">
                      <a:rPr lang="en-US">
                        <a:solidFill>
                          <a:schemeClr val="accent3"/>
                        </a:solidFill>
                      </a:rPr>
                      <a:pPr/>
                      <a:t>[ARVO]</a:t>
                    </a:fld>
                    <a:endParaRPr lang="en-US">
                      <a:solidFill>
                        <a:schemeClr val="accent3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E9-4041-BCD4-E8A4A55C011D}"/>
                </c:ext>
              </c:extLst>
            </c:dLbl>
            <c:dLbl>
              <c:idx val="148"/>
              <c:tx>
                <c:rich>
                  <a:bodyPr/>
                  <a:lstStyle/>
                  <a:p>
                    <a:fld id="{49B64E69-A388-4075-AE1B-E86B7856047B}" type="VALUE">
                      <a:rPr lang="en-US"/>
                      <a:pPr/>
                      <a:t>[ARVO]</a:t>
                    </a:fld>
                    <a:endParaRPr lang="fi-FI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1E9-4041-BCD4-E8A4A55C0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('koko vuosi LOPULL'!$AD$5:$AK$5,'koko vuosi LOPULL'!$AM$5)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Suunnite 2022</c:v>
                </c:pt>
              </c:strCache>
              <c:extLst/>
            </c:strRef>
          </c:cat>
          <c:val>
            <c:numRef>
              <c:f>'koko vuosi LOPULL'!$AD$17:$AK$17</c:f>
              <c:numCache>
                <c:formatCode>General</c:formatCode>
                <c:ptCount val="8"/>
                <c:pt idx="0">
                  <c:v>750</c:v>
                </c:pt>
                <c:pt idx="1">
                  <c:v>819</c:v>
                </c:pt>
                <c:pt idx="2">
                  <c:v>469</c:v>
                </c:pt>
                <c:pt idx="3">
                  <c:v>455</c:v>
                </c:pt>
                <c:pt idx="4">
                  <c:v>618</c:v>
                </c:pt>
                <c:pt idx="5">
                  <c:v>928</c:v>
                </c:pt>
                <c:pt idx="6">
                  <c:v>1333</c:v>
                </c:pt>
                <c:pt idx="7">
                  <c:v>1051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01E9-4041-BCD4-E8A4A55C0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645240"/>
        <c:axId val="549645632"/>
      </c:lineChart>
      <c:catAx>
        <c:axId val="54964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/>
          <a:lstStyle/>
          <a:p>
            <a:pPr>
              <a:defRPr sz="1400"/>
            </a:pPr>
            <a:endParaRPr lang="fi-FI"/>
          </a:p>
        </c:txPr>
        <c:crossAx val="549645632"/>
        <c:crosses val="autoZero"/>
        <c:auto val="1"/>
        <c:lblAlgn val="ctr"/>
        <c:lblOffset val="0"/>
        <c:noMultiLvlLbl val="0"/>
      </c:catAx>
      <c:valAx>
        <c:axId val="549645632"/>
        <c:scaling>
          <c:orientation val="minMax"/>
          <c:max val="1500"/>
          <c:min val="-3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fi-FI"/>
          </a:p>
        </c:txPr>
        <c:crossAx val="5496452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8.1201034264585942E-2"/>
          <c:y val="0.81796380218659737"/>
          <c:w val="0.85478016838166515"/>
          <c:h val="0.1170455845485682"/>
        </c:manualLayout>
      </c:layout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</c:spPr>
  <c:txPr>
    <a:bodyPr/>
    <a:lstStyle/>
    <a:p>
      <a:pPr>
        <a:defRPr>
          <a:latin typeface="Corbel" panose="020B0503020204020204" pitchFamily="34" charset="0"/>
        </a:defRPr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99759564848625E-2"/>
          <c:y val="0.15111504746767268"/>
          <c:w val="0.92917134189392969"/>
          <c:h val="0.7080819038773643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'Väestömuutokset YKems'!$B$4</c:f>
              <c:strCache>
                <c:ptCount val="1"/>
                <c:pt idx="0">
                  <c:v>Luonn. väestönmuutos</c:v>
                </c:pt>
              </c:strCache>
            </c:strRef>
          </c:tx>
          <c:spPr>
            <a:solidFill>
              <a:srgbClr val="F277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'Väestömuutokset YKems'!$C$1:$Y$1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E2022</c:v>
                </c:pt>
              </c:strCache>
            </c:strRef>
          </c:cat>
          <c:val>
            <c:numRef>
              <c:f>'Väestömuutokset YKems'!$C$4:$Y$4</c:f>
              <c:numCache>
                <c:formatCode>General</c:formatCode>
                <c:ptCount val="23"/>
                <c:pt idx="0">
                  <c:v>156</c:v>
                </c:pt>
                <c:pt idx="1">
                  <c:v>204</c:v>
                </c:pt>
                <c:pt idx="2">
                  <c:v>63</c:v>
                </c:pt>
                <c:pt idx="3">
                  <c:v>205</c:v>
                </c:pt>
                <c:pt idx="4">
                  <c:v>154</c:v>
                </c:pt>
                <c:pt idx="5">
                  <c:v>222</c:v>
                </c:pt>
                <c:pt idx="6">
                  <c:v>209</c:v>
                </c:pt>
                <c:pt idx="7">
                  <c:v>89</c:v>
                </c:pt>
                <c:pt idx="8">
                  <c:v>152</c:v>
                </c:pt>
                <c:pt idx="9">
                  <c:v>200</c:v>
                </c:pt>
                <c:pt idx="10">
                  <c:v>166</c:v>
                </c:pt>
                <c:pt idx="11">
                  <c:v>141</c:v>
                </c:pt>
                <c:pt idx="12">
                  <c:v>157</c:v>
                </c:pt>
                <c:pt idx="13">
                  <c:v>131</c:v>
                </c:pt>
                <c:pt idx="14">
                  <c:v>84</c:v>
                </c:pt>
                <c:pt idx="15">
                  <c:v>-22</c:v>
                </c:pt>
                <c:pt idx="16">
                  <c:v>9</c:v>
                </c:pt>
                <c:pt idx="17">
                  <c:v>-55</c:v>
                </c:pt>
                <c:pt idx="18">
                  <c:v>-92</c:v>
                </c:pt>
                <c:pt idx="19">
                  <c:v>-123</c:v>
                </c:pt>
                <c:pt idx="20">
                  <c:v>-27</c:v>
                </c:pt>
                <c:pt idx="21">
                  <c:v>-120</c:v>
                </c:pt>
                <c:pt idx="22">
                  <c:v>-272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E-46B4-ABE0-BC65FD5E9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863027104"/>
        <c:axId val="863021200"/>
      </c:barChart>
      <c:lineChart>
        <c:grouping val="standard"/>
        <c:varyColors val="0"/>
        <c:ser>
          <c:idx val="0"/>
          <c:order val="0"/>
          <c:tx>
            <c:strRef>
              <c:f>'Väestömuutokset YKems'!$B$2</c:f>
              <c:strCache>
                <c:ptCount val="1"/>
                <c:pt idx="0">
                  <c:v>Syntyneet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9"/>
              <c:layout>
                <c:manualLayout>
                  <c:x val="-2.9986823506411329E-2"/>
                  <c:y val="3.590017012897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CE-46B4-ABE0-BC65FD5E982D}"/>
                </c:ext>
              </c:extLst>
            </c:dLbl>
            <c:dLbl>
              <c:idx val="22"/>
              <c:layout>
                <c:manualLayout>
                  <c:x val="-1.9289712679720343E-2"/>
                  <c:y val="4.811094695802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E-46B4-ABE0-BC65FD5E9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'Väestömuutokset YKems'!$C$1:$Y$1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E2022</c:v>
                </c:pt>
              </c:strCache>
            </c:strRef>
          </c:cat>
          <c:val>
            <c:numRef>
              <c:f>'Väestömuutokset YKems'!$C$2:$Y$2</c:f>
              <c:numCache>
                <c:formatCode>General</c:formatCode>
                <c:ptCount val="23"/>
                <c:pt idx="0">
                  <c:v>1173</c:v>
                </c:pt>
                <c:pt idx="1">
                  <c:v>1193</c:v>
                </c:pt>
                <c:pt idx="2">
                  <c:v>1066</c:v>
                </c:pt>
                <c:pt idx="3">
                  <c:v>1211</c:v>
                </c:pt>
                <c:pt idx="4">
                  <c:v>1170</c:v>
                </c:pt>
                <c:pt idx="5">
                  <c:v>1198</c:v>
                </c:pt>
                <c:pt idx="6">
                  <c:v>1177</c:v>
                </c:pt>
                <c:pt idx="7">
                  <c:v>1106</c:v>
                </c:pt>
                <c:pt idx="8">
                  <c:v>1188</c:v>
                </c:pt>
                <c:pt idx="9">
                  <c:v>1209</c:v>
                </c:pt>
                <c:pt idx="10">
                  <c:v>1213</c:v>
                </c:pt>
                <c:pt idx="11">
                  <c:v>1199</c:v>
                </c:pt>
                <c:pt idx="12">
                  <c:v>1274</c:v>
                </c:pt>
                <c:pt idx="13">
                  <c:v>1206</c:v>
                </c:pt>
                <c:pt idx="14">
                  <c:v>1185</c:v>
                </c:pt>
                <c:pt idx="15">
                  <c:v>1161</c:v>
                </c:pt>
                <c:pt idx="16">
                  <c:v>1114</c:v>
                </c:pt>
                <c:pt idx="17">
                  <c:v>1048</c:v>
                </c:pt>
                <c:pt idx="18">
                  <c:v>1048</c:v>
                </c:pt>
                <c:pt idx="19">
                  <c:v>987</c:v>
                </c:pt>
                <c:pt idx="20">
                  <c:v>1032</c:v>
                </c:pt>
                <c:pt idx="21">
                  <c:v>1091</c:v>
                </c:pt>
                <c:pt idx="22">
                  <c:v>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CE-46B4-ABE0-BC65FD5E982D}"/>
            </c:ext>
          </c:extLst>
        </c:ser>
        <c:ser>
          <c:idx val="1"/>
          <c:order val="1"/>
          <c:tx>
            <c:strRef>
              <c:f>'Väestömuutokset YKems'!$B$3</c:f>
              <c:strCache>
                <c:ptCount val="1"/>
                <c:pt idx="0">
                  <c:v>Kuolleet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2"/>
              <c:layout>
                <c:manualLayout>
                  <c:x val="-1.4405686014911852E-2"/>
                  <c:y val="-3.777770125388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E-46B4-ABE0-BC65FD5E9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'Väestömuutokset YKems'!$C$1:$Y$1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E2022</c:v>
                </c:pt>
              </c:strCache>
            </c:strRef>
          </c:cat>
          <c:val>
            <c:numRef>
              <c:f>'Väestömuutokset YKems'!$C$3:$Y$3</c:f>
              <c:numCache>
                <c:formatCode>General</c:formatCode>
                <c:ptCount val="23"/>
                <c:pt idx="0">
                  <c:v>1017</c:v>
                </c:pt>
                <c:pt idx="1">
                  <c:v>989</c:v>
                </c:pt>
                <c:pt idx="2">
                  <c:v>1003</c:v>
                </c:pt>
                <c:pt idx="3">
                  <c:v>1006</c:v>
                </c:pt>
                <c:pt idx="4">
                  <c:v>1016</c:v>
                </c:pt>
                <c:pt idx="5">
                  <c:v>976</c:v>
                </c:pt>
                <c:pt idx="6">
                  <c:v>968</c:v>
                </c:pt>
                <c:pt idx="7">
                  <c:v>1017</c:v>
                </c:pt>
                <c:pt idx="8">
                  <c:v>1036</c:v>
                </c:pt>
                <c:pt idx="9">
                  <c:v>1009</c:v>
                </c:pt>
                <c:pt idx="10">
                  <c:v>1047</c:v>
                </c:pt>
                <c:pt idx="11">
                  <c:v>1058</c:v>
                </c:pt>
                <c:pt idx="12">
                  <c:v>1117</c:v>
                </c:pt>
                <c:pt idx="13">
                  <c:v>1075</c:v>
                </c:pt>
                <c:pt idx="14">
                  <c:v>1101</c:v>
                </c:pt>
                <c:pt idx="15">
                  <c:v>1183</c:v>
                </c:pt>
                <c:pt idx="16">
                  <c:v>1105</c:v>
                </c:pt>
                <c:pt idx="17">
                  <c:v>1103</c:v>
                </c:pt>
                <c:pt idx="18">
                  <c:v>1140</c:v>
                </c:pt>
                <c:pt idx="19">
                  <c:v>1110</c:v>
                </c:pt>
                <c:pt idx="20">
                  <c:v>1059</c:v>
                </c:pt>
                <c:pt idx="21">
                  <c:v>1211</c:v>
                </c:pt>
                <c:pt idx="22">
                  <c:v>1268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CE-46B4-ABE0-BC65FD5E9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027104"/>
        <c:axId val="863021200"/>
      </c:lineChart>
      <c:catAx>
        <c:axId val="86302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3021200"/>
        <c:crosses val="autoZero"/>
        <c:auto val="1"/>
        <c:lblAlgn val="ctr"/>
        <c:lblOffset val="100"/>
        <c:noMultiLvlLbl val="0"/>
      </c:catAx>
      <c:valAx>
        <c:axId val="86302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302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01332666382304"/>
          <c:y val="3.6102241010345704E-2"/>
          <c:w val="0.69430381398158092"/>
          <c:h val="7.3376260897457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7F-4ED6-A719-50870E997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'Väestönm koko 2022'!$A$3:$A$17</c:f>
              <c:strCache>
                <c:ptCount val="15"/>
                <c:pt idx="0">
                  <c:v>Espoo</c:v>
                </c:pt>
                <c:pt idx="1">
                  <c:v>Helsinki</c:v>
                </c:pt>
                <c:pt idx="2">
                  <c:v>Tampere</c:v>
                </c:pt>
                <c:pt idx="3">
                  <c:v>Vantaa</c:v>
                </c:pt>
                <c:pt idx="4">
                  <c:v>Turku</c:v>
                </c:pt>
                <c:pt idx="5">
                  <c:v>Oulu</c:v>
                </c:pt>
                <c:pt idx="6">
                  <c:v>Jyväskylä</c:v>
                </c:pt>
                <c:pt idx="7">
                  <c:v>Kuopio</c:v>
                </c:pt>
                <c:pt idx="8">
                  <c:v>Vaasa</c:v>
                </c:pt>
                <c:pt idx="9">
                  <c:v>Joensuu</c:v>
                </c:pt>
                <c:pt idx="10">
                  <c:v>Lahti</c:v>
                </c:pt>
                <c:pt idx="11">
                  <c:v>Hämeenlinna</c:v>
                </c:pt>
                <c:pt idx="12">
                  <c:v>Lappeenranta</c:v>
                </c:pt>
                <c:pt idx="13">
                  <c:v>Pori</c:v>
                </c:pt>
                <c:pt idx="14">
                  <c:v>Kouvola</c:v>
                </c:pt>
              </c:strCache>
            </c:strRef>
          </c:cat>
          <c:val>
            <c:numRef>
              <c:f>'Väestönm koko 2022'!$D$3:$D$17</c:f>
              <c:numCache>
                <c:formatCode>0</c:formatCode>
                <c:ptCount val="15"/>
                <c:pt idx="0">
                  <c:v>8142</c:v>
                </c:pt>
                <c:pt idx="1">
                  <c:v>5571</c:v>
                </c:pt>
                <c:pt idx="2">
                  <c:v>4786</c:v>
                </c:pt>
                <c:pt idx="3">
                  <c:v>3613</c:v>
                </c:pt>
                <c:pt idx="4">
                  <c:v>2763</c:v>
                </c:pt>
                <c:pt idx="5">
                  <c:v>2297</c:v>
                </c:pt>
                <c:pt idx="6">
                  <c:v>1414</c:v>
                </c:pt>
                <c:pt idx="7">
                  <c:v>1051</c:v>
                </c:pt>
                <c:pt idx="8">
                  <c:v>373</c:v>
                </c:pt>
                <c:pt idx="9">
                  <c:v>252</c:v>
                </c:pt>
                <c:pt idx="10">
                  <c:v>148</c:v>
                </c:pt>
                <c:pt idx="11">
                  <c:v>72</c:v>
                </c:pt>
                <c:pt idx="12">
                  <c:v>16</c:v>
                </c:pt>
                <c:pt idx="13">
                  <c:v>-277</c:v>
                </c:pt>
                <c:pt idx="14">
                  <c:v>-1025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F-4ED6-A719-50870E997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604940712"/>
        <c:axId val="604941040"/>
      </c:barChart>
      <c:catAx>
        <c:axId val="604940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604941040"/>
        <c:crosses val="autoZero"/>
        <c:auto val="1"/>
        <c:lblAlgn val="ctr"/>
        <c:lblOffset val="100"/>
        <c:noMultiLvlLbl val="0"/>
      </c:catAx>
      <c:valAx>
        <c:axId val="604941040"/>
        <c:scaling>
          <c:orientation val="minMax"/>
        </c:scaling>
        <c:delete val="0"/>
        <c:axPos val="t"/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60494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49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fi-FI" sz="1800" b="1"/>
              <a:t>Muutos-%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8497049570931288E-2"/>
          <c:y val="2.2885498687664041E-2"/>
          <c:w val="0.88367789132741381"/>
          <c:h val="0.717543963254593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9-4DE3-BEC8-28A14B6CE61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9-4DE3-BEC8-28A14B6CE61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9-4DE3-BEC8-28A14B6CE6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'Väestönm koko 2022'!$A$3:$A$17</c:f>
              <c:strCache>
                <c:ptCount val="15"/>
                <c:pt idx="0">
                  <c:v>Espoo</c:v>
                </c:pt>
                <c:pt idx="1">
                  <c:v>Tampere</c:v>
                </c:pt>
                <c:pt idx="2">
                  <c:v>Vantaa</c:v>
                </c:pt>
                <c:pt idx="3">
                  <c:v>Turku</c:v>
                </c:pt>
                <c:pt idx="4">
                  <c:v>Oulu</c:v>
                </c:pt>
                <c:pt idx="5">
                  <c:v>Jyväskylä</c:v>
                </c:pt>
                <c:pt idx="6">
                  <c:v>Kuopio</c:v>
                </c:pt>
                <c:pt idx="7">
                  <c:v>Helsinki</c:v>
                </c:pt>
                <c:pt idx="8">
                  <c:v>Vaasa</c:v>
                </c:pt>
                <c:pt idx="9">
                  <c:v>Joensuu</c:v>
                </c:pt>
                <c:pt idx="10">
                  <c:v>Lahti</c:v>
                </c:pt>
                <c:pt idx="11">
                  <c:v>Hämeenlinna</c:v>
                </c:pt>
                <c:pt idx="12">
                  <c:v>Lappeenranta</c:v>
                </c:pt>
                <c:pt idx="13">
                  <c:v>Pori</c:v>
                </c:pt>
                <c:pt idx="14">
                  <c:v>Kouvola</c:v>
                </c:pt>
              </c:strCache>
            </c:strRef>
          </c:cat>
          <c:val>
            <c:numRef>
              <c:f>'Väestönm koko 2022'!$E$3:$E$17</c:f>
              <c:numCache>
                <c:formatCode>0.0</c:formatCode>
                <c:ptCount val="15"/>
                <c:pt idx="0">
                  <c:v>2.7</c:v>
                </c:pt>
                <c:pt idx="1">
                  <c:v>2</c:v>
                </c:pt>
                <c:pt idx="2">
                  <c:v>1.5</c:v>
                </c:pt>
                <c:pt idx="3">
                  <c:v>1.4</c:v>
                </c:pt>
                <c:pt idx="4">
                  <c:v>1.1000000000000001</c:v>
                </c:pt>
                <c:pt idx="5">
                  <c:v>1</c:v>
                </c:pt>
                <c:pt idx="6">
                  <c:v>0.9</c:v>
                </c:pt>
                <c:pt idx="7">
                  <c:v>0.8</c:v>
                </c:pt>
                <c:pt idx="8">
                  <c:v>0.6</c:v>
                </c:pt>
                <c:pt idx="9">
                  <c:v>0.3</c:v>
                </c:pt>
                <c:pt idx="10">
                  <c:v>0.1</c:v>
                </c:pt>
                <c:pt idx="11">
                  <c:v>0.1</c:v>
                </c:pt>
                <c:pt idx="12">
                  <c:v>0</c:v>
                </c:pt>
                <c:pt idx="13">
                  <c:v>-0.3</c:v>
                </c:pt>
                <c:pt idx="14">
                  <c:v>-1.3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C9-4DE3-BEC8-28A14B6CE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604940712"/>
        <c:axId val="604941040"/>
      </c:barChart>
      <c:catAx>
        <c:axId val="60494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604941040"/>
        <c:crosses val="autoZero"/>
        <c:auto val="1"/>
        <c:lblAlgn val="ctr"/>
        <c:lblOffset val="100"/>
        <c:noMultiLvlLbl val="0"/>
      </c:catAx>
      <c:valAx>
        <c:axId val="6049410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fi-FI"/>
          </a:p>
        </c:txPr>
        <c:crossAx val="60494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49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900815029700247E-2"/>
          <c:y val="6.7718191377497378E-2"/>
          <c:w val="0.91665668984359416"/>
          <c:h val="0.544527232954174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3-44C0-BAF1-E8E0E304439D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B3-44C0-BAF1-E8E0E304439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DB3-44C0-BAF1-E8E0E304439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B3-44C0-BAF1-E8E0E304439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B3-44C0-BAF1-E8E0E304439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B3-44C0-BAF1-E8E0E304439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DB3-44C0-BAF1-E8E0E304439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B3-44C0-BAF1-E8E0E304439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B3-44C0-BAF1-E8E0E304439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B3-44C0-BAF1-E8E0E304439D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B3-44C0-BAF1-E8E0E304439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B3-44C0-BAF1-E8E0E304439D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B3-44C0-BAF1-E8E0E304439D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B3-44C0-BAF1-E8E0E304439D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B3-44C0-BAF1-E8E0E304439D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B3-44C0-BAF1-E8E0E304439D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B3-44C0-BAF1-E8E0E304439D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B3-44C0-BAF1-E8E0E30443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Taul1!$B$3:$B$18</c:f>
              <c:strCache>
                <c:ptCount val="16"/>
                <c:pt idx="0">
                  <c:v>Vaasa</c:v>
                </c:pt>
                <c:pt idx="1">
                  <c:v>Espoo</c:v>
                </c:pt>
                <c:pt idx="2">
                  <c:v>KOKO MAA</c:v>
                </c:pt>
                <c:pt idx="3">
                  <c:v>Kuopio</c:v>
                </c:pt>
                <c:pt idx="4">
                  <c:v>Lappeenranta</c:v>
                </c:pt>
                <c:pt idx="5">
                  <c:v>Kouvola</c:v>
                </c:pt>
                <c:pt idx="6">
                  <c:v>Hämeenlinna</c:v>
                </c:pt>
                <c:pt idx="7">
                  <c:v>Tampere</c:v>
                </c:pt>
                <c:pt idx="8">
                  <c:v>Helsinki</c:v>
                </c:pt>
                <c:pt idx="9">
                  <c:v>Pori</c:v>
                </c:pt>
                <c:pt idx="10">
                  <c:v>Vantaa</c:v>
                </c:pt>
                <c:pt idx="11">
                  <c:v>Oulu</c:v>
                </c:pt>
                <c:pt idx="12">
                  <c:v>Turku</c:v>
                </c:pt>
                <c:pt idx="13">
                  <c:v>Jyväskylä</c:v>
                </c:pt>
                <c:pt idx="14">
                  <c:v>Joensuu</c:v>
                </c:pt>
                <c:pt idx="15">
                  <c:v>Lahti</c:v>
                </c:pt>
              </c:strCache>
            </c:strRef>
          </c:cat>
          <c:val>
            <c:numRef>
              <c:f>Taul1!$C$3:$C$18</c:f>
              <c:numCache>
                <c:formatCode>0.0</c:formatCode>
                <c:ptCount val="16"/>
                <c:pt idx="0">
                  <c:v>7.2</c:v>
                </c:pt>
                <c:pt idx="1">
                  <c:v>8.6</c:v>
                </c:pt>
                <c:pt idx="2">
                  <c:v>9.5</c:v>
                </c:pt>
                <c:pt idx="3">
                  <c:v>9.8000000000000007</c:v>
                </c:pt>
                <c:pt idx="4">
                  <c:v>10.1</c:v>
                </c:pt>
                <c:pt idx="5">
                  <c:v>10.1</c:v>
                </c:pt>
                <c:pt idx="6">
                  <c:v>10.1</c:v>
                </c:pt>
                <c:pt idx="7">
                  <c:v>10.1</c:v>
                </c:pt>
                <c:pt idx="8">
                  <c:v>10.4</c:v>
                </c:pt>
                <c:pt idx="9">
                  <c:v>11</c:v>
                </c:pt>
                <c:pt idx="10">
                  <c:v>11.1</c:v>
                </c:pt>
                <c:pt idx="11">
                  <c:v>11.3</c:v>
                </c:pt>
                <c:pt idx="12">
                  <c:v>12.3</c:v>
                </c:pt>
                <c:pt idx="13">
                  <c:v>12.4</c:v>
                </c:pt>
                <c:pt idx="14">
                  <c:v>13.4</c:v>
                </c:pt>
                <c:pt idx="15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B3-44C0-BAF1-E8E0E3044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7"/>
        <c:axId val="507470408"/>
        <c:axId val="651540680"/>
      </c:barChart>
      <c:catAx>
        <c:axId val="50747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651540680"/>
        <c:crosses val="autoZero"/>
        <c:auto val="1"/>
        <c:lblAlgn val="ctr"/>
        <c:lblOffset val="100"/>
        <c:noMultiLvlLbl val="0"/>
      </c:catAx>
      <c:valAx>
        <c:axId val="65154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50747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4925">
      <a:solidFill>
        <a:srgbClr val="FFFFFF">
          <a:lumMod val="85000"/>
        </a:srgbClr>
      </a:solidFill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79672146090017E-2"/>
          <c:y val="0.12911529162889088"/>
          <c:w val="0.87276130116964123"/>
          <c:h val="0.78468545381283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ENN.KUVA!$A$8</c:f>
              <c:strCache>
                <c:ptCount val="1"/>
                <c:pt idx="0">
                  <c:v>Myönnetyt luvat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A0D-412D-A30C-D5BE8F7C07A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0D-412D-A30C-D5BE8F7C07AC}"/>
              </c:ext>
            </c:extLst>
          </c:dPt>
          <c:dLbls>
            <c:dLbl>
              <c:idx val="26"/>
              <c:layout>
                <c:manualLayout>
                  <c:x val="-5.01043841336116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0D-412D-A30C-D5BE8F7C0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ENN.KUVA!$I$4:$O$4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Tavoite</c:v>
                </c:pt>
              </c:strCache>
            </c:strRef>
          </c:cat>
          <c:val>
            <c:numRef>
              <c:f>ENN.KUVA!$I$8:$N$8</c:f>
              <c:numCache>
                <c:formatCode>0</c:formatCode>
                <c:ptCount val="6"/>
                <c:pt idx="0">
                  <c:v>1481</c:v>
                </c:pt>
                <c:pt idx="1">
                  <c:v>1247</c:v>
                </c:pt>
                <c:pt idx="2">
                  <c:v>1431</c:v>
                </c:pt>
                <c:pt idx="3">
                  <c:v>1152</c:v>
                </c:pt>
                <c:pt idx="4">
                  <c:v>1443</c:v>
                </c:pt>
                <c:pt idx="5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0D-412D-A30C-D5BE8F7C07AC}"/>
            </c:ext>
          </c:extLst>
        </c:ser>
        <c:ser>
          <c:idx val="1"/>
          <c:order val="1"/>
          <c:tx>
            <c:strRef>
              <c:f>ENN.KUVA!$A$24</c:f>
              <c:strCache>
                <c:ptCount val="1"/>
                <c:pt idx="0">
                  <c:v>Valmistuneet</c:v>
                </c:pt>
              </c:strCache>
            </c:strRef>
          </c:tx>
          <c:spPr>
            <a:solidFill>
              <a:srgbClr val="5971DF"/>
            </a:solidFill>
            <a:ln w="12700">
              <a:solidFill>
                <a:schemeClr val="accent6"/>
              </a:solidFill>
            </a:ln>
          </c:spPr>
          <c:invertIfNegative val="0"/>
          <c:dPt>
            <c:idx val="6"/>
            <c:invertIfNegative val="0"/>
            <c:bubble3D val="0"/>
            <c:spPr>
              <a:pattFill prst="dkHorz">
                <a:fgClr>
                  <a:srgbClr val="5971DF"/>
                </a:fgClr>
                <a:bgClr>
                  <a:schemeClr val="bg1"/>
                </a:bgClr>
              </a:pattFill>
              <a:ln w="12700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A0D-412D-A30C-D5BE8F7C07AC}"/>
              </c:ext>
            </c:extLst>
          </c:dPt>
          <c:dPt>
            <c:idx val="8"/>
            <c:invertIfNegative val="0"/>
            <c:bubble3D val="0"/>
            <c:spPr>
              <a:pattFill prst="dkHorz">
                <a:fgClr>
                  <a:srgbClr val="5971DF"/>
                </a:fgClr>
                <a:bgClr>
                  <a:schemeClr val="bg1"/>
                </a:bgClr>
              </a:pattFill>
              <a:ln w="12700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A0D-412D-A30C-D5BE8F7C07AC}"/>
              </c:ext>
            </c:extLst>
          </c:dPt>
          <c:dPt>
            <c:idx val="10"/>
            <c:invertIfNegative val="0"/>
            <c:bubble3D val="0"/>
            <c:spPr>
              <a:pattFill prst="pct60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A0D-412D-A30C-D5BE8F7C07AC}"/>
              </c:ext>
            </c:extLst>
          </c:dPt>
          <c:dPt>
            <c:idx val="13"/>
            <c:invertIfNegative val="0"/>
            <c:bubble3D val="0"/>
            <c:spPr>
              <a:pattFill prst="pct75">
                <a:fgClr>
                  <a:srgbClr val="5971DF"/>
                </a:fgClr>
                <a:bgClr>
                  <a:schemeClr val="bg1"/>
                </a:bgClr>
              </a:pattFill>
              <a:ln w="12700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A0D-412D-A30C-D5BE8F7C07A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A0D-412D-A30C-D5BE8F7C07A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A0D-412D-A30C-D5BE8F7C07A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A0D-412D-A30C-D5BE8F7C07A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A0D-412D-A30C-D5BE8F7C07A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EA0D-412D-A30C-D5BE8F7C07A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A0D-412D-A30C-D5BE8F7C07A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EA0D-412D-A30C-D5BE8F7C07AC}"/>
              </c:ext>
            </c:extLst>
          </c:dPt>
          <c:dLbls>
            <c:dLbl>
              <c:idx val="26"/>
              <c:layout>
                <c:manualLayout>
                  <c:x val="5.0104384133611689E-3"/>
                  <c:y val="5.46075202725044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0D-412D-A30C-D5BE8F7C0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ENN.KUVA!$I$4:$O$4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Tavoite</c:v>
                </c:pt>
              </c:strCache>
            </c:strRef>
          </c:cat>
          <c:val>
            <c:numRef>
              <c:f>ENN.KUVA!$I$24:$O$24</c:f>
              <c:numCache>
                <c:formatCode>0</c:formatCode>
                <c:ptCount val="7"/>
                <c:pt idx="0">
                  <c:v>1057</c:v>
                </c:pt>
                <c:pt idx="1">
                  <c:v>1803</c:v>
                </c:pt>
                <c:pt idx="2">
                  <c:v>950</c:v>
                </c:pt>
                <c:pt idx="3">
                  <c:v>1329</c:v>
                </c:pt>
                <c:pt idx="4">
                  <c:v>1208</c:v>
                </c:pt>
                <c:pt idx="5">
                  <c:v>1428</c:v>
                </c:pt>
                <c:pt idx="6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A0D-412D-A30C-D5BE8F7C0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44"/>
        <c:axId val="718077704"/>
        <c:axId val="718078096"/>
      </c:barChart>
      <c:catAx>
        <c:axId val="71807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sz="140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718078096"/>
        <c:crosses val="autoZero"/>
        <c:auto val="1"/>
        <c:lblAlgn val="ctr"/>
        <c:lblOffset val="10"/>
        <c:noMultiLvlLbl val="0"/>
      </c:catAx>
      <c:valAx>
        <c:axId val="718078096"/>
        <c:scaling>
          <c:orientation val="minMax"/>
        </c:scaling>
        <c:delete val="0"/>
        <c:axPos val="l"/>
        <c:majorGridlines>
          <c:spPr>
            <a:ln w="1905"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718077704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0970367583800678"/>
          <c:y val="4.1445804371914988E-2"/>
          <c:w val="0.74513850083677702"/>
          <c:h val="7.5221869648433581E-2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400" b="1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solidFill>
        <a:schemeClr val="tx2">
          <a:lumMod val="90000"/>
        </a:schemeClr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Asuntorakentaminen</a:t>
            </a:r>
            <a:r>
              <a:rPr lang="fi-FI" sz="16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3131195512549688E-2"/>
          <c:y val="0.25305979264669215"/>
          <c:w val="0.88261066381221021"/>
          <c:h val="0.67264188381145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ENN.KUVA!$A$21</c:f>
              <c:strCache>
                <c:ptCount val="1"/>
                <c:pt idx="0">
                  <c:v>Erilliset pientalot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(ENN.KUVA!$C$20:$G$20,ENN.KUVA!$J$20:$N$20)</c:f>
              <c:strCache>
                <c:ptCount val="6"/>
                <c:pt idx="0">
                  <c:v>2015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(ENN.KUVA!$C$21:$G$21,ENN.KUVA!$J$21:$N$21)</c:f>
              <c:numCache>
                <c:formatCode>0</c:formatCode>
                <c:ptCount val="6"/>
                <c:pt idx="0" formatCode="General">
                  <c:v>132</c:v>
                </c:pt>
                <c:pt idx="1">
                  <c:v>155</c:v>
                </c:pt>
                <c:pt idx="2">
                  <c:v>154</c:v>
                </c:pt>
                <c:pt idx="3">
                  <c:v>145</c:v>
                </c:pt>
                <c:pt idx="4">
                  <c:v>178</c:v>
                </c:pt>
                <c:pt idx="5">
                  <c:v>147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4F3-4B63-BCA9-2B68CC4D5150}"/>
            </c:ext>
          </c:extLst>
        </c:ser>
        <c:ser>
          <c:idx val="1"/>
          <c:order val="1"/>
          <c:tx>
            <c:strRef>
              <c:f>ENN.KUVA!$A$22</c:f>
              <c:strCache>
                <c:ptCount val="1"/>
                <c:pt idx="0">
                  <c:v>Rivitalot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(ENN.KUVA!$C$20:$G$20,ENN.KUVA!$J$20:$N$20)</c:f>
              <c:strCache>
                <c:ptCount val="6"/>
                <c:pt idx="0">
                  <c:v>2015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(ENN.KUVA!$C$22:$G$22,ENN.KUVA!$J$22:$N$22)</c:f>
              <c:numCache>
                <c:formatCode>0</c:formatCode>
                <c:ptCount val="6"/>
                <c:pt idx="0" formatCode="General">
                  <c:v>165</c:v>
                </c:pt>
                <c:pt idx="1">
                  <c:v>154</c:v>
                </c:pt>
                <c:pt idx="2">
                  <c:v>113</c:v>
                </c:pt>
                <c:pt idx="3">
                  <c:v>177</c:v>
                </c:pt>
                <c:pt idx="4">
                  <c:v>169</c:v>
                </c:pt>
                <c:pt idx="5">
                  <c:v>160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4F3-4B63-BCA9-2B68CC4D5150}"/>
            </c:ext>
          </c:extLst>
        </c:ser>
        <c:ser>
          <c:idx val="2"/>
          <c:order val="2"/>
          <c:tx>
            <c:strRef>
              <c:f>ENN.KUVA!$A$23</c:f>
              <c:strCache>
                <c:ptCount val="1"/>
                <c:pt idx="0">
                  <c:v>Kerrostalot ym.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(ENN.KUVA!$C$20:$G$20,ENN.KUVA!$J$20:$N$20)</c:f>
              <c:strCache>
                <c:ptCount val="6"/>
                <c:pt idx="0">
                  <c:v>2015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(ENN.KUVA!$C$23:$G$23,ENN.KUVA!$J$23:$N$23)</c:f>
              <c:numCache>
                <c:formatCode>General</c:formatCode>
                <c:ptCount val="6"/>
                <c:pt idx="0">
                  <c:v>685</c:v>
                </c:pt>
                <c:pt idx="1">
                  <c:v>1494</c:v>
                </c:pt>
                <c:pt idx="2">
                  <c:v>683</c:v>
                </c:pt>
                <c:pt idx="3">
                  <c:v>1007</c:v>
                </c:pt>
                <c:pt idx="4">
                  <c:v>861</c:v>
                </c:pt>
                <c:pt idx="5">
                  <c:v>1121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4F3-4B63-BCA9-2B68CC4D5150}"/>
            </c:ext>
          </c:extLst>
        </c:ser>
        <c:ser>
          <c:idx val="4"/>
          <c:order val="4"/>
          <c:tx>
            <c:strRef>
              <c:f>ENN.KUVA!$A$28</c:f>
              <c:strCache>
                <c:ptCount val="1"/>
                <c:pt idx="0">
                  <c:v>Wanha mylly (44 kpl v.2016) Finnvera (49 kpl v.2015), Turon asunnot (68 kpl v.2014)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shade val="70000"/>
              </a:schemeClr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cat>
            <c:strRef>
              <c:f>(ENN.KUVA!$C$20:$G$20,ENN.KUVA!$J$20:$N$20)</c:f>
              <c:strCache>
                <c:ptCount val="6"/>
                <c:pt idx="0">
                  <c:v>2015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 xmlns:c15="http://schemas.microsoft.com/office/drawing/2012/chart"/>
            </c:strRef>
          </c:cat>
          <c:val>
            <c:numRef>
              <c:f>ENN.KUVA!$B$25:$F$25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D4F3-4B63-BCA9-2B68CC4D5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718074176"/>
        <c:axId val="718074568"/>
        <c:extLst/>
      </c:barChart>
      <c:lineChart>
        <c:grouping val="standard"/>
        <c:varyColors val="0"/>
        <c:ser>
          <c:idx val="3"/>
          <c:order val="3"/>
          <c:tx>
            <c:strRef>
              <c:f>ENN.KUVA!$A$24</c:f>
              <c:strCache>
                <c:ptCount val="1"/>
                <c:pt idx="0">
                  <c:v>Valmistuneet</c:v>
                </c:pt>
              </c:strCache>
            </c:strRef>
          </c:tx>
          <c:spPr>
            <a:ln w="47625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(ENN.KUVA!$C$20:$G$20,ENN.KUVA!$J$20:$L$20)</c:f>
              <c:strCache>
                <c:ptCount val="4"/>
                <c:pt idx="0">
                  <c:v>2015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  <c:extLst/>
            </c:strRef>
          </c:cat>
          <c:val>
            <c:numRef>
              <c:f>(ENN.KUVA!$C$24:$G$24,ENN.KUVA!$J$24:$N$24)</c:f>
              <c:numCache>
                <c:formatCode>0</c:formatCode>
                <c:ptCount val="6"/>
                <c:pt idx="0" formatCode="General">
                  <c:v>1031</c:v>
                </c:pt>
                <c:pt idx="1">
                  <c:v>1803</c:v>
                </c:pt>
                <c:pt idx="2">
                  <c:v>950</c:v>
                </c:pt>
                <c:pt idx="3">
                  <c:v>1329</c:v>
                </c:pt>
                <c:pt idx="4">
                  <c:v>1208</c:v>
                </c:pt>
                <c:pt idx="5">
                  <c:v>1428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D4F3-4B63-BCA9-2B68CC4D5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074176"/>
        <c:axId val="718074568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ENN.KUVA!$A$24</c15:sqref>
                        </c15:formulaRef>
                      </c:ext>
                    </c:extLst>
                    <c:strCache>
                      <c:ptCount val="1"/>
                      <c:pt idx="0">
                        <c:v>Valmistuneet</c:v>
                      </c:pt>
                    </c:strCache>
                  </c:strRef>
                </c:tx>
                <c:spPr>
                  <a:ln w="47625" cap="rnd" cmpd="sng" algn="ctr">
                    <a:noFill/>
                    <a:prstDash val="solid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(ENN.KUVA!$G$24:$K$24,ENN.KUVA!$N$24)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 formatCode="General">
                        <c:v>1031</c:v>
                      </c:pt>
                      <c:pt idx="1">
                        <c:v>882</c:v>
                      </c:pt>
                      <c:pt idx="2">
                        <c:v>1057</c:v>
                      </c:pt>
                      <c:pt idx="3">
                        <c:v>1803</c:v>
                      </c:pt>
                      <c:pt idx="4">
                        <c:v>950</c:v>
                      </c:pt>
                      <c:pt idx="5">
                        <c:v>1428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D4F3-4B63-BCA9-2B68CC4D5150}"/>
                  </c:ext>
                </c:extLst>
              </c15:ser>
            </c15:filteredLineSeries>
          </c:ext>
        </c:extLst>
      </c:lineChart>
      <c:catAx>
        <c:axId val="7180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718074568"/>
        <c:crosses val="autoZero"/>
        <c:auto val="1"/>
        <c:lblAlgn val="ctr"/>
        <c:lblOffset val="100"/>
        <c:noMultiLvlLbl val="0"/>
      </c:catAx>
      <c:valAx>
        <c:axId val="718074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71807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712031260296046E-2"/>
          <c:y val="7.5678569629175629E-2"/>
          <c:w val="0.916460710344561"/>
          <c:h val="0.1098791441919800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Myönnetyt luvat </a:t>
            </a:r>
          </a:p>
        </c:rich>
      </c:tx>
      <c:layout>
        <c:manualLayout>
          <c:xMode val="edge"/>
          <c:yMode val="edge"/>
          <c:x val="0.20377730623530185"/>
          <c:y val="1.9909268529932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814210516848521E-2"/>
          <c:y val="0.28514158869110134"/>
          <c:w val="0.86854159607674852"/>
          <c:h val="0.63535423957421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ENN.KUVA!$A$5</c:f>
              <c:strCache>
                <c:ptCount val="1"/>
                <c:pt idx="0">
                  <c:v>Erilliset pientalot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cat>
            <c:strRef>
              <c:f>(ENN.KUVA!$B$4:$F$4,ENN.KUVA!$I$4:$N$4)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(ENN.KUVA!$B$5:$F$5,ENN.KUVA!$I$5:$N$5)</c:f>
              <c:numCache>
                <c:formatCode>General</c:formatCode>
                <c:ptCount val="6"/>
                <c:pt idx="0" formatCode="0">
                  <c:v>157</c:v>
                </c:pt>
                <c:pt idx="1">
                  <c:v>175</c:v>
                </c:pt>
                <c:pt idx="2">
                  <c:v>129</c:v>
                </c:pt>
                <c:pt idx="3">
                  <c:v>169</c:v>
                </c:pt>
                <c:pt idx="4">
                  <c:v>161</c:v>
                </c:pt>
                <c:pt idx="5">
                  <c:v>109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0E7-44F6-9B2D-857B056D1CA9}"/>
            </c:ext>
          </c:extLst>
        </c:ser>
        <c:ser>
          <c:idx val="1"/>
          <c:order val="1"/>
          <c:tx>
            <c:strRef>
              <c:f>ENN.KUVA!$A$6</c:f>
              <c:strCache>
                <c:ptCount val="1"/>
                <c:pt idx="0">
                  <c:v>Rivitalot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cat>
            <c:strRef>
              <c:f>(ENN.KUVA!$B$4:$F$4,ENN.KUVA!$I$4:$N$4)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(ENN.KUVA!$B$6:$F$6,ENN.KUVA!$I$6:$N$6)</c:f>
              <c:numCache>
                <c:formatCode>General</c:formatCode>
                <c:ptCount val="6"/>
                <c:pt idx="0" formatCode="0">
                  <c:v>153</c:v>
                </c:pt>
                <c:pt idx="1">
                  <c:v>120</c:v>
                </c:pt>
                <c:pt idx="2">
                  <c:v>202</c:v>
                </c:pt>
                <c:pt idx="3">
                  <c:v>114</c:v>
                </c:pt>
                <c:pt idx="4">
                  <c:v>150</c:v>
                </c:pt>
                <c:pt idx="5">
                  <c:v>139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0E7-44F6-9B2D-857B056D1CA9}"/>
            </c:ext>
          </c:extLst>
        </c:ser>
        <c:ser>
          <c:idx val="2"/>
          <c:order val="2"/>
          <c:tx>
            <c:strRef>
              <c:f>ENN.KUVA!$A$7</c:f>
              <c:strCache>
                <c:ptCount val="1"/>
                <c:pt idx="0">
                  <c:v>Kerrostalot ym.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(ENN.KUVA!$B$4:$F$4,ENN.KUVA!$I$4:$N$4)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(ENN.KUVA!$B$7:$F$7,ENN.KUVA!$I$7:$N$7)</c:f>
              <c:numCache>
                <c:formatCode>General</c:formatCode>
                <c:ptCount val="6"/>
                <c:pt idx="0" formatCode="0">
                  <c:v>1171</c:v>
                </c:pt>
                <c:pt idx="1">
                  <c:v>952</c:v>
                </c:pt>
                <c:pt idx="2">
                  <c:v>1100</c:v>
                </c:pt>
                <c:pt idx="3">
                  <c:v>869</c:v>
                </c:pt>
                <c:pt idx="4">
                  <c:v>1132</c:v>
                </c:pt>
                <c:pt idx="5">
                  <c:v>972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0E7-44F6-9B2D-857B056D1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718075352"/>
        <c:axId val="718075744"/>
      </c:barChart>
      <c:lineChart>
        <c:grouping val="standard"/>
        <c:varyColors val="0"/>
        <c:ser>
          <c:idx val="3"/>
          <c:order val="3"/>
          <c:tx>
            <c:strRef>
              <c:f>ENN.KUVA!$A$8</c:f>
              <c:strCache>
                <c:ptCount val="1"/>
                <c:pt idx="0">
                  <c:v>Myönnetyt luvat</c:v>
                </c:pt>
              </c:strCache>
            </c:strRef>
          </c:tx>
          <c:spPr>
            <a:ln w="47625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(ENN.KUVA!$B$4:$F$4,ENN.KUVA!$I$4:$N$4)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  <c:extLst/>
            </c:strRef>
          </c:cat>
          <c:val>
            <c:numRef>
              <c:f>(ENN.KUVA!$B$8:$F$8,ENN.KUVA!$I$8:$N$8)</c:f>
              <c:numCache>
                <c:formatCode>0</c:formatCode>
                <c:ptCount val="6"/>
                <c:pt idx="0">
                  <c:v>1481</c:v>
                </c:pt>
                <c:pt idx="1">
                  <c:v>1247</c:v>
                </c:pt>
                <c:pt idx="2">
                  <c:v>1431</c:v>
                </c:pt>
                <c:pt idx="3">
                  <c:v>1152</c:v>
                </c:pt>
                <c:pt idx="4">
                  <c:v>1443</c:v>
                </c:pt>
                <c:pt idx="5">
                  <c:v>1220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00E7-44F6-9B2D-857B056D1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075352"/>
        <c:axId val="718075744"/>
      </c:lineChart>
      <c:catAx>
        <c:axId val="71807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718075744"/>
        <c:crosses val="autoZero"/>
        <c:auto val="1"/>
        <c:lblAlgn val="ctr"/>
        <c:lblOffset val="100"/>
        <c:noMultiLvlLbl val="0"/>
      </c:catAx>
      <c:valAx>
        <c:axId val="718075744"/>
        <c:scaling>
          <c:orientation val="minMax"/>
          <c:max val="2000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71807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0952695176969354"/>
          <c:w val="0.98798965265933925"/>
          <c:h val="8.567063492063492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0.00816</cdr:x>
      <cdr:y>0.93253</cdr:y>
    </cdr:from>
    <cdr:to>
      <cdr:x>0.61884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3658" y="4803734"/>
          <a:ext cx="4764101" cy="347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200" dirty="0">
              <a:latin typeface="Corbel" panose="020B0503020204020204" pitchFamily="34" charset="0"/>
              <a:cs typeface="Arial" pitchFamily="34" charset="0"/>
            </a:rPr>
            <a:t>Lähde:</a:t>
          </a:r>
          <a:r>
            <a:rPr lang="fi-FI" sz="1200" baseline="0" dirty="0">
              <a:latin typeface="Corbel" panose="020B0503020204020204" pitchFamily="34" charset="0"/>
              <a:cs typeface="Arial" pitchFamily="34" charset="0"/>
            </a:rPr>
            <a:t> Tilastokeskus </a:t>
          </a:r>
          <a:r>
            <a:rPr lang="fi-FI" sz="1200" dirty="0">
              <a:latin typeface="Corbel" panose="020B0503020204020204" pitchFamily="34" charset="0"/>
              <a:cs typeface="Arial" pitchFamily="34" charset="0"/>
            </a:rPr>
            <a:t>, 2022 virallinen väkiluku julkaistu 31.3.2023</a:t>
          </a:r>
        </a:p>
      </cdr:txBody>
    </cdr:sp>
  </cdr:relSizeAnchor>
  <cdr:relSizeAnchor xmlns:cdr="http://schemas.openxmlformats.org/drawingml/2006/chartDrawing">
    <cdr:from>
      <cdr:x>0.83283</cdr:x>
      <cdr:y>0.30262</cdr:y>
    </cdr:from>
    <cdr:to>
      <cdr:x>0.92662</cdr:x>
      <cdr:y>0.36615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783913" y="936793"/>
          <a:ext cx="426136" cy="19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i-FI" sz="10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0.92013</cdr:y>
    </cdr:from>
    <cdr:to>
      <cdr:x>0.74375</cdr:x>
      <cdr:y>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457199" y="2743201"/>
          <a:ext cx="2943225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</cdr:x>
      <cdr:y>0.0281</cdr:y>
    </cdr:from>
    <cdr:to>
      <cdr:x>0.11461</cdr:x>
      <cdr:y>0.08767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0" y="111565"/>
          <a:ext cx="762000" cy="236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i-FI" sz="1400" baseline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rPr>
            <a:t> A</a:t>
          </a:r>
          <a:r>
            <a:rPr lang="fi-FI" sz="140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rPr>
            <a:t>suntoa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</cdr:x>
      <cdr:y>0.92013</cdr:y>
    </cdr:from>
    <cdr:to>
      <cdr:x>0.74375</cdr:x>
      <cdr:y>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457199" y="2743201"/>
          <a:ext cx="2943225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</cdr:x>
      <cdr:y>0.1512</cdr:y>
    </cdr:from>
    <cdr:to>
      <cdr:x>0.12847</cdr:x>
      <cdr:y>0.23427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0" y="536624"/>
          <a:ext cx="557344" cy="294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900">
              <a:latin typeface="Arial" panose="020B0604020202020204" pitchFamily="34" charset="0"/>
              <a:cs typeface="Arial" panose="020B0604020202020204" pitchFamily="34" charset="0"/>
            </a:rPr>
            <a:t>asuntoa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</cdr:x>
      <cdr:y>0.92013</cdr:y>
    </cdr:from>
    <cdr:to>
      <cdr:x>0.74375</cdr:x>
      <cdr:y>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457199" y="2743201"/>
          <a:ext cx="2943225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</cdr:x>
      <cdr:y>0.1807</cdr:y>
    </cdr:from>
    <cdr:to>
      <cdr:x>0.12847</cdr:x>
      <cdr:y>0.26377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0" y="738832"/>
          <a:ext cx="667918" cy="33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900" dirty="0">
              <a:latin typeface="Arial" panose="020B0604020202020204" pitchFamily="34" charset="0"/>
              <a:cs typeface="Arial" panose="020B0604020202020204" pitchFamily="34" charset="0"/>
            </a:rPr>
            <a:t>asuntoa</a:t>
          </a:r>
        </a:p>
      </cdr:txBody>
    </cdr:sp>
  </cdr:relSizeAnchor>
  <cdr:relSizeAnchor xmlns:cdr="http://schemas.openxmlformats.org/drawingml/2006/chartDrawing">
    <cdr:from>
      <cdr:x>0.78082</cdr:x>
      <cdr:y>0.44079</cdr:y>
    </cdr:from>
    <cdr:to>
      <cdr:x>1</cdr:x>
      <cdr:y>0.75658</cdr:y>
    </cdr:to>
    <cdr:sp macro="" textlink="">
      <cdr:nvSpPr>
        <cdr:cNvPr id="5" name="Tekstiruutu 4"/>
        <cdr:cNvSpPr txBox="1"/>
      </cdr:nvSpPr>
      <cdr:spPr>
        <a:xfrm xmlns:a="http://schemas.openxmlformats.org/drawingml/2006/main">
          <a:off x="3609975" y="12763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BFCD-9BD3-4AED-8963-4E0C77965402}" type="datetimeFigureOut">
              <a:rPr lang="fi-FI" smtClean="0"/>
              <a:t>3.4.2023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86CA1-9DF3-4AF0-BFD0-2329C43040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67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86CA1-9DF3-4AF0-BFD0-2329C430404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40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86CA1-9DF3-4AF0-BFD0-2329C4304046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42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75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C2BB4-0084-4C51-890A-9AE0EA23797A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4975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08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rgbClr val="250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2AFE9897-CA12-44FF-AD1B-50551EFE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" y="723900"/>
            <a:ext cx="1466849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31" y="5211745"/>
            <a:ext cx="4632909" cy="1113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59941" y="0"/>
            <a:ext cx="6856641" cy="6904125"/>
          </a:xfrm>
          <a:custGeom>
            <a:avLst/>
            <a:gdLst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0 w 6847900"/>
              <a:gd name="connsiteY10" fmla="*/ 0 h 6876700"/>
              <a:gd name="connsiteX11" fmla="*/ 1 w 6847900"/>
              <a:gd name="connsiteY11" fmla="*/ 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0 h 6876700"/>
              <a:gd name="connsiteX12" fmla="*/ 1 w 6847900"/>
              <a:gd name="connsiteY12" fmla="*/ 0 h 6876700"/>
              <a:gd name="connsiteX13" fmla="*/ 1 w 6847900"/>
              <a:gd name="connsiteY13" fmla="*/ 6876700 h 6876700"/>
              <a:gd name="connsiteX14" fmla="*/ 0 w 6847900"/>
              <a:gd name="connsiteY14" fmla="*/ 6876700 h 6876700"/>
              <a:gd name="connsiteX15" fmla="*/ 0 w 6847900"/>
              <a:gd name="connsiteY15" fmla="*/ 0 h 6876700"/>
              <a:gd name="connsiteX0" fmla="*/ 2970804 w 6847900"/>
              <a:gd name="connsiteY0" fmla="*/ 14336 h 6891036"/>
              <a:gd name="connsiteX1" fmla="*/ 3401652 w 6847900"/>
              <a:gd name="connsiteY1" fmla="*/ 14336 h 6891036"/>
              <a:gd name="connsiteX2" fmla="*/ 3560351 w 6847900"/>
              <a:gd name="connsiteY2" fmla="*/ 50785 h 6891036"/>
              <a:gd name="connsiteX3" fmla="*/ 6842399 w 6847900"/>
              <a:gd name="connsiteY3" fmla="*/ 3948375 h 6891036"/>
              <a:gd name="connsiteX4" fmla="*/ 3280742 w 6847900"/>
              <a:gd name="connsiteY4" fmla="*/ 5563073 h 6891036"/>
              <a:gd name="connsiteX5" fmla="*/ 3366617 w 6847900"/>
              <a:gd name="connsiteY5" fmla="*/ 6843563 h 6891036"/>
              <a:gd name="connsiteX6" fmla="*/ 1800359 w 6847900"/>
              <a:gd name="connsiteY6" fmla="*/ 5991512 h 6891036"/>
              <a:gd name="connsiteX7" fmla="*/ 85925 w 6847900"/>
              <a:gd name="connsiteY7" fmla="*/ 2748500 h 6891036"/>
              <a:gd name="connsiteX8" fmla="*/ 3312643 w 6847900"/>
              <a:gd name="connsiteY8" fmla="*/ 2950544 h 6891036"/>
              <a:gd name="connsiteX9" fmla="*/ 2844879 w 6847900"/>
              <a:gd name="connsiteY9" fmla="*/ 37411 h 6891036"/>
              <a:gd name="connsiteX10" fmla="*/ 2970804 w 6847900"/>
              <a:gd name="connsiteY10" fmla="*/ 14336 h 6891036"/>
              <a:gd name="connsiteX11" fmla="*/ 0 w 6847900"/>
              <a:gd name="connsiteY11" fmla="*/ 14336 h 6891036"/>
              <a:gd name="connsiteX12" fmla="*/ 1 w 6847900"/>
              <a:gd name="connsiteY12" fmla="*/ 14336 h 6891036"/>
              <a:gd name="connsiteX13" fmla="*/ 1 w 6847900"/>
              <a:gd name="connsiteY13" fmla="*/ 6891036 h 6891036"/>
              <a:gd name="connsiteX14" fmla="*/ 0 w 6847900"/>
              <a:gd name="connsiteY14" fmla="*/ 6891036 h 6891036"/>
              <a:gd name="connsiteX15" fmla="*/ 0 w 6847900"/>
              <a:gd name="connsiteY15" fmla="*/ 14336 h 6891036"/>
              <a:gd name="connsiteX0" fmla="*/ 2970804 w 6847900"/>
              <a:gd name="connsiteY0" fmla="*/ 18623 h 6895323"/>
              <a:gd name="connsiteX1" fmla="*/ 3401652 w 6847900"/>
              <a:gd name="connsiteY1" fmla="*/ 18623 h 6895323"/>
              <a:gd name="connsiteX2" fmla="*/ 3560351 w 6847900"/>
              <a:gd name="connsiteY2" fmla="*/ 55072 h 6895323"/>
              <a:gd name="connsiteX3" fmla="*/ 6842399 w 6847900"/>
              <a:gd name="connsiteY3" fmla="*/ 3952662 h 6895323"/>
              <a:gd name="connsiteX4" fmla="*/ 3280742 w 6847900"/>
              <a:gd name="connsiteY4" fmla="*/ 5567360 h 6895323"/>
              <a:gd name="connsiteX5" fmla="*/ 3366617 w 6847900"/>
              <a:gd name="connsiteY5" fmla="*/ 6847850 h 6895323"/>
              <a:gd name="connsiteX6" fmla="*/ 1800359 w 6847900"/>
              <a:gd name="connsiteY6" fmla="*/ 5995799 h 6895323"/>
              <a:gd name="connsiteX7" fmla="*/ 85925 w 6847900"/>
              <a:gd name="connsiteY7" fmla="*/ 2752787 h 6895323"/>
              <a:gd name="connsiteX8" fmla="*/ 3312643 w 6847900"/>
              <a:gd name="connsiteY8" fmla="*/ 2954831 h 6895323"/>
              <a:gd name="connsiteX9" fmla="*/ 2844879 w 6847900"/>
              <a:gd name="connsiteY9" fmla="*/ 41698 h 6895323"/>
              <a:gd name="connsiteX10" fmla="*/ 2970804 w 6847900"/>
              <a:gd name="connsiteY10" fmla="*/ 18623 h 6895323"/>
              <a:gd name="connsiteX11" fmla="*/ 0 w 6847900"/>
              <a:gd name="connsiteY11" fmla="*/ 18623 h 6895323"/>
              <a:gd name="connsiteX12" fmla="*/ 1 w 6847900"/>
              <a:gd name="connsiteY12" fmla="*/ 18623 h 6895323"/>
              <a:gd name="connsiteX13" fmla="*/ 1 w 6847900"/>
              <a:gd name="connsiteY13" fmla="*/ 6895323 h 6895323"/>
              <a:gd name="connsiteX14" fmla="*/ 0 w 6847900"/>
              <a:gd name="connsiteY14" fmla="*/ 6895323 h 6895323"/>
              <a:gd name="connsiteX15" fmla="*/ 0 w 6847900"/>
              <a:gd name="connsiteY15" fmla="*/ 18623 h 689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47900" h="6895323">
                <a:moveTo>
                  <a:pt x="2970804" y="18623"/>
                </a:moveTo>
                <a:cubicBezTo>
                  <a:pt x="3049909" y="2496"/>
                  <a:pt x="3153206" y="-13633"/>
                  <a:pt x="3401652" y="18623"/>
                </a:cubicBezTo>
                <a:lnTo>
                  <a:pt x="3560351" y="55072"/>
                </a:lnTo>
                <a:cubicBezTo>
                  <a:pt x="4415738" y="319083"/>
                  <a:pt x="6420326" y="1508017"/>
                  <a:pt x="6842399" y="3952662"/>
                </a:cubicBezTo>
                <a:cubicBezTo>
                  <a:pt x="7007883" y="7473355"/>
                  <a:pt x="3386019" y="3671300"/>
                  <a:pt x="3280742" y="5567360"/>
                </a:cubicBezTo>
                <a:cubicBezTo>
                  <a:pt x="3255648" y="6019301"/>
                  <a:pt x="3570167" y="6706594"/>
                  <a:pt x="3366617" y="6847850"/>
                </a:cubicBezTo>
                <a:cubicBezTo>
                  <a:pt x="3163067" y="6989106"/>
                  <a:pt x="2410878" y="6595208"/>
                  <a:pt x="1800359" y="5995799"/>
                </a:cubicBezTo>
                <a:cubicBezTo>
                  <a:pt x="1153175" y="5360392"/>
                  <a:pt x="-377323" y="3896877"/>
                  <a:pt x="85925" y="2752787"/>
                </a:cubicBezTo>
                <a:cubicBezTo>
                  <a:pt x="549173" y="1608697"/>
                  <a:pt x="4668383" y="4441833"/>
                  <a:pt x="3312643" y="2954831"/>
                </a:cubicBezTo>
                <a:cubicBezTo>
                  <a:pt x="1627836" y="1061059"/>
                  <a:pt x="2128420" y="228325"/>
                  <a:pt x="2844879" y="41698"/>
                </a:cubicBezTo>
                <a:lnTo>
                  <a:pt x="2970804" y="18623"/>
                </a:lnTo>
                <a:close/>
                <a:moveTo>
                  <a:pt x="0" y="18623"/>
                </a:moveTo>
                <a:lnTo>
                  <a:pt x="1" y="18623"/>
                </a:lnTo>
                <a:lnTo>
                  <a:pt x="1" y="6895323"/>
                </a:lnTo>
                <a:lnTo>
                  <a:pt x="0" y="6895323"/>
                </a:lnTo>
                <a:lnTo>
                  <a:pt x="0" y="18623"/>
                </a:lnTo>
                <a:close/>
              </a:path>
            </a:pathLst>
          </a:custGeom>
          <a:solidFill>
            <a:srgbClr val="FDAA63"/>
          </a:solidFill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</p:spTree>
    <p:extLst>
      <p:ext uri="{BB962C8B-B14F-4D97-AF65-F5344CB8AC3E}">
        <p14:creationId xmlns:p14="http://schemas.microsoft.com/office/powerpoint/2010/main" val="119067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77768491-CE63-443B-973D-7133997F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>
            <a:fillRect/>
          </a:stretch>
        </p:blipFill>
        <p:spPr bwMode="auto">
          <a:xfrm>
            <a:off x="-4234" y="0"/>
            <a:ext cx="9137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4F08A7E5-04AD-4B0F-8781-434DBFFB1DF9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508377"/>
            <a:ext cx="7356928" cy="2105681"/>
          </a:xfrm>
        </p:spPr>
        <p:txBody>
          <a:bodyPr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3614059"/>
            <a:ext cx="7356928" cy="16087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F8D8604-AF8E-4D50-B25B-602A0FCB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C0BD-221C-4ECF-90B1-B7CEB6EF6B7F}" type="datetime1">
              <a:rPr lang="fi-FI" smtClean="0"/>
              <a:t>3.4.2023</a:t>
            </a:fld>
            <a:endParaRPr lang="en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AA23C4-EE4E-48C0-99F3-977BCAFEA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0B8C-A042-4FBC-BECB-0B823729F4E5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974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6323511-23DF-4F4C-BCCB-F810BF22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4947"/>
          <a:stretch>
            <a:fillRect/>
          </a:stretch>
        </p:blipFill>
        <p:spPr bwMode="auto">
          <a:xfrm>
            <a:off x="1" y="0"/>
            <a:ext cx="7979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90B46242-4BB8-4BE5-939D-19C3BDD225C7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18DD5DDA-5069-4973-9A12-0514A5AF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88901"/>
            <a:ext cx="632884" cy="1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508377"/>
            <a:ext cx="7356928" cy="2105681"/>
          </a:xfrm>
        </p:spPr>
        <p:txBody>
          <a:bodyPr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3614059"/>
            <a:ext cx="7356928" cy="16087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27007C-58BD-42C9-AE95-C3B35DB8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7952-64B6-4537-BE71-94FF337F9AA8}" type="datetime1">
              <a:rPr lang="fi-FI" smtClean="0"/>
              <a:t>3.4.2023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A095E3-D37D-4FF2-B504-5A836C93A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50BE-7A76-4121-AFA0-C490F1FCF0E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914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5" y="844061"/>
            <a:ext cx="11110543" cy="115580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333" y="2299723"/>
            <a:ext cx="5416895" cy="40090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774" y="2289977"/>
            <a:ext cx="5416895" cy="40188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CD9E51-FEB1-4E41-B4FD-A0BB0F3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9365-C279-4CCF-9DCE-47F3F304E35D}" type="datetime1">
              <a:rPr lang="fi-FI" smtClean="0"/>
              <a:t>3.4.2023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9803-E64B-4DF5-8770-8C50C231E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4E6F-9B8A-4C18-B53C-1E726F555B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0926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4" y="844061"/>
            <a:ext cx="11101753" cy="1155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123" y="2289977"/>
            <a:ext cx="5416896" cy="54359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123" y="2833572"/>
            <a:ext cx="5416896" cy="34793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980" y="2289977"/>
            <a:ext cx="5416896" cy="54359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980" y="2833572"/>
            <a:ext cx="5416896" cy="34793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C863AE-7B80-4150-BAA7-990392EA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C281-6AD7-4B19-8768-3C1C6C55A107}" type="datetime1">
              <a:rPr lang="fi-FI" smtClean="0"/>
              <a:t>3.4.2023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5D9AD9-23D6-4D36-894F-E78631B73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D4F-6196-4378-A05A-CB9A3A1387BE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03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4" y="844061"/>
            <a:ext cx="11101753" cy="110352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55E06F-D62A-4864-A2B4-F9CC18F6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3BE3-E63C-4E5A-9D77-C86523A19A82}" type="datetime1">
              <a:rPr lang="fi-FI" smtClean="0"/>
              <a:t>3.4.2023</a:t>
            </a:fld>
            <a:endParaRPr lang="en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77A7FD-1665-47E2-83B6-BD1D76CBA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014B-2E3D-4B6E-9425-41719D8F44E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0219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FF8954-DBBA-437E-B742-4DF9DBE4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6448-7DD6-412D-805D-7866634F6DFC}" type="datetime1">
              <a:rPr lang="fi-FI" smtClean="0"/>
              <a:t>3.4.2023</a:t>
            </a:fld>
            <a:endParaRPr lang="en-FI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B76C4E-BE56-41D0-8897-4959B4EFA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F823-BFC8-48F7-81B7-4FCB91D704B6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954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5" y="844057"/>
            <a:ext cx="4218111" cy="1213343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44057"/>
            <a:ext cx="6454897" cy="54688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915" y="2057399"/>
            <a:ext cx="4218111" cy="42554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DA12B6-9942-4E43-A6AB-2BD62F78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E1EF-4229-4DB7-A534-B4831DEBF4A6}" type="datetime1">
              <a:rPr lang="fi-FI" smtClean="0"/>
              <a:t>3.4.2023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24E6C-EB12-4042-822B-CFD34B63E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72AB-FB46-4BCA-B69B-D41D657CAFC5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841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975" y="842134"/>
            <a:ext cx="4218111" cy="1213343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916" y="842134"/>
            <a:ext cx="6454897" cy="54688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9975" y="2055476"/>
            <a:ext cx="4218111" cy="425547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D5A59F-04B0-410E-8156-15678157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2851-8CE6-4BA1-B7DF-F711D4E524BB}" type="datetime1">
              <a:rPr lang="fi-FI" smtClean="0"/>
              <a:t>3.4.2023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C0D4-0E1E-4553-BAF5-ED393247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D1AC-CDD4-47CA-AF42-19E932A2761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141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30585247-D089-4A04-9691-57E2CD73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77C1DE7-B1C0-487C-A4C4-0D045494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723901"/>
            <a:ext cx="1701800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3" y="2986929"/>
            <a:ext cx="5405236" cy="1103524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53915" y="4212772"/>
            <a:ext cx="5405236" cy="1267469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45718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53914" y="5602562"/>
            <a:ext cx="5405236" cy="8313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82097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5A7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0A0D7361-B0AD-4891-9E83-BAB6974A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" y="723900"/>
            <a:ext cx="1466849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23789" y="2"/>
            <a:ext cx="6868211" cy="6857999"/>
          </a:xfrm>
          <a:custGeom>
            <a:avLst/>
            <a:gdLst>
              <a:gd name="connsiteX0" fmla="*/ 1052822 w 6868210"/>
              <a:gd name="connsiteY0" fmla="*/ 0 h 6857999"/>
              <a:gd name="connsiteX1" fmla="*/ 6868210 w 6868210"/>
              <a:gd name="connsiteY1" fmla="*/ 0 h 6857999"/>
              <a:gd name="connsiteX2" fmla="*/ 6868210 w 6868210"/>
              <a:gd name="connsiteY2" fmla="*/ 3 h 6857999"/>
              <a:gd name="connsiteX3" fmla="*/ 5825322 w 6868210"/>
              <a:gd name="connsiteY3" fmla="*/ 2288970 h 6857999"/>
              <a:gd name="connsiteX4" fmla="*/ 6860591 w 6868210"/>
              <a:gd name="connsiteY4" fmla="*/ 2285999 h 6857999"/>
              <a:gd name="connsiteX5" fmla="*/ 5821091 w 6868210"/>
              <a:gd name="connsiteY5" fmla="*/ 4575599 h 6857999"/>
              <a:gd name="connsiteX6" fmla="*/ 6868210 w 6868210"/>
              <a:gd name="connsiteY6" fmla="*/ 4569030 h 6857999"/>
              <a:gd name="connsiteX7" fmla="*/ 6868210 w 6868210"/>
              <a:gd name="connsiteY7" fmla="*/ 4569495 h 6857999"/>
              <a:gd name="connsiteX8" fmla="*/ 5831967 w 6868210"/>
              <a:gd name="connsiteY8" fmla="*/ 6857999 h 6857999"/>
              <a:gd name="connsiteX9" fmla="*/ 3058004 w 6868210"/>
              <a:gd name="connsiteY9" fmla="*/ 6857999 h 6857999"/>
              <a:gd name="connsiteX10" fmla="*/ 3095 w 6868210"/>
              <a:gd name="connsiteY10" fmla="*/ 6857304 h 6857999"/>
              <a:gd name="connsiteX11" fmla="*/ 1048846 w 6868210"/>
              <a:gd name="connsiteY11" fmla="*/ 4573451 h 6857999"/>
              <a:gd name="connsiteX12" fmla="*/ 0 w 6868210"/>
              <a:gd name="connsiteY12" fmla="*/ 4573955 h 6857999"/>
              <a:gd name="connsiteX13" fmla="*/ 1043794 w 6868210"/>
              <a:gd name="connsiteY13" fmla="*/ 2289977 h 6857999"/>
              <a:gd name="connsiteX14" fmla="*/ 4858 w 6868210"/>
              <a:gd name="connsiteY14" fmla="*/ 2289442 h 6857999"/>
              <a:gd name="connsiteX15" fmla="*/ 1052822 w 6868210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8210" h="6857999">
                <a:moveTo>
                  <a:pt x="1052822" y="0"/>
                </a:moveTo>
                <a:lnTo>
                  <a:pt x="6868210" y="0"/>
                </a:lnTo>
                <a:lnTo>
                  <a:pt x="6868210" y="3"/>
                </a:lnTo>
                <a:lnTo>
                  <a:pt x="5825322" y="2288970"/>
                </a:lnTo>
                <a:lnTo>
                  <a:pt x="6860591" y="2285999"/>
                </a:lnTo>
                <a:lnTo>
                  <a:pt x="5821091" y="4575599"/>
                </a:lnTo>
                <a:lnTo>
                  <a:pt x="6868210" y="4569030"/>
                </a:lnTo>
                <a:lnTo>
                  <a:pt x="6868210" y="4569495"/>
                </a:lnTo>
                <a:lnTo>
                  <a:pt x="5831967" y="6857999"/>
                </a:lnTo>
                <a:lnTo>
                  <a:pt x="3058004" y="6857999"/>
                </a:lnTo>
                <a:lnTo>
                  <a:pt x="3095" y="6857304"/>
                </a:lnTo>
                <a:lnTo>
                  <a:pt x="1048846" y="4573451"/>
                </a:lnTo>
                <a:lnTo>
                  <a:pt x="0" y="4573955"/>
                </a:lnTo>
                <a:lnTo>
                  <a:pt x="1043794" y="2289977"/>
                </a:lnTo>
                <a:lnTo>
                  <a:pt x="4858" y="2289442"/>
                </a:lnTo>
                <a:cubicBezTo>
                  <a:pt x="100108" y="2102752"/>
                  <a:pt x="698492" y="746760"/>
                  <a:pt x="1052822" y="0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31" y="5211745"/>
            <a:ext cx="4632909" cy="1113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275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652BBCA-8326-440E-8306-0FF65A97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" y="723900"/>
            <a:ext cx="1466849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31" y="5211745"/>
            <a:ext cx="4632909" cy="1113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43136" y="0"/>
            <a:ext cx="6848864" cy="6858000"/>
          </a:xfrm>
          <a:custGeom>
            <a:avLst/>
            <a:gdLst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3 w 6848864"/>
              <a:gd name="connsiteY4" fmla="*/ 0 h 6858000"/>
              <a:gd name="connsiteX5" fmla="*/ 6848864 w 6848864"/>
              <a:gd name="connsiteY5" fmla="*/ 0 h 6858000"/>
              <a:gd name="connsiteX6" fmla="*/ 6848864 w 6848864"/>
              <a:gd name="connsiteY6" fmla="*/ 3428980 h 6858000"/>
              <a:gd name="connsiteX7" fmla="*/ 6848863 w 6848864"/>
              <a:gd name="connsiteY7" fmla="*/ 3428960 h 6858000"/>
              <a:gd name="connsiteX8" fmla="*/ 1996588 w 6848864"/>
              <a:gd name="connsiteY8" fmla="*/ 0 h 6858000"/>
              <a:gd name="connsiteX9" fmla="*/ 3952612 w 6848864"/>
              <a:gd name="connsiteY9" fmla="*/ 1594205 h 6858000"/>
              <a:gd name="connsiteX10" fmla="*/ 3960306 w 6848864"/>
              <a:gd name="connsiteY10" fmla="*/ 1644622 h 6858000"/>
              <a:gd name="connsiteX11" fmla="*/ 4075116 w 6848864"/>
              <a:gd name="connsiteY11" fmla="*/ 1589315 h 6858000"/>
              <a:gd name="connsiteX12" fmla="*/ 4852278 w 6848864"/>
              <a:gd name="connsiteY12" fmla="*/ 1432413 h 6858000"/>
              <a:gd name="connsiteX13" fmla="*/ 6838557 w 6848864"/>
              <a:gd name="connsiteY13" fmla="*/ 3224861 h 6858000"/>
              <a:gd name="connsiteX14" fmla="*/ 6848863 w 6848864"/>
              <a:gd name="connsiteY14" fmla="*/ 3428960 h 6858000"/>
              <a:gd name="connsiteX15" fmla="*/ 6848863 w 6848864"/>
              <a:gd name="connsiteY15" fmla="*/ 3429040 h 6858000"/>
              <a:gd name="connsiteX16" fmla="*/ 6838557 w 6848864"/>
              <a:gd name="connsiteY16" fmla="*/ 3633140 h 6858000"/>
              <a:gd name="connsiteX17" fmla="*/ 4852278 w 6848864"/>
              <a:gd name="connsiteY17" fmla="*/ 5425587 h 6858000"/>
              <a:gd name="connsiteX18" fmla="*/ 4008570 w 6848864"/>
              <a:gd name="connsiteY18" fmla="*/ 5239088 h 6858000"/>
              <a:gd name="connsiteX19" fmla="*/ 3960218 w 6848864"/>
              <a:gd name="connsiteY19" fmla="*/ 5213955 h 6858000"/>
              <a:gd name="connsiteX20" fmla="*/ 3952612 w 6848864"/>
              <a:gd name="connsiteY20" fmla="*/ 5263795 h 6858000"/>
              <a:gd name="connsiteX21" fmla="*/ 1996588 w 6848864"/>
              <a:gd name="connsiteY21" fmla="*/ 6858000 h 6858000"/>
              <a:gd name="connsiteX22" fmla="*/ 1 w 6848864"/>
              <a:gd name="connsiteY22" fmla="*/ 4861413 h 6858000"/>
              <a:gd name="connsiteX23" fmla="*/ 584788 w 6848864"/>
              <a:gd name="connsiteY23" fmla="*/ 3449613 h 6858000"/>
              <a:gd name="connsiteX24" fmla="*/ 607468 w 6848864"/>
              <a:gd name="connsiteY24" fmla="*/ 3429000 h 6858000"/>
              <a:gd name="connsiteX25" fmla="*/ 584788 w 6848864"/>
              <a:gd name="connsiteY25" fmla="*/ 3408388 h 6858000"/>
              <a:gd name="connsiteX26" fmla="*/ 1 w 6848864"/>
              <a:gd name="connsiteY26" fmla="*/ 1996587 h 6858000"/>
              <a:gd name="connsiteX27" fmla="*/ 1996588 w 6848864"/>
              <a:gd name="connsiteY27" fmla="*/ 0 h 6858000"/>
              <a:gd name="connsiteX28" fmla="*/ 0 w 6848864"/>
              <a:gd name="connsiteY28" fmla="*/ 0 h 6858000"/>
              <a:gd name="connsiteX29" fmla="*/ 1 w 6848864"/>
              <a:gd name="connsiteY29" fmla="*/ 0 h 6858000"/>
              <a:gd name="connsiteX30" fmla="*/ 1 w 6848864"/>
              <a:gd name="connsiteY30" fmla="*/ 1996587 h 6858000"/>
              <a:gd name="connsiteX31" fmla="*/ 1 w 6848864"/>
              <a:gd name="connsiteY31" fmla="*/ 4861413 h 6858000"/>
              <a:gd name="connsiteX32" fmla="*/ 1 w 6848864"/>
              <a:gd name="connsiteY32" fmla="*/ 6858000 h 6858000"/>
              <a:gd name="connsiteX33" fmla="*/ 0 w 6848864"/>
              <a:gd name="connsiteY3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848864" h="6858000">
                <a:moveTo>
                  <a:pt x="6848864" y="3429020"/>
                </a:moveTo>
                <a:lnTo>
                  <a:pt x="6848864" y="6858000"/>
                </a:lnTo>
                <a:lnTo>
                  <a:pt x="6848863" y="6858000"/>
                </a:lnTo>
                <a:lnTo>
                  <a:pt x="6848863" y="3429040"/>
                </a:lnTo>
                <a:close/>
                <a:moveTo>
                  <a:pt x="6848863" y="0"/>
                </a:moveTo>
                <a:lnTo>
                  <a:pt x="6848864" y="0"/>
                </a:lnTo>
                <a:lnTo>
                  <a:pt x="6848864" y="3428980"/>
                </a:lnTo>
                <a:lnTo>
                  <a:pt x="6848863" y="3428960"/>
                </a:lnTo>
                <a:close/>
                <a:moveTo>
                  <a:pt x="1996588" y="0"/>
                </a:moveTo>
                <a:cubicBezTo>
                  <a:pt x="2961438" y="0"/>
                  <a:pt x="3766437" y="684394"/>
                  <a:pt x="3952612" y="1594205"/>
                </a:cubicBezTo>
                <a:lnTo>
                  <a:pt x="3960306" y="1644622"/>
                </a:lnTo>
                <a:lnTo>
                  <a:pt x="4075116" y="1589315"/>
                </a:lnTo>
                <a:cubicBezTo>
                  <a:pt x="4313984" y="1488282"/>
                  <a:pt x="4576607" y="1432413"/>
                  <a:pt x="4852278" y="1432413"/>
                </a:cubicBezTo>
                <a:cubicBezTo>
                  <a:pt x="5886045" y="1432413"/>
                  <a:pt x="6736312" y="2218069"/>
                  <a:pt x="6838557" y="3224861"/>
                </a:cubicBezTo>
                <a:lnTo>
                  <a:pt x="6848863" y="3428960"/>
                </a:lnTo>
                <a:lnTo>
                  <a:pt x="6848863" y="3429040"/>
                </a:lnTo>
                <a:lnTo>
                  <a:pt x="6838557" y="3633140"/>
                </a:lnTo>
                <a:cubicBezTo>
                  <a:pt x="6736312" y="4639931"/>
                  <a:pt x="5886045" y="5425587"/>
                  <a:pt x="4852278" y="5425587"/>
                </a:cubicBezTo>
                <a:cubicBezTo>
                  <a:pt x="4550763" y="5425587"/>
                  <a:pt x="4264858" y="5358752"/>
                  <a:pt x="4008570" y="5239088"/>
                </a:cubicBezTo>
                <a:lnTo>
                  <a:pt x="3960218" y="5213955"/>
                </a:lnTo>
                <a:lnTo>
                  <a:pt x="3952612" y="5263795"/>
                </a:lnTo>
                <a:cubicBezTo>
                  <a:pt x="3766437" y="6173607"/>
                  <a:pt x="2961438" y="6858000"/>
                  <a:pt x="1996588" y="6858000"/>
                </a:cubicBezTo>
                <a:cubicBezTo>
                  <a:pt x="893903" y="6858000"/>
                  <a:pt x="1" y="5964098"/>
                  <a:pt x="1" y="4861413"/>
                </a:cubicBezTo>
                <a:cubicBezTo>
                  <a:pt x="1" y="4310071"/>
                  <a:pt x="223477" y="3810924"/>
                  <a:pt x="584788" y="3449613"/>
                </a:cubicBezTo>
                <a:lnTo>
                  <a:pt x="607468" y="3429000"/>
                </a:lnTo>
                <a:lnTo>
                  <a:pt x="584788" y="3408388"/>
                </a:lnTo>
                <a:cubicBezTo>
                  <a:pt x="223477" y="3047076"/>
                  <a:pt x="1" y="2547930"/>
                  <a:pt x="1" y="1996587"/>
                </a:cubicBezTo>
                <a:cubicBezTo>
                  <a:pt x="1" y="893902"/>
                  <a:pt x="893903" y="0"/>
                  <a:pt x="1996588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1996587"/>
                </a:lnTo>
                <a:lnTo>
                  <a:pt x="1" y="4861413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</p:spTree>
    <p:extLst>
      <p:ext uri="{BB962C8B-B14F-4D97-AF65-F5344CB8AC3E}">
        <p14:creationId xmlns:p14="http://schemas.microsoft.com/office/powerpoint/2010/main" val="13014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1"/>
            <a:ext cx="11084169" cy="115580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11084169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80A62-CEB6-4333-A9E7-E1CD9321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16E1-B4AE-436F-B059-A38899683EAB}" type="datetime1">
              <a:rPr lang="fi-FI" smtClean="0"/>
              <a:t>3.4.2023</a:t>
            </a:fld>
            <a:endParaRPr lang="en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4453FC-D708-49AE-8DB6-C23987330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508A-0C97-414B-8605-029C5625442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529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F28C5DB-41D7-4081-826C-6F13A660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9"/>
          <a:stretch>
            <a:fillRect/>
          </a:stretch>
        </p:blipFill>
        <p:spPr bwMode="auto">
          <a:xfrm>
            <a:off x="7279218" y="-10584"/>
            <a:ext cx="4912783" cy="686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7C3F8848-4971-43C8-82A1-DF750D4D1B7C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1BC59D7-F769-4FF4-B796-9A379A82424A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89026EB5-0DC5-47C8-97DB-9BECD57BFEA4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1"/>
            <a:ext cx="11084169" cy="115580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11084169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E525DE9-A075-4B35-A1B7-224F2704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17CF-0D32-431B-B88C-84F788DB990A}" type="datetime1">
              <a:rPr lang="fi-FI" smtClean="0"/>
              <a:t>3.4.2023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21B765-0268-48CD-9BA0-C4548A1D6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A3DC-1066-4FC0-9EAA-291A0165980D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937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B291183-C976-4CFD-8F0C-4E7CEFBF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7"/>
          <a:stretch>
            <a:fillRect/>
          </a:stretch>
        </p:blipFill>
        <p:spPr bwMode="auto">
          <a:xfrm>
            <a:off x="7190317" y="-6350"/>
            <a:ext cx="500168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883BF55B-3231-4A5D-81ED-BEE5C80555D9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3B1D5190-BD07-4359-811B-F1DF186ED679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89ECDF1-B2BF-48B3-A61E-E75DA4845AB1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0"/>
            <a:ext cx="11084169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11084169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E2C5015-8BBE-4BE5-B5AF-B91A1A82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4F7D-F41A-4A14-89AE-28ED960A28A8}" type="datetime1">
              <a:rPr lang="fi-FI" smtClean="0"/>
              <a:t>3.4.2023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FF867A-5388-4CB7-A099-053F87141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9707-252B-4C17-B72D-363F9058E54B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8627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89FB51CE-91DC-4EDF-82EB-B0548A2EFE06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F890F292-F009-4686-84FE-7F2FABB1A420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3B1A68D-2418-4335-8539-F34AE7F173E1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7" y="844060"/>
            <a:ext cx="7357337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5542085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9" name="Freeform 38"/>
          <p:cNvSpPr>
            <a:spLocks noGrp="1"/>
          </p:cNvSpPr>
          <p:nvPr>
            <p:ph type="pic" sz="quarter" idx="13"/>
          </p:nvPr>
        </p:nvSpPr>
        <p:spPr>
          <a:xfrm>
            <a:off x="6523641" y="844061"/>
            <a:ext cx="5664249" cy="6013940"/>
          </a:xfrm>
          <a:custGeom>
            <a:avLst/>
            <a:gdLst>
              <a:gd name="connsiteX0" fmla="*/ 2385795 w 4248187"/>
              <a:gd name="connsiteY0" fmla="*/ 147 h 4510455"/>
              <a:gd name="connsiteX1" fmla="*/ 2554495 w 4248187"/>
              <a:gd name="connsiteY1" fmla="*/ 13985 h 4510455"/>
              <a:gd name="connsiteX2" fmla="*/ 2673671 w 4248187"/>
              <a:gd name="connsiteY2" fmla="*/ 41357 h 4510455"/>
              <a:gd name="connsiteX3" fmla="*/ 4211723 w 4248187"/>
              <a:gd name="connsiteY3" fmla="*/ 1079440 h 4510455"/>
              <a:gd name="connsiteX4" fmla="*/ 4248187 w 4248187"/>
              <a:gd name="connsiteY4" fmla="*/ 1122376 h 4510455"/>
              <a:gd name="connsiteX5" fmla="*/ 4248187 w 4248187"/>
              <a:gd name="connsiteY5" fmla="*/ 4123199 h 4510455"/>
              <a:gd name="connsiteX6" fmla="*/ 4127609 w 4248187"/>
              <a:gd name="connsiteY6" fmla="*/ 4099539 h 4510455"/>
              <a:gd name="connsiteX7" fmla="*/ 2463697 w 4248187"/>
              <a:gd name="connsiteY7" fmla="*/ 4180850 h 4510455"/>
              <a:gd name="connsiteX8" fmla="*/ 2487319 w 4248187"/>
              <a:gd name="connsiteY8" fmla="*/ 4459362 h 4510455"/>
              <a:gd name="connsiteX9" fmla="*/ 2497337 w 4248187"/>
              <a:gd name="connsiteY9" fmla="*/ 4510455 h 4510455"/>
              <a:gd name="connsiteX10" fmla="*/ 1360581 w 4248187"/>
              <a:gd name="connsiteY10" fmla="*/ 4510455 h 4510455"/>
              <a:gd name="connsiteX11" fmla="*/ 1351992 w 4248187"/>
              <a:gd name="connsiteY11" fmla="*/ 4502590 h 4510455"/>
              <a:gd name="connsiteX12" fmla="*/ 64525 w 4248187"/>
              <a:gd name="connsiteY12" fmla="*/ 2067226 h 4510455"/>
              <a:gd name="connsiteX13" fmla="*/ 2487653 w 4248187"/>
              <a:gd name="connsiteY13" fmla="*/ 2218952 h 4510455"/>
              <a:gd name="connsiteX14" fmla="*/ 2136382 w 4248187"/>
              <a:gd name="connsiteY14" fmla="*/ 31313 h 4510455"/>
              <a:gd name="connsiteX15" fmla="*/ 2230946 w 4248187"/>
              <a:gd name="connsiteY15" fmla="*/ 13985 h 4510455"/>
              <a:gd name="connsiteX16" fmla="*/ 2385795 w 4248187"/>
              <a:gd name="connsiteY16" fmla="*/ 147 h 4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8187" h="4510455">
                <a:moveTo>
                  <a:pt x="2385795" y="147"/>
                </a:moveTo>
                <a:cubicBezTo>
                  <a:pt x="2429893" y="927"/>
                  <a:pt x="2484530" y="4901"/>
                  <a:pt x="2554495" y="13985"/>
                </a:cubicBezTo>
                <a:lnTo>
                  <a:pt x="2673671" y="41357"/>
                </a:lnTo>
                <a:cubicBezTo>
                  <a:pt x="3034998" y="152879"/>
                  <a:pt x="3669384" y="484170"/>
                  <a:pt x="4211723" y="1079440"/>
                </a:cubicBezTo>
                <a:lnTo>
                  <a:pt x="4248187" y="1122376"/>
                </a:lnTo>
                <a:lnTo>
                  <a:pt x="4248187" y="4123199"/>
                </a:lnTo>
                <a:lnTo>
                  <a:pt x="4127609" y="4099539"/>
                </a:lnTo>
                <a:cubicBezTo>
                  <a:pt x="3388205" y="3932923"/>
                  <a:pt x="2508167" y="3379929"/>
                  <a:pt x="2463697" y="4180850"/>
                </a:cubicBezTo>
                <a:cubicBezTo>
                  <a:pt x="2458986" y="4265697"/>
                  <a:pt x="2470214" y="4361590"/>
                  <a:pt x="2487319" y="4459362"/>
                </a:cubicBezTo>
                <a:lnTo>
                  <a:pt x="2497337" y="4510455"/>
                </a:lnTo>
                <a:lnTo>
                  <a:pt x="1360581" y="4510455"/>
                </a:lnTo>
                <a:lnTo>
                  <a:pt x="1351992" y="4502590"/>
                </a:lnTo>
                <a:cubicBezTo>
                  <a:pt x="865984" y="4025426"/>
                  <a:pt x="-283354" y="2926389"/>
                  <a:pt x="64525" y="2067226"/>
                </a:cubicBezTo>
                <a:cubicBezTo>
                  <a:pt x="412405" y="1208063"/>
                  <a:pt x="3505756" y="3335628"/>
                  <a:pt x="2487653" y="2218952"/>
                </a:cubicBezTo>
                <a:cubicBezTo>
                  <a:pt x="1222435" y="796810"/>
                  <a:pt x="1598352" y="171462"/>
                  <a:pt x="2136382" y="31313"/>
                </a:cubicBezTo>
                <a:lnTo>
                  <a:pt x="2230946" y="13985"/>
                </a:lnTo>
                <a:cubicBezTo>
                  <a:pt x="2268074" y="6416"/>
                  <a:pt x="2312298" y="-1154"/>
                  <a:pt x="2385795" y="147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835B51-0BB5-4805-8977-81236E1E31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2995-C51B-4399-8992-AD6BC9F6EF10}" type="datetime1">
              <a:rPr lang="fi-FI" smtClean="0"/>
              <a:t>3.4.2023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2B682C-D827-487A-BEA2-5E2F606E69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F869-490F-4E84-B711-E70D252E527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045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A5F24ADA-8FE5-4D24-B40E-8B0923B5F62A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96A7663-D8FE-4C0F-AB71-B6C28EEF4B43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223E756-AAA9-48BF-9C1B-0F9E6A971069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774" y="838453"/>
            <a:ext cx="5542084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774" y="2284370"/>
            <a:ext cx="5542084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7" name="Freeform 56"/>
          <p:cNvSpPr>
            <a:spLocks noGrp="1"/>
          </p:cNvSpPr>
          <p:nvPr>
            <p:ph type="pic" sz="quarter" idx="14"/>
          </p:nvPr>
        </p:nvSpPr>
        <p:spPr>
          <a:xfrm>
            <a:off x="0" y="849632"/>
            <a:ext cx="5704867" cy="6008368"/>
          </a:xfrm>
          <a:custGeom>
            <a:avLst/>
            <a:gdLst>
              <a:gd name="connsiteX0" fmla="*/ 446397 w 4278650"/>
              <a:gd name="connsiteY0" fmla="*/ 0 h 4506276"/>
              <a:gd name="connsiteX1" fmla="*/ 4274831 w 4278650"/>
              <a:gd name="connsiteY1" fmla="*/ 0 h 4506276"/>
              <a:gd name="connsiteX2" fmla="*/ 3592111 w 4278650"/>
              <a:gd name="connsiteY2" fmla="*/ 1498458 h 4506276"/>
              <a:gd name="connsiteX3" fmla="*/ 4273635 w 4278650"/>
              <a:gd name="connsiteY3" fmla="*/ 1496502 h 4506276"/>
              <a:gd name="connsiteX4" fmla="*/ 3589326 w 4278650"/>
              <a:gd name="connsiteY4" fmla="*/ 3003759 h 4506276"/>
              <a:gd name="connsiteX5" fmla="*/ 4278650 w 4278650"/>
              <a:gd name="connsiteY5" fmla="*/ 2999435 h 4506276"/>
              <a:gd name="connsiteX6" fmla="*/ 4278650 w 4278650"/>
              <a:gd name="connsiteY6" fmla="*/ 2999741 h 4506276"/>
              <a:gd name="connsiteX7" fmla="*/ 3596485 w 4278650"/>
              <a:gd name="connsiteY7" fmla="*/ 4506276 h 4506276"/>
              <a:gd name="connsiteX8" fmla="*/ 1770369 w 4278650"/>
              <a:gd name="connsiteY8" fmla="*/ 4506276 h 4506276"/>
              <a:gd name="connsiteX9" fmla="*/ 0 w 4278650"/>
              <a:gd name="connsiteY9" fmla="*/ 4505874 h 4506276"/>
              <a:gd name="connsiteX10" fmla="*/ 0 w 4278650"/>
              <a:gd name="connsiteY10" fmla="*/ 3980155 h 4506276"/>
              <a:gd name="connsiteX11" fmla="*/ 447729 w 4278650"/>
              <a:gd name="connsiteY11" fmla="*/ 3002345 h 4506276"/>
              <a:gd name="connsiteX12" fmla="*/ 0 w 4278650"/>
              <a:gd name="connsiteY12" fmla="*/ 3002560 h 4506276"/>
              <a:gd name="connsiteX13" fmla="*/ 0 w 4278650"/>
              <a:gd name="connsiteY13" fmla="*/ 2471541 h 4506276"/>
              <a:gd name="connsiteX14" fmla="*/ 444403 w 4278650"/>
              <a:gd name="connsiteY14" fmla="*/ 1499121 h 4506276"/>
              <a:gd name="connsiteX15" fmla="*/ 0 w 4278650"/>
              <a:gd name="connsiteY15" fmla="*/ 1498892 h 4506276"/>
              <a:gd name="connsiteX16" fmla="*/ 0 w 4278650"/>
              <a:gd name="connsiteY16" fmla="*/ 975257 h 4506276"/>
              <a:gd name="connsiteX17" fmla="*/ 41448 w 4278650"/>
              <a:gd name="connsiteY17" fmla="*/ 883454 h 4506276"/>
              <a:gd name="connsiteX18" fmla="*/ 404848 w 4278650"/>
              <a:gd name="connsiteY18" fmla="*/ 88205 h 45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8650" h="4506276">
                <a:moveTo>
                  <a:pt x="446397" y="0"/>
                </a:moveTo>
                <a:lnTo>
                  <a:pt x="4274831" y="0"/>
                </a:lnTo>
                <a:lnTo>
                  <a:pt x="3592111" y="1498458"/>
                </a:lnTo>
                <a:lnTo>
                  <a:pt x="4273635" y="1496502"/>
                </a:lnTo>
                <a:lnTo>
                  <a:pt x="3589326" y="3003759"/>
                </a:lnTo>
                <a:lnTo>
                  <a:pt x="4278650" y="2999435"/>
                </a:lnTo>
                <a:lnTo>
                  <a:pt x="4278650" y="2999741"/>
                </a:lnTo>
                <a:lnTo>
                  <a:pt x="3596485" y="4506276"/>
                </a:lnTo>
                <a:lnTo>
                  <a:pt x="1770369" y="4506276"/>
                </a:lnTo>
                <a:lnTo>
                  <a:pt x="0" y="4505874"/>
                </a:lnTo>
                <a:lnTo>
                  <a:pt x="0" y="3980155"/>
                </a:lnTo>
                <a:lnTo>
                  <a:pt x="447729" y="3002345"/>
                </a:lnTo>
                <a:lnTo>
                  <a:pt x="0" y="3002560"/>
                </a:lnTo>
                <a:lnTo>
                  <a:pt x="0" y="2471541"/>
                </a:lnTo>
                <a:lnTo>
                  <a:pt x="444403" y="1499121"/>
                </a:lnTo>
                <a:lnTo>
                  <a:pt x="0" y="1498892"/>
                </a:lnTo>
                <a:lnTo>
                  <a:pt x="0" y="975257"/>
                </a:lnTo>
                <a:lnTo>
                  <a:pt x="41448" y="883454"/>
                </a:lnTo>
                <a:cubicBezTo>
                  <a:pt x="159989" y="620975"/>
                  <a:pt x="294852" y="323210"/>
                  <a:pt x="404848" y="8820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5EE73C-A7D6-4EA4-ACB0-64D8A85ED90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06CD-D2DA-4D70-B065-B376220EEAB5}" type="datetime1">
              <a:rPr lang="fi-FI" smtClean="0"/>
              <a:t>3.4.2023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4152EB-02E6-4B2F-84BE-4587542A73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B4D2-4931-4177-91DA-7E6BE326F286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987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8D019156-3AB9-4196-9E3F-CC0BE32D596F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2DC28BC-E5EF-47F4-94F2-8CF0972F0A0E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BA60129-1A5A-4786-A162-0116914C1B13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0"/>
            <a:ext cx="6160821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5542085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8" name="Freeform 27"/>
          <p:cNvSpPr>
            <a:spLocks noGrp="1"/>
          </p:cNvSpPr>
          <p:nvPr>
            <p:ph type="pic" sz="quarter" idx="13"/>
          </p:nvPr>
        </p:nvSpPr>
        <p:spPr>
          <a:xfrm>
            <a:off x="6949018" y="844552"/>
            <a:ext cx="5238749" cy="6013449"/>
          </a:xfrm>
          <a:custGeom>
            <a:avLst/>
            <a:gdLst>
              <a:gd name="connsiteX0" fmla="*/ 1488492 w 3929062"/>
              <a:gd name="connsiteY0" fmla="*/ 0 h 4510087"/>
              <a:gd name="connsiteX1" fmla="*/ 1504107 w 3929062"/>
              <a:gd name="connsiteY1" fmla="*/ 0 h 4510087"/>
              <a:gd name="connsiteX2" fmla="*/ 1629973 w 3929062"/>
              <a:gd name="connsiteY2" fmla="*/ 5563 h 4510087"/>
              <a:gd name="connsiteX3" fmla="*/ 2962798 w 3929062"/>
              <a:gd name="connsiteY3" fmla="*/ 1195286 h 4510087"/>
              <a:gd name="connsiteX4" fmla="*/ 2968569 w 3929062"/>
              <a:gd name="connsiteY4" fmla="*/ 1233099 h 4510087"/>
              <a:gd name="connsiteX5" fmla="*/ 3054676 w 3929062"/>
              <a:gd name="connsiteY5" fmla="*/ 1191618 h 4510087"/>
              <a:gd name="connsiteX6" fmla="*/ 3637547 w 3929062"/>
              <a:gd name="connsiteY6" fmla="*/ 1073942 h 4510087"/>
              <a:gd name="connsiteX7" fmla="*/ 3921016 w 3929062"/>
              <a:gd name="connsiteY7" fmla="*/ 1100736 h 4510087"/>
              <a:gd name="connsiteX8" fmla="*/ 3929062 w 3929062"/>
              <a:gd name="connsiteY8" fmla="*/ 1102672 h 4510087"/>
              <a:gd name="connsiteX9" fmla="*/ 3929062 w 3929062"/>
              <a:gd name="connsiteY9" fmla="*/ 4040093 h 4510087"/>
              <a:gd name="connsiteX10" fmla="*/ 3921016 w 3929062"/>
              <a:gd name="connsiteY10" fmla="*/ 4042028 h 4510087"/>
              <a:gd name="connsiteX11" fmla="*/ 3637547 w 3929062"/>
              <a:gd name="connsiteY11" fmla="*/ 4068822 h 4510087"/>
              <a:gd name="connsiteX12" fmla="*/ 3004767 w 3929062"/>
              <a:gd name="connsiteY12" fmla="*/ 3928948 h 4510087"/>
              <a:gd name="connsiteX13" fmla="*/ 2968503 w 3929062"/>
              <a:gd name="connsiteY13" fmla="*/ 3910098 h 4510087"/>
              <a:gd name="connsiteX14" fmla="*/ 2962798 w 3929062"/>
              <a:gd name="connsiteY14" fmla="*/ 3947478 h 4510087"/>
              <a:gd name="connsiteX15" fmla="*/ 2776431 w 3929062"/>
              <a:gd name="connsiteY15" fmla="*/ 4422169 h 4510087"/>
              <a:gd name="connsiteX16" fmla="*/ 2717808 w 3929062"/>
              <a:gd name="connsiteY16" fmla="*/ 4510087 h 4510087"/>
              <a:gd name="connsiteX17" fmla="*/ 274391 w 3929062"/>
              <a:gd name="connsiteY17" fmla="*/ 4510087 h 4510087"/>
              <a:gd name="connsiteX18" fmla="*/ 254079 w 3929062"/>
              <a:gd name="connsiteY18" fmla="*/ 4482925 h 4510087"/>
              <a:gd name="connsiteX19" fmla="*/ 2707 w 3929062"/>
              <a:gd name="connsiteY19" fmla="*/ 3760906 h 4510087"/>
              <a:gd name="connsiteX20" fmla="*/ 0 w 3929062"/>
              <a:gd name="connsiteY20" fmla="*/ 3689495 h 4510087"/>
              <a:gd name="connsiteX21" fmla="*/ 0 w 3929062"/>
              <a:gd name="connsiteY21" fmla="*/ 3612817 h 4510087"/>
              <a:gd name="connsiteX22" fmla="*/ 6071 w 3929062"/>
              <a:gd name="connsiteY22" fmla="*/ 3492587 h 4510087"/>
              <a:gd name="connsiteX23" fmla="*/ 436930 w 3929062"/>
              <a:gd name="connsiteY23" fmla="*/ 2586842 h 4510087"/>
              <a:gd name="connsiteX24" fmla="*/ 453940 w 3929062"/>
              <a:gd name="connsiteY24" fmla="*/ 2571382 h 4510087"/>
              <a:gd name="connsiteX25" fmla="*/ 436930 w 3929062"/>
              <a:gd name="connsiteY25" fmla="*/ 2555923 h 4510087"/>
              <a:gd name="connsiteX26" fmla="*/ 6071 w 3929062"/>
              <a:gd name="connsiteY26" fmla="*/ 1650178 h 4510087"/>
              <a:gd name="connsiteX27" fmla="*/ 0 w 3929062"/>
              <a:gd name="connsiteY27" fmla="*/ 1529948 h 4510087"/>
              <a:gd name="connsiteX28" fmla="*/ 0 w 3929062"/>
              <a:gd name="connsiteY28" fmla="*/ 1464198 h 4510087"/>
              <a:gd name="connsiteX29" fmla="*/ 6071 w 3929062"/>
              <a:gd name="connsiteY29" fmla="*/ 1343968 h 4510087"/>
              <a:gd name="connsiteX30" fmla="*/ 1342676 w 3929062"/>
              <a:gd name="connsiteY30" fmla="*/ 7363 h 45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29062" h="4510087">
                <a:moveTo>
                  <a:pt x="1488492" y="0"/>
                </a:moveTo>
                <a:lnTo>
                  <a:pt x="1504107" y="0"/>
                </a:lnTo>
                <a:lnTo>
                  <a:pt x="1629973" y="5563"/>
                </a:lnTo>
                <a:cubicBezTo>
                  <a:pt x="2293074" y="64454"/>
                  <a:pt x="2831894" y="555576"/>
                  <a:pt x="2962798" y="1195286"/>
                </a:cubicBezTo>
                <a:lnTo>
                  <a:pt x="2968569" y="1233099"/>
                </a:lnTo>
                <a:lnTo>
                  <a:pt x="3054676" y="1191618"/>
                </a:lnTo>
                <a:cubicBezTo>
                  <a:pt x="3233827" y="1115844"/>
                  <a:pt x="3430794" y="1073942"/>
                  <a:pt x="3637547" y="1073942"/>
                </a:cubicBezTo>
                <a:cubicBezTo>
                  <a:pt x="3734463" y="1073942"/>
                  <a:pt x="3829228" y="1083149"/>
                  <a:pt x="3921016" y="1100736"/>
                </a:cubicBezTo>
                <a:lnTo>
                  <a:pt x="3929062" y="1102672"/>
                </a:lnTo>
                <a:lnTo>
                  <a:pt x="3929062" y="4040093"/>
                </a:lnTo>
                <a:lnTo>
                  <a:pt x="3921016" y="4042028"/>
                </a:lnTo>
                <a:cubicBezTo>
                  <a:pt x="3829228" y="4059615"/>
                  <a:pt x="3734463" y="4068822"/>
                  <a:pt x="3637547" y="4068822"/>
                </a:cubicBezTo>
                <a:cubicBezTo>
                  <a:pt x="3411411" y="4068822"/>
                  <a:pt x="3196983" y="4018696"/>
                  <a:pt x="3004767" y="3928948"/>
                </a:cubicBezTo>
                <a:lnTo>
                  <a:pt x="2968503" y="3910098"/>
                </a:lnTo>
                <a:lnTo>
                  <a:pt x="2962798" y="3947478"/>
                </a:lnTo>
                <a:cubicBezTo>
                  <a:pt x="2927890" y="4118068"/>
                  <a:pt x="2863975" y="4278091"/>
                  <a:pt x="2776431" y="4422169"/>
                </a:cubicBezTo>
                <a:lnTo>
                  <a:pt x="2717808" y="4510087"/>
                </a:lnTo>
                <a:lnTo>
                  <a:pt x="274391" y="4510087"/>
                </a:lnTo>
                <a:lnTo>
                  <a:pt x="254079" y="4482925"/>
                </a:lnTo>
                <a:cubicBezTo>
                  <a:pt x="112802" y="4273806"/>
                  <a:pt x="22960" y="4027082"/>
                  <a:pt x="2707" y="3760906"/>
                </a:cubicBezTo>
                <a:lnTo>
                  <a:pt x="0" y="3689495"/>
                </a:lnTo>
                <a:lnTo>
                  <a:pt x="0" y="3612817"/>
                </a:lnTo>
                <a:lnTo>
                  <a:pt x="6071" y="3492587"/>
                </a:lnTo>
                <a:cubicBezTo>
                  <a:pt x="41857" y="3140210"/>
                  <a:pt x="199820" y="2823952"/>
                  <a:pt x="436930" y="2586842"/>
                </a:cubicBezTo>
                <a:lnTo>
                  <a:pt x="453940" y="2571382"/>
                </a:lnTo>
                <a:lnTo>
                  <a:pt x="436930" y="2555923"/>
                </a:lnTo>
                <a:cubicBezTo>
                  <a:pt x="199820" y="2318812"/>
                  <a:pt x="41857" y="2002555"/>
                  <a:pt x="6071" y="1650178"/>
                </a:cubicBezTo>
                <a:lnTo>
                  <a:pt x="0" y="1529948"/>
                </a:lnTo>
                <a:lnTo>
                  <a:pt x="0" y="1464198"/>
                </a:lnTo>
                <a:lnTo>
                  <a:pt x="6071" y="1343968"/>
                </a:lnTo>
                <a:cubicBezTo>
                  <a:pt x="77643" y="639214"/>
                  <a:pt x="637922" y="78935"/>
                  <a:pt x="1342676" y="7363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7ACA944-15B5-43D9-A51C-86F0D1AD5A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77ED-3E02-417E-837F-B04E08E073F7}" type="datetime1">
              <a:rPr lang="fi-FI" smtClean="0"/>
              <a:t>3.4.2023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C4731C-3C86-47FD-86D4-B810FF2039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295F-6F8B-42CC-8201-9F0FE8812D0B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19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751B30-4034-4A4E-B680-D99AF96B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4567" y="844551"/>
            <a:ext cx="11082867" cy="11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7684BFF-7D45-4C06-88E4-660E43893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4567" y="2082800"/>
            <a:ext cx="11082867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6E77-7E91-43D3-9604-EA224189D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77552" y="1"/>
            <a:ext cx="842433" cy="3280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D40C0FB-6975-4430-819A-E3A181EBB1BE}" type="datetime1">
              <a:rPr lang="fi-FI" smtClean="0"/>
              <a:t>3.4.2023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8352-FF02-44AF-86A9-171D7243C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4218" y="0"/>
            <a:ext cx="463549" cy="3323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67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65FDE7E-2B17-4E59-86A5-913368C7A14F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EEE3F77-07A5-4250-B528-AEF4F2BA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88901"/>
            <a:ext cx="632884" cy="1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845078-558B-4F8C-9CBD-72077D1A71AC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FC5190-2F8D-4CB5-9A08-50E3256E357E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6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2pPr>
      <a:lvl3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3pPr>
      <a:lvl4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4pPr>
      <a:lvl5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5pPr>
      <a:lvl6pPr marL="609585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6pPr>
      <a:lvl7pPr marL="1219170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7pPr>
      <a:lvl8pPr marL="1828754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8pPr>
      <a:lvl9pPr marL="2438339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228594" indent="-228594" algn="l" defTabSz="914377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fontAlgn="base" hangingPunct="1">
        <a:spcBef>
          <a:spcPts val="800"/>
        </a:spcBef>
        <a:spcAft>
          <a:spcPct val="0"/>
        </a:spcAft>
        <a:buFont typeface="System Font Regular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fontAlgn="base" hangingPunct="1">
        <a:spcBef>
          <a:spcPts val="800"/>
        </a:spcBef>
        <a:spcAft>
          <a:spcPct val="0"/>
        </a:spcAft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 descr="tammi-joulukuu 2022">
            <a:extLst>
              <a:ext uri="{FF2B5EF4-FFF2-40B4-BE49-F238E27FC236}">
                <a16:creationId xmlns:a16="http://schemas.microsoft.com/office/drawing/2014/main" id="{A5D680DB-1EFE-4E88-9C3A-C9AD50F3AB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6018" y="5211234"/>
            <a:ext cx="5527675" cy="1113367"/>
          </a:xfrm>
        </p:spPr>
        <p:txBody>
          <a:bodyPr/>
          <a:lstStyle/>
          <a:p>
            <a:r>
              <a:rPr kumimoji="0" lang="fi-FI" altLang="fi-FI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tammi-</a:t>
            </a:r>
            <a:r>
              <a:rPr lang="fi-FI" altLang="fi-FI" sz="4000" b="1">
                <a:solidFill>
                  <a:srgbClr val="FFFFFF"/>
                </a:solidFill>
                <a:latin typeface="Corbel" panose="020B0503020204020204"/>
                <a:ea typeface="+mj-ea"/>
                <a:cs typeface="+mj-cs"/>
              </a:rPr>
              <a:t>joulu</a:t>
            </a:r>
            <a:r>
              <a:rPr kumimoji="0" lang="fi-FI" altLang="fi-FI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kuu 2022</a:t>
            </a:r>
            <a:br>
              <a:rPr lang="fi-FI" altLang="fi-FI" sz="4000" b="1">
                <a:solidFill>
                  <a:srgbClr val="FFFFFF"/>
                </a:solidFill>
                <a:latin typeface="Corbel" panose="020B0503020204020204"/>
                <a:ea typeface="+mj-ea"/>
                <a:cs typeface="+mj-cs"/>
              </a:rPr>
            </a:br>
            <a:endParaRPr lang="fi-FI" altLang="fi-FI" sz="1800" b="1"/>
          </a:p>
        </p:txBody>
      </p:sp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EF415FC8-7DC5-4A82-A3F2-271D491E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530" r="25530"/>
          <a:stretch>
            <a:fillRect/>
          </a:stretch>
        </p:blipFill>
        <p:spPr>
          <a:xfrm>
            <a:off x="6575924" y="175229"/>
            <a:ext cx="5507315" cy="6334520"/>
          </a:xfrm>
          <a:custGeom>
            <a:avLst/>
            <a:gdLst>
              <a:gd name="T0" fmla="*/ 2230947 w 6847900"/>
              <a:gd name="T1" fmla="*/ 13985 h 6895323"/>
              <a:gd name="T2" fmla="*/ 2554496 w 6847900"/>
              <a:gd name="T3" fmla="*/ 13985 h 6895323"/>
              <a:gd name="T4" fmla="*/ 2673672 w 6847900"/>
              <a:gd name="T5" fmla="*/ 41357 h 6895323"/>
              <a:gd name="T6" fmla="*/ 5138350 w 6847900"/>
              <a:gd name="T7" fmla="*/ 2968281 h 6895323"/>
              <a:gd name="T8" fmla="*/ 2463697 w 6847900"/>
              <a:gd name="T9" fmla="*/ 4180850 h 6895323"/>
              <a:gd name="T10" fmla="*/ 2528186 w 6847900"/>
              <a:gd name="T11" fmla="*/ 5142444 h 6895323"/>
              <a:gd name="T12" fmla="*/ 1351993 w 6847900"/>
              <a:gd name="T13" fmla="*/ 4502590 h 6895323"/>
              <a:gd name="T14" fmla="*/ 64526 w 6847900"/>
              <a:gd name="T15" fmla="*/ 2067226 h 6895323"/>
              <a:gd name="T16" fmla="*/ 2487654 w 6847900"/>
              <a:gd name="T17" fmla="*/ 2218952 h 6895323"/>
              <a:gd name="T18" fmla="*/ 2136383 w 6847900"/>
              <a:gd name="T19" fmla="*/ 31313 h 6895323"/>
              <a:gd name="T20" fmla="*/ 2230947 w 6847900"/>
              <a:gd name="T21" fmla="*/ 13985 h 6895323"/>
              <a:gd name="T22" fmla="*/ 0 w 6847900"/>
              <a:gd name="T23" fmla="*/ 13985 h 6895323"/>
              <a:gd name="T24" fmla="*/ 1 w 6847900"/>
              <a:gd name="T25" fmla="*/ 13985 h 6895323"/>
              <a:gd name="T26" fmla="*/ 1 w 6847900"/>
              <a:gd name="T27" fmla="*/ 5178094 h 6895323"/>
              <a:gd name="T28" fmla="*/ 0 w 6847900"/>
              <a:gd name="T29" fmla="*/ 5178094 h 6895323"/>
              <a:gd name="T30" fmla="*/ 0 w 6847900"/>
              <a:gd name="T31" fmla="*/ 13985 h 6895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847900" h="6895323">
                <a:moveTo>
                  <a:pt x="2970804" y="18623"/>
                </a:moveTo>
                <a:cubicBezTo>
                  <a:pt x="3049909" y="2496"/>
                  <a:pt x="3153206" y="-13633"/>
                  <a:pt x="3401652" y="18623"/>
                </a:cubicBezTo>
                <a:lnTo>
                  <a:pt x="3560351" y="55072"/>
                </a:lnTo>
                <a:cubicBezTo>
                  <a:pt x="4415738" y="319083"/>
                  <a:pt x="6420326" y="1508017"/>
                  <a:pt x="6842399" y="3952662"/>
                </a:cubicBezTo>
                <a:cubicBezTo>
                  <a:pt x="7007883" y="7473355"/>
                  <a:pt x="3386019" y="3671300"/>
                  <a:pt x="3280742" y="5567360"/>
                </a:cubicBezTo>
                <a:cubicBezTo>
                  <a:pt x="3255648" y="6019301"/>
                  <a:pt x="3570167" y="6706594"/>
                  <a:pt x="3366617" y="6847850"/>
                </a:cubicBezTo>
                <a:cubicBezTo>
                  <a:pt x="3163067" y="6989106"/>
                  <a:pt x="2410878" y="6595208"/>
                  <a:pt x="1800359" y="5995799"/>
                </a:cubicBezTo>
                <a:cubicBezTo>
                  <a:pt x="1153175" y="5360392"/>
                  <a:pt x="-377323" y="3896877"/>
                  <a:pt x="85925" y="2752787"/>
                </a:cubicBezTo>
                <a:cubicBezTo>
                  <a:pt x="549173" y="1608697"/>
                  <a:pt x="4668383" y="4441833"/>
                  <a:pt x="3312643" y="2954831"/>
                </a:cubicBezTo>
                <a:cubicBezTo>
                  <a:pt x="1627836" y="1061059"/>
                  <a:pt x="2128420" y="228325"/>
                  <a:pt x="2844879" y="41698"/>
                </a:cubicBezTo>
                <a:lnTo>
                  <a:pt x="2970804" y="18623"/>
                </a:lnTo>
                <a:close/>
                <a:moveTo>
                  <a:pt x="0" y="18623"/>
                </a:moveTo>
                <a:lnTo>
                  <a:pt x="1" y="18623"/>
                </a:lnTo>
                <a:lnTo>
                  <a:pt x="1" y="6895323"/>
                </a:lnTo>
                <a:lnTo>
                  <a:pt x="0" y="6895323"/>
                </a:lnTo>
                <a:lnTo>
                  <a:pt x="0" y="18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pic>
      <p:sp>
        <p:nvSpPr>
          <p:cNvPr id="14340" name="Title 3" descr="Väestö ja työttömyys">
            <a:extLst>
              <a:ext uri="{FF2B5EF4-FFF2-40B4-BE49-F238E27FC236}">
                <a16:creationId xmlns:a16="http://schemas.microsoft.com/office/drawing/2014/main" id="{00CB725A-2518-47BC-80E0-80CAB4C80B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6018" y="2535767"/>
            <a:ext cx="4633383" cy="2387600"/>
          </a:xfrm>
        </p:spPr>
        <p:txBody>
          <a:bodyPr/>
          <a:lstStyle/>
          <a:p>
            <a:r>
              <a:rPr lang="fi-FI" altLang="fi-FI" sz="4000"/>
              <a:t>Väestö ja työttömyys </a:t>
            </a:r>
            <a:br>
              <a:rPr lang="fi-FI" altLang="fi-FI" sz="4000"/>
            </a:br>
            <a:endParaRPr lang="LID4096" altLang="fi-FI" sz="400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F3418A6-888E-D690-8AC9-0C6A1B10C222}"/>
              </a:ext>
            </a:extLst>
          </p:cNvPr>
          <p:cNvSpPr txBox="1"/>
          <p:nvPr/>
        </p:nvSpPr>
        <p:spPr>
          <a:xfrm>
            <a:off x="4023155" y="6442372"/>
            <a:ext cx="44422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 b="1">
                <a:solidFill>
                  <a:srgbClr val="FFFFFF"/>
                </a:solidFill>
              </a:rPr>
              <a:t>Kuopion kaupunki, talous- ja omistajaohjaus</a:t>
            </a:r>
            <a:endParaRPr lang="fi-FI" sz="140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16D2485-3097-271C-98BB-2539AD824633}"/>
              </a:ext>
            </a:extLst>
          </p:cNvPr>
          <p:cNvSpPr txBox="1"/>
          <p:nvPr/>
        </p:nvSpPr>
        <p:spPr>
          <a:xfrm>
            <a:off x="624823" y="6248139"/>
            <a:ext cx="3076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FFFFFF"/>
                </a:solidFill>
              </a:rPr>
              <a:t>Tilastotiedote 1/2023 30.01.2023, päivitetty viralliset väkiluvut 3.4.2023</a:t>
            </a:r>
            <a:endParaRPr lang="fi-FI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6007" y="438677"/>
            <a:ext cx="9869641" cy="758671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accent4"/>
                </a:solidFill>
                <a:ea typeface="ＭＳ Ｐゴシック"/>
              </a:rPr>
              <a:t>Kuopion väestönmuutos 2015-2022</a:t>
            </a:r>
          </a:p>
        </p:txBody>
      </p:sp>
      <p:sp>
        <p:nvSpPr>
          <p:cNvPr id="13" name="Ellipsi 12" descr="Kuopion väkiluku 31.12.2022 on 122 590, muutosta 1047 eli 0,9 %. Väkiluku 31.12.2021 oli 121 543."/>
          <p:cNvSpPr/>
          <p:nvPr/>
        </p:nvSpPr>
        <p:spPr>
          <a:xfrm>
            <a:off x="8512667" y="1794885"/>
            <a:ext cx="3443324" cy="2534803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133" b="1" kern="0" dirty="0">
              <a:solidFill>
                <a:srgbClr val="FFFFFF"/>
              </a:solidFill>
              <a:latin typeface="Corbel" panose="020B050302020402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17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i-FI" sz="2133" b="1" kern="0" dirty="0">
              <a:solidFill>
                <a:srgbClr val="000000"/>
              </a:solidFill>
              <a:latin typeface="Corbel" panose="020B0503020204020204"/>
              <a:ea typeface="Verdana"/>
              <a:cs typeface="Verdana"/>
            </a:endParaRPr>
          </a:p>
          <a:p>
            <a:pPr algn="ctr" defTabSz="457178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133" b="1" kern="0" dirty="0">
                <a:solidFill>
                  <a:srgbClr val="000000"/>
                </a:solidFill>
                <a:latin typeface="Corbel" panose="020B0503020204020204"/>
                <a:ea typeface="Verdana"/>
                <a:cs typeface="Verdana"/>
              </a:rPr>
              <a:t>Väkiluku</a:t>
            </a:r>
            <a:br>
              <a:rPr lang="fi-FI" sz="2133" b="1" kern="0" dirty="0">
                <a:solidFill>
                  <a:srgbClr val="FFFFFF"/>
                </a:solidFill>
                <a:latin typeface="Corbel" panose="020B0503020204020204"/>
                <a:ea typeface="Verdana"/>
                <a:cs typeface="Verdana"/>
              </a:rPr>
            </a:br>
            <a:r>
              <a:rPr lang="fi-FI" sz="2133" kern="0" dirty="0">
                <a:latin typeface="Corbel" panose="020B0503020204020204"/>
                <a:ea typeface="Verdana" panose="020B0604030504040204" pitchFamily="34" charset="0"/>
                <a:cs typeface="Verdana" panose="020B0604030504040204" pitchFamily="34" charset="0"/>
              </a:rPr>
              <a:t>31.12.2022</a:t>
            </a:r>
            <a:br>
              <a:rPr lang="fi-FI" sz="2133" b="1" kern="0" dirty="0">
                <a:solidFill>
                  <a:srgbClr val="FFFFFF"/>
                </a:solidFill>
                <a:latin typeface="Corbel" panose="020B0503020204020204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667" b="1" kern="0" dirty="0">
                <a:latin typeface="Corbel" panose="020B0503020204020204"/>
                <a:ea typeface="Verdana" panose="020B0604030504040204" pitchFamily="34" charset="0"/>
                <a:cs typeface="Verdana" panose="020B0604030504040204" pitchFamily="34" charset="0"/>
              </a:rPr>
              <a:t>122 594</a:t>
            </a:r>
          </a:p>
          <a:p>
            <a:pPr marL="0" marR="0" lvl="0" indent="0" algn="ctr" defTabSz="457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Muutos 1051, 0,9 %</a:t>
            </a:r>
            <a:b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</a:br>
            <a:endParaRPr lang="fi-FI" sz="2133" b="1" kern="0" dirty="0">
              <a:solidFill>
                <a:srgbClr val="FFFFFF"/>
              </a:solidFill>
              <a:latin typeface="Corbel" panose="020B050302020402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kern="0" dirty="0">
                <a:solidFill>
                  <a:srgbClr val="0F0F0F"/>
                </a:solidFill>
                <a:latin typeface="Verdana"/>
                <a:ea typeface="Verdana"/>
              </a:rPr>
              <a:t>Väkiluku</a:t>
            </a:r>
            <a:br>
              <a:rPr lang="fi-FI" sz="1200" kern="0" dirty="0">
                <a:solidFill>
                  <a:srgbClr val="0F0F0F"/>
                </a:solidFill>
                <a:latin typeface="Verdana"/>
                <a:ea typeface="Verdana"/>
              </a:rPr>
            </a:br>
            <a:r>
              <a:rPr lang="fi-FI" sz="1200" kern="0" dirty="0">
                <a:solidFill>
                  <a:srgbClr val="0F0F0F"/>
                </a:solidFill>
                <a:latin typeface="Verdana"/>
                <a:ea typeface="Verdana"/>
              </a:rPr>
              <a:t>31.12.2021</a:t>
            </a:r>
            <a:br>
              <a:rPr lang="fi-FI" sz="1200" kern="0" dirty="0">
                <a:solidFill>
                  <a:srgbClr val="0F0F0F"/>
                </a:solidFill>
                <a:latin typeface="Verdana"/>
                <a:ea typeface="Verdana"/>
              </a:rPr>
            </a:br>
            <a:r>
              <a:rPr lang="fi-FI" sz="1200" kern="0" dirty="0">
                <a:solidFill>
                  <a:srgbClr val="0F0F0F"/>
                </a:solidFill>
                <a:latin typeface="Verdana"/>
                <a:ea typeface="Verdana"/>
              </a:rPr>
              <a:t>121 543</a:t>
            </a:r>
          </a:p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000" b="1" kern="0" dirty="0">
              <a:solidFill>
                <a:srgbClr val="0F0F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iruutu 2" descr="Vuoden 2022 ennakkotieto: Luonnollinen väestönmuutos -272, kuntien välinen muuttovoitto +769, nettomaahanmuutto +557, korjaus -7. Kuopio on 8. suurin kaupunki Suomessa."/>
          <p:cNvSpPr txBox="1"/>
          <p:nvPr/>
        </p:nvSpPr>
        <p:spPr>
          <a:xfrm>
            <a:off x="8512667" y="4803842"/>
            <a:ext cx="3443324" cy="1672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67" b="1" dirty="0">
                <a:solidFill>
                  <a:srgbClr val="0F0F0F"/>
                </a:solidFill>
                <a:latin typeface="Corbel"/>
                <a:ea typeface="ＭＳ Ｐゴシック"/>
                <a:cs typeface="Verdana"/>
              </a:rPr>
              <a:t>Vuosi</a:t>
            </a:r>
            <a:r>
              <a:rPr lang="fi-FI" sz="1467" dirty="0">
                <a:solidFill>
                  <a:srgbClr val="0F0F0F"/>
                </a:solidFill>
                <a:latin typeface="Corbel"/>
                <a:ea typeface="ＭＳ Ｐゴシック"/>
                <a:cs typeface="Verdana"/>
              </a:rPr>
              <a:t> </a:t>
            </a:r>
            <a:r>
              <a:rPr lang="fi-FI" sz="1467" b="1" dirty="0">
                <a:solidFill>
                  <a:srgbClr val="0F0F0F"/>
                </a:solidFill>
                <a:latin typeface="Corbel" panose="020B0503020204020204"/>
              </a:rPr>
              <a:t>2022, ennakkotieto:</a:t>
            </a:r>
            <a:r>
              <a:rPr lang="en-US" sz="1467" dirty="0">
                <a:solidFill>
                  <a:srgbClr val="0F0F0F"/>
                </a:solidFill>
                <a:latin typeface="Corbel" panose="020B0503020204020204"/>
              </a:rPr>
              <a:t>​</a:t>
            </a:r>
          </a:p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67" dirty="0">
                <a:solidFill>
                  <a:srgbClr val="0F0F0F"/>
                </a:solidFill>
                <a:latin typeface="Corbel" panose="020B0503020204020204"/>
              </a:rPr>
              <a:t>Luonnollinen väestönmuutos -272</a:t>
            </a:r>
            <a:br>
              <a:rPr lang="en-US" sz="1467" dirty="0">
                <a:solidFill>
                  <a:srgbClr val="0F0F0F"/>
                </a:solidFill>
                <a:latin typeface="Corbel" panose="020B0503020204020204"/>
              </a:rPr>
            </a:br>
            <a:r>
              <a:rPr lang="fi-FI" sz="1467" dirty="0">
                <a:solidFill>
                  <a:srgbClr val="0F0F0F"/>
                </a:solidFill>
                <a:latin typeface="Corbel" panose="020B0503020204020204"/>
              </a:rPr>
              <a:t>Kuntien välinen muuttovoitto +769</a:t>
            </a:r>
            <a:br>
              <a:rPr lang="en-US" sz="1467" dirty="0">
                <a:solidFill>
                  <a:srgbClr val="0F0F0F"/>
                </a:solidFill>
                <a:latin typeface="Corbel" panose="020B0503020204020204"/>
              </a:rPr>
            </a:br>
            <a:r>
              <a:rPr lang="en-US" sz="1467" dirty="0" err="1">
                <a:solidFill>
                  <a:srgbClr val="0F0F0F"/>
                </a:solidFill>
                <a:latin typeface="Corbel" panose="020B0503020204020204"/>
              </a:rPr>
              <a:t>Nettom</a:t>
            </a:r>
            <a:r>
              <a:rPr lang="fi-FI" sz="1467" dirty="0" err="1">
                <a:solidFill>
                  <a:srgbClr val="0F0F0F"/>
                </a:solidFill>
                <a:latin typeface="Corbel" panose="020B0503020204020204"/>
              </a:rPr>
              <a:t>aahanmuutto</a:t>
            </a:r>
            <a:r>
              <a:rPr lang="fi-FI" sz="1467" dirty="0">
                <a:solidFill>
                  <a:srgbClr val="0F0F0F"/>
                </a:solidFill>
                <a:latin typeface="Corbel" panose="020B0503020204020204"/>
              </a:rPr>
              <a:t> +557</a:t>
            </a:r>
          </a:p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67" dirty="0">
                <a:solidFill>
                  <a:srgbClr val="0F0F0F"/>
                </a:solidFill>
                <a:latin typeface="Corbel" panose="020B0503020204020204"/>
                <a:ea typeface="ＭＳ Ｐゴシック"/>
                <a:cs typeface="Verdana"/>
              </a:rPr>
              <a:t>Korjaus -3</a:t>
            </a:r>
          </a:p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67" dirty="0">
              <a:solidFill>
                <a:srgbClr val="0F0F0F"/>
              </a:solidFill>
              <a:latin typeface="Corbel" panose="020B0503020204020204"/>
              <a:ea typeface="ＭＳ Ｐゴシック"/>
              <a:cs typeface="Verdana"/>
            </a:endParaRPr>
          </a:p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67" dirty="0">
                <a:solidFill>
                  <a:srgbClr val="0F0F0F"/>
                </a:solidFill>
                <a:latin typeface="Corbel" panose="020B0503020204020204"/>
                <a:ea typeface="ＭＳ Ｐゴシック"/>
                <a:cs typeface="Verdana"/>
              </a:rPr>
              <a:t>Kuopio on 8. suurin kaupunki Suomessa.</a:t>
            </a:r>
            <a:endParaRPr lang="fi-FI" sz="1467" dirty="0">
              <a:solidFill>
                <a:srgbClr val="0F0F0F"/>
              </a:solidFill>
              <a:latin typeface="Corbel" panose="020B0503020204020204" pitchFamily="34" charset="0"/>
              <a:ea typeface="ＭＳ Ｐゴシック"/>
              <a:cs typeface="Verdana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64C686-F668-401F-AC72-A16AA73E1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70">
              <a:defRPr/>
            </a:pPr>
            <a:fld id="{AB9E508A-0C97-414B-8605-029C56254428}" type="slidenum">
              <a:rPr lang="en-FI">
                <a:solidFill>
                  <a:srgbClr val="000000"/>
                </a:solidFill>
                <a:latin typeface="Corbel" panose="020B0503020204020204"/>
              </a:rPr>
              <a:pPr defTabSz="609570">
                <a:defRPr/>
              </a:pPr>
              <a:t>2</a:t>
            </a:fld>
            <a:endParaRPr lang="en-FI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8442E09-89B4-4F5E-94FD-A0E574E4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096" y="532211"/>
            <a:ext cx="1214897" cy="758671"/>
          </a:xfrm>
          <a:prstGeom prst="rect">
            <a:avLst/>
          </a:prstGeom>
        </p:spPr>
      </p:pic>
      <p:graphicFrame>
        <p:nvGraphicFramePr>
          <p:cNvPr id="9" name="Kaavio 8" descr="Palkkikaaviossa Kuopion väestönmuutokset vuosina 2015-2022. Kaaviossa eriteltynä luonnollinen väestönmuutos, kuntien välinen nettomuutto, nettomaahanmuutto ja kokonaismuutos.">
            <a:extLst>
              <a:ext uri="{FF2B5EF4-FFF2-40B4-BE49-F238E27FC236}">
                <a16:creationId xmlns:a16="http://schemas.microsoft.com/office/drawing/2014/main" id="{10D09B96-B953-4666-8A39-244921C0B8CB}"/>
              </a:ext>
              <a:ext uri="{147F2762-F138-4A5C-976F-8EAC2B608ADB}">
                <a16:predDERef xmlns:a16="http://schemas.microsoft.com/office/drawing/2014/main" pred="{00000000-0008-0000-0C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38452"/>
              </p:ext>
            </p:extLst>
          </p:nvPr>
        </p:nvGraphicFramePr>
        <p:xfrm>
          <a:off x="345131" y="1436544"/>
          <a:ext cx="7801342" cy="515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76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6007" y="438677"/>
            <a:ext cx="9835455" cy="758671"/>
          </a:xfrm>
        </p:spPr>
        <p:txBody>
          <a:bodyPr>
            <a:normAutofit fontScale="90000"/>
          </a:bodyPr>
          <a:lstStyle/>
          <a:p>
            <a:r>
              <a:rPr lang="fi-FI">
                <a:solidFill>
                  <a:schemeClr val="accent4"/>
                </a:solidFill>
                <a:ea typeface="ＭＳ Ｐゴシック"/>
              </a:rPr>
              <a:t>Luonnollinen väestönmuutos 2000 - 2022</a:t>
            </a:r>
          </a:p>
        </p:txBody>
      </p:sp>
      <p:sp>
        <p:nvSpPr>
          <p:cNvPr id="3" name="Tekstiruutu 2" descr="Vuosi 2022, ennakkotieto:​&#10;Luonnollinen väestönmuutos -272&#10;Kuolleet 1268&#10;Syntyneet 996&#10;&#10;Luonnollinen väestönmuutos on ollut negatiivinen vuodesta 2017 alkaen. Vuonna 2022 kuolleiden määrä oli historiallisen suuri. Syntyneiden määrässä oli koronavuosina 2020- 2021 pieni hyppäys ylöspäin, mutta vuosina 2019 ja 2022 syntyneiden määrät olivat historian alhaisimmat. "/>
          <p:cNvSpPr txBox="1"/>
          <p:nvPr/>
        </p:nvSpPr>
        <p:spPr>
          <a:xfrm>
            <a:off x="9142616" y="2768908"/>
            <a:ext cx="2923027" cy="3253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5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67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rbel"/>
                <a:ea typeface="ＭＳ Ｐゴシック"/>
                <a:cs typeface="Verdana"/>
              </a:rPr>
              <a:t>Vuosi</a:t>
            </a: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rbel"/>
                <a:ea typeface="ＭＳ Ｐゴシック"/>
                <a:cs typeface="Verdana"/>
              </a:rPr>
              <a:t> </a:t>
            </a:r>
            <a:r>
              <a:rPr kumimoji="0" lang="fi-FI" sz="1467" b="1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2022, ennakkotieto:</a:t>
            </a: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​</a:t>
            </a:r>
          </a:p>
          <a:p>
            <a:pPr lvl="0" defTabSz="6095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Luonnollinen väestönmuutos -272</a:t>
            </a:r>
            <a:b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lang="en-US" sz="1467" err="1">
                <a:solidFill>
                  <a:srgbClr val="0F0F0F"/>
                </a:solidFill>
                <a:latin typeface="Corbel" panose="020B0503020204020204"/>
              </a:rPr>
              <a:t>Kuolleet</a:t>
            </a:r>
            <a:r>
              <a:rPr lang="en-US" sz="1467">
                <a:solidFill>
                  <a:srgbClr val="0F0F0F"/>
                </a:solidFill>
                <a:latin typeface="Corbel" panose="020B0503020204020204"/>
              </a:rPr>
              <a:t> 1268</a:t>
            </a:r>
            <a:br>
              <a:rPr lang="en-US" sz="1467">
                <a:solidFill>
                  <a:srgbClr val="0F0F0F"/>
                </a:solidFill>
                <a:latin typeface="Corbel" panose="020B0503020204020204"/>
              </a:rPr>
            </a:br>
            <a:r>
              <a:rPr lang="en-US" sz="1467" err="1">
                <a:solidFill>
                  <a:srgbClr val="0F0F0F"/>
                </a:solidFill>
                <a:latin typeface="Corbel" panose="020B0503020204020204"/>
              </a:rPr>
              <a:t>Syntyneet</a:t>
            </a:r>
            <a:r>
              <a:rPr lang="en-US" sz="1467">
                <a:solidFill>
                  <a:srgbClr val="0F0F0F"/>
                </a:solidFill>
                <a:latin typeface="Corbel" panose="020B0503020204020204"/>
              </a:rPr>
              <a:t> 996</a:t>
            </a:r>
            <a:br>
              <a:rPr lang="en-US" sz="1467">
                <a:solidFill>
                  <a:srgbClr val="0F0F0F"/>
                </a:solidFill>
                <a:latin typeface="Corbel" panose="020B0503020204020204"/>
              </a:rPr>
            </a:br>
            <a:br>
              <a:rPr lang="fi-FI" sz="1467">
                <a:solidFill>
                  <a:srgbClr val="0F0F0F"/>
                </a:solidFill>
                <a:latin typeface="Corbel" panose="020B0503020204020204"/>
              </a:rPr>
            </a:br>
            <a:r>
              <a:rPr lang="fi-FI" sz="1467">
                <a:solidFill>
                  <a:srgbClr val="0F0F0F"/>
                </a:solidFill>
                <a:latin typeface="Corbel" panose="020B0503020204020204"/>
              </a:rPr>
              <a:t>Luonnollinen väestönmuutos on ollut negatiivinen vuodesta 2017 alkaen. V</a:t>
            </a:r>
            <a:r>
              <a:rPr lang="fi-FI" sz="1467">
                <a:solidFill>
                  <a:srgbClr val="0F0F0F"/>
                </a:solidFill>
              </a:rPr>
              <a:t>uonna 2022 </a:t>
            </a:r>
            <a:r>
              <a:rPr lang="fi-FI" sz="1467">
                <a:solidFill>
                  <a:srgbClr val="0F0F0F"/>
                </a:solidFill>
                <a:latin typeface="Corbel" panose="020B0503020204020204"/>
              </a:rPr>
              <a:t>kuolleiden määrä oli historiallisen suuri. </a:t>
            </a:r>
            <a:r>
              <a:rPr lang="fi-FI" sz="1467">
                <a:solidFill>
                  <a:srgbClr val="0F0F0F"/>
                </a:solidFill>
              </a:rPr>
              <a:t>Syntyneiden määrässä oli koronavuosina 2020- 2021 pieni hyppäys ylöspäin, mutta vuosina 2019 ja 2022 syntyneiden määrät olivat historian alhaisimmat</a:t>
            </a:r>
            <a:r>
              <a:rPr lang="en-US" sz="1467">
                <a:solidFill>
                  <a:srgbClr val="0F0F0F"/>
                </a:solidFill>
              </a:rPr>
              <a:t>. </a:t>
            </a:r>
            <a:endParaRPr kumimoji="0" lang="fi-FI" sz="1467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Corbel" panose="020B0503020204020204" pitchFamily="34" charset="0"/>
              <a:ea typeface="ＭＳ Ｐゴシック"/>
              <a:cs typeface="Verdana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64C686-F668-401F-AC72-A16AA73E1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508A-0C97-414B-8605-029C56254428}" type="slidenum">
              <a:rPr kumimoji="0" lang="en-FI" sz="10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8442E09-89B4-4F5E-94FD-A0E574E4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682" y="438677"/>
            <a:ext cx="1214897" cy="758671"/>
          </a:xfrm>
          <a:prstGeom prst="rect">
            <a:avLst/>
          </a:prstGeom>
        </p:spPr>
      </p:pic>
      <p:graphicFrame>
        <p:nvGraphicFramePr>
          <p:cNvPr id="5" name="Kaavio 4" descr="Kaaviossa luonnollinen väestönmuutos, syntyneet ja kuolleet 2000-2022 välisenä aikana. Kaaviosta nähtävissä, että vuonna 2015 on saavutettu taso, jolloin kuolleita ollut enemmän kuin syntyneitä ja luonnollinen väestönmuutos ollut ensimmäistä kertaa negatiivista.">
            <a:extLst>
              <a:ext uri="{FF2B5EF4-FFF2-40B4-BE49-F238E27FC236}">
                <a16:creationId xmlns:a16="http://schemas.microsoft.com/office/drawing/2014/main" id="{B8E171AF-D58E-6182-E2C9-E0CEA809F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590628"/>
              </p:ext>
            </p:extLst>
          </p:nvPr>
        </p:nvGraphicFramePr>
        <p:xfrm>
          <a:off x="399291" y="1423114"/>
          <a:ext cx="8470387" cy="459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iruutu 1">
            <a:extLst>
              <a:ext uri="{FF2B5EF4-FFF2-40B4-BE49-F238E27FC236}">
                <a16:creationId xmlns:a16="http://schemas.microsoft.com/office/drawing/2014/main" id="{85907FE5-490C-85C3-977F-15E36BF9F783}"/>
              </a:ext>
            </a:extLst>
          </p:cNvPr>
          <p:cNvSpPr txBox="1"/>
          <p:nvPr/>
        </p:nvSpPr>
        <p:spPr>
          <a:xfrm>
            <a:off x="399291" y="6419323"/>
            <a:ext cx="4764101" cy="34755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>
                <a:latin typeface="Corbel" panose="020B0503020204020204" pitchFamily="34" charset="0"/>
                <a:cs typeface="Arial" pitchFamily="34" charset="0"/>
              </a:rPr>
              <a:t>Lähde:</a:t>
            </a:r>
            <a:r>
              <a:rPr lang="fi-FI" sz="1200" baseline="0">
                <a:latin typeface="Corbel" panose="020B0503020204020204" pitchFamily="34" charset="0"/>
                <a:cs typeface="Arial" pitchFamily="34" charset="0"/>
              </a:rPr>
              <a:t> Tilastokeskus </a:t>
            </a:r>
            <a:r>
              <a:rPr lang="fi-FI" sz="1200">
                <a:latin typeface="Corbel" panose="020B0503020204020204" pitchFamily="34" charset="0"/>
                <a:cs typeface="Arial" pitchFamily="34" charset="0"/>
              </a:rPr>
              <a:t>, 2022 on ennakkotieto, virallinen väkiluku tulee 31.3.2023</a:t>
            </a:r>
          </a:p>
        </p:txBody>
      </p:sp>
    </p:spTree>
    <p:extLst>
      <p:ext uri="{BB962C8B-B14F-4D97-AF65-F5344CB8AC3E}">
        <p14:creationId xmlns:p14="http://schemas.microsoft.com/office/powerpoint/2010/main" val="113224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16FE78-9D7C-7FD1-2ED8-71FD17AA5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9E508A-0C97-414B-8605-029C56254428}" type="slidenum">
              <a:rPr lang="en-FI" smtClean="0"/>
              <a:pPr>
                <a:defRPr/>
              </a:pPr>
              <a:t>4</a:t>
            </a:fld>
            <a:endParaRPr lang="en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8F24F4E8-A367-55C8-45E2-5D6FD4473C1A}"/>
              </a:ext>
            </a:extLst>
          </p:cNvPr>
          <p:cNvSpPr txBox="1">
            <a:spLocks/>
          </p:cNvSpPr>
          <p:nvPr/>
        </p:nvSpPr>
        <p:spPr bwMode="auto">
          <a:xfrm>
            <a:off x="260462" y="433016"/>
            <a:ext cx="11817460" cy="107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609585"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1219170"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828754"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438339" algn="l" defTabSz="9143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fi-FI">
                <a:solidFill>
                  <a:schemeClr val="accent4"/>
                </a:solidFill>
                <a:ea typeface="ＭＳ Ｐゴシック"/>
              </a:rPr>
              <a:t>Väestönmuutos 15 suurimmassa kaupungissa 2022</a:t>
            </a:r>
          </a:p>
        </p:txBody>
      </p:sp>
      <p:sp>
        <p:nvSpPr>
          <p:cNvPr id="9" name="Tekstiruutu 8" descr="Huomiona vielä väestönmuutos Siilinjärvellä -50 henkilöä, Iisalmessa -160 henkilöä ja Varkaudessa -209 henkilöä.">
            <a:extLst>
              <a:ext uri="{FF2B5EF4-FFF2-40B4-BE49-F238E27FC236}">
                <a16:creationId xmlns:a16="http://schemas.microsoft.com/office/drawing/2014/main" id="{0E81325F-046A-4961-3B55-F4920D01FA6A}"/>
              </a:ext>
            </a:extLst>
          </p:cNvPr>
          <p:cNvSpPr txBox="1"/>
          <p:nvPr/>
        </p:nvSpPr>
        <p:spPr>
          <a:xfrm>
            <a:off x="6301620" y="5395914"/>
            <a:ext cx="3653085" cy="11685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600" dirty="0"/>
              <a:t>Siilinjärvi  -61 hlöä, -0,3 %</a:t>
            </a:r>
          </a:p>
          <a:p>
            <a:r>
              <a:rPr lang="fi-FI" sz="1600" dirty="0"/>
              <a:t>Iisalmi	-157 hlöä, -0,7 %</a:t>
            </a:r>
            <a:br>
              <a:rPr lang="fi-FI" sz="1600" dirty="0"/>
            </a:br>
            <a:r>
              <a:rPr lang="fi-FI" sz="1600" dirty="0"/>
              <a:t>Varkaus	-214 hlöä, -1,1 %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031396-5620-4B2A-BE07-5BC7E9016D16}"/>
              </a:ext>
            </a:extLst>
          </p:cNvPr>
          <p:cNvSpPr txBox="1"/>
          <p:nvPr/>
        </p:nvSpPr>
        <p:spPr>
          <a:xfrm>
            <a:off x="305735" y="6564848"/>
            <a:ext cx="5995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cs typeface="Arial" pitchFamily="34" charset="0"/>
              </a:rPr>
              <a:t>Lähde: Tilastokeskus. Vuoden 2022 viralliset väkiluvut 31.3.2023</a:t>
            </a: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7C21B5A-3021-411B-A3AE-DDA558CAE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087407"/>
              </p:ext>
            </p:extLst>
          </p:nvPr>
        </p:nvGraphicFramePr>
        <p:xfrm>
          <a:off x="467640" y="1271443"/>
          <a:ext cx="5123775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A55B0A30-BB6E-4497-B96B-965480598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608876"/>
              </p:ext>
            </p:extLst>
          </p:nvPr>
        </p:nvGraphicFramePr>
        <p:xfrm>
          <a:off x="5762856" y="1963813"/>
          <a:ext cx="6143625" cy="297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34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620E92D4-3A2F-3FE7-D065-6EEFC1C02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93" y="4076364"/>
            <a:ext cx="5300609" cy="25998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1148" y="410257"/>
            <a:ext cx="7924447" cy="694919"/>
          </a:xfrm>
        </p:spPr>
        <p:txBody>
          <a:bodyPr/>
          <a:lstStyle/>
          <a:p>
            <a:r>
              <a:rPr lang="fi-FI" dirty="0">
                <a:solidFill>
                  <a:schemeClr val="accent4"/>
                </a:solidFill>
                <a:ea typeface="ＭＳ Ｐゴシック"/>
              </a:rPr>
              <a:t>Työttömyys joulukuu 2022</a:t>
            </a:r>
          </a:p>
        </p:txBody>
      </p:sp>
      <p:sp>
        <p:nvSpPr>
          <p:cNvPr id="8" name="Tekstiruutu 7" descr="Joulukuun työttömyysaste oli 10,5 % oli vuoden takaiseen verrattuna &#10;0,2 prosenttiyksikköä alemmalla tasolla. Työttömänä oli  6037 henkeä, joista lomautettuja oli 634. Avoimia työpaikkoja oli 1437, joka oli 869 vähemmän kuin vuosi sitten.&#10;&#10;Kuopion työttömyysaste on pieni vertailukaupunkien joukossa.&#10;&#10;Kuopio maksaa Kelalle työmarkkinatuen kuntaosuutta noin 11,9 M€ vuonna 2022. Saajia oli 1988 henkeä."/>
          <p:cNvSpPr txBox="1"/>
          <p:nvPr/>
        </p:nvSpPr>
        <p:spPr>
          <a:xfrm>
            <a:off x="9332485" y="803573"/>
            <a:ext cx="2776095" cy="29777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defTabSz="609570" eaLnBrk="0" fontAlgn="base" hangingPunct="0">
              <a:spcBef>
                <a:spcPct val="0"/>
              </a:spcBef>
              <a:spcAft>
                <a:spcPct val="0"/>
              </a:spcAft>
              <a:defRPr sz="1467">
                <a:solidFill>
                  <a:srgbClr val="0F0F0F"/>
                </a:solidFill>
                <a:latin typeface="Corbel"/>
                <a:ea typeface="ＭＳ Ｐゴシック"/>
              </a:defRPr>
            </a:lvl1pPr>
          </a:lstStyle>
          <a:p>
            <a:r>
              <a:rPr lang="fi-FI" sz="1250"/>
              <a:t>Joulukuun työttömyysaste oli 10,5 % oli vuoden takaiseen verrattuna </a:t>
            </a:r>
            <a:br>
              <a:rPr lang="fi-FI" sz="1250"/>
            </a:br>
            <a:r>
              <a:rPr lang="fi-FI" sz="1250"/>
              <a:t>0,2 prosenttiyksikköä alemmalla tasolla. Työttömänä oli  6037 henkeä, joista lomautettuja oli 634. Avoimia työpaikkoja oli 1437, joka oli 869 vähemmän kuin vuosi sitten.</a:t>
            </a:r>
          </a:p>
          <a:p>
            <a:endParaRPr lang="fi-FI" sz="1250"/>
          </a:p>
          <a:p>
            <a:r>
              <a:rPr lang="fi-FI" sz="1250"/>
              <a:t>Kuopion työttömyysaste on pieni vertailukaupunkien joukossa.</a:t>
            </a:r>
          </a:p>
          <a:p>
            <a:endParaRPr lang="fi-FI" sz="1250"/>
          </a:p>
          <a:p>
            <a:r>
              <a:rPr lang="fi-FI" sz="1250"/>
              <a:t>Kuopio maksaa Kelalle työmarkkinatuen kuntaosuutta noin 11,9 M€ vuonna 2022. Saajia oli 1988 henkeä.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54900" y="3938493"/>
            <a:ext cx="62458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>
                <a:solidFill>
                  <a:srgbClr val="240E61"/>
                </a:solidFill>
                <a:latin typeface="Corbel"/>
                <a:ea typeface="ＭＳ Ｐゴシック"/>
                <a:cs typeface="Arial"/>
              </a:rPr>
              <a:t>Työttömien määrä joulukuussa 2018 - 2022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3824917" y="5051119"/>
            <a:ext cx="7176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+293</a:t>
            </a:r>
            <a:br>
              <a:rPr lang="fi-FI" sz="1200">
                <a:solidFill>
                  <a:srgbClr val="0F0F0F"/>
                </a:solidFill>
                <a:latin typeface="Arial" charset="0"/>
                <a:ea typeface="ＭＳ Ｐゴシック" charset="-128"/>
              </a:rPr>
            </a:br>
            <a:r>
              <a:rPr lang="fi-FI" sz="120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+16 %</a:t>
            </a: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42B4207F-FA6F-474E-91C7-1A8759F6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98" y="6617570"/>
            <a:ext cx="4246975" cy="20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178" eaLnBrk="0" fontAlgn="base" hangingPunct="0">
              <a:spcBef>
                <a:spcPct val="0"/>
              </a:spcBef>
              <a:spcAft>
                <a:spcPct val="0"/>
              </a:spcAft>
              <a:defRPr sz="1000"/>
            </a:pPr>
            <a:r>
              <a:rPr lang="fi-FI" sz="800">
                <a:solidFill>
                  <a:srgbClr val="000000"/>
                </a:solidFill>
                <a:latin typeface="Arial"/>
                <a:cs typeface="Arial"/>
              </a:rPr>
              <a:t>Lähde: TEM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2F344DA-ADB0-44CE-9589-DACD34E88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70">
              <a:defRPr/>
            </a:pPr>
            <a:fld id="{AB9E508A-0C97-414B-8605-029C56254428}" type="slidenum">
              <a:rPr lang="en-FI">
                <a:solidFill>
                  <a:srgbClr val="000000"/>
                </a:solidFill>
                <a:latin typeface="Corbel" panose="020B0503020204020204"/>
              </a:rPr>
              <a:pPr defTabSz="609570">
                <a:defRPr/>
              </a:pPr>
              <a:t>5</a:t>
            </a:fld>
            <a:endParaRPr lang="en-FI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4554CBA-58DF-7E3C-49A0-C1CB1FC81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8" y="1275003"/>
            <a:ext cx="9098397" cy="253975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732C7E8-74BE-78B9-9520-3C467BDBC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13" y="4630384"/>
            <a:ext cx="6397954" cy="18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536561-0BF3-E481-3D56-0ED776E2B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9E508A-0C97-414B-8605-029C56254428}" type="slidenum">
              <a:rPr lang="en-FI" smtClean="0"/>
              <a:pPr>
                <a:defRPr/>
              </a:pPr>
              <a:t>6</a:t>
            </a:fld>
            <a:endParaRPr lang="en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AA7883C6-4354-69A8-7F0A-25107628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8" y="424139"/>
            <a:ext cx="11084169" cy="694919"/>
          </a:xfrm>
        </p:spPr>
        <p:txBody>
          <a:bodyPr/>
          <a:lstStyle/>
          <a:p>
            <a:r>
              <a:rPr lang="fi-FI" dirty="0">
                <a:solidFill>
                  <a:schemeClr val="accent4"/>
                </a:solidFill>
                <a:ea typeface="ＭＳ Ｐゴシック"/>
              </a:rPr>
              <a:t>Työttömyys keskimäärin vuonna 2022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6BAC812D-A8C8-EB4A-A839-AEA0FF0A5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428774"/>
              </p:ext>
            </p:extLst>
          </p:nvPr>
        </p:nvGraphicFramePr>
        <p:xfrm>
          <a:off x="470263" y="1618841"/>
          <a:ext cx="10985863" cy="436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hart">
            <a:extLst>
              <a:ext uri="{FF2B5EF4-FFF2-40B4-BE49-F238E27FC236}">
                <a16:creationId xmlns:a16="http://schemas.microsoft.com/office/drawing/2014/main" id="{AC5BD5D9-8BDE-2516-1278-9632EA70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" y="6191793"/>
            <a:ext cx="3666092" cy="3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1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0D09BB-7644-7CA3-F1CD-0C9DC3F3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76" y="432795"/>
            <a:ext cx="11084169" cy="697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>
                <a:solidFill>
                  <a:schemeClr val="accent4"/>
                </a:solidFill>
                <a:ea typeface="ＭＳ Ｐゴシック"/>
              </a:rPr>
              <a:t>Rakentaminen 2022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27DF79-DBBA-EAEB-C276-6746630C3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9E508A-0C97-414B-8605-029C56254428}" type="slidenum">
              <a:rPr lang="en-FI" smtClean="0"/>
              <a:pPr>
                <a:defRPr/>
              </a:pPr>
              <a:t>7</a:t>
            </a:fld>
            <a:endParaRPr lang="en-FI"/>
          </a:p>
        </p:txBody>
      </p:sp>
      <p:sp>
        <p:nvSpPr>
          <p:cNvPr id="5" name="Suorakulmio 4" descr="Vuonna 2022 valmistui 1428 asuntoa ja rakennuslupia myönnettiin 1220 asunnolle. Asuntoja  valmistui 18 % edellisvuotta enemmän ja  tavoitteena ollut 1200 asunnon määrä ylittyi reilusti. &#10;&#10;Rakentaminen jatkui monilla alueilla. Eniten asuntoja valmistui Keskustaan, Puijonlaaksoon sekä Petosen ja Saaristokaupungin alueille. &#10;&#10;Hatsalan kaupunginosassa, Puijonkuppeen ja Hatsala Kotikatu 365 -alueilla ensimmäiset asumisen ja palvelujen kohteet valmistuivat. Ensimmäisenä molemmille alueille rakennettiin hoivakodit, päiväkodit ja myös palveluasumista (49 asuntoa). Lisäksi Puijonkuppeen alueen ensimmäinen asumisoikeustalo valmistui.">
            <a:extLst>
              <a:ext uri="{FF2B5EF4-FFF2-40B4-BE49-F238E27FC236}">
                <a16:creationId xmlns:a16="http://schemas.microsoft.com/office/drawing/2014/main" id="{8993D2F5-110F-1F06-3E16-DFD3424A4387}"/>
              </a:ext>
            </a:extLst>
          </p:cNvPr>
          <p:cNvSpPr/>
          <p:nvPr/>
        </p:nvSpPr>
        <p:spPr>
          <a:xfrm>
            <a:off x="553914" y="1802465"/>
            <a:ext cx="5361047" cy="3253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67">
                <a:solidFill>
                  <a:srgbClr val="0F0F0F"/>
                </a:solidFill>
                <a:latin typeface="Corbel"/>
                <a:ea typeface="ＭＳ Ｐゴシック"/>
              </a:rPr>
              <a:t>Vuonna 2022 valmistui 1428 asuntoa ja rakennuslupia myönnettiin 1220 asunnolle. Asuntoja  valmistui 18 % edellisvuotta enemmän ja  tavoitteena ollut 1200 asunnon määrä ylittyi reilusti. </a:t>
            </a:r>
          </a:p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67">
              <a:solidFill>
                <a:srgbClr val="0F0F0F"/>
              </a:solidFill>
              <a:latin typeface="Corbel"/>
              <a:ea typeface="ＭＳ Ｐゴシック"/>
            </a:endParaRPr>
          </a:p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67">
                <a:solidFill>
                  <a:srgbClr val="0F0F0F"/>
                </a:solidFill>
                <a:latin typeface="Corbel"/>
                <a:ea typeface="ＭＳ Ｐゴシック"/>
              </a:rPr>
              <a:t>Rakentaminen jatkui monilla alueilla. Eniten asuntoja valmistui Keskustaan, Puijonlaaksoon sekä </a:t>
            </a:r>
            <a:r>
              <a:rPr lang="fi-FI" sz="1467" err="1">
                <a:solidFill>
                  <a:srgbClr val="0F0F0F"/>
                </a:solidFill>
                <a:latin typeface="Corbel"/>
                <a:ea typeface="ＭＳ Ｐゴシック"/>
              </a:rPr>
              <a:t>Petosen</a:t>
            </a:r>
            <a:r>
              <a:rPr lang="fi-FI" sz="1467">
                <a:solidFill>
                  <a:srgbClr val="0F0F0F"/>
                </a:solidFill>
                <a:latin typeface="Corbel"/>
                <a:ea typeface="ＭＳ Ｐゴシック"/>
              </a:rPr>
              <a:t> ja Saaristokaupungin alueille. </a:t>
            </a:r>
          </a:p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67">
              <a:solidFill>
                <a:srgbClr val="0F0F0F"/>
              </a:solidFill>
              <a:latin typeface="Corbel"/>
              <a:ea typeface="ＭＳ Ｐゴシック"/>
            </a:endParaRPr>
          </a:p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67" err="1">
                <a:solidFill>
                  <a:srgbClr val="0F0F0F"/>
                </a:solidFill>
                <a:latin typeface="Corbel"/>
                <a:ea typeface="ＭＳ Ｐゴシック"/>
              </a:rPr>
              <a:t>Hatsalan</a:t>
            </a:r>
            <a:r>
              <a:rPr lang="fi-FI" sz="1467">
                <a:solidFill>
                  <a:srgbClr val="0F0F0F"/>
                </a:solidFill>
                <a:latin typeface="Corbel"/>
                <a:ea typeface="ＭＳ Ｐゴシック"/>
              </a:rPr>
              <a:t> kaupunginosassa, </a:t>
            </a:r>
            <a:r>
              <a:rPr lang="fi-FI" sz="1467" err="1">
                <a:solidFill>
                  <a:srgbClr val="0F0F0F"/>
                </a:solidFill>
                <a:latin typeface="Corbel"/>
                <a:ea typeface="ＭＳ Ｐゴシック"/>
              </a:rPr>
              <a:t>Puijonkuppeen</a:t>
            </a:r>
            <a:r>
              <a:rPr lang="fi-FI" sz="1467">
                <a:solidFill>
                  <a:srgbClr val="0F0F0F"/>
                </a:solidFill>
                <a:latin typeface="Corbel"/>
                <a:ea typeface="ＭＳ Ｐゴシック"/>
              </a:rPr>
              <a:t> ja </a:t>
            </a:r>
            <a:r>
              <a:rPr lang="fi-FI" sz="1467" err="1">
                <a:solidFill>
                  <a:srgbClr val="0F0F0F"/>
                </a:solidFill>
                <a:latin typeface="Corbel"/>
                <a:ea typeface="ＭＳ Ｐゴシック"/>
              </a:rPr>
              <a:t>Hatsala</a:t>
            </a:r>
            <a:r>
              <a:rPr lang="fi-FI" sz="1467">
                <a:solidFill>
                  <a:srgbClr val="0F0F0F"/>
                </a:solidFill>
                <a:latin typeface="Corbel"/>
                <a:ea typeface="ＭＳ Ｐゴシック"/>
              </a:rPr>
              <a:t> Kotikatu 365 -alueilla ensimmäiset asumisen ja palvelujen kohteet valmistuivat. Ensimmäisenä molemmille alueille rakennettiin hoivakodit, päiväkodit ja myös palveluasumista. Lisäksi </a:t>
            </a:r>
            <a:r>
              <a:rPr lang="fi-FI" sz="1467" err="1">
                <a:solidFill>
                  <a:srgbClr val="0F0F0F"/>
                </a:solidFill>
                <a:latin typeface="Corbel"/>
                <a:ea typeface="ＭＳ Ｐゴシック"/>
              </a:rPr>
              <a:t>Puijonkuppeen</a:t>
            </a:r>
            <a:r>
              <a:rPr lang="fi-FI" sz="1467">
                <a:solidFill>
                  <a:srgbClr val="0F0F0F"/>
                </a:solidFill>
                <a:latin typeface="Corbel"/>
                <a:ea typeface="ＭＳ Ｐゴシック"/>
              </a:rPr>
              <a:t> alueen ensimmäinen asumisoikeustalo valmistui.</a:t>
            </a:r>
            <a:br>
              <a:rPr lang="fi-FI" sz="1467" b="1">
                <a:solidFill>
                  <a:srgbClr val="0F0F0F"/>
                </a:solidFill>
                <a:latin typeface="Corbel"/>
                <a:ea typeface="ＭＳ Ｐゴシック"/>
              </a:rPr>
            </a:br>
            <a:endParaRPr lang="fi-FI" sz="1467" b="1">
              <a:solidFill>
                <a:srgbClr val="0F0F0F"/>
              </a:solidFill>
              <a:latin typeface="Corbel"/>
              <a:ea typeface="ＭＳ Ｐゴシック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58BE1CF0-6B91-472E-AA5E-D96A755C2AFB}"/>
              </a:ext>
            </a:extLst>
          </p:cNvPr>
          <p:cNvSpPr/>
          <p:nvPr/>
        </p:nvSpPr>
        <p:spPr>
          <a:xfrm>
            <a:off x="553914" y="6474825"/>
            <a:ext cx="48080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Lähde: Kuopion kaupunki, kuntarekisterit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" name="chart">
            <a:extLst>
              <a:ext uri="{FF2B5EF4-FFF2-40B4-BE49-F238E27FC236}">
                <a16:creationId xmlns:a16="http://schemas.microsoft.com/office/drawing/2014/main" id="{E89BDE57-D023-0300-217D-D2A30006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24192" y="338686"/>
            <a:ext cx="533752" cy="641702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1C7DA57-6BF7-AC4C-EBFB-1BCFF7139BE7}"/>
              </a:ext>
            </a:extLst>
          </p:cNvPr>
          <p:cNvSpPr txBox="1"/>
          <p:nvPr/>
        </p:nvSpPr>
        <p:spPr>
          <a:xfrm>
            <a:off x="6384597" y="6269252"/>
            <a:ext cx="572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*) Vuoden 2022 myönnetyt rakennusluvat sisältävät uusien rakennusten 1157 ja  lisärakentamisen 63 asuntoa.  </a:t>
            </a:r>
          </a:p>
        </p:txBody>
      </p:sp>
      <p:graphicFrame>
        <p:nvGraphicFramePr>
          <p:cNvPr id="13" name="Kaavio 12" descr="Kaaviossa näkyvissä myönnetyt rakennusluvat ja valmistuneet asunnot vuosien 2017 ja 2022 välillä. Vuonna 2022 lupia myönnettiin 1220 ja asuntoja valmistui 1428. Tavoite oli valmistuvista oli 1200.">
            <a:extLst>
              <a:ext uri="{FF2B5EF4-FFF2-40B4-BE49-F238E27FC236}">
                <a16:creationId xmlns:a16="http://schemas.microsoft.com/office/drawing/2014/main" id="{00000000-0008-0000-0000-000008000000}"/>
              </a:ext>
              <a:ext uri="{147F2762-F138-4A5C-976F-8EAC2B608ADB}">
                <a16:predDERef xmlns:a16="http://schemas.microsoft.com/office/drawing/2014/main" pre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070024"/>
              </p:ext>
            </p:extLst>
          </p:nvPr>
        </p:nvGraphicFramePr>
        <p:xfrm>
          <a:off x="6419851" y="980388"/>
          <a:ext cx="5651446" cy="319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ulukko 14" descr="Rakentaminen Kuopiossa.&#10;Valmistuneet:&#10;Kerrosala 1000 m2 vuonna 2021 150,3 ja 2022 195,4, muutos 30 %. &#10;Tilavuus 1000 m2 vuonna 2021 629 ja 2022 889, muutos 41 %&#10;Asuntoja kpl vuonna 2021 1208 ja vuonna 2022 1428, muutos 18 %.&#10;Myönnettyjä rakennuslupia oli vähemmän kuin aiemmin.">
            <a:extLst>
              <a:ext uri="{FF2B5EF4-FFF2-40B4-BE49-F238E27FC236}">
                <a16:creationId xmlns:a16="http://schemas.microsoft.com/office/drawing/2014/main" id="{AA338A0E-137A-0AAC-B26B-115D9BEC4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91252"/>
              </p:ext>
            </p:extLst>
          </p:nvPr>
        </p:nvGraphicFramePr>
        <p:xfrm>
          <a:off x="6419851" y="4456704"/>
          <a:ext cx="5651447" cy="1720215"/>
        </p:xfrm>
        <a:graphic>
          <a:graphicData uri="http://schemas.openxmlformats.org/drawingml/2006/table">
            <a:tbl>
              <a:tblPr/>
              <a:tblGrid>
                <a:gridCol w="1925507">
                  <a:extLst>
                    <a:ext uri="{9D8B030D-6E8A-4147-A177-3AD203B41FA5}">
                      <a16:colId xmlns:a16="http://schemas.microsoft.com/office/drawing/2014/main" val="1496882742"/>
                    </a:ext>
                  </a:extLst>
                </a:gridCol>
                <a:gridCol w="1593070">
                  <a:extLst>
                    <a:ext uri="{9D8B030D-6E8A-4147-A177-3AD203B41FA5}">
                      <a16:colId xmlns:a16="http://schemas.microsoft.com/office/drawing/2014/main" val="3884771028"/>
                    </a:ext>
                  </a:extLst>
                </a:gridCol>
                <a:gridCol w="684625">
                  <a:extLst>
                    <a:ext uri="{9D8B030D-6E8A-4147-A177-3AD203B41FA5}">
                      <a16:colId xmlns:a16="http://schemas.microsoft.com/office/drawing/2014/main" val="2625680049"/>
                    </a:ext>
                  </a:extLst>
                </a:gridCol>
                <a:gridCol w="684625">
                  <a:extLst>
                    <a:ext uri="{9D8B030D-6E8A-4147-A177-3AD203B41FA5}">
                      <a16:colId xmlns:a16="http://schemas.microsoft.com/office/drawing/2014/main" val="1376548469"/>
                    </a:ext>
                  </a:extLst>
                </a:gridCol>
                <a:gridCol w="763620">
                  <a:extLst>
                    <a:ext uri="{9D8B030D-6E8A-4147-A177-3AD203B41FA5}">
                      <a16:colId xmlns:a16="http://schemas.microsoft.com/office/drawing/2014/main" val="3744839868"/>
                    </a:ext>
                  </a:extLst>
                </a:gridCol>
              </a:tblGrid>
              <a:tr h="180975"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fi-FI" sz="1100" b="1" i="0" u="none" strike="noStrike">
                          <a:effectLst/>
                          <a:latin typeface="Verdana" panose="020B0604030504040204" pitchFamily="34" charset="0"/>
                        </a:rPr>
                        <a:t>Rakentaminen Kuopiossa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100" b="1" i="0" u="none" strike="noStrike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09697"/>
                  </a:ext>
                </a:extLst>
              </a:tr>
              <a:tr h="323850">
                <a:tc gridSpan="2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3491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1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Kerrosala 1000 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    150,3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    195,4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000" b="0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30 %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4065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1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Valmistuneet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Tilavuus 1000 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    629,0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    889,0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000" b="0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41 %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088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0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Asuntoja kpl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    1 208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    1 428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000" b="1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4312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1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Myönnetyt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Kerrosala 1000 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    222,9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    156,5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000" b="0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-30 %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8759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1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rakennusluvat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Tilavuus 1000 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 1 120,5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0" i="0" u="none" strike="noStrike">
                          <a:effectLst/>
                          <a:latin typeface="Verdana" panose="020B0604030504040204" pitchFamily="34" charset="0"/>
                        </a:rPr>
                        <a:t>    764,0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000" b="0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0312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1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Asuntoja kpl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    1 443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1000" b="1" i="0" u="none" strike="noStrike">
                          <a:effectLst/>
                          <a:latin typeface="Verdana" panose="020B0604030504040204" pitchFamily="34" charset="0"/>
                        </a:rPr>
                        <a:t>    1 220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000" b="1" i="0" u="none" strike="noStrike">
                          <a:solidFill>
                            <a:srgbClr val="0F0F0F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94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4052E-1B22-6C7C-4CC3-34B7C272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88" y="489454"/>
            <a:ext cx="11084169" cy="816832"/>
          </a:xfrm>
        </p:spPr>
        <p:txBody>
          <a:bodyPr/>
          <a:lstStyle/>
          <a:p>
            <a:r>
              <a:rPr lang="fi-FI"/>
              <a:t>Asuntorakentaminen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C0143B-6C06-8A17-F585-2750ABE37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9E508A-0C97-414B-8605-029C56254428}" type="slidenum">
              <a:rPr lang="en-FI" smtClean="0"/>
              <a:pPr>
                <a:defRPr/>
              </a:pPr>
              <a:t>8</a:t>
            </a:fld>
            <a:endParaRPr lang="en-FI"/>
          </a:p>
        </p:txBody>
      </p:sp>
      <p:sp>
        <p:nvSpPr>
          <p:cNvPr id="7" name="Tekstiruutu 1">
            <a:extLst>
              <a:ext uri="{FF2B5EF4-FFF2-40B4-BE49-F238E27FC236}">
                <a16:creationId xmlns:a16="http://schemas.microsoft.com/office/drawing/2014/main" id="{AC9D8619-DD35-F828-FED9-CB058E791BC5}"/>
              </a:ext>
            </a:extLst>
          </p:cNvPr>
          <p:cNvSpPr txBox="1"/>
          <p:nvPr/>
        </p:nvSpPr>
        <p:spPr>
          <a:xfrm>
            <a:off x="161238" y="6390883"/>
            <a:ext cx="4689956" cy="2798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>
                <a:latin typeface="Arial" panose="020B0604020202020204" pitchFamily="34" charset="0"/>
                <a:cs typeface="Arial" panose="020B0604020202020204" pitchFamily="34" charset="0"/>
              </a:rPr>
              <a:t>Lähde:</a:t>
            </a:r>
            <a:r>
              <a:rPr lang="fi-FI" sz="900" baseline="0">
                <a:latin typeface="Arial" panose="020B0604020202020204" pitchFamily="34" charset="0"/>
                <a:cs typeface="Arial" panose="020B0604020202020204" pitchFamily="34" charset="0"/>
              </a:rPr>
              <a:t> Kuopion kuntarekisterit, Rakennusvalvonta </a:t>
            </a:r>
            <a:endParaRPr lang="fi-FI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C4A1EC1C-F024-42D9-26B2-3E849CA367EF}"/>
              </a:ext>
            </a:extLst>
          </p:cNvPr>
          <p:cNvGrpSpPr/>
          <p:nvPr/>
        </p:nvGrpSpPr>
        <p:grpSpPr>
          <a:xfrm>
            <a:off x="291737" y="1750423"/>
            <a:ext cx="5657140" cy="4389120"/>
            <a:chOff x="291737" y="1750423"/>
            <a:chExt cx="5657140" cy="4389120"/>
          </a:xfrm>
        </p:grpSpPr>
        <p:graphicFrame>
          <p:nvGraphicFramePr>
            <p:cNvPr id="6" name="Kaavio 5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4197676"/>
                </p:ext>
              </p:extLst>
            </p:nvPr>
          </p:nvGraphicFramePr>
          <p:xfrm>
            <a:off x="291737" y="1750423"/>
            <a:ext cx="5657140" cy="4389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6832AC5A-3719-66FF-D2B7-F56B9F33409C}"/>
                </a:ext>
              </a:extLst>
            </p:cNvPr>
            <p:cNvSpPr txBox="1"/>
            <p:nvPr/>
          </p:nvSpPr>
          <p:spPr>
            <a:xfrm>
              <a:off x="4526225" y="2094498"/>
              <a:ext cx="12301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i-FI"/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A9A063B0-FE7E-E2B1-A93B-03AA97406970}"/>
              </a:ext>
            </a:extLst>
          </p:cNvPr>
          <p:cNvGrpSpPr/>
          <p:nvPr/>
        </p:nvGrpSpPr>
        <p:grpSpPr>
          <a:xfrm>
            <a:off x="6243125" y="1750423"/>
            <a:ext cx="5673633" cy="4389120"/>
            <a:chOff x="6243125" y="1750423"/>
            <a:chExt cx="5673633" cy="4389120"/>
          </a:xfrm>
        </p:grpSpPr>
        <p:graphicFrame>
          <p:nvGraphicFramePr>
            <p:cNvPr id="8" name="Kaavio 7">
              <a:extLst>
                <a:ext uri="{FF2B5EF4-FFF2-40B4-BE49-F238E27FC236}">
                  <a16:creationId xmlns:a16="http://schemas.microsoft.com/office/drawing/2014/main" id="{00000000-0008-0000-00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7702741"/>
                </p:ext>
              </p:extLst>
            </p:nvPr>
          </p:nvGraphicFramePr>
          <p:xfrm>
            <a:off x="6243125" y="1750423"/>
            <a:ext cx="5673633" cy="4389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B6400483-9045-2DA3-26B2-15FDD6739AEC}"/>
                </a:ext>
              </a:extLst>
            </p:cNvPr>
            <p:cNvSpPr txBox="1"/>
            <p:nvPr/>
          </p:nvSpPr>
          <p:spPr>
            <a:xfrm>
              <a:off x="10538571" y="2272937"/>
              <a:ext cx="1361692" cy="3817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9952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uopio Theme 2022">
      <a:dk1>
        <a:srgbClr val="000000"/>
      </a:dk1>
      <a:lt1>
        <a:srgbClr val="FFFFFF"/>
      </a:lt1>
      <a:dk2>
        <a:srgbClr val="A8A99E"/>
      </a:dk2>
      <a:lt2>
        <a:srgbClr val="FFFFFF"/>
      </a:lt2>
      <a:accent1>
        <a:srgbClr val="F6EB61"/>
      </a:accent1>
      <a:accent2>
        <a:srgbClr val="275D38"/>
      </a:accent2>
      <a:accent3>
        <a:srgbClr val="F277C6"/>
      </a:accent3>
      <a:accent4>
        <a:srgbClr val="240E61"/>
      </a:accent4>
      <a:accent5>
        <a:srgbClr val="FDAA63"/>
      </a:accent5>
      <a:accent6>
        <a:srgbClr val="5971DF"/>
      </a:accent6>
      <a:hlink>
        <a:srgbClr val="CEFF8C"/>
      </a:hlink>
      <a:folHlink>
        <a:srgbClr val="E5695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Kuopio_Mallipohja.pptx" id="{07956C3B-B362-4DBF-B695-8E0BD7E04520}" vid="{831D48B4-E381-45E6-9578-8318EAF6F16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uopio VIRT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A71DF"/>
    </a:accent1>
    <a:accent2>
      <a:srgbClr val="E56A54"/>
    </a:accent2>
    <a:accent3>
      <a:srgbClr val="A7C6ED"/>
    </a:accent3>
    <a:accent4>
      <a:srgbClr val="A8A99E"/>
    </a:accent4>
    <a:accent5>
      <a:srgbClr val="250E62"/>
    </a:accent5>
    <a:accent6>
      <a:srgbClr val="F6EB61"/>
    </a:accent6>
    <a:hlink>
      <a:srgbClr val="E6BEDD"/>
    </a:hlink>
    <a:folHlink>
      <a:srgbClr val="8031A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uopio VIRT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A71DF"/>
    </a:accent1>
    <a:accent2>
      <a:srgbClr val="E56A54"/>
    </a:accent2>
    <a:accent3>
      <a:srgbClr val="A7C6ED"/>
    </a:accent3>
    <a:accent4>
      <a:srgbClr val="A8A99E"/>
    </a:accent4>
    <a:accent5>
      <a:srgbClr val="250E62"/>
    </a:accent5>
    <a:accent6>
      <a:srgbClr val="F6EB61"/>
    </a:accent6>
    <a:hlink>
      <a:srgbClr val="E6BEDD"/>
    </a:hlink>
    <a:folHlink>
      <a:srgbClr val="8031A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uopio VIRT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A71DF"/>
    </a:accent1>
    <a:accent2>
      <a:srgbClr val="E56A54"/>
    </a:accent2>
    <a:accent3>
      <a:srgbClr val="A7C6ED"/>
    </a:accent3>
    <a:accent4>
      <a:srgbClr val="A8A99E"/>
    </a:accent4>
    <a:accent5>
      <a:srgbClr val="250E62"/>
    </a:accent5>
    <a:accent6>
      <a:srgbClr val="F6EB61"/>
    </a:accent6>
    <a:hlink>
      <a:srgbClr val="E6BEDD"/>
    </a:hlink>
    <a:folHlink>
      <a:srgbClr val="8031A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uopio VIRT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A71DF"/>
    </a:accent1>
    <a:accent2>
      <a:srgbClr val="E56A54"/>
    </a:accent2>
    <a:accent3>
      <a:srgbClr val="A7C6ED"/>
    </a:accent3>
    <a:accent4>
      <a:srgbClr val="A8A99E"/>
    </a:accent4>
    <a:accent5>
      <a:srgbClr val="250E62"/>
    </a:accent5>
    <a:accent6>
      <a:srgbClr val="F6EB61"/>
    </a:accent6>
    <a:hlink>
      <a:srgbClr val="E6BEDD"/>
    </a:hlink>
    <a:folHlink>
      <a:srgbClr val="8031A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085805FED827341B13CF0892BDAC4E3" ma:contentTypeVersion="16" ma:contentTypeDescription="Luo uusi asiakirja." ma:contentTypeScope="" ma:versionID="7ac4add797be31d5b4892f59339e19ed">
  <xsd:schema xmlns:xsd="http://www.w3.org/2001/XMLSchema" xmlns:xs="http://www.w3.org/2001/XMLSchema" xmlns:p="http://schemas.microsoft.com/office/2006/metadata/properties" xmlns:ns1="http://schemas.microsoft.com/sharepoint/v3" xmlns:ns2="c024b3e1-4401-4ce1-80db-af48c71e75f1" xmlns:ns3="05db0930-b33b-4d73-af41-96615c857211" xmlns:ns4="0d6d4dba-695f-45ba-b49a-c33d35e8033f" targetNamespace="http://schemas.microsoft.com/office/2006/metadata/properties" ma:root="true" ma:fieldsID="1f931d7fcfe45e56bd28479ab622fa57" ns1:_="" ns2:_="" ns3:_="" ns4:_="">
    <xsd:import namespace="http://schemas.microsoft.com/sharepoint/v3"/>
    <xsd:import namespace="c024b3e1-4401-4ce1-80db-af48c71e75f1"/>
    <xsd:import namespace="05db0930-b33b-4d73-af41-96615c857211"/>
    <xsd:import namespace="0d6d4dba-695f-45ba-b49a-c33d35e80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4b3e1-4401-4ce1-80db-af48c71e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Kuittauksen tila" ma:internalName="Kuittauksen_x0020_tila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b0930-b33b-4d73-af41-96615c8572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d4dba-695f-45ba-b49a-c33d35e8033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e974cb0-9636-4ba8-92b7-f7f337a47699}" ma:internalName="TaxCatchAll" ma:showField="CatchAllData" ma:web="05db0930-b33b-4d73-af41-96615c8572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Flow_SignoffStatus xmlns="c024b3e1-4401-4ce1-80db-af48c71e75f1" xsi:nil="true"/>
    <MediaLengthInSeconds xmlns="c024b3e1-4401-4ce1-80db-af48c71e75f1" xsi:nil="true"/>
    <SharedWithUsers xmlns="05db0930-b33b-4d73-af41-96615c857211">
      <UserInfo>
        <DisplayName/>
        <AccountId xsi:nil="true"/>
        <AccountType/>
      </UserInfo>
    </SharedWithUsers>
    <lcf76f155ced4ddcb4097134ff3c332f xmlns="c024b3e1-4401-4ce1-80db-af48c71e75f1">
      <Terms xmlns="http://schemas.microsoft.com/office/infopath/2007/PartnerControls"/>
    </lcf76f155ced4ddcb4097134ff3c332f>
    <TaxCatchAll xmlns="0d6d4dba-695f-45ba-b49a-c33d35e8033f" xsi:nil="true"/>
  </documentManagement>
</p:properties>
</file>

<file path=customXml/itemProps1.xml><?xml version="1.0" encoding="utf-8"?>
<ds:datastoreItem xmlns:ds="http://schemas.openxmlformats.org/officeDocument/2006/customXml" ds:itemID="{239C8739-A074-4756-94E8-E7594EB54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3E58A1-E48C-41B5-B86C-47D63543C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24b3e1-4401-4ce1-80db-af48c71e75f1"/>
    <ds:schemaRef ds:uri="05db0930-b33b-4d73-af41-96615c857211"/>
    <ds:schemaRef ds:uri="0d6d4dba-695f-45ba-b49a-c33d35e80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355D07-492E-4FA9-97E9-1130FDA2CD48}">
  <ds:schemaRefs>
    <ds:schemaRef ds:uri="http://schemas.microsoft.com/sharepoint/v3"/>
    <ds:schemaRef ds:uri="http://purl.org/dc/terms/"/>
    <ds:schemaRef ds:uri="0d6d4dba-695f-45ba-b49a-c33d35e8033f"/>
    <ds:schemaRef ds:uri="http://schemas.microsoft.com/office/2006/documentManagement/types"/>
    <ds:schemaRef ds:uri="http://schemas.openxmlformats.org/package/2006/metadata/core-properties"/>
    <ds:schemaRef ds:uri="c024b3e1-4401-4ce1-80db-af48c71e75f1"/>
    <ds:schemaRef ds:uri="http://purl.org/dc/elements/1.1/"/>
    <ds:schemaRef ds:uri="http://schemas.microsoft.com/office/infopath/2007/PartnerControls"/>
    <ds:schemaRef ds:uri="05db0930-b33b-4d73-af41-96615c85721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</TotalTime>
  <Words>491</Words>
  <Application>Microsoft Office PowerPoint</Application>
  <PresentationFormat>Laajakuva</PresentationFormat>
  <Paragraphs>105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System Font Regular</vt:lpstr>
      <vt:lpstr>Verdana</vt:lpstr>
      <vt:lpstr>Office-teema</vt:lpstr>
      <vt:lpstr>Väestö ja työttömyys  </vt:lpstr>
      <vt:lpstr>Kuopion väestönmuutos 2015-2022</vt:lpstr>
      <vt:lpstr>Luonnollinen väestönmuutos 2000 - 2022</vt:lpstr>
      <vt:lpstr>PowerPoint-esitys</vt:lpstr>
      <vt:lpstr>Työttömyys joulukuu 2022</vt:lpstr>
      <vt:lpstr>Työttömyys keskimäärin vuonna 2022</vt:lpstr>
      <vt:lpstr>Rakentaminen 2022</vt:lpstr>
      <vt:lpstr>Asuntorakentaminen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Väestö, työttömyys, ja rakentaminen</dc:title>
  <dc:creator>Tukiainen Tarja-Leena</dc:creator>
  <cp:lastModifiedBy>Tukiainen Tarja-Leena</cp:lastModifiedBy>
  <cp:revision>2</cp:revision>
  <dcterms:created xsi:type="dcterms:W3CDTF">2022-09-20T08:16:19Z</dcterms:created>
  <dcterms:modified xsi:type="dcterms:W3CDTF">2023-04-03T08:22:27Z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0x0101001085805FED827341B13CF0892BDAC4E3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