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drawings/drawing3.xml" ContentType="application/vnd.openxmlformats-officedocument.drawingml.chartshapes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notesSlides/notesSlide4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1.xml" ContentType="application/vnd.openxmlformats-officedocument.themeOverrid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2.xml" ContentType="application/vnd.openxmlformats-officedocument.themeOverrid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3.xml" ContentType="application/vnd.openxmlformats-officedocument.themeOverr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4.xml" ContentType="application/vnd.openxmlformats-officedocument.themeOverride+xml"/>
  <Override PartName="/ppt/drawings/drawing6.xml" ContentType="application/vnd.openxmlformats-officedocument.drawingml.chartshapes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5.xml" ContentType="application/vnd.openxmlformats-officedocument.themeOverride+xml"/>
  <Override PartName="/ppt/notesSlides/notesSlide6.xml" ContentType="application/vnd.openxmlformats-officedocument.presentationml.notesSlid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6.xml" ContentType="application/vnd.openxmlformats-officedocument.themeOverride+xml"/>
  <Override PartName="/ppt/charts/chartEx1.xml" ContentType="application/vnd.ms-office.chartex+xml"/>
  <Override PartName="/ppt/charts/style31.xml" ContentType="application/vnd.ms-office.chartstyle+xml"/>
  <Override PartName="/ppt/charts/colors31.xml" ContentType="application/vnd.ms-office.chartcolorstyl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7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84" r:id="rId4"/>
    <p:sldMasterId id="2147483718" r:id="rId5"/>
    <p:sldMasterId id="2147483753" r:id="rId6"/>
    <p:sldMasterId id="2147483746" r:id="rId7"/>
    <p:sldMasterId id="2147483740" r:id="rId8"/>
    <p:sldMasterId id="2147483735" r:id="rId9"/>
    <p:sldMasterId id="2147483731" r:id="rId10"/>
    <p:sldMasterId id="2147483777" r:id="rId11"/>
    <p:sldMasterId id="2147483780" r:id="rId12"/>
    <p:sldMasterId id="2147483783" r:id="rId13"/>
    <p:sldMasterId id="2147483786" r:id="rId14"/>
    <p:sldMasterId id="2147483789" r:id="rId15"/>
    <p:sldMasterId id="2147483792" r:id="rId16"/>
    <p:sldMasterId id="2147483797" r:id="rId17"/>
    <p:sldMasterId id="2147483971" r:id="rId18"/>
    <p:sldMasterId id="2147483987" r:id="rId19"/>
    <p:sldMasterId id="2147484000" r:id="rId20"/>
    <p:sldMasterId id="2147484031" r:id="rId21"/>
  </p:sldMasterIdLst>
  <p:notesMasterIdLst>
    <p:notesMasterId r:id="rId75"/>
  </p:notesMasterIdLst>
  <p:handoutMasterIdLst>
    <p:handoutMasterId r:id="rId76"/>
  </p:handoutMasterIdLst>
  <p:sldIdLst>
    <p:sldId id="622" r:id="rId22"/>
    <p:sldId id="280" r:id="rId23"/>
    <p:sldId id="399" r:id="rId24"/>
    <p:sldId id="626" r:id="rId25"/>
    <p:sldId id="263" r:id="rId26"/>
    <p:sldId id="392" r:id="rId27"/>
    <p:sldId id="268" r:id="rId28"/>
    <p:sldId id="620" r:id="rId29"/>
    <p:sldId id="629" r:id="rId30"/>
    <p:sldId id="329" r:id="rId31"/>
    <p:sldId id="640" r:id="rId32"/>
    <p:sldId id="360" r:id="rId33"/>
    <p:sldId id="369" r:id="rId34"/>
    <p:sldId id="632" r:id="rId35"/>
    <p:sldId id="637" r:id="rId36"/>
    <p:sldId id="380" r:id="rId37"/>
    <p:sldId id="368" r:id="rId38"/>
    <p:sldId id="625" r:id="rId39"/>
    <p:sldId id="638" r:id="rId40"/>
    <p:sldId id="639" r:id="rId41"/>
    <p:sldId id="269" r:id="rId42"/>
    <p:sldId id="385" r:id="rId43"/>
    <p:sldId id="381" r:id="rId44"/>
    <p:sldId id="359" r:id="rId45"/>
    <p:sldId id="358" r:id="rId46"/>
    <p:sldId id="378" r:id="rId47"/>
    <p:sldId id="374" r:id="rId48"/>
    <p:sldId id="630" r:id="rId49"/>
    <p:sldId id="352" r:id="rId50"/>
    <p:sldId id="309" r:id="rId51"/>
    <p:sldId id="310" r:id="rId52"/>
    <p:sldId id="286" r:id="rId53"/>
    <p:sldId id="643" r:id="rId54"/>
    <p:sldId id="283" r:id="rId55"/>
    <p:sldId id="324" r:id="rId56"/>
    <p:sldId id="259" r:id="rId57"/>
    <p:sldId id="315" r:id="rId58"/>
    <p:sldId id="316" r:id="rId59"/>
    <p:sldId id="262" r:id="rId60"/>
    <p:sldId id="335" r:id="rId61"/>
    <p:sldId id="336" r:id="rId62"/>
    <p:sldId id="337" r:id="rId63"/>
    <p:sldId id="338" r:id="rId64"/>
    <p:sldId id="635" r:id="rId65"/>
    <p:sldId id="634" r:id="rId66"/>
    <p:sldId id="273" r:id="rId67"/>
    <p:sldId id="642" r:id="rId68"/>
    <p:sldId id="351" r:id="rId69"/>
    <p:sldId id="281" r:id="rId70"/>
    <p:sldId id="284" r:id="rId71"/>
    <p:sldId id="320" r:id="rId72"/>
    <p:sldId id="321" r:id="rId73"/>
    <p:sldId id="641" r:id="rId74"/>
  </p:sldIdLst>
  <p:sldSz cx="12192000" cy="6858000"/>
  <p:notesSz cx="7104063" cy="10234613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01BCEA30-19BA-444D-A9A4-D723B2A71951}">
          <p14:sldIdLst>
            <p14:sldId id="622"/>
            <p14:sldId id="280"/>
          </p14:sldIdLst>
        </p14:section>
        <p14:section name="Yleistietoa" id="{558D3505-0F76-4913-AB59-968B77D7D6C3}">
          <p14:sldIdLst>
            <p14:sldId id="399"/>
            <p14:sldId id="626"/>
            <p14:sldId id="263"/>
            <p14:sldId id="392"/>
            <p14:sldId id="268"/>
          </p14:sldIdLst>
        </p14:section>
        <p14:section name="Väestötietoa" id="{3FA9FC5E-0895-4429-820A-53EEC129AC35}">
          <p14:sldIdLst>
            <p14:sldId id="620"/>
            <p14:sldId id="629"/>
            <p14:sldId id="329"/>
            <p14:sldId id="640"/>
            <p14:sldId id="360"/>
            <p14:sldId id="369"/>
            <p14:sldId id="632"/>
            <p14:sldId id="637"/>
            <p14:sldId id="380"/>
            <p14:sldId id="368"/>
            <p14:sldId id="625"/>
            <p14:sldId id="638"/>
            <p14:sldId id="639"/>
            <p14:sldId id="269"/>
            <p14:sldId id="385"/>
            <p14:sldId id="381"/>
            <p14:sldId id="359"/>
          </p14:sldIdLst>
        </p14:section>
        <p14:section name="Rakentaminen" id="{2863035E-4781-4A9C-84CF-EA54A7FCBE8F}">
          <p14:sldIdLst>
            <p14:sldId id="358"/>
            <p14:sldId id="378"/>
            <p14:sldId id="374"/>
            <p14:sldId id="630"/>
          </p14:sldIdLst>
        </p14:section>
        <p14:section name="Maaseutu" id="{6EFDFEBB-E7E4-4218-A328-E4CF9AAE16C6}">
          <p14:sldIdLst>
            <p14:sldId id="352"/>
            <p14:sldId id="309"/>
          </p14:sldIdLst>
        </p14:section>
        <p14:section name="Elinkeinoelämä" id="{70BE56D4-1B24-4546-B3A4-8069089B97DE}">
          <p14:sldIdLst>
            <p14:sldId id="310"/>
            <p14:sldId id="286"/>
            <p14:sldId id="643"/>
            <p14:sldId id="283"/>
            <p14:sldId id="324"/>
            <p14:sldId id="259"/>
            <p14:sldId id="315"/>
            <p14:sldId id="316"/>
            <p14:sldId id="262"/>
          </p14:sldIdLst>
        </p14:section>
        <p14:section name="Kestäväkehitys" id="{B400D9FD-8EEE-4343-9C11-8D65FE77E91A}">
          <p14:sldIdLst>
            <p14:sldId id="335"/>
            <p14:sldId id="336"/>
            <p14:sldId id="337"/>
            <p14:sldId id="338"/>
          </p14:sldIdLst>
        </p14:section>
        <p14:section name="Strategia" id="{36D6B7F5-8AAA-46DA-B34B-46417C685F28}">
          <p14:sldIdLst>
            <p14:sldId id="635"/>
            <p14:sldId id="634"/>
          </p14:sldIdLst>
        </p14:section>
        <p14:section name="Nimetön osa" id="{B8A6BD1B-7DA9-43B7-8331-BA86D6E13C2E}">
          <p14:sldIdLst>
            <p14:sldId id="273"/>
            <p14:sldId id="642"/>
            <p14:sldId id="351"/>
          </p14:sldIdLst>
        </p14:section>
        <p14:section name="Matkailu" id="{6F5E1FB3-673F-43CA-B844-702D073FB4B1}">
          <p14:sldIdLst>
            <p14:sldId id="281"/>
            <p14:sldId id="284"/>
          </p14:sldIdLst>
        </p14:section>
        <p14:section name="Kansainvälisyys" id="{B1E98589-03CC-4990-A257-557FC525B489}">
          <p14:sldIdLst>
            <p14:sldId id="320"/>
            <p14:sldId id="321"/>
          </p14:sldIdLst>
        </p14:section>
        <p14:section name="Kuopio-konserni" id="{FC4C2A35-A10F-41A2-9DA8-E688C11D698B}">
          <p14:sldIdLst>
            <p14:sldId id="6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DB"/>
    <a:srgbClr val="EB904B"/>
    <a:srgbClr val="F3C9F0"/>
    <a:srgbClr val="5A71DF"/>
    <a:srgbClr val="F01E00"/>
    <a:srgbClr val="318354"/>
    <a:srgbClr val="EBEDFB"/>
    <a:srgbClr val="CED3F6"/>
    <a:srgbClr val="E2E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5CC65D-E1C4-4EB3-BF3D-E4A7529177C4}" v="180" dt="2024-02-01T06:10:46.952"/>
  </p1510:revLst>
</p1510:revInfo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Vaalea tyyli 2 - Korostu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Vaalea tyyli 1 - Korostu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1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7.xml"/><Relationship Id="rId1" Type="http://schemas.microsoft.com/office/2011/relationships/chartStyle" Target="style27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https://jsm2018.sharepoint.com/sites/ELKOraportointitiimi/Jaetut%20asiakirjat/TIETOPALVELU/Elinkeinot%20(sis.%20matkailu,%20ty&#246;paikat)/Matkailu/Kuopion%20y&#246;pymiset%20%202022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27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2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jsm2018.sharepoint.com/sites/ELKOraportointitiimi/Jaetut%20asiakirjat/TIETOPALVELU/V&#228;est&#246;%20ja%20v&#228;est&#246;nmuutokset/V&#228;est&#246;nmuutokset/vamuvertailua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1.xml"/><Relationship Id="rId2" Type="http://schemas.microsoft.com/office/2011/relationships/chartStyle" Target="style31.xml"/><Relationship Id="rId1" Type="http://schemas.openxmlformats.org/officeDocument/2006/relationships/oleObject" Target="https://jsm2018.sharepoint.com/sites/ELKOraportointitiimi/Jaetut%20asiakirjat/TIETOPALVELU/Elinkeinot%20(sis.%20matkailu,%20ty&#246;paikat)/Matkailu/Y&#246;pymiset%20maittain%20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470766743782589E-2"/>
          <c:y val="9.2319528144633928E-2"/>
          <c:w val="0.94493879378528745"/>
          <c:h val="0.8794717271445057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Taul1!$D$2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67-44BC-B66C-4030CD24A54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67-44BC-B66C-4030CD24A54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67-44BC-B66C-4030CD24A549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Taul1!$D$3:$D$14</c:f>
              <c:numCache>
                <c:formatCode>General</c:formatCode>
                <c:ptCount val="12"/>
                <c:pt idx="0">
                  <c:v>-7</c:v>
                </c:pt>
                <c:pt idx="1">
                  <c:v>-4.5</c:v>
                </c:pt>
                <c:pt idx="2">
                  <c:v>-1.4</c:v>
                </c:pt>
                <c:pt idx="3">
                  <c:v>1.8</c:v>
                </c:pt>
                <c:pt idx="4">
                  <c:v>9.3000000000000007</c:v>
                </c:pt>
                <c:pt idx="5">
                  <c:v>16.5</c:v>
                </c:pt>
                <c:pt idx="6">
                  <c:v>18.2</c:v>
                </c:pt>
                <c:pt idx="7">
                  <c:v>18</c:v>
                </c:pt>
                <c:pt idx="8">
                  <c:v>8.9</c:v>
                </c:pt>
                <c:pt idx="9">
                  <c:v>6.1</c:v>
                </c:pt>
                <c:pt idx="10">
                  <c:v>0.1</c:v>
                </c:pt>
                <c:pt idx="11">
                  <c:v>-4.7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67-44BC-B66C-4030CD24A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731492088"/>
        <c:axId val="731492480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Taul1!$J$2</c15:sqref>
                        </c15:formulaRef>
                      </c:ext>
                    </c:extLst>
                    <c:strCache>
                      <c:ptCount val="1"/>
                      <c:pt idx="0">
                        <c:v>2000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noFill/>
                    <a:round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accent4"/>
                    </a:solidFill>
                    <a:ln w="9525" cap="flat" cmpd="sng" algn="ctr">
                      <a:noFill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6467-44BC-B66C-4030CD24A549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accent4"/>
                    </a:solidFill>
                    <a:ln w="9525" cap="flat" cmpd="sng" algn="ctr">
                      <a:noFill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A-6467-44BC-B66C-4030CD24A549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accent4"/>
                    </a:solidFill>
                    <a:ln w="9525" cap="flat" cmpd="sng" algn="ctr">
                      <a:noFill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6467-44BC-B66C-4030CD24A549}"/>
                    </c:ext>
                  </c:extLst>
                </c:dPt>
                <c:dPt>
                  <c:idx val="11"/>
                  <c:invertIfNegative val="0"/>
                  <c:bubble3D val="0"/>
                  <c:spPr>
                    <a:solidFill>
                      <a:schemeClr val="accent4"/>
                    </a:solidFill>
                    <a:ln w="9525" cap="flat" cmpd="sng" algn="ctr">
                      <a:noFill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6467-44BC-B66C-4030CD24A549}"/>
                    </c:ext>
                  </c:extLst>
                </c:dPt>
                <c:val>
                  <c:numRef>
                    <c:extLst>
                      <c:ext uri="{02D57815-91ED-43cb-92C2-25804820EDAC}">
                        <c15:formulaRef>
                          <c15:sqref>Taul1!$J$3:$J$14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-6.4</c:v>
                      </c:pt>
                      <c:pt idx="1">
                        <c:v>-5.4</c:v>
                      </c:pt>
                      <c:pt idx="2">
                        <c:v>-2.8</c:v>
                      </c:pt>
                      <c:pt idx="3">
                        <c:v>3.9</c:v>
                      </c:pt>
                      <c:pt idx="4">
                        <c:v>9.4</c:v>
                      </c:pt>
                      <c:pt idx="5">
                        <c:v>14.2</c:v>
                      </c:pt>
                      <c:pt idx="6">
                        <c:v>17.3</c:v>
                      </c:pt>
                      <c:pt idx="7">
                        <c:v>14.4</c:v>
                      </c:pt>
                      <c:pt idx="8">
                        <c:v>8.6999999999999993</c:v>
                      </c:pt>
                      <c:pt idx="9">
                        <c:v>7.1</c:v>
                      </c:pt>
                      <c:pt idx="10">
                        <c:v>1.2</c:v>
                      </c:pt>
                      <c:pt idx="11">
                        <c:v>-2.4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F-6467-44BC-B66C-4030CD24A549}"/>
                  </c:ext>
                </c:extLst>
              </c15:ser>
            </c15:filteredBarSeries>
          </c:ext>
        </c:extLst>
      </c:barChart>
      <c:catAx>
        <c:axId val="7314920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Verdana" panose="020B0604030504040204" pitchFamily="34" charset="0"/>
                <a:cs typeface="+mn-cs"/>
              </a:defRPr>
            </a:pPr>
            <a:endParaRPr lang="fi-FI"/>
          </a:p>
        </c:txPr>
        <c:crossAx val="731492480"/>
        <c:crosses val="autoZero"/>
        <c:auto val="1"/>
        <c:lblAlgn val="ctr"/>
        <c:lblOffset val="100"/>
        <c:noMultiLvlLbl val="0"/>
      </c:catAx>
      <c:valAx>
        <c:axId val="731492480"/>
        <c:scaling>
          <c:orientation val="minMax"/>
          <c:max val="2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fi-FI"/>
          </a:p>
        </c:txPr>
        <c:crossAx val="731492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44546A">
          <a:lumMod val="60000"/>
          <a:lumOff val="40000"/>
        </a:srgbClr>
      </a:solidFill>
      <a:round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1800" b="1" dirty="0"/>
              <a:t>Muutos-%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4.6681885694520746E-2"/>
          <c:y val="0.12306913341947769"/>
          <c:w val="0.91756023520315777"/>
          <c:h val="0.570340338845905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971DF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5971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3C-4996-95D6-C23235128B4B}"/>
              </c:ext>
            </c:extLst>
          </c:dPt>
          <c:dPt>
            <c:idx val="7"/>
            <c:invertIfNegative val="0"/>
            <c:bubble3D val="0"/>
            <c:spPr>
              <a:solidFill>
                <a:srgbClr val="5971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3C-4996-95D6-C23235128B4B}"/>
              </c:ext>
            </c:extLst>
          </c:dPt>
          <c:dPt>
            <c:idx val="8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3C-4996-95D6-C23235128B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'Väestönm tammi-marras 2023 (2)'!$A$2:$A$16</c:f>
              <c:strCache>
                <c:ptCount val="15"/>
                <c:pt idx="0">
                  <c:v>Espoo</c:v>
                </c:pt>
                <c:pt idx="1">
                  <c:v>Tampere</c:v>
                </c:pt>
                <c:pt idx="2">
                  <c:v>Turku</c:v>
                </c:pt>
                <c:pt idx="3">
                  <c:v>Vantaa</c:v>
                </c:pt>
                <c:pt idx="4">
                  <c:v>Helsinki</c:v>
                </c:pt>
                <c:pt idx="5">
                  <c:v>Vaasa</c:v>
                </c:pt>
                <c:pt idx="6">
                  <c:v>Jyväskylä</c:v>
                </c:pt>
                <c:pt idx="7">
                  <c:v>Oulu</c:v>
                </c:pt>
                <c:pt idx="8">
                  <c:v>Kuopio</c:v>
                </c:pt>
                <c:pt idx="9">
                  <c:v>Joensuu</c:v>
                </c:pt>
                <c:pt idx="10">
                  <c:v>Lappeenranta</c:v>
                </c:pt>
                <c:pt idx="11">
                  <c:v>Lahti</c:v>
                </c:pt>
                <c:pt idx="12">
                  <c:v>Hämeenlinna</c:v>
                </c:pt>
                <c:pt idx="13">
                  <c:v>Pori</c:v>
                </c:pt>
                <c:pt idx="14">
                  <c:v>Kouvola</c:v>
                </c:pt>
              </c:strCache>
            </c:strRef>
          </c:cat>
          <c:val>
            <c:numRef>
              <c:f>'Väestönm tammi-marras 2023 (2)'!$H$2:$H$16</c:f>
              <c:numCache>
                <c:formatCode>0.0</c:formatCode>
                <c:ptCount val="15"/>
                <c:pt idx="0">
                  <c:v>2.9082070533356918</c:v>
                </c:pt>
                <c:pt idx="1">
                  <c:v>2.4324422008843052</c:v>
                </c:pt>
                <c:pt idx="2">
                  <c:v>2.0156644770085901</c:v>
                </c:pt>
                <c:pt idx="3">
                  <c:v>1.9059464045235341</c:v>
                </c:pt>
                <c:pt idx="4">
                  <c:v>1.6467679073773995</c:v>
                </c:pt>
                <c:pt idx="5">
                  <c:v>1.4429016885332706</c:v>
                </c:pt>
                <c:pt idx="6">
                  <c:v>1.325683577015087</c:v>
                </c:pt>
                <c:pt idx="7">
                  <c:v>1.32311846229372</c:v>
                </c:pt>
                <c:pt idx="8">
                  <c:v>1.1558477576390362</c:v>
                </c:pt>
                <c:pt idx="9">
                  <c:v>0.70568807812883005</c:v>
                </c:pt>
                <c:pt idx="10">
                  <c:v>0.50378527185134203</c:v>
                </c:pt>
                <c:pt idx="11">
                  <c:v>0.43686290825878926</c:v>
                </c:pt>
                <c:pt idx="12">
                  <c:v>0.38211131196449305</c:v>
                </c:pt>
                <c:pt idx="13">
                  <c:v>-9.9753620575686555E-2</c:v>
                </c:pt>
                <c:pt idx="14">
                  <c:v>-0.57661559380075289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3C-4996-95D6-C23235128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604940712"/>
        <c:axId val="604941040"/>
      </c:barChart>
      <c:catAx>
        <c:axId val="604940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04941040"/>
        <c:crosses val="autoZero"/>
        <c:auto val="1"/>
        <c:lblAlgn val="ctr"/>
        <c:lblOffset val="100"/>
        <c:noMultiLvlLbl val="0"/>
      </c:catAx>
      <c:valAx>
        <c:axId val="60494104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0494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FFFFFF">
          <a:lumMod val="85000"/>
        </a:srgbClr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229528553290641E-2"/>
          <c:y val="2.6453573694127003E-2"/>
          <c:w val="0.72143240829880162"/>
          <c:h val="0.945248866207784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'Tietopakettiin dia tulo- ja läh'!$H$5</c:f>
              <c:strCache>
                <c:ptCount val="1"/>
                <c:pt idx="0">
                  <c:v>Lähtömuutto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'Tietopakettiin dia tulo- ja läh'!$G$6:$G$21</c:f>
              <c:strCache>
                <c:ptCount val="14"/>
                <c:pt idx="0">
                  <c:v> Tampere</c:v>
                </c:pt>
                <c:pt idx="1">
                  <c:v> Helsinki</c:v>
                </c:pt>
                <c:pt idx="2">
                  <c:v> Espoo</c:v>
                </c:pt>
                <c:pt idx="3">
                  <c:v> Jyväskylä</c:v>
                </c:pt>
                <c:pt idx="4">
                  <c:v> Turku</c:v>
                </c:pt>
                <c:pt idx="5">
                  <c:v>Nurmes</c:v>
                </c:pt>
                <c:pt idx="6">
                  <c:v>Leppävirta</c:v>
                </c:pt>
                <c:pt idx="7">
                  <c:v>Siilinjärvi</c:v>
                </c:pt>
                <c:pt idx="8">
                  <c:v> Mikkeli</c:v>
                </c:pt>
                <c:pt idx="9">
                  <c:v> Varkaus</c:v>
                </c:pt>
                <c:pt idx="10">
                  <c:v> Oulu</c:v>
                </c:pt>
                <c:pt idx="11">
                  <c:v>Lapinlahti</c:v>
                </c:pt>
                <c:pt idx="12">
                  <c:v> Joensuu</c:v>
                </c:pt>
                <c:pt idx="13">
                  <c:v> Iisalmi</c:v>
                </c:pt>
              </c:strCache>
            </c:strRef>
          </c:cat>
          <c:val>
            <c:numRef>
              <c:f>'Tietopakettiin dia tulo- ja läh'!$H$6:$H$21</c:f>
              <c:numCache>
                <c:formatCode>General</c:formatCode>
                <c:ptCount val="14"/>
                <c:pt idx="0">
                  <c:v>422</c:v>
                </c:pt>
                <c:pt idx="1">
                  <c:v>655</c:v>
                </c:pt>
                <c:pt idx="2">
                  <c:v>266</c:v>
                </c:pt>
                <c:pt idx="3">
                  <c:v>398</c:v>
                </c:pt>
                <c:pt idx="4">
                  <c:v>113</c:v>
                </c:pt>
                <c:pt idx="5">
                  <c:v>32</c:v>
                </c:pt>
                <c:pt idx="6">
                  <c:v>109</c:v>
                </c:pt>
                <c:pt idx="7">
                  <c:v>765</c:v>
                </c:pt>
                <c:pt idx="8">
                  <c:v>121</c:v>
                </c:pt>
                <c:pt idx="9">
                  <c:v>120</c:v>
                </c:pt>
                <c:pt idx="10">
                  <c:v>201</c:v>
                </c:pt>
                <c:pt idx="11">
                  <c:v>81</c:v>
                </c:pt>
                <c:pt idx="12">
                  <c:v>264</c:v>
                </c:pt>
                <c:pt idx="13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AA-453E-9436-C441B9439D69}"/>
            </c:ext>
          </c:extLst>
        </c:ser>
        <c:ser>
          <c:idx val="1"/>
          <c:order val="1"/>
          <c:tx>
            <c:strRef>
              <c:f>'Tietopakettiin dia tulo- ja läh'!$I$5</c:f>
              <c:strCache>
                <c:ptCount val="1"/>
                <c:pt idx="0">
                  <c:v>Tulomuutto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'Tietopakettiin dia tulo- ja läh'!$G$6:$G$21</c:f>
              <c:strCache>
                <c:ptCount val="14"/>
                <c:pt idx="0">
                  <c:v> Tampere</c:v>
                </c:pt>
                <c:pt idx="1">
                  <c:v> Helsinki</c:v>
                </c:pt>
                <c:pt idx="2">
                  <c:v> Espoo</c:v>
                </c:pt>
                <c:pt idx="3">
                  <c:v> Jyväskylä</c:v>
                </c:pt>
                <c:pt idx="4">
                  <c:v> Turku</c:v>
                </c:pt>
                <c:pt idx="5">
                  <c:v>Nurmes</c:v>
                </c:pt>
                <c:pt idx="6">
                  <c:v>Leppävirta</c:v>
                </c:pt>
                <c:pt idx="7">
                  <c:v>Siilinjärvi</c:v>
                </c:pt>
                <c:pt idx="8">
                  <c:v> Mikkeli</c:v>
                </c:pt>
                <c:pt idx="9">
                  <c:v> Varkaus</c:v>
                </c:pt>
                <c:pt idx="10">
                  <c:v> Oulu</c:v>
                </c:pt>
                <c:pt idx="11">
                  <c:v>Lapinlahti</c:v>
                </c:pt>
                <c:pt idx="12">
                  <c:v> Joensuu</c:v>
                </c:pt>
                <c:pt idx="13">
                  <c:v> Iisalmi</c:v>
                </c:pt>
              </c:strCache>
            </c:strRef>
          </c:cat>
          <c:val>
            <c:numRef>
              <c:f>'Tietopakettiin dia tulo- ja läh'!$I$6:$I$21</c:f>
              <c:numCache>
                <c:formatCode>General</c:formatCode>
                <c:ptCount val="14"/>
                <c:pt idx="0">
                  <c:v>258</c:v>
                </c:pt>
                <c:pt idx="1">
                  <c:v>508</c:v>
                </c:pt>
                <c:pt idx="2">
                  <c:v>169</c:v>
                </c:pt>
                <c:pt idx="3">
                  <c:v>350</c:v>
                </c:pt>
                <c:pt idx="4">
                  <c:v>77</c:v>
                </c:pt>
                <c:pt idx="5">
                  <c:v>57</c:v>
                </c:pt>
                <c:pt idx="6">
                  <c:v>137</c:v>
                </c:pt>
                <c:pt idx="7">
                  <c:v>796</c:v>
                </c:pt>
                <c:pt idx="8">
                  <c:v>160</c:v>
                </c:pt>
                <c:pt idx="9">
                  <c:v>166</c:v>
                </c:pt>
                <c:pt idx="10">
                  <c:v>250</c:v>
                </c:pt>
                <c:pt idx="11">
                  <c:v>163</c:v>
                </c:pt>
                <c:pt idx="12">
                  <c:v>355</c:v>
                </c:pt>
                <c:pt idx="13">
                  <c:v>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AA-453E-9436-C441B9439D69}"/>
            </c:ext>
          </c:extLst>
        </c:ser>
        <c:ser>
          <c:idx val="2"/>
          <c:order val="2"/>
          <c:tx>
            <c:strRef>
              <c:f>'Tietopakettiin dia tulo- ja läh'!$J$5</c:f>
              <c:strCache>
                <c:ptCount val="1"/>
                <c:pt idx="0">
                  <c:v>Nettomuutto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2017775173356791E-2"/>
                  <c:y val="-2.40487033582972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A7-4AF8-9A8E-6864E80D2D57}"/>
                </c:ext>
              </c:extLst>
            </c:dLbl>
            <c:dLbl>
              <c:idx val="1"/>
              <c:layout>
                <c:manualLayout>
                  <c:x val="-5.7587934089545573E-2"/>
                  <c:y val="-2.40487033582973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A7-4AF8-9A8E-6864E80D2D57}"/>
                </c:ext>
              </c:extLst>
            </c:dLbl>
            <c:dLbl>
              <c:idx val="2"/>
              <c:layout>
                <c:manualLayout>
                  <c:x val="-2.8793618238388236E-2"/>
                  <c:y val="-2.1643833022467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A7-4AF8-9A8E-6864E80D2D5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BA7-4AF8-9A8E-6864E80D2D5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BA7-4AF8-9A8E-6864E80D2D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'Tietopakettiin dia tulo- ja läh'!$G$6:$G$21</c:f>
              <c:strCache>
                <c:ptCount val="14"/>
                <c:pt idx="0">
                  <c:v> Tampere</c:v>
                </c:pt>
                <c:pt idx="1">
                  <c:v> Helsinki</c:v>
                </c:pt>
                <c:pt idx="2">
                  <c:v> Espoo</c:v>
                </c:pt>
                <c:pt idx="3">
                  <c:v> Jyväskylä</c:v>
                </c:pt>
                <c:pt idx="4">
                  <c:v> Turku</c:v>
                </c:pt>
                <c:pt idx="5">
                  <c:v>Nurmes</c:v>
                </c:pt>
                <c:pt idx="6">
                  <c:v>Leppävirta</c:v>
                </c:pt>
                <c:pt idx="7">
                  <c:v>Siilinjärvi</c:v>
                </c:pt>
                <c:pt idx="8">
                  <c:v> Mikkeli</c:v>
                </c:pt>
                <c:pt idx="9">
                  <c:v> Varkaus</c:v>
                </c:pt>
                <c:pt idx="10">
                  <c:v> Oulu</c:v>
                </c:pt>
                <c:pt idx="11">
                  <c:v>Lapinlahti</c:v>
                </c:pt>
                <c:pt idx="12">
                  <c:v> Joensuu</c:v>
                </c:pt>
                <c:pt idx="13">
                  <c:v> Iisalmi</c:v>
                </c:pt>
              </c:strCache>
            </c:strRef>
          </c:cat>
          <c:val>
            <c:numRef>
              <c:f>'Tietopakettiin dia tulo- ja läh'!$J$6:$J$21</c:f>
              <c:numCache>
                <c:formatCode>General</c:formatCode>
                <c:ptCount val="14"/>
                <c:pt idx="0">
                  <c:v>-164</c:v>
                </c:pt>
                <c:pt idx="1">
                  <c:v>-147</c:v>
                </c:pt>
                <c:pt idx="2">
                  <c:v>-97</c:v>
                </c:pt>
                <c:pt idx="3">
                  <c:v>-48</c:v>
                </c:pt>
                <c:pt idx="4">
                  <c:v>-36</c:v>
                </c:pt>
                <c:pt idx="5">
                  <c:v>25</c:v>
                </c:pt>
                <c:pt idx="6">
                  <c:v>28</c:v>
                </c:pt>
                <c:pt idx="7">
                  <c:v>31</c:v>
                </c:pt>
                <c:pt idx="8">
                  <c:v>39</c:v>
                </c:pt>
                <c:pt idx="9">
                  <c:v>46</c:v>
                </c:pt>
                <c:pt idx="10">
                  <c:v>49</c:v>
                </c:pt>
                <c:pt idx="11">
                  <c:v>82</c:v>
                </c:pt>
                <c:pt idx="12">
                  <c:v>91</c:v>
                </c:pt>
                <c:pt idx="13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AA-453E-9436-C441B9439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3"/>
        <c:overlap val="-4"/>
        <c:axId val="605318760"/>
        <c:axId val="770654664"/>
      </c:barChart>
      <c:catAx>
        <c:axId val="605318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770654664"/>
        <c:crosses val="autoZero"/>
        <c:auto val="1"/>
        <c:lblAlgn val="ctr"/>
        <c:lblOffset val="1000"/>
        <c:noMultiLvlLbl val="0"/>
      </c:catAx>
      <c:valAx>
        <c:axId val="770654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5318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133959091987224"/>
          <c:y val="3.7086887775873656E-2"/>
          <c:w val="0.2243099433783162"/>
          <c:h val="0.18617239678287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Corbel" panose="020B0503020204020204" pitchFamily="34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575561941013284E-2"/>
          <c:y val="0.14570340552594774"/>
          <c:w val="0.93852172506872655"/>
          <c:h val="0.75937275579241792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'2000-2020'!$Q$5</c:f>
              <c:strCache>
                <c:ptCount val="1"/>
                <c:pt idx="0">
                  <c:v>Ulkomaan kansalaiset</c:v>
                </c:pt>
              </c:strCache>
            </c:strRef>
          </c:tx>
          <c:spPr>
            <a:solidFill>
              <a:srgbClr val="5A71D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87-49D5-9BD1-86E33E3076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'2000-2020'!$A$35:$A$48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strCache>
            </c:strRef>
          </c:cat>
          <c:val>
            <c:numRef>
              <c:f>'2000-2020'!$Q$35:$Q$48</c:f>
              <c:numCache>
                <c:formatCode>General</c:formatCode>
                <c:ptCount val="14"/>
                <c:pt idx="0">
                  <c:v>1672</c:v>
                </c:pt>
                <c:pt idx="1">
                  <c:v>1800</c:v>
                </c:pt>
                <c:pt idx="2">
                  <c:v>2002</c:v>
                </c:pt>
                <c:pt idx="3">
                  <c:v>2230</c:v>
                </c:pt>
                <c:pt idx="4">
                  <c:v>2358</c:v>
                </c:pt>
                <c:pt idx="5">
                  <c:v>2583</c:v>
                </c:pt>
                <c:pt idx="6">
                  <c:v>2758</c:v>
                </c:pt>
                <c:pt idx="7" formatCode="0">
                  <c:v>2964</c:v>
                </c:pt>
                <c:pt idx="8" formatCode="0">
                  <c:v>2998</c:v>
                </c:pt>
                <c:pt idx="9" formatCode="0">
                  <c:v>3103</c:v>
                </c:pt>
                <c:pt idx="10" formatCode="0">
                  <c:v>3179</c:v>
                </c:pt>
                <c:pt idx="11" formatCode="0">
                  <c:v>3250</c:v>
                </c:pt>
                <c:pt idx="12" formatCode="0">
                  <c:v>3548</c:v>
                </c:pt>
                <c:pt idx="13" formatCode="0">
                  <c:v>3924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87-49D5-9BD1-86E33E307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530107312"/>
        <c:axId val="53010692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'2000-2020'!$J$5</c15:sqref>
                        </c15:formulaRef>
                      </c:ext>
                    </c:extLst>
                    <c:strCache>
                      <c:ptCount val="1"/>
                      <c:pt idx="0">
                        <c:v>Koko maa, ulkomaan kansalaiset, % </c:v>
                      </c:pt>
                    </c:strCache>
                  </c:strRef>
                </c:tx>
                <c:spPr>
                  <a:solidFill>
                    <a:schemeClr val="bg1">
                      <a:lumMod val="85000"/>
                    </a:schemeClr>
                  </a:solidFill>
                  <a:ln>
                    <a:noFill/>
                    <a:prstDash val="sysDash"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'2000-2020'!$A$35:$A$48</c15:sqref>
                        </c15:formulaRef>
                      </c:ext>
                    </c:extLst>
                    <c:strCache>
                      <c:ptCount val="14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'2000-2020'!$J$6:$J$43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1.7</c:v>
                      </c:pt>
                      <c:pt idx="1">
                        <c:v>1.8</c:v>
                      </c:pt>
                      <c:pt idx="2">
                        <c:v>1.9</c:v>
                      </c:pt>
                      <c:pt idx="3">
                        <c:v>2</c:v>
                      </c:pt>
                      <c:pt idx="4">
                        <c:v>2.1</c:v>
                      </c:pt>
                      <c:pt idx="5">
                        <c:v>2.1</c:v>
                      </c:pt>
                      <c:pt idx="6">
                        <c:v>2.2000000000000002</c:v>
                      </c:pt>
                      <c:pt idx="7">
                        <c:v>2.2999999999999998</c:v>
                      </c:pt>
                      <c:pt idx="8">
                        <c:v>2.5</c:v>
                      </c:pt>
                      <c:pt idx="9">
                        <c:v>2.7</c:v>
                      </c:pt>
                      <c:pt idx="10">
                        <c:v>2.9</c:v>
                      </c:pt>
                      <c:pt idx="11">
                        <c:v>3.1</c:v>
                      </c:pt>
                      <c:pt idx="12">
                        <c:v>3.4</c:v>
                      </c:pt>
                      <c:pt idx="13">
                        <c:v>3.6</c:v>
                      </c:pt>
                      <c:pt idx="14">
                        <c:v>3.8</c:v>
                      </c:pt>
                      <c:pt idx="15" formatCode="0.0">
                        <c:v>4</c:v>
                      </c:pt>
                      <c:pt idx="16" formatCode="0.0">
                        <c:v>4.2</c:v>
                      </c:pt>
                      <c:pt idx="17" formatCode="0.0">
                        <c:v>4.4000000000000004</c:v>
                      </c:pt>
                      <c:pt idx="18" formatCode="0.0">
                        <c:v>4.5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387-49D5-9BD1-86E33E30765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107312"/>
        <c:axId val="5301069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'2000-2020'!$I$5</c15:sqref>
                        </c15:formulaRef>
                      </c:ext>
                    </c:extLst>
                    <c:strCache>
                      <c:ptCount val="1"/>
                      <c:pt idx="0">
                        <c:v>Koko maa, vieraskieliset, %</c:v>
                      </c:pt>
                    </c:strCache>
                  </c:strRef>
                </c:tx>
                <c:spPr>
                  <a:ln w="28575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'2000-2020'!$A$6:$A$43</c15:sqref>
                        </c15:formulaRef>
                      </c:ext>
                    </c:extLst>
                    <c:strCache>
                      <c:ptCount val="19"/>
                      <c:pt idx="0">
                        <c:v>1999</c:v>
                      </c:pt>
                      <c:pt idx="1">
                        <c:v>2000</c:v>
                      </c:pt>
                      <c:pt idx="2">
                        <c:v>2001</c:v>
                      </c:pt>
                      <c:pt idx="3">
                        <c:v>2002</c:v>
                      </c:pt>
                      <c:pt idx="4">
                        <c:v>2003</c:v>
                      </c:pt>
                      <c:pt idx="5">
                        <c:v>2004</c:v>
                      </c:pt>
                      <c:pt idx="6">
                        <c:v>2005</c:v>
                      </c:pt>
                      <c:pt idx="7">
                        <c:v>2006</c:v>
                      </c:pt>
                      <c:pt idx="8">
                        <c:v>2007</c:v>
                      </c:pt>
                      <c:pt idx="9">
                        <c:v>2008</c:v>
                      </c:pt>
                      <c:pt idx="10">
                        <c:v>2009</c:v>
                      </c:pt>
                      <c:pt idx="11">
                        <c:v>2010</c:v>
                      </c:pt>
                      <c:pt idx="12">
                        <c:v>2011</c:v>
                      </c:pt>
                      <c:pt idx="13">
                        <c:v>2012</c:v>
                      </c:pt>
                      <c:pt idx="14">
                        <c:v>2013</c:v>
                      </c:pt>
                      <c:pt idx="15">
                        <c:v>2014</c:v>
                      </c:pt>
                      <c:pt idx="16">
                        <c:v>2015</c:v>
                      </c:pt>
                      <c:pt idx="17">
                        <c:v>2016</c:v>
                      </c:pt>
                      <c:pt idx="18">
                        <c:v>2017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'2000-2020'!$I$6:$I$43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1.8</c:v>
                      </c:pt>
                      <c:pt idx="1">
                        <c:v>1.9</c:v>
                      </c:pt>
                      <c:pt idx="2">
                        <c:v>2.1</c:v>
                      </c:pt>
                      <c:pt idx="3">
                        <c:v>2.2999999999999998</c:v>
                      </c:pt>
                      <c:pt idx="4">
                        <c:v>2.4</c:v>
                      </c:pt>
                      <c:pt idx="5">
                        <c:v>2.5</c:v>
                      </c:pt>
                      <c:pt idx="6">
                        <c:v>2.8</c:v>
                      </c:pt>
                      <c:pt idx="7">
                        <c:v>3</c:v>
                      </c:pt>
                      <c:pt idx="8">
                        <c:v>3.3</c:v>
                      </c:pt>
                      <c:pt idx="9">
                        <c:v>3.6</c:v>
                      </c:pt>
                      <c:pt idx="10">
                        <c:v>3.9</c:v>
                      </c:pt>
                      <c:pt idx="11">
                        <c:v>4.2</c:v>
                      </c:pt>
                      <c:pt idx="12">
                        <c:v>4.5</c:v>
                      </c:pt>
                      <c:pt idx="13">
                        <c:v>4.9000000000000004</c:v>
                      </c:pt>
                      <c:pt idx="14">
                        <c:v>5.3</c:v>
                      </c:pt>
                      <c:pt idx="15" formatCode="0.0">
                        <c:v>5.7</c:v>
                      </c:pt>
                      <c:pt idx="16" formatCode="0.0">
                        <c:v>6</c:v>
                      </c:pt>
                      <c:pt idx="17" formatCode="0.0">
                        <c:v>6.4</c:v>
                      </c:pt>
                      <c:pt idx="18" formatCode="0.0">
                        <c:v>6.8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E387-49D5-9BD1-86E33E30765F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'2000-2020'!$S$5</c15:sqref>
                        </c15:formulaRef>
                      </c:ext>
                    </c:extLst>
                    <c:strCache>
                      <c:ptCount val="1"/>
                      <c:pt idx="0">
                        <c:v>KUOPIO, Vieraskieliset, % </c:v>
                      </c:pt>
                    </c:strCache>
                  </c:strRef>
                </c:tx>
                <c:spPr>
                  <a:ln w="28575" cap="rnd">
                    <a:solidFill>
                      <a:srgbClr val="2923BC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'2000-2020'!$A$6:$A$43</c15:sqref>
                        </c15:formulaRef>
                      </c:ext>
                    </c:extLst>
                    <c:strCache>
                      <c:ptCount val="19"/>
                      <c:pt idx="0">
                        <c:v>1999</c:v>
                      </c:pt>
                      <c:pt idx="1">
                        <c:v>2000</c:v>
                      </c:pt>
                      <c:pt idx="2">
                        <c:v>2001</c:v>
                      </c:pt>
                      <c:pt idx="3">
                        <c:v>2002</c:v>
                      </c:pt>
                      <c:pt idx="4">
                        <c:v>2003</c:v>
                      </c:pt>
                      <c:pt idx="5">
                        <c:v>2004</c:v>
                      </c:pt>
                      <c:pt idx="6">
                        <c:v>2005</c:v>
                      </c:pt>
                      <c:pt idx="7">
                        <c:v>2006</c:v>
                      </c:pt>
                      <c:pt idx="8">
                        <c:v>2007</c:v>
                      </c:pt>
                      <c:pt idx="9">
                        <c:v>2008</c:v>
                      </c:pt>
                      <c:pt idx="10">
                        <c:v>2009</c:v>
                      </c:pt>
                      <c:pt idx="11">
                        <c:v>2010</c:v>
                      </c:pt>
                      <c:pt idx="12">
                        <c:v>2011</c:v>
                      </c:pt>
                      <c:pt idx="13">
                        <c:v>2012</c:v>
                      </c:pt>
                      <c:pt idx="14">
                        <c:v>2013</c:v>
                      </c:pt>
                      <c:pt idx="15">
                        <c:v>2014</c:v>
                      </c:pt>
                      <c:pt idx="16">
                        <c:v>2015</c:v>
                      </c:pt>
                      <c:pt idx="17">
                        <c:v>2016</c:v>
                      </c:pt>
                      <c:pt idx="18">
                        <c:v>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'2000-2020'!$S$6:$S$43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1.3</c:v>
                      </c:pt>
                      <c:pt idx="1">
                        <c:v>1.2</c:v>
                      </c:pt>
                      <c:pt idx="2">
                        <c:v>1.3</c:v>
                      </c:pt>
                      <c:pt idx="3">
                        <c:v>1.3</c:v>
                      </c:pt>
                      <c:pt idx="4">
                        <c:v>1.3</c:v>
                      </c:pt>
                      <c:pt idx="5">
                        <c:v>1.3</c:v>
                      </c:pt>
                      <c:pt idx="6">
                        <c:v>1.4</c:v>
                      </c:pt>
                      <c:pt idx="7">
                        <c:v>1.6</c:v>
                      </c:pt>
                      <c:pt idx="8">
                        <c:v>1.7</c:v>
                      </c:pt>
                      <c:pt idx="9">
                        <c:v>1.9</c:v>
                      </c:pt>
                      <c:pt idx="10">
                        <c:v>2.1</c:v>
                      </c:pt>
                      <c:pt idx="11">
                        <c:v>2.2000000000000002</c:v>
                      </c:pt>
                      <c:pt idx="12">
                        <c:v>2.5</c:v>
                      </c:pt>
                      <c:pt idx="13">
                        <c:v>2.7</c:v>
                      </c:pt>
                      <c:pt idx="14">
                        <c:v>2.9</c:v>
                      </c:pt>
                      <c:pt idx="15">
                        <c:v>3.2</c:v>
                      </c:pt>
                      <c:pt idx="16">
                        <c:v>3.4</c:v>
                      </c:pt>
                      <c:pt idx="17" formatCode="0.0">
                        <c:v>3.6</c:v>
                      </c:pt>
                      <c:pt idx="18" formatCode="0.0">
                        <c:v>3.8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387-49D5-9BD1-86E33E30765F}"/>
                  </c:ext>
                </c:extLst>
              </c15:ser>
            </c15:filteredLineSeries>
          </c:ext>
        </c:extLst>
      </c:lineChart>
      <c:catAx>
        <c:axId val="53010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6920"/>
        <c:crosses val="autoZero"/>
        <c:auto val="1"/>
        <c:lblAlgn val="ctr"/>
        <c:lblOffset val="100"/>
        <c:tickLblSkip val="1"/>
        <c:tickMarkSkip val="5"/>
        <c:noMultiLvlLbl val="0"/>
      </c:catAx>
      <c:valAx>
        <c:axId val="53010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3010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sz="1200" baseline="0"/>
      </a:pPr>
      <a:endParaRPr lang="fi-FI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320769862821079E-2"/>
          <c:y val="0.14748917205448495"/>
          <c:w val="0.84262773550612569"/>
          <c:h val="0.75630156407807392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'2000-2020'!$S$5</c:f>
              <c:strCache>
                <c:ptCount val="1"/>
                <c:pt idx="0">
                  <c:v>KUOPIO, Vieraskieliset, % </c:v>
                </c:pt>
              </c:strCache>
            </c:strRef>
          </c:tx>
          <c:spPr>
            <a:solidFill>
              <a:srgbClr val="F277C6"/>
            </a:solidFill>
            <a:ln>
              <a:noFill/>
              <a:prstDash val="sysDash"/>
            </a:ln>
            <a:effectLst/>
          </c:spPr>
          <c:invertIfNegative val="0"/>
          <c:dLbls>
            <c:dLbl>
              <c:idx val="0"/>
              <c:layout>
                <c:manualLayout>
                  <c:x val="6.1715556402187162E-3"/>
                  <c:y val="1.5354970340423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01C-49E7-86E9-E09548D834F8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1C-49E7-86E9-E09548D834F8}"/>
                </c:ext>
              </c:extLst>
            </c:dLbl>
            <c:dLbl>
              <c:idx val="22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1C-49E7-86E9-E09548D834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'2000-2020'!$A$28:$A$48</c:f>
              <c:strCach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strCache>
            </c:strRef>
          </c:cat>
          <c:val>
            <c:numRef>
              <c:f>'2000-2020'!$S$28:$S$48</c:f>
              <c:numCache>
                <c:formatCode>General</c:formatCode>
                <c:ptCount val="21"/>
                <c:pt idx="0">
                  <c:v>1.3</c:v>
                </c:pt>
                <c:pt idx="1">
                  <c:v>1.3</c:v>
                </c:pt>
                <c:pt idx="2">
                  <c:v>1.3</c:v>
                </c:pt>
                <c:pt idx="3">
                  <c:v>1.4</c:v>
                </c:pt>
                <c:pt idx="4">
                  <c:v>1.6</c:v>
                </c:pt>
                <c:pt idx="5">
                  <c:v>1.7</c:v>
                </c:pt>
                <c:pt idx="6">
                  <c:v>1.9</c:v>
                </c:pt>
                <c:pt idx="7">
                  <c:v>2.1</c:v>
                </c:pt>
                <c:pt idx="8">
                  <c:v>2.2000000000000002</c:v>
                </c:pt>
                <c:pt idx="9">
                  <c:v>2.5</c:v>
                </c:pt>
                <c:pt idx="10">
                  <c:v>2.7</c:v>
                </c:pt>
                <c:pt idx="11">
                  <c:v>2.9</c:v>
                </c:pt>
                <c:pt idx="12">
                  <c:v>3.2</c:v>
                </c:pt>
                <c:pt idx="13">
                  <c:v>3.4</c:v>
                </c:pt>
                <c:pt idx="14" formatCode="0.0">
                  <c:v>3.6</c:v>
                </c:pt>
                <c:pt idx="15" formatCode="0.0">
                  <c:v>3.8</c:v>
                </c:pt>
                <c:pt idx="16" formatCode="0.0">
                  <c:v>3.9</c:v>
                </c:pt>
                <c:pt idx="17" formatCode="0.0">
                  <c:v>4.0999999999999996</c:v>
                </c:pt>
                <c:pt idx="18" formatCode="0.0">
                  <c:v>4.2</c:v>
                </c:pt>
                <c:pt idx="19" formatCode="0.0">
                  <c:v>4.5999999999999996</c:v>
                </c:pt>
                <c:pt idx="20" formatCode="0.0">
                  <c:v>4.9129647454198411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101C-49E7-86E9-E09548D83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530107312"/>
        <c:axId val="53010692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'2000-2020'!$T$5</c15:sqref>
                        </c15:formulaRef>
                      </c:ext>
                    </c:extLst>
                    <c:strCache>
                      <c:ptCount val="1"/>
                      <c:pt idx="0">
                        <c:v>KUOPIO, ulkomaan kansalaiset, % </c:v>
                      </c:pt>
                    </c:strCache>
                  </c:strRef>
                </c:tx>
                <c:spPr>
                  <a:solidFill>
                    <a:srgbClr val="2923BC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22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9-101C-49E7-86E9-E09548D834F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2923BC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'2000-2020'!$A$28:$A$48</c15:sqref>
                        </c15:formulaRef>
                      </c:ext>
                    </c:extLst>
                    <c:strCache>
                      <c:ptCount val="21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2019</c:v>
                      </c:pt>
                      <c:pt idx="18">
                        <c:v>2020</c:v>
                      </c:pt>
                      <c:pt idx="19">
                        <c:v>2021</c:v>
                      </c:pt>
                      <c:pt idx="20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'2000-2020'!$T$6:$T$47</c15:sqref>
                        </c15:formulaRef>
                      </c:ext>
                    </c:extLst>
                    <c:numCache>
                      <c:formatCode>0.0</c:formatCode>
                      <c:ptCount val="23"/>
                      <c:pt idx="0">
                        <c:v>1.1000000000000001</c:v>
                      </c:pt>
                      <c:pt idx="1">
                        <c:v>1.1000000000000001</c:v>
                      </c:pt>
                      <c:pt idx="2">
                        <c:v>1.1000000000000001</c:v>
                      </c:pt>
                      <c:pt idx="3">
                        <c:v>1.1000000000000001</c:v>
                      </c:pt>
                      <c:pt idx="4">
                        <c:v>1.1000000000000001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1.2</c:v>
                      </c:pt>
                      <c:pt idx="8">
                        <c:v>1.3</c:v>
                      </c:pt>
                      <c:pt idx="9">
                        <c:v>1.4</c:v>
                      </c:pt>
                      <c:pt idx="10">
                        <c:v>1.5</c:v>
                      </c:pt>
                      <c:pt idx="11">
                        <c:v>1.6</c:v>
                      </c:pt>
                      <c:pt idx="12">
                        <c:v>1.8</c:v>
                      </c:pt>
                      <c:pt idx="13">
                        <c:v>2</c:v>
                      </c:pt>
                      <c:pt idx="14">
                        <c:v>2.1</c:v>
                      </c:pt>
                      <c:pt idx="15">
                        <c:v>2.2000000000000002</c:v>
                      </c:pt>
                      <c:pt idx="16">
                        <c:v>2.4</c:v>
                      </c:pt>
                      <c:pt idx="17">
                        <c:v>2.5</c:v>
                      </c:pt>
                      <c:pt idx="18">
                        <c:v>2.5</c:v>
                      </c:pt>
                      <c:pt idx="19">
                        <c:v>2.6</c:v>
                      </c:pt>
                      <c:pt idx="20">
                        <c:v>2.7</c:v>
                      </c:pt>
                      <c:pt idx="21">
                        <c:v>2.7</c:v>
                      </c:pt>
                      <c:pt idx="22">
                        <c:v>2.9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101C-49E7-86E9-E09548D834F8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'2000-2020'!$I$5</c:f>
              <c:strCache>
                <c:ptCount val="1"/>
                <c:pt idx="0">
                  <c:v>Koko maa, vieraskieliset, %</c:v>
                </c:pt>
              </c:strCache>
              <c:extLst xmlns:c15="http://schemas.microsoft.com/office/drawing/2012/chart"/>
            </c:strRef>
          </c:tx>
          <c:spPr>
            <a:ln w="28575" cap="rnd" cmpd="thickThin">
              <a:solidFill>
                <a:srgbClr val="0F0F0F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544000761968457E-2"/>
                  <c:y val="-4.2226168436165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9D-4C4F-BB23-EE8AE53A1679}"/>
                </c:ext>
              </c:extLst>
            </c:dLbl>
            <c:dLbl>
              <c:idx val="20"/>
              <c:layout>
                <c:manualLayout>
                  <c:x val="-1.5428889100546904E-2"/>
                  <c:y val="-6.1419881361695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1C-49E7-86E9-E09548D834F8}"/>
                </c:ext>
              </c:extLst>
            </c:dLbl>
            <c:dLbl>
              <c:idx val="22"/>
              <c:layout>
                <c:manualLayout>
                  <c:x val="-1.2876305232646559E-2"/>
                  <c:y val="-3.0550547323880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1C-49E7-86E9-E09548D834F8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1C-49E7-86E9-E09548D834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'2000-2020'!$I$28:$I$48</c:f>
              <c:numCache>
                <c:formatCode>General</c:formatCode>
                <c:ptCount val="21"/>
                <c:pt idx="0">
                  <c:v>2.2999999999999998</c:v>
                </c:pt>
                <c:pt idx="1">
                  <c:v>2.4</c:v>
                </c:pt>
                <c:pt idx="2">
                  <c:v>2.5</c:v>
                </c:pt>
                <c:pt idx="3">
                  <c:v>2.8</c:v>
                </c:pt>
                <c:pt idx="4">
                  <c:v>3</c:v>
                </c:pt>
                <c:pt idx="5">
                  <c:v>3.3</c:v>
                </c:pt>
                <c:pt idx="6">
                  <c:v>3.6</c:v>
                </c:pt>
                <c:pt idx="7">
                  <c:v>3.9</c:v>
                </c:pt>
                <c:pt idx="8">
                  <c:v>4.2</c:v>
                </c:pt>
                <c:pt idx="9">
                  <c:v>4.5</c:v>
                </c:pt>
                <c:pt idx="10">
                  <c:v>4.9000000000000004</c:v>
                </c:pt>
                <c:pt idx="11">
                  <c:v>5.3</c:v>
                </c:pt>
                <c:pt idx="12" formatCode="0.0">
                  <c:v>5.7</c:v>
                </c:pt>
                <c:pt idx="13" formatCode="0.0">
                  <c:v>6</c:v>
                </c:pt>
                <c:pt idx="14" formatCode="0.0">
                  <c:v>6.4</c:v>
                </c:pt>
                <c:pt idx="15" formatCode="0.0">
                  <c:v>6.8</c:v>
                </c:pt>
                <c:pt idx="16" formatCode="0.0">
                  <c:v>7.1</c:v>
                </c:pt>
                <c:pt idx="17" formatCode="0.0">
                  <c:v>7.5</c:v>
                </c:pt>
                <c:pt idx="18" formatCode="0.0">
                  <c:v>7.8</c:v>
                </c:pt>
                <c:pt idx="19" formatCode="0.0">
                  <c:v>8.3000000000000007</c:v>
                </c:pt>
                <c:pt idx="20" formatCode="0.0">
                  <c:v>8.9143543189485204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101C-49E7-86E9-E09548D83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107312"/>
        <c:axId val="53010692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'2000-2020'!$J$5</c15:sqref>
                        </c15:formulaRef>
                      </c:ext>
                    </c:extLst>
                    <c:strCache>
                      <c:ptCount val="1"/>
                      <c:pt idx="0">
                        <c:v>Koko maa, ulkomaan kansalaiset, % 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22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101C-49E7-86E9-E09548D834F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'2000-2020'!$J$6:$J$47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1.7</c:v>
                      </c:pt>
                      <c:pt idx="1">
                        <c:v>1.8</c:v>
                      </c:pt>
                      <c:pt idx="2">
                        <c:v>1.9</c:v>
                      </c:pt>
                      <c:pt idx="3">
                        <c:v>2</c:v>
                      </c:pt>
                      <c:pt idx="4">
                        <c:v>2.1</c:v>
                      </c:pt>
                      <c:pt idx="5">
                        <c:v>2.1</c:v>
                      </c:pt>
                      <c:pt idx="6">
                        <c:v>2.2000000000000002</c:v>
                      </c:pt>
                      <c:pt idx="7">
                        <c:v>2.2999999999999998</c:v>
                      </c:pt>
                      <c:pt idx="8">
                        <c:v>2.5</c:v>
                      </c:pt>
                      <c:pt idx="9">
                        <c:v>2.7</c:v>
                      </c:pt>
                      <c:pt idx="10">
                        <c:v>2.9</c:v>
                      </c:pt>
                      <c:pt idx="11">
                        <c:v>3.1</c:v>
                      </c:pt>
                      <c:pt idx="12">
                        <c:v>3.4</c:v>
                      </c:pt>
                      <c:pt idx="13">
                        <c:v>3.6</c:v>
                      </c:pt>
                      <c:pt idx="14">
                        <c:v>3.8</c:v>
                      </c:pt>
                      <c:pt idx="15" formatCode="0.0">
                        <c:v>4</c:v>
                      </c:pt>
                      <c:pt idx="16" formatCode="0.0">
                        <c:v>4.2</c:v>
                      </c:pt>
                      <c:pt idx="17" formatCode="0.0">
                        <c:v>4.4000000000000004</c:v>
                      </c:pt>
                      <c:pt idx="18" formatCode="0.0">
                        <c:v>4.5</c:v>
                      </c:pt>
                      <c:pt idx="19" formatCode="0.0">
                        <c:v>4.7</c:v>
                      </c:pt>
                      <c:pt idx="20" formatCode="0.0">
                        <c:v>4.8</c:v>
                      </c:pt>
                      <c:pt idx="21" formatCode="0.0">
                        <c:v>5</c:v>
                      </c:pt>
                      <c:pt idx="22" formatCode="0.0">
                        <c:v>5.3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101C-49E7-86E9-E09548D834F8}"/>
                  </c:ext>
                </c:extLst>
              </c15:ser>
            </c15:filteredLineSeries>
          </c:ext>
        </c:extLst>
      </c:lineChart>
      <c:catAx>
        <c:axId val="53010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6920"/>
        <c:crosses val="autoZero"/>
        <c:auto val="1"/>
        <c:lblAlgn val="ctr"/>
        <c:lblOffset val="100"/>
        <c:tickLblSkip val="2"/>
        <c:tickMarkSkip val="5"/>
        <c:noMultiLvlLbl val="0"/>
      </c:catAx>
      <c:valAx>
        <c:axId val="53010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6859601482728393E-2"/>
          <c:y val="1.4499867759851891E-2"/>
          <c:w val="0.9"/>
          <c:h val="0.1156838967285973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sz="1400" baseline="0"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320769862821079E-2"/>
          <c:y val="0.14748917205448495"/>
          <c:w val="0.88841019875472738"/>
          <c:h val="0.75630156407807392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'[Kaavio Microsoft PowerPoint -sovelluksessa]2000-2020'!$T$5</c:f>
              <c:strCache>
                <c:ptCount val="1"/>
                <c:pt idx="0">
                  <c:v>KUOPIO, ulkomaan kansalaiset, % </c:v>
                </c:pt>
              </c:strCache>
            </c:strRef>
          </c:tx>
          <c:spPr>
            <a:solidFill>
              <a:srgbClr val="5A71D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303246247250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31-4FFA-9EC5-5FA73A4EE48C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31-4FFA-9EC5-5FA73A4EE48C}"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31-4FFA-9EC5-5FA73A4EE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'[Kaavio Microsoft PowerPoint -sovelluksessa]2000-2020'!$A$26:$A$48</c:f>
              <c:strCach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2021</c:v>
                </c:pt>
                <c:pt idx="18">
                  <c:v>2022</c:v>
                </c:pt>
              </c:strCache>
              <c:extLst/>
            </c:strRef>
          </c:cat>
          <c:val>
            <c:numRef>
              <c:f>'[Kaavio Microsoft PowerPoint -sovelluksessa]2000-2020'!$T$26:$T$48</c:f>
              <c:numCache>
                <c:formatCode>0.0</c:formatCode>
                <c:ptCount val="19"/>
                <c:pt idx="0">
                  <c:v>1.1000000000000001</c:v>
                </c:pt>
                <c:pt idx="1">
                  <c:v>1.1000000000000001</c:v>
                </c:pt>
                <c:pt idx="2">
                  <c:v>1</c:v>
                </c:pt>
                <c:pt idx="3">
                  <c:v>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2.4</c:v>
                </c:pt>
                <c:pt idx="14">
                  <c:v>2.5</c:v>
                </c:pt>
                <c:pt idx="15">
                  <c:v>2.5</c:v>
                </c:pt>
                <c:pt idx="16">
                  <c:v>2.6</c:v>
                </c:pt>
                <c:pt idx="17">
                  <c:v>2.9</c:v>
                </c:pt>
                <c:pt idx="18">
                  <c:v>3.2008091750004075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E431-4FFA-9EC5-5FA73A4EE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530107312"/>
        <c:axId val="530106920"/>
      </c:barChart>
      <c:lineChart>
        <c:grouping val="standard"/>
        <c:varyColors val="0"/>
        <c:ser>
          <c:idx val="1"/>
          <c:order val="1"/>
          <c:tx>
            <c:strRef>
              <c:f>'[Kaavio Microsoft PowerPoint -sovelluksessa]2000-2020'!$J$5</c:f>
              <c:strCache>
                <c:ptCount val="1"/>
                <c:pt idx="0">
                  <c:v>Koko maa, ulkomaan kansalaiset, % 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620468914580412E-2"/>
                  <c:y val="-3.838743745416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084509932942268E-2"/>
                      <c:h val="7.71203618454261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DDE-49A6-87D7-E0ADB2ABE394}"/>
                </c:ext>
              </c:extLst>
            </c:dLbl>
            <c:dLbl>
              <c:idx val="18"/>
              <c:layout>
                <c:manualLayout>
                  <c:x val="-2.3350808900979011E-2"/>
                  <c:y val="-3.838743745416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31-4FFA-9EC5-5FA73A4EE48C}"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31-4FFA-9EC5-5FA73A4EE48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'[Kaavio Microsoft PowerPoint -sovelluksessa]2000-2020'!$A$26:$A$48</c:f>
              <c:strCach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2021</c:v>
                </c:pt>
                <c:pt idx="18">
                  <c:v>2022</c:v>
                </c:pt>
              </c:strCache>
              <c:extLst/>
            </c:strRef>
          </c:cat>
          <c:val>
            <c:numRef>
              <c:f>'[Kaavio Microsoft PowerPoint -sovelluksessa]2000-2020'!$J$26:$J$48</c:f>
              <c:numCache>
                <c:formatCode>General</c:formatCode>
                <c:ptCount val="19"/>
                <c:pt idx="0">
                  <c:v>2</c:v>
                </c:pt>
                <c:pt idx="1">
                  <c:v>2.1</c:v>
                </c:pt>
                <c:pt idx="2">
                  <c:v>2.1</c:v>
                </c:pt>
                <c:pt idx="3">
                  <c:v>2.2000000000000002</c:v>
                </c:pt>
                <c:pt idx="4">
                  <c:v>2.2999999999999998</c:v>
                </c:pt>
                <c:pt idx="5">
                  <c:v>2.5</c:v>
                </c:pt>
                <c:pt idx="6">
                  <c:v>2.7</c:v>
                </c:pt>
                <c:pt idx="7">
                  <c:v>2.9</c:v>
                </c:pt>
                <c:pt idx="8">
                  <c:v>3.1</c:v>
                </c:pt>
                <c:pt idx="9">
                  <c:v>3.4</c:v>
                </c:pt>
                <c:pt idx="10">
                  <c:v>3.6</c:v>
                </c:pt>
                <c:pt idx="11">
                  <c:v>3.8</c:v>
                </c:pt>
                <c:pt idx="12" formatCode="0.0">
                  <c:v>4</c:v>
                </c:pt>
                <c:pt idx="13" formatCode="0.0">
                  <c:v>4.2</c:v>
                </c:pt>
                <c:pt idx="14" formatCode="0.0">
                  <c:v>4.4000000000000004</c:v>
                </c:pt>
                <c:pt idx="15" formatCode="0.0">
                  <c:v>4.5</c:v>
                </c:pt>
                <c:pt idx="16" formatCode="0.0">
                  <c:v>4.7</c:v>
                </c:pt>
                <c:pt idx="17" formatCode="0.0">
                  <c:v>5.3</c:v>
                </c:pt>
                <c:pt idx="18" formatCode="0.0">
                  <c:v>5.8175367588250833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E431-4FFA-9EC5-5FA73A4EE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107312"/>
        <c:axId val="5301069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'[Kaavio Microsoft PowerPoint -sovelluksessa]2000-2020'!$I$5</c15:sqref>
                        </c15:formulaRef>
                      </c:ext>
                    </c:extLst>
                    <c:strCache>
                      <c:ptCount val="1"/>
                      <c:pt idx="0">
                        <c:v>Koko maa, vieraskieliset, %</c:v>
                      </c:pt>
                    </c:strCache>
                  </c:strRef>
                </c:tx>
                <c:spPr>
                  <a:ln w="28575" cap="rnd" cmpd="thickThin">
                    <a:solidFill>
                      <a:srgbClr val="0F0F0F">
                        <a:lumMod val="75000"/>
                        <a:lumOff val="25000"/>
                      </a:srgb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9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9-E431-4FFA-9EC5-5FA73A4EE48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ysClr val="windowText" lastClr="000000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'[Kaavio Microsoft PowerPoint -sovelluksessa]2000-2020'!$A$26:$A$48</c15:sqref>
                        </c15:formulaRef>
                      </c:ext>
                    </c:extLst>
                    <c:strCache>
                      <c:ptCount val="19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2021</c:v>
                      </c:pt>
                      <c:pt idx="18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'[Kaavio Microsoft PowerPoint -sovelluksessa]2000-2020'!$I$6:$I$47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2.1</c:v>
                      </c:pt>
                      <c:pt idx="1">
                        <c:v>2.2999999999999998</c:v>
                      </c:pt>
                      <c:pt idx="2">
                        <c:v>2.4</c:v>
                      </c:pt>
                      <c:pt idx="3">
                        <c:v>2.5</c:v>
                      </c:pt>
                      <c:pt idx="4">
                        <c:v>2.8</c:v>
                      </c:pt>
                      <c:pt idx="5">
                        <c:v>3</c:v>
                      </c:pt>
                      <c:pt idx="6">
                        <c:v>3.3</c:v>
                      </c:pt>
                      <c:pt idx="7">
                        <c:v>3.6</c:v>
                      </c:pt>
                      <c:pt idx="8">
                        <c:v>3.9</c:v>
                      </c:pt>
                      <c:pt idx="9">
                        <c:v>4.2</c:v>
                      </c:pt>
                      <c:pt idx="10">
                        <c:v>4.5</c:v>
                      </c:pt>
                      <c:pt idx="11">
                        <c:v>4.9000000000000004</c:v>
                      </c:pt>
                      <c:pt idx="12">
                        <c:v>5.3</c:v>
                      </c:pt>
                      <c:pt idx="13" formatCode="0.0">
                        <c:v>5.7</c:v>
                      </c:pt>
                      <c:pt idx="14" formatCode="0.0">
                        <c:v>6</c:v>
                      </c:pt>
                      <c:pt idx="15" formatCode="0.0">
                        <c:v>6.4</c:v>
                      </c:pt>
                      <c:pt idx="16" formatCode="0.0">
                        <c:v>6.8</c:v>
                      </c:pt>
                      <c:pt idx="17" formatCode="0.0">
                        <c:v>7.8</c:v>
                      </c:pt>
                      <c:pt idx="18" formatCode="0.0">
                        <c:v>8.3000000000000007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A-E431-4FFA-9EC5-5FA73A4EE48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'[Kaavio Microsoft PowerPoint -sovelluksessa]2000-2020'!$S$5</c15:sqref>
                        </c15:formulaRef>
                      </c:ext>
                    </c:extLst>
                    <c:strCache>
                      <c:ptCount val="1"/>
                      <c:pt idx="0">
                        <c:v>KUOPIO, Vieraskieliset, % </c:v>
                      </c:pt>
                    </c:strCache>
                  </c:strRef>
                </c:tx>
                <c:spPr>
                  <a:ln w="28575" cap="rnd">
                    <a:solidFill>
                      <a:srgbClr val="2923BC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8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B-E431-4FFA-9EC5-5FA73A4EE48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'[Kaavio Microsoft PowerPoint -sovelluksessa]2000-2020'!$A$26:$A$48</c15:sqref>
                        </c15:formulaRef>
                      </c:ext>
                    </c:extLst>
                    <c:strCache>
                      <c:ptCount val="19"/>
                      <c:pt idx="0">
                        <c:v>2002</c:v>
                      </c:pt>
                      <c:pt idx="1">
                        <c:v>2003</c:v>
                      </c:pt>
                      <c:pt idx="2">
                        <c:v>2004</c:v>
                      </c:pt>
                      <c:pt idx="3">
                        <c:v>2005</c:v>
                      </c:pt>
                      <c:pt idx="4">
                        <c:v>2006</c:v>
                      </c:pt>
                      <c:pt idx="5">
                        <c:v>2007</c:v>
                      </c:pt>
                      <c:pt idx="6">
                        <c:v>2008</c:v>
                      </c:pt>
                      <c:pt idx="7">
                        <c:v>2009</c:v>
                      </c:pt>
                      <c:pt idx="8">
                        <c:v>2010</c:v>
                      </c:pt>
                      <c:pt idx="9">
                        <c:v>2011</c:v>
                      </c:pt>
                      <c:pt idx="10">
                        <c:v>2012</c:v>
                      </c:pt>
                      <c:pt idx="11">
                        <c:v>2013</c:v>
                      </c:pt>
                      <c:pt idx="12">
                        <c:v>2014</c:v>
                      </c:pt>
                      <c:pt idx="13">
                        <c:v>2015</c:v>
                      </c:pt>
                      <c:pt idx="14">
                        <c:v>2016</c:v>
                      </c:pt>
                      <c:pt idx="15">
                        <c:v>2017</c:v>
                      </c:pt>
                      <c:pt idx="16">
                        <c:v>2018</c:v>
                      </c:pt>
                      <c:pt idx="17">
                        <c:v>2021</c:v>
                      </c:pt>
                      <c:pt idx="18">
                        <c:v>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'[Kaavio Microsoft PowerPoint -sovelluksessa]2000-2020'!$S$6:$S$47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1.3</c:v>
                      </c:pt>
                      <c:pt idx="1">
                        <c:v>1.3</c:v>
                      </c:pt>
                      <c:pt idx="2">
                        <c:v>1.3</c:v>
                      </c:pt>
                      <c:pt idx="3">
                        <c:v>1.3</c:v>
                      </c:pt>
                      <c:pt idx="4">
                        <c:v>1.4</c:v>
                      </c:pt>
                      <c:pt idx="5">
                        <c:v>1.6</c:v>
                      </c:pt>
                      <c:pt idx="6">
                        <c:v>1.7</c:v>
                      </c:pt>
                      <c:pt idx="7">
                        <c:v>1.9</c:v>
                      </c:pt>
                      <c:pt idx="8">
                        <c:v>2.1</c:v>
                      </c:pt>
                      <c:pt idx="9">
                        <c:v>2.2000000000000002</c:v>
                      </c:pt>
                      <c:pt idx="10">
                        <c:v>2.5</c:v>
                      </c:pt>
                      <c:pt idx="11">
                        <c:v>2.7</c:v>
                      </c:pt>
                      <c:pt idx="12">
                        <c:v>2.9</c:v>
                      </c:pt>
                      <c:pt idx="13">
                        <c:v>3.2</c:v>
                      </c:pt>
                      <c:pt idx="14">
                        <c:v>3.4</c:v>
                      </c:pt>
                      <c:pt idx="15" formatCode="0.0">
                        <c:v>3.6</c:v>
                      </c:pt>
                      <c:pt idx="16" formatCode="0.0">
                        <c:v>3.8</c:v>
                      </c:pt>
                      <c:pt idx="17" formatCode="0.0">
                        <c:v>4.2</c:v>
                      </c:pt>
                      <c:pt idx="18" formatCode="0.0">
                        <c:v>4.5999999999999996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431-4FFA-9EC5-5FA73A4EE48C}"/>
                  </c:ext>
                </c:extLst>
              </c15:ser>
            </c15:filteredLineSeries>
          </c:ext>
        </c:extLst>
      </c:lineChart>
      <c:catAx>
        <c:axId val="53010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6920"/>
        <c:crosses val="autoZero"/>
        <c:auto val="1"/>
        <c:lblAlgn val="ctr"/>
        <c:lblOffset val="100"/>
        <c:tickLblSkip val="2"/>
        <c:tickMarkSkip val="5"/>
        <c:noMultiLvlLbl val="0"/>
      </c:catAx>
      <c:valAx>
        <c:axId val="5301069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010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999922432101801E-2"/>
          <c:y val="2.677389518949733E-2"/>
          <c:w val="0.9"/>
          <c:h val="0.119637824697196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 sz="1400" baseline="0"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983671876161475E-2"/>
          <c:y val="8.7048286857210944E-2"/>
          <c:w val="0.90375146000402196"/>
          <c:h val="0.625177728107453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'011_11ra_2018'!$H$3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1C-4431-AE78-A2E0DDC9ACB5}"/>
              </c:ext>
            </c:extLst>
          </c:dPt>
          <c:dPt>
            <c:idx val="14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D1C-4431-AE78-A2E0DDC9AC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'011_11ra_2018'!$A$4:$A$19</c:f>
              <c:strCache>
                <c:ptCount val="16"/>
                <c:pt idx="0">
                  <c:v>Vantaa</c:v>
                </c:pt>
                <c:pt idx="1">
                  <c:v>Espoo</c:v>
                </c:pt>
                <c:pt idx="2">
                  <c:v>Helsinki</c:v>
                </c:pt>
                <c:pt idx="3">
                  <c:v>Turku</c:v>
                </c:pt>
                <c:pt idx="4">
                  <c:v>Vaasa</c:v>
                </c:pt>
                <c:pt idx="5">
                  <c:v>Tampere</c:v>
                </c:pt>
                <c:pt idx="6">
                  <c:v>Koko maa </c:v>
                </c:pt>
                <c:pt idx="7">
                  <c:v>Lappeenranta</c:v>
                </c:pt>
                <c:pt idx="8">
                  <c:v>Lahti</c:v>
                </c:pt>
                <c:pt idx="9">
                  <c:v>Joensuu</c:v>
                </c:pt>
                <c:pt idx="10">
                  <c:v>Hämeenlinna</c:v>
                </c:pt>
                <c:pt idx="11">
                  <c:v>Jyväskylä</c:v>
                </c:pt>
                <c:pt idx="12">
                  <c:v>Oulu</c:v>
                </c:pt>
                <c:pt idx="13">
                  <c:v>Pori</c:v>
                </c:pt>
                <c:pt idx="14">
                  <c:v>Kuopio</c:v>
                </c:pt>
                <c:pt idx="15">
                  <c:v>Kouvola</c:v>
                </c:pt>
              </c:strCache>
            </c:strRef>
          </c:cat>
          <c:val>
            <c:numRef>
              <c:f>'011_11ra_2018'!$H$4:$H$19</c:f>
              <c:numCache>
                <c:formatCode>0.0</c:formatCode>
                <c:ptCount val="16"/>
                <c:pt idx="0">
                  <c:v>15.649928547601299</c:v>
                </c:pt>
                <c:pt idx="1">
                  <c:v>14.399523051422655</c:v>
                </c:pt>
                <c:pt idx="2">
                  <c:v>11.00495762226894</c:v>
                </c:pt>
                <c:pt idx="3">
                  <c:v>8.1637190500252661</c:v>
                </c:pt>
                <c:pt idx="4">
                  <c:v>7.077719597576043</c:v>
                </c:pt>
                <c:pt idx="5">
                  <c:v>5.9266934126878947</c:v>
                </c:pt>
                <c:pt idx="6">
                  <c:v>5.8175367588250833</c:v>
                </c:pt>
                <c:pt idx="7">
                  <c:v>5.4</c:v>
                </c:pt>
                <c:pt idx="8">
                  <c:v>5.2082379862700225</c:v>
                </c:pt>
                <c:pt idx="9">
                  <c:v>4.1451111426470399</c:v>
                </c:pt>
                <c:pt idx="10">
                  <c:v>4.0621371779609952</c:v>
                </c:pt>
                <c:pt idx="11">
                  <c:v>3.7858068230891031</c:v>
                </c:pt>
                <c:pt idx="12">
                  <c:v>3.7144556474453383</c:v>
                </c:pt>
                <c:pt idx="13">
                  <c:v>3.2546121026380623</c:v>
                </c:pt>
                <c:pt idx="14">
                  <c:v>3.2008091750004075</c:v>
                </c:pt>
                <c:pt idx="15">
                  <c:v>2.85412129071246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1C-4431-AE78-A2E0DDC9A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465268472"/>
        <c:axId val="4652694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'011_11ra_2018'!$C$3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'011_11ra_2018'!$A$4:$A$19</c15:sqref>
                        </c15:formulaRef>
                      </c:ext>
                    </c:extLst>
                    <c:strCache>
                      <c:ptCount val="16"/>
                      <c:pt idx="0">
                        <c:v>Vantaa</c:v>
                      </c:pt>
                      <c:pt idx="1">
                        <c:v>Espoo</c:v>
                      </c:pt>
                      <c:pt idx="2">
                        <c:v>Helsinki</c:v>
                      </c:pt>
                      <c:pt idx="3">
                        <c:v>Turku</c:v>
                      </c:pt>
                      <c:pt idx="4">
                        <c:v>Vaasa</c:v>
                      </c:pt>
                      <c:pt idx="5">
                        <c:v>Tampere</c:v>
                      </c:pt>
                      <c:pt idx="6">
                        <c:v>Koko maa </c:v>
                      </c:pt>
                      <c:pt idx="7">
                        <c:v>Lappeenranta</c:v>
                      </c:pt>
                      <c:pt idx="8">
                        <c:v>Lahti</c:v>
                      </c:pt>
                      <c:pt idx="9">
                        <c:v>Joensuu</c:v>
                      </c:pt>
                      <c:pt idx="10">
                        <c:v>Hämeenlinna</c:v>
                      </c:pt>
                      <c:pt idx="11">
                        <c:v>Jyväskylä</c:v>
                      </c:pt>
                      <c:pt idx="12">
                        <c:v>Oulu</c:v>
                      </c:pt>
                      <c:pt idx="13">
                        <c:v>Pori</c:v>
                      </c:pt>
                      <c:pt idx="14">
                        <c:v>Kuopio</c:v>
                      </c:pt>
                      <c:pt idx="15">
                        <c:v>Kouvola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'011_11ra_2018'!$C$4:$C$20</c15:sqref>
                        </c15:formulaRef>
                      </c:ext>
                    </c:extLst>
                    <c:numCache>
                      <c:formatCode>0.0</c:formatCode>
                      <c:ptCount val="17"/>
                      <c:pt idx="0">
                        <c:v>13.4</c:v>
                      </c:pt>
                      <c:pt idx="1">
                        <c:v>12.2</c:v>
                      </c:pt>
                      <c:pt idx="2">
                        <c:v>9.9</c:v>
                      </c:pt>
                      <c:pt idx="3">
                        <c:v>7</c:v>
                      </c:pt>
                      <c:pt idx="4">
                        <c:v>6.1</c:v>
                      </c:pt>
                      <c:pt idx="5">
                        <c:v>4.9000000000000004</c:v>
                      </c:pt>
                      <c:pt idx="6">
                        <c:v>5</c:v>
                      </c:pt>
                      <c:pt idx="7">
                        <c:v>4.5999999999999996</c:v>
                      </c:pt>
                      <c:pt idx="8">
                        <c:v>4.7</c:v>
                      </c:pt>
                      <c:pt idx="9">
                        <c:v>3.3</c:v>
                      </c:pt>
                      <c:pt idx="10">
                        <c:v>3.6</c:v>
                      </c:pt>
                      <c:pt idx="11">
                        <c:v>3.4</c:v>
                      </c:pt>
                      <c:pt idx="12">
                        <c:v>3.2</c:v>
                      </c:pt>
                      <c:pt idx="13">
                        <c:v>2.7</c:v>
                      </c:pt>
                      <c:pt idx="14">
                        <c:v>2.7</c:v>
                      </c:pt>
                      <c:pt idx="15">
                        <c:v>2.7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D1C-4431-AE78-A2E0DDC9ACB5}"/>
                  </c:ext>
                </c:extLst>
              </c15:ser>
            </c15:filteredBarSeries>
          </c:ext>
        </c:extLst>
      </c:barChart>
      <c:catAx>
        <c:axId val="46526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465269456"/>
        <c:crosses val="autoZero"/>
        <c:auto val="1"/>
        <c:lblAlgn val="ctr"/>
        <c:lblOffset val="100"/>
        <c:noMultiLvlLbl val="0"/>
      </c:catAx>
      <c:valAx>
        <c:axId val="46526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465268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687120032823804E-2"/>
          <c:y val="4.5919043861218783E-2"/>
          <c:w val="0.91665668984359416"/>
          <c:h val="0.68757060148870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5B-4122-BFFB-59FCA1A01FA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5B-4122-BFFB-59FCA1A01FAA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5B-4122-BFFB-59FCA1A01FA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5B-4122-BFFB-59FCA1A01FAA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5B-4122-BFFB-59FCA1A01F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Taul1!$B$3:$B$18</c:f>
              <c:strCache>
                <c:ptCount val="16"/>
                <c:pt idx="0">
                  <c:v>Vaasa</c:v>
                </c:pt>
                <c:pt idx="1">
                  <c:v>Espoo</c:v>
                </c:pt>
                <c:pt idx="2">
                  <c:v>KOKO MAA</c:v>
                </c:pt>
                <c:pt idx="3">
                  <c:v>Kuopio</c:v>
                </c:pt>
                <c:pt idx="4">
                  <c:v>Hämeenlinna</c:v>
                </c:pt>
                <c:pt idx="5">
                  <c:v>Kouvola</c:v>
                </c:pt>
                <c:pt idx="6">
                  <c:v>Lappeenranta</c:v>
                </c:pt>
                <c:pt idx="7">
                  <c:v>Helsinki</c:v>
                </c:pt>
                <c:pt idx="8">
                  <c:v>Tampere</c:v>
                </c:pt>
                <c:pt idx="9">
                  <c:v>Vantaa</c:v>
                </c:pt>
                <c:pt idx="10">
                  <c:v>Pori</c:v>
                </c:pt>
                <c:pt idx="11">
                  <c:v>Turku</c:v>
                </c:pt>
                <c:pt idx="12">
                  <c:v>Oulu</c:v>
                </c:pt>
                <c:pt idx="13">
                  <c:v>Jyväskylä</c:v>
                </c:pt>
                <c:pt idx="14">
                  <c:v>Lahti</c:v>
                </c:pt>
                <c:pt idx="15">
                  <c:v>Joensuu</c:v>
                </c:pt>
              </c:strCache>
            </c:strRef>
          </c:cat>
          <c:val>
            <c:numRef>
              <c:f>Taul1!$D$3:$D$18</c:f>
              <c:numCache>
                <c:formatCode>0.0</c:formatCode>
                <c:ptCount val="16"/>
                <c:pt idx="0">
                  <c:v>7.3</c:v>
                </c:pt>
                <c:pt idx="1">
                  <c:v>8.8000000000000007</c:v>
                </c:pt>
                <c:pt idx="2">
                  <c:v>9.8000000000000007</c:v>
                </c:pt>
                <c:pt idx="3">
                  <c:v>10.199999999999999</c:v>
                </c:pt>
                <c:pt idx="4">
                  <c:v>10.199999999999999</c:v>
                </c:pt>
                <c:pt idx="5">
                  <c:v>10.5</c:v>
                </c:pt>
                <c:pt idx="6">
                  <c:v>10.7</c:v>
                </c:pt>
                <c:pt idx="7">
                  <c:v>10.7</c:v>
                </c:pt>
                <c:pt idx="8">
                  <c:v>10.8</c:v>
                </c:pt>
                <c:pt idx="9">
                  <c:v>11</c:v>
                </c:pt>
                <c:pt idx="10">
                  <c:v>11.6</c:v>
                </c:pt>
                <c:pt idx="11">
                  <c:v>11.9</c:v>
                </c:pt>
                <c:pt idx="12">
                  <c:v>12.5</c:v>
                </c:pt>
                <c:pt idx="13">
                  <c:v>12.8</c:v>
                </c:pt>
                <c:pt idx="14">
                  <c:v>13.2</c:v>
                </c:pt>
                <c:pt idx="15">
                  <c:v>13.6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5B-4122-BFFB-59FCA1A01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47"/>
        <c:axId val="507470408"/>
        <c:axId val="651540680"/>
      </c:barChart>
      <c:catAx>
        <c:axId val="50747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651540680"/>
        <c:crosses val="autoZero"/>
        <c:auto val="1"/>
        <c:lblAlgn val="ctr"/>
        <c:lblOffset val="100"/>
        <c:noMultiLvlLbl val="0"/>
      </c:catAx>
      <c:valAx>
        <c:axId val="651540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07470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+mn-lt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279672146090017E-2"/>
          <c:y val="0.12911529162889088"/>
          <c:w val="0.87276130116964123"/>
          <c:h val="0.78468545381283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ENN.KUVA!$A$8</c:f>
              <c:strCache>
                <c:ptCount val="1"/>
                <c:pt idx="0">
                  <c:v>Myönnetyt luvat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noFill/>
            </a:ln>
            <a:scene3d>
              <a:camera prst="orthographicFront"/>
              <a:lightRig rig="threePt" dir="t"/>
            </a:scene3d>
          </c:spPr>
          <c:invertIfNegative val="0"/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D36-41CE-99A7-A0865F6C6075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D36-41CE-99A7-A0865F6C6075}"/>
              </c:ext>
            </c:extLst>
          </c:dPt>
          <c:dLbls>
            <c:dLbl>
              <c:idx val="25"/>
              <c:layout>
                <c:manualLayout>
                  <c:x val="-5.010438413361168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36-41CE-99A7-A0865F6C6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ENN.KUVA!$J$4:$O$4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  <c:extLst/>
            </c:strRef>
          </c:cat>
          <c:val>
            <c:numRef>
              <c:f>ENN.KUVA!$J$8:$O$8</c:f>
              <c:numCache>
                <c:formatCode>0</c:formatCode>
                <c:ptCount val="6"/>
                <c:pt idx="0">
                  <c:v>1247</c:v>
                </c:pt>
                <c:pt idx="1">
                  <c:v>1431</c:v>
                </c:pt>
                <c:pt idx="2">
                  <c:v>1152</c:v>
                </c:pt>
                <c:pt idx="3">
                  <c:v>1443</c:v>
                </c:pt>
                <c:pt idx="4">
                  <c:v>1220</c:v>
                </c:pt>
                <c:pt idx="5" formatCode="#\ ##0_ ;\-#\ ##0\ ">
                  <c:v>667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D36-41CE-99A7-A0865F6C6075}"/>
            </c:ext>
          </c:extLst>
        </c:ser>
        <c:ser>
          <c:idx val="1"/>
          <c:order val="1"/>
          <c:tx>
            <c:strRef>
              <c:f>ENN.KUVA!$A$24</c:f>
              <c:strCache>
                <c:ptCount val="1"/>
                <c:pt idx="0">
                  <c:v>Valmistuneet asunnot</c:v>
                </c:pt>
              </c:strCache>
            </c:strRef>
          </c:tx>
          <c:spPr>
            <a:solidFill>
              <a:srgbClr val="5971DF"/>
            </a:solidFill>
            <a:ln w="12700">
              <a:noFill/>
            </a:ln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D36-41CE-99A7-A0865F6C6075}"/>
              </c:ext>
            </c:extLst>
          </c:dPt>
          <c:dPt>
            <c:idx val="6"/>
            <c:invertIfNegative val="0"/>
            <c:bubble3D val="0"/>
            <c:spPr>
              <a:pattFill prst="dkHorz">
                <a:fgClr>
                  <a:srgbClr val="5971DF"/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6-1D36-41CE-99A7-A0865F6C6075}"/>
              </c:ext>
            </c:extLst>
          </c:dPt>
          <c:dPt>
            <c:idx val="7"/>
            <c:invertIfNegative val="0"/>
            <c:bubble3D val="0"/>
            <c:spPr>
              <a:pattFill prst="dkHorz">
                <a:fgClr>
                  <a:srgbClr val="5971DF"/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8-1D36-41CE-99A7-A0865F6C6075}"/>
              </c:ext>
            </c:extLst>
          </c:dPt>
          <c:dPt>
            <c:idx val="9"/>
            <c:invertIfNegative val="0"/>
            <c:bubble3D val="0"/>
            <c:spPr>
              <a:pattFill prst="pct6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A-1D36-41CE-99A7-A0865F6C6075}"/>
              </c:ext>
            </c:extLst>
          </c:dPt>
          <c:dPt>
            <c:idx val="12"/>
            <c:invertIfNegative val="0"/>
            <c:bubble3D val="0"/>
            <c:spPr>
              <a:pattFill prst="pct75">
                <a:fgClr>
                  <a:srgbClr val="5971DF"/>
                </a:fgClr>
                <a:bgClr>
                  <a:schemeClr val="bg1"/>
                </a:bgClr>
              </a:pattFill>
              <a:ln w="12700">
                <a:noFill/>
              </a:ln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1D36-41CE-99A7-A0865F6C607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D36-41CE-99A7-A0865F6C6075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D36-41CE-99A7-A0865F6C6075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D36-41CE-99A7-A0865F6C6075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1D36-41CE-99A7-A0865F6C6075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D36-41CE-99A7-A0865F6C6075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1D36-41CE-99A7-A0865F6C6075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1D36-41CE-99A7-A0865F6C6075}"/>
              </c:ext>
            </c:extLst>
          </c:dPt>
          <c:dLbls>
            <c:dLbl>
              <c:idx val="25"/>
              <c:layout>
                <c:manualLayout>
                  <c:x val="5.0104384133611689E-3"/>
                  <c:y val="5.46075202725044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D36-41CE-99A7-A0865F6C6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ENN.KUVA!$J$4:$O$4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  <c:extLst/>
            </c:strRef>
          </c:cat>
          <c:val>
            <c:numRef>
              <c:f>ENN.KUVA!$J$24:$O$24</c:f>
              <c:numCache>
                <c:formatCode>0</c:formatCode>
                <c:ptCount val="6"/>
                <c:pt idx="0">
                  <c:v>1803</c:v>
                </c:pt>
                <c:pt idx="1">
                  <c:v>950</c:v>
                </c:pt>
                <c:pt idx="2">
                  <c:v>1329</c:v>
                </c:pt>
                <c:pt idx="3">
                  <c:v>1208</c:v>
                </c:pt>
                <c:pt idx="4">
                  <c:v>1428</c:v>
                </c:pt>
                <c:pt idx="5">
                  <c:v>1198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5-1D36-41CE-99A7-A0865F6C6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-44"/>
        <c:axId val="718077704"/>
        <c:axId val="718078096"/>
      </c:barChart>
      <c:catAx>
        <c:axId val="71807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/>
          <a:lstStyle/>
          <a:p>
            <a:pPr>
              <a:defRPr sz="1400"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718078096"/>
        <c:crosses val="autoZero"/>
        <c:auto val="1"/>
        <c:lblAlgn val="ctr"/>
        <c:lblOffset val="10"/>
        <c:noMultiLvlLbl val="0"/>
      </c:catAx>
      <c:valAx>
        <c:axId val="718078096"/>
        <c:scaling>
          <c:orientation val="minMax"/>
        </c:scaling>
        <c:delete val="0"/>
        <c:axPos val="l"/>
        <c:majorGridlines>
          <c:spPr>
            <a:ln w="190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718077704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5393860287908173"/>
          <c:y val="3.504910849199154E-2"/>
          <c:w val="0.67912451778759375"/>
          <c:h val="7.5221869648433581E-2"/>
        </c:manualLayout>
      </c:layout>
      <c:overlay val="0"/>
      <c:spPr>
        <a:solidFill>
          <a:schemeClr val="bg1"/>
        </a:solidFill>
        <a:ln>
          <a:noFill/>
        </a:ln>
      </c:spPr>
      <c:txPr>
        <a:bodyPr/>
        <a:lstStyle/>
        <a:p>
          <a:pPr>
            <a:defRPr sz="1600" b="1">
              <a:latin typeface="Corbel" panose="020B0503020204020204" pitchFamily="34" charset="0"/>
              <a:ea typeface="Verdana" panose="020B0604030504040204" pitchFamily="34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ln w="38100">
      <a:solidFill>
        <a:schemeClr val="bg1">
          <a:lumMod val="85000"/>
        </a:schemeClr>
      </a:solidFill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fi-FI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2000" b="1" baseline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Tilastoalueet, joille valmistunut yli 5 asuntoa</a:t>
            </a:r>
            <a:endParaRPr lang="fi-FI" sz="2000" b="1" dirty="0">
              <a:solidFill>
                <a:sysClr val="windowText" lastClr="000000"/>
              </a:solidFill>
              <a:latin typeface="Corbel" panose="020B0503020204020204" pitchFamily="34" charset="0"/>
            </a:endParaRPr>
          </a:p>
        </c:rich>
      </c:tx>
      <c:layout>
        <c:manualLayout>
          <c:xMode val="edge"/>
          <c:yMode val="edge"/>
          <c:x val="8.0992602890635507E-2"/>
          <c:y val="1.4044763647639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11190288713910759"/>
          <c:y val="0.12441091789708221"/>
          <c:w val="0.86573938928365657"/>
          <c:h val="0.455073666461799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'2023'!$F$3:$F$11</c:f>
              <c:strCache>
                <c:ptCount val="9"/>
                <c:pt idx="0">
                  <c:v>Keskusta</c:v>
                </c:pt>
                <c:pt idx="1">
                  <c:v>Puijonlaakso-Taivaanpankko</c:v>
                </c:pt>
                <c:pt idx="2">
                  <c:v>Haapaniemi</c:v>
                </c:pt>
                <c:pt idx="3">
                  <c:v>Hiltulanlahti</c:v>
                </c:pt>
                <c:pt idx="4">
                  <c:v>Lehtoniemi-Keilankanta</c:v>
                </c:pt>
                <c:pt idx="5">
                  <c:v>Pirtti</c:v>
                </c:pt>
                <c:pt idx="6">
                  <c:v>Puijonsarvi (Päiväranta)</c:v>
                </c:pt>
                <c:pt idx="7">
                  <c:v>Rautaniemi</c:v>
                </c:pt>
                <c:pt idx="8">
                  <c:v>Särkiniemi-Särkilahti</c:v>
                </c:pt>
              </c:strCache>
            </c:strRef>
          </c:cat>
          <c:val>
            <c:numRef>
              <c:f>'2023'!$L$3:$L$11</c:f>
              <c:numCache>
                <c:formatCode>General</c:formatCode>
                <c:ptCount val="9"/>
                <c:pt idx="0">
                  <c:v>575</c:v>
                </c:pt>
                <c:pt idx="1">
                  <c:v>173</c:v>
                </c:pt>
                <c:pt idx="2">
                  <c:v>153</c:v>
                </c:pt>
                <c:pt idx="3">
                  <c:v>53</c:v>
                </c:pt>
                <c:pt idx="4">
                  <c:v>44</c:v>
                </c:pt>
                <c:pt idx="5">
                  <c:v>42</c:v>
                </c:pt>
                <c:pt idx="6">
                  <c:v>42</c:v>
                </c:pt>
                <c:pt idx="7">
                  <c:v>36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72-4EFA-9ABE-9DA3E3657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532678024"/>
        <c:axId val="532678384"/>
      </c:barChart>
      <c:catAx>
        <c:axId val="53267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532678384"/>
        <c:crosses val="autoZero"/>
        <c:auto val="1"/>
        <c:lblAlgn val="ctr"/>
        <c:lblOffset val="100"/>
        <c:noMultiLvlLbl val="0"/>
      </c:catAx>
      <c:valAx>
        <c:axId val="532678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267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FFFFF">
          <a:lumMod val="75000"/>
        </a:srgbClr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567783292491282"/>
          <c:y val="0.24392616914788484"/>
          <c:w val="0.53598271780008533"/>
          <c:h val="0.686795668760028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961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EF-4406-83B9-8BB8285A968B}"/>
              </c:ext>
            </c:extLst>
          </c:dPt>
          <c:dPt>
            <c:idx val="1"/>
            <c:bubble3D val="0"/>
            <c:spPr>
              <a:solidFill>
                <a:srgbClr val="250E62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EF-4406-83B9-8BB8285A968B}"/>
              </c:ext>
            </c:extLst>
          </c:dPt>
          <c:dPt>
            <c:idx val="2"/>
            <c:bubble3D val="0"/>
            <c:spPr>
              <a:solidFill>
                <a:srgbClr val="ADB4C5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EF-4406-83B9-8BB8285A96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EF-4406-83B9-8BB8285A96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EF-4406-83B9-8BB8285A96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EF-4406-83B9-8BB8285A968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EF-4406-83B9-8BB8285A968B}"/>
              </c:ext>
            </c:extLst>
          </c:dPt>
          <c:dLbls>
            <c:dLbl>
              <c:idx val="0"/>
              <c:layout>
                <c:manualLayout>
                  <c:x val="9.5882724967145713E-2"/>
                  <c:y val="-0.41268869388020885"/>
                </c:manualLayout>
              </c:layout>
              <c:tx>
                <c:rich>
                  <a:bodyPr/>
                  <a:lstStyle/>
                  <a:p>
                    <a:fld id="{423C2C66-255C-4FCB-BF6F-78A2A7109C93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, </a:t>
                    </a:r>
                    <a:fld id="{667C084D-03C1-4B40-8F49-695A10A61F20}" type="VALUE">
                      <a:rPr lang="en-US" baseline="0"/>
                      <a:pPr/>
                      <a:t>[ARVO]</a:t>
                    </a:fld>
                    <a:r>
                      <a:rPr lang="en-US" baseline="0"/>
                      <a:t>, </a:t>
                    </a:r>
                    <a:br>
                      <a:rPr lang="en-US" baseline="0"/>
                    </a:br>
                    <a:fld id="{1C596299-CF2C-40F8-8B76-0C44F27CD8A2}" type="PERCENTAGE">
                      <a:rPr lang="en-US" baseline="0"/>
                      <a:pPr/>
                      <a:t>[PROSENTTI]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EF-4406-83B9-8BB8285A968B}"/>
                </c:ext>
              </c:extLst>
            </c:dLbl>
            <c:dLbl>
              <c:idx val="1"/>
              <c:layout>
                <c:manualLayout>
                  <c:x val="-0.10265233525853042"/>
                  <c:y val="5.3981483964131473E-3"/>
                </c:manualLayout>
              </c:layout>
              <c:tx>
                <c:rich>
                  <a:bodyPr/>
                  <a:lstStyle/>
                  <a:p>
                    <a:fld id="{44F20F78-5694-4B16-804A-DD1B52C2D8F4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, </a:t>
                    </a:r>
                    <a:br>
                      <a:rPr lang="en-US" baseline="0"/>
                    </a:br>
                    <a:fld id="{5BDC2A45-63E0-4ADA-9903-F4BC2E7A4F41}" type="VALUE">
                      <a:rPr lang="en-US" baseline="0"/>
                      <a:pPr/>
                      <a:t>[ARVO]</a:t>
                    </a:fld>
                    <a:r>
                      <a:rPr lang="en-US" baseline="0"/>
                      <a:t>, </a:t>
                    </a:r>
                    <a:fld id="{859F6304-A4E1-489F-8E0E-9EB965BF408D}" type="PERCENTAGE">
                      <a:rPr lang="en-US" baseline="0"/>
                      <a:pPr/>
                      <a:t>[PROSENTTI]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EF-4406-83B9-8BB8285A968B}"/>
                </c:ext>
              </c:extLst>
            </c:dLbl>
            <c:dLbl>
              <c:idx val="2"/>
              <c:layout>
                <c:manualLayout>
                  <c:x val="-0.11154248623538775"/>
                  <c:y val="-4.9147932937783211E-2"/>
                </c:manualLayout>
              </c:layout>
              <c:tx>
                <c:rich>
                  <a:bodyPr/>
                  <a:lstStyle/>
                  <a:p>
                    <a:fld id="{E399D49E-7B62-4D54-822E-02AF41758332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, </a:t>
                    </a:r>
                    <a:br>
                      <a:rPr lang="fi-FI" baseline="0"/>
                    </a:br>
                    <a:fld id="{9B863914-249A-470A-A049-3481612CA85E}" type="VALUE">
                      <a:rPr lang="fi-FI" baseline="0"/>
                      <a:pPr/>
                      <a:t>[ARVO]</a:t>
                    </a:fld>
                    <a:r>
                      <a:rPr lang="fi-FI" baseline="0"/>
                      <a:t>, </a:t>
                    </a:r>
                    <a:fld id="{F43A17A8-B2F7-4C3E-A4F8-A017871F1E64}" type="PERCENTAGE">
                      <a:rPr lang="fi-FI" baseline="0"/>
                      <a:pPr/>
                      <a:t>[PROSENTTI]</a:t>
                    </a:fld>
                    <a:endParaRPr lang="fi-FI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28084500227513"/>
                      <c:h val="0.149804650842108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EF-4406-83B9-8BB8285A968B}"/>
                </c:ext>
              </c:extLst>
            </c:dLbl>
            <c:dLbl>
              <c:idx val="3"/>
              <c:layout>
                <c:manualLayout>
                  <c:x val="-6.1046643286154341E-2"/>
                  <c:y val="-0.13608252161289458"/>
                </c:manualLayout>
              </c:layout>
              <c:tx>
                <c:rich>
                  <a:bodyPr/>
                  <a:lstStyle/>
                  <a:p>
                    <a:fld id="{3528E1A7-2135-4B5E-8795-7AE81B9FDB81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, </a:t>
                    </a:r>
                    <a:br>
                      <a:rPr lang="fi-FI" baseline="0"/>
                    </a:br>
                    <a:fld id="{EE402C4A-BAAC-4A0A-9885-82503B470727}" type="VALUE">
                      <a:rPr lang="fi-FI" baseline="0"/>
                      <a:pPr/>
                      <a:t>[ARVO]</a:t>
                    </a:fld>
                    <a:r>
                      <a:rPr lang="fi-FI" baseline="0"/>
                      <a:t>, </a:t>
                    </a:r>
                    <a:fld id="{509AEFE5-942F-420B-9F27-4CF866F24E9A}" type="PERCENTAGE">
                      <a:rPr lang="fi-FI" baseline="0"/>
                      <a:pPr/>
                      <a:t>[PROSENTTI]</a:t>
                    </a:fld>
                    <a:endParaRPr lang="fi-FI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EF-4406-83B9-8BB8285A968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EF-4406-83B9-8BB8285A9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'hallintamuodot '!$A$3:$A$9</c:f>
              <c:strCache>
                <c:ptCount val="7"/>
                <c:pt idx="0">
                  <c:v>Omistus</c:v>
                </c:pt>
                <c:pt idx="1">
                  <c:v>Vuokra, vapaarah.</c:v>
                </c:pt>
                <c:pt idx="2">
                  <c:v>ARA, vuokra, korkotuettu</c:v>
                </c:pt>
                <c:pt idx="3">
                  <c:v>ARA, asumisoikeus, korkotuettu</c:v>
                </c:pt>
                <c:pt idx="4">
                  <c:v>ARA, omaksi</c:v>
                </c:pt>
                <c:pt idx="5">
                  <c:v>ARA, erityisasuminen</c:v>
                </c:pt>
                <c:pt idx="6">
                  <c:v>Lakea Omaksi kohde</c:v>
                </c:pt>
              </c:strCache>
            </c:strRef>
          </c:cat>
          <c:val>
            <c:numRef>
              <c:f>'hallintamuodot '!$G$3:$G$9</c:f>
              <c:numCache>
                <c:formatCode>General</c:formatCode>
                <c:ptCount val="7"/>
                <c:pt idx="0">
                  <c:v>836</c:v>
                </c:pt>
                <c:pt idx="1">
                  <c:v>181</c:v>
                </c:pt>
                <c:pt idx="2">
                  <c:v>39</c:v>
                </c:pt>
                <c:pt idx="3">
                  <c:v>142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EF-4406-83B9-8BB8285A96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079002624671916"/>
          <c:y val="0.16542395358474926"/>
          <c:w val="0.42786461067366577"/>
          <c:h val="0.7206140811345950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B6-4487-8045-FA3410389B31}"/>
              </c:ext>
            </c:extLst>
          </c:dPt>
          <c:dPt>
            <c:idx val="1"/>
            <c:bubble3D val="0"/>
            <c:spPr>
              <a:solidFill>
                <a:srgbClr val="E27E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B6-4487-8045-FA3410389B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B6-4487-8045-FA3410389B31}"/>
              </c:ext>
            </c:extLst>
          </c:dPt>
          <c:dLbls>
            <c:dLbl>
              <c:idx val="0"/>
              <c:layout>
                <c:manualLayout>
                  <c:x val="0.25007764657690823"/>
                  <c:y val="-0.1216374462292934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23862648714975"/>
                      <c:h val="0.219649084149600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AB6-4487-8045-FA3410389B31}"/>
                </c:ext>
              </c:extLst>
            </c:dLbl>
            <c:dLbl>
              <c:idx val="1"/>
              <c:layout>
                <c:manualLayout>
                  <c:x val="-0.16944444444444445"/>
                  <c:y val="-2.339162867799422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34711286089241"/>
                      <c:h val="0.219649122807017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AB6-4487-8045-FA3410389B31}"/>
                </c:ext>
              </c:extLst>
            </c:dLbl>
            <c:dLbl>
              <c:idx val="2"/>
              <c:layout>
                <c:manualLayout>
                  <c:x val="4.887559600348941E-2"/>
                  <c:y val="-0.1149315282958051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20267232034955"/>
                      <c:h val="0.15122805174573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AB6-4487-8045-FA3410389B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'001_11s3_2021 (2)'!$B$5:$B$14</c:f>
              <c:strCache>
                <c:ptCount val="3"/>
                <c:pt idx="0">
                  <c:v>Kaupunkialueet</c:v>
                </c:pt>
                <c:pt idx="1">
                  <c:v>Maaseutualueet</c:v>
                </c:pt>
                <c:pt idx="2">
                  <c:v>Tuntematon</c:v>
                </c:pt>
              </c:strCache>
            </c:strRef>
          </c:cat>
          <c:val>
            <c:numRef>
              <c:f>'001_11s3_2021 (2)'!$Y$5:$Y$14</c:f>
              <c:numCache>
                <c:formatCode>0</c:formatCode>
                <c:ptCount val="3"/>
                <c:pt idx="0">
                  <c:v>97454</c:v>
                </c:pt>
                <c:pt idx="1">
                  <c:v>23797</c:v>
                </c:pt>
                <c:pt idx="2">
                  <c:v>1343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B6-4487-8045-FA3410389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i-FI">
                <a:solidFill>
                  <a:sysClr val="windowText" lastClr="000000"/>
                </a:solidFill>
              </a:rPr>
              <a:t>Valmistuneet asunnot  1961 - 2023</a:t>
            </a:r>
          </a:p>
        </c:rich>
      </c:tx>
      <c:layout>
        <c:manualLayout>
          <c:xMode val="edge"/>
          <c:yMode val="edge"/>
          <c:x val="4.0822723318657703E-2"/>
          <c:y val="2.22215773609229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'1968-1981'!$C$3:$BM$3</c:f>
              <c:strCache>
                <c:ptCount val="63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  <c:pt idx="61">
                  <c:v>2022</c:v>
                </c:pt>
                <c:pt idx="62">
                  <c:v>2023</c:v>
                </c:pt>
              </c:strCache>
            </c:strRef>
          </c:cat>
          <c:val>
            <c:numRef>
              <c:f>'1968-1981'!$C$195:$BM$195</c:f>
              <c:numCache>
                <c:formatCode>General</c:formatCode>
                <c:ptCount val="63"/>
                <c:pt idx="0">
                  <c:v>695</c:v>
                </c:pt>
                <c:pt idx="1">
                  <c:v>883</c:v>
                </c:pt>
                <c:pt idx="2">
                  <c:v>1033</c:v>
                </c:pt>
                <c:pt idx="3">
                  <c:v>470</c:v>
                </c:pt>
                <c:pt idx="4">
                  <c:v>741</c:v>
                </c:pt>
                <c:pt idx="5">
                  <c:v>961</c:v>
                </c:pt>
                <c:pt idx="6">
                  <c:v>553</c:v>
                </c:pt>
                <c:pt idx="7">
                  <c:v>686</c:v>
                </c:pt>
                <c:pt idx="8">
                  <c:v>934</c:v>
                </c:pt>
                <c:pt idx="9">
                  <c:v>845</c:v>
                </c:pt>
                <c:pt idx="10">
                  <c:v>815</c:v>
                </c:pt>
                <c:pt idx="11">
                  <c:v>1257</c:v>
                </c:pt>
                <c:pt idx="12">
                  <c:v>1228</c:v>
                </c:pt>
                <c:pt idx="13">
                  <c:v>1291</c:v>
                </c:pt>
                <c:pt idx="14">
                  <c:v>1137</c:v>
                </c:pt>
                <c:pt idx="15">
                  <c:v>1021</c:v>
                </c:pt>
                <c:pt idx="16">
                  <c:v>1095</c:v>
                </c:pt>
                <c:pt idx="17">
                  <c:v>830</c:v>
                </c:pt>
                <c:pt idx="18">
                  <c:v>911</c:v>
                </c:pt>
                <c:pt idx="19">
                  <c:v>990</c:v>
                </c:pt>
                <c:pt idx="20">
                  <c:v>1085</c:v>
                </c:pt>
                <c:pt idx="21">
                  <c:v>1018</c:v>
                </c:pt>
                <c:pt idx="22">
                  <c:v>924</c:v>
                </c:pt>
                <c:pt idx="23">
                  <c:v>1033</c:v>
                </c:pt>
                <c:pt idx="24">
                  <c:v>945</c:v>
                </c:pt>
                <c:pt idx="25">
                  <c:v>951</c:v>
                </c:pt>
                <c:pt idx="26">
                  <c:v>1145</c:v>
                </c:pt>
                <c:pt idx="27">
                  <c:v>964</c:v>
                </c:pt>
                <c:pt idx="28">
                  <c:v>1098</c:v>
                </c:pt>
                <c:pt idx="29">
                  <c:v>967</c:v>
                </c:pt>
                <c:pt idx="30">
                  <c:v>1240</c:v>
                </c:pt>
                <c:pt idx="31">
                  <c:v>904</c:v>
                </c:pt>
                <c:pt idx="32">
                  <c:v>999</c:v>
                </c:pt>
                <c:pt idx="33">
                  <c:v>413</c:v>
                </c:pt>
                <c:pt idx="34">
                  <c:v>421</c:v>
                </c:pt>
                <c:pt idx="35">
                  <c:v>332</c:v>
                </c:pt>
                <c:pt idx="36">
                  <c:v>365</c:v>
                </c:pt>
                <c:pt idx="37">
                  <c:v>513</c:v>
                </c:pt>
                <c:pt idx="38">
                  <c:v>655</c:v>
                </c:pt>
                <c:pt idx="39">
                  <c:v>659</c:v>
                </c:pt>
                <c:pt idx="40">
                  <c:v>657</c:v>
                </c:pt>
                <c:pt idx="41">
                  <c:v>516</c:v>
                </c:pt>
                <c:pt idx="42">
                  <c:v>476</c:v>
                </c:pt>
                <c:pt idx="43">
                  <c:v>429</c:v>
                </c:pt>
                <c:pt idx="44">
                  <c:v>604</c:v>
                </c:pt>
                <c:pt idx="45">
                  <c:v>409</c:v>
                </c:pt>
                <c:pt idx="46">
                  <c:v>636</c:v>
                </c:pt>
                <c:pt idx="47">
                  <c:v>514</c:v>
                </c:pt>
                <c:pt idx="48">
                  <c:v>494</c:v>
                </c:pt>
                <c:pt idx="49">
                  <c:v>502</c:v>
                </c:pt>
                <c:pt idx="50">
                  <c:v>869</c:v>
                </c:pt>
                <c:pt idx="51">
                  <c:v>834</c:v>
                </c:pt>
                <c:pt idx="52">
                  <c:v>972</c:v>
                </c:pt>
                <c:pt idx="53">
                  <c:v>858</c:v>
                </c:pt>
                <c:pt idx="54">
                  <c:v>982</c:v>
                </c:pt>
                <c:pt idx="55">
                  <c:v>882</c:v>
                </c:pt>
                <c:pt idx="56">
                  <c:v>1057</c:v>
                </c:pt>
                <c:pt idx="57">
                  <c:v>1803</c:v>
                </c:pt>
                <c:pt idx="58">
                  <c:v>950</c:v>
                </c:pt>
                <c:pt idx="59">
                  <c:v>1329</c:v>
                </c:pt>
                <c:pt idx="60">
                  <c:v>1208</c:v>
                </c:pt>
                <c:pt idx="61">
                  <c:v>1428</c:v>
                </c:pt>
                <c:pt idx="62">
                  <c:v>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AE-4752-A1DD-0DED7105C7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dropLines>
        <c:smooth val="0"/>
        <c:axId val="542646272"/>
        <c:axId val="542646664"/>
      </c:lineChart>
      <c:catAx>
        <c:axId val="54264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42646664"/>
        <c:crosses val="autoZero"/>
        <c:auto val="1"/>
        <c:lblAlgn val="ctr"/>
        <c:lblOffset val="100"/>
        <c:tickLblSkip val="5"/>
        <c:noMultiLvlLbl val="0"/>
      </c:catAx>
      <c:valAx>
        <c:axId val="542646664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4264627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973539207733969"/>
          <c:y val="4.5940488851211339E-2"/>
          <c:w val="0.78207715395827293"/>
          <c:h val="0.933384927827313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'2000-2019 isot'!$I$3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5A71DF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E56A5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32-4893-B56B-4AFDB11EEB1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6431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BED-4FA5-96F8-94FECAA4A58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6892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BED-4FA5-96F8-94FECAA4A58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7544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BED-4FA5-96F8-94FECAA4A58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7580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BED-4FA5-96F8-94FECAA4A58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8256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BED-4FA5-96F8-94FECAA4A58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8668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BED-4FA5-96F8-94FECAA4A58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8786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BED-4FA5-96F8-94FECAA4A58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9695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BED-4FA5-96F8-94FECAA4A58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10222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BED-4FA5-96F8-94FECAA4A58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b="1" dirty="0"/>
                      <a:t>10496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32-4893-B56B-4AFDB11EEB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'2000-2019 isot'!$B$303:$B$312</c:f>
              <c:strCache>
                <c:ptCount val="10"/>
                <c:pt idx="0">
                  <c:v>Salo</c:v>
                </c:pt>
                <c:pt idx="1">
                  <c:v>Raasepori</c:v>
                </c:pt>
                <c:pt idx="2">
                  <c:v>Kouvola</c:v>
                </c:pt>
                <c:pt idx="3">
                  <c:v>Kuusamo</c:v>
                </c:pt>
                <c:pt idx="4">
                  <c:v>Lohja</c:v>
                </c:pt>
                <c:pt idx="5">
                  <c:v>Hämeenlinna</c:v>
                </c:pt>
                <c:pt idx="6">
                  <c:v>Savonlinna</c:v>
                </c:pt>
                <c:pt idx="7">
                  <c:v>Parainen</c:v>
                </c:pt>
                <c:pt idx="8">
                  <c:v>Mikkeli</c:v>
                </c:pt>
                <c:pt idx="9">
                  <c:v>Kuopio</c:v>
                </c:pt>
              </c:strCache>
            </c:strRef>
          </c:cat>
          <c:val>
            <c:numRef>
              <c:f>'2000-2019 isot'!$I$303:$I$312</c:f>
              <c:numCache>
                <c:formatCode>0</c:formatCode>
                <c:ptCount val="10"/>
                <c:pt idx="0">
                  <c:v>6442</c:v>
                </c:pt>
                <c:pt idx="1">
                  <c:v>6878</c:v>
                </c:pt>
                <c:pt idx="2">
                  <c:v>7499</c:v>
                </c:pt>
                <c:pt idx="3">
                  <c:v>7525</c:v>
                </c:pt>
                <c:pt idx="4">
                  <c:v>8258</c:v>
                </c:pt>
                <c:pt idx="5">
                  <c:v>8703</c:v>
                </c:pt>
                <c:pt idx="6">
                  <c:v>8757</c:v>
                </c:pt>
                <c:pt idx="7">
                  <c:v>9677</c:v>
                </c:pt>
                <c:pt idx="8">
                  <c:v>10323</c:v>
                </c:pt>
                <c:pt idx="9">
                  <c:v>10514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32-4893-B56B-4AFDB11EE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20"/>
        <c:axId val="916221616"/>
        <c:axId val="916222272"/>
      </c:barChart>
      <c:catAx>
        <c:axId val="91622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916222272"/>
        <c:crosses val="autoZero"/>
        <c:auto val="1"/>
        <c:lblAlgn val="ctr"/>
        <c:lblOffset val="100"/>
        <c:noMultiLvlLbl val="0"/>
      </c:catAx>
      <c:valAx>
        <c:axId val="9162222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91622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C5CAD6"/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966434292359754"/>
          <c:y val="0.28715820420924543"/>
          <c:w val="0.27434113276729222"/>
          <c:h val="0.4682986115737224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12-4148-8C62-9DE2581D65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12-4148-8C62-9DE2581D65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12-4148-8C62-9DE2581D65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12-4148-8C62-9DE2581D65B8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D12-4148-8C62-9DE2581D65B8}"/>
              </c:ext>
            </c:extLst>
          </c:dPt>
          <c:dPt>
            <c:idx val="5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D12-4148-8C62-9DE2581D65B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D12-4148-8C62-9DE2581D65B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D12-4148-8C62-9DE2581D65B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D12-4148-8C62-9DE2581D65B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D12-4148-8C62-9DE2581D65B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D12-4148-8C62-9DE2581D65B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D12-4148-8C62-9DE2581D65B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D12-4148-8C62-9DE2581D65B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D12-4148-8C62-9DE2581D65B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D12-4148-8C62-9DE2581D65B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D12-4148-8C62-9DE2581D65B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6D12-4148-8C62-9DE2581D65B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D12-4148-8C62-9DE2581D65B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6D12-4148-8C62-9DE2581D65B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6D12-4148-8C62-9DE2581D65B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6D12-4148-8C62-9DE2581D65B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6D12-4148-8C62-9DE2581D65B8}"/>
              </c:ext>
            </c:extLst>
          </c:dPt>
          <c:dLbls>
            <c:dLbl>
              <c:idx val="0"/>
              <c:layout>
                <c:manualLayout>
                  <c:x val="6.6242244252757682E-2"/>
                  <c:y val="-7.4642827007030246E-2"/>
                </c:manualLayout>
              </c:layout>
              <c:tx>
                <c:rich>
                  <a:bodyPr/>
                  <a:lstStyle/>
                  <a:p>
                    <a:fld id="{2F36C184-5BCD-43C4-987E-283F6D8FDEA4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; </a:t>
                    </a:r>
                    <a:br>
                      <a:rPr lang="fi-FI" baseline="0"/>
                    </a:br>
                    <a:fld id="{01819019-ECC2-4701-8FED-C0E2D4A3F669}" type="VALUE">
                      <a:rPr lang="fi-FI" baseline="0"/>
                      <a:pPr/>
                      <a:t>[ARVO]</a:t>
                    </a:fld>
                    <a:r>
                      <a:rPr lang="fi-FI" baseline="0"/>
                      <a:t>; </a:t>
                    </a:r>
                    <a:fld id="{A4FC00CF-ADAA-4F0C-A90E-74581FA76ED1}" type="PERCENTAGE">
                      <a:rPr lang="fi-FI" baseline="0"/>
                      <a:pPr/>
                      <a:t>[PROSENTTI]</a:t>
                    </a:fld>
                    <a:endParaRPr lang="fi-FI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77848688292784"/>
                      <c:h val="8.323170686574499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12-4148-8C62-9DE2581D65B8}"/>
                </c:ext>
              </c:extLst>
            </c:dLbl>
            <c:dLbl>
              <c:idx val="1"/>
              <c:layout>
                <c:manualLayout>
                  <c:x val="6.6074933884544662E-2"/>
                  <c:y val="1.3166882058524411E-2"/>
                </c:manualLayout>
              </c:layout>
              <c:tx>
                <c:rich>
                  <a:bodyPr/>
                  <a:lstStyle/>
                  <a:p>
                    <a:fld id="{0EFE0C21-DC55-4F66-96AB-DECB8CDE0784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</a:t>
                    </a:r>
                  </a:p>
                  <a:p>
                    <a:fld id="{FCEC6CE8-ED3B-4CA0-B346-FA9CEDF38ADE}" type="VALUE">
                      <a:rPr lang="en-US" baseline="0"/>
                      <a:pPr/>
                      <a:t>[ARVO]</a:t>
                    </a:fld>
                    <a:r>
                      <a:rPr lang="en-US" baseline="0"/>
                      <a:t>; </a:t>
                    </a:r>
                    <a:fld id="{21BF7E37-A074-4EF2-BACD-3B0CDE447FA8}" type="PERCENTAGE">
                      <a:rPr lang="en-US" baseline="0"/>
                      <a:pPr/>
                      <a:t>[PROSENTTI]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D12-4148-8C62-9DE2581D65B8}"/>
                </c:ext>
              </c:extLst>
            </c:dLbl>
            <c:dLbl>
              <c:idx val="2"/>
              <c:layout>
                <c:manualLayout>
                  <c:x val="5.8952156215893468E-2"/>
                  <c:y val="7.181258909895146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Hallinto</a:t>
                    </a:r>
                    <a:r>
                      <a:rPr lang="en-US" dirty="0"/>
                      <a:t>-ja</a:t>
                    </a:r>
                    <a:br>
                      <a:rPr lang="en-US" dirty="0"/>
                    </a:br>
                    <a:r>
                      <a:rPr lang="en-US" dirty="0" err="1"/>
                      <a:t>tukipalvelu</a:t>
                    </a:r>
                    <a:r>
                      <a:rPr lang="en-US" baseline="0" dirty="0"/>
                      <a:t>; </a:t>
                    </a:r>
                  </a:p>
                  <a:p>
                    <a:fld id="{A779E306-5C25-4B31-947F-486D970300B2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5C27131E-601C-46AF-A4AB-281343157841}" type="PERCENTAGE">
                      <a:rPr lang="en-US" baseline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700809515942501E-2"/>
                      <c:h val="8.35026120888865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D12-4148-8C62-9DE2581D65B8}"/>
                </c:ext>
              </c:extLst>
            </c:dLbl>
            <c:dLbl>
              <c:idx val="3"/>
              <c:layout>
                <c:manualLayout>
                  <c:x val="7.4325956240436078E-3"/>
                  <c:y val="9.3794493962366374E-2"/>
                </c:manualLayout>
              </c:layout>
              <c:tx>
                <c:rich>
                  <a:bodyPr/>
                  <a:lstStyle/>
                  <a:p>
                    <a:fld id="{A33CE743-66E9-4E11-AE45-7F1F931EE05A}" type="CATEGORYNAME">
                      <a:rPr lang="en-US"/>
                      <a:pPr/>
                      <a:t>[LUOKAN NIMI]</a:t>
                    </a:fld>
                    <a:r>
                      <a:rPr lang="en-US" baseline="0" dirty="0"/>
                      <a:t>; </a:t>
                    </a:r>
                    <a:br>
                      <a:rPr lang="en-US" baseline="0" dirty="0"/>
                    </a:br>
                    <a:fld id="{0C6D2365-DCAE-458D-833E-B3F9EF7D8233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6291585C-2C80-48AC-A990-CDF3DF1E4C29}" type="PERCENTAGE">
                      <a:rPr lang="en-US" baseline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D12-4148-8C62-9DE2581D65B8}"/>
                </c:ext>
              </c:extLst>
            </c:dLbl>
            <c:dLbl>
              <c:idx val="4"/>
              <c:layout>
                <c:manualLayout>
                  <c:x val="-3.9508141773043279E-2"/>
                  <c:y val="9.5120005092425908E-2"/>
                </c:manualLayout>
              </c:layout>
              <c:tx>
                <c:rich>
                  <a:bodyPr/>
                  <a:lstStyle/>
                  <a:p>
                    <a:fld id="{B2521723-1081-45F5-9A5E-365648F0D0C8}" type="CATEGORYNAME">
                      <a:rPr lang="en-US" dirty="0"/>
                      <a:pPr/>
                      <a:t>[LUOKAN NIMI]</a:t>
                    </a:fld>
                    <a:r>
                      <a:rPr lang="en-US" baseline="0" dirty="0"/>
                      <a:t>; </a:t>
                    </a:r>
                    <a:br>
                      <a:rPr lang="en-US" baseline="0" dirty="0"/>
                    </a:br>
                    <a:fld id="{D07E33DC-DA66-4225-8943-D6037524704A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1E559439-314E-4875-8840-5167090F5ED3}" type="PERCENTAGE">
                      <a:rPr lang="en-US" baseline="0" dirty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D12-4148-8C62-9DE2581D65B8}"/>
                </c:ext>
              </c:extLst>
            </c:dLbl>
            <c:dLbl>
              <c:idx val="5"/>
              <c:layout>
                <c:manualLayout>
                  <c:x val="-7.0602525460791876E-2"/>
                  <c:y val="5.4350360392768166E-2"/>
                </c:manualLayout>
              </c:layout>
              <c:tx>
                <c:rich>
                  <a:bodyPr/>
                  <a:lstStyle/>
                  <a:p>
                    <a:r>
                      <a:rPr lang="fi-FI" dirty="0"/>
                      <a:t> </a:t>
                    </a:r>
                    <a:r>
                      <a:rPr lang="fi-FI" dirty="0" err="1"/>
                      <a:t>Ammatt</a:t>
                    </a:r>
                    <a:r>
                      <a:rPr lang="fi-FI" dirty="0"/>
                      <a:t>. </a:t>
                    </a:r>
                    <a:r>
                      <a:rPr lang="fi-FI" dirty="0" err="1"/>
                      <a:t>tiett</a:t>
                    </a:r>
                    <a:r>
                      <a:rPr lang="fi-FI" dirty="0"/>
                      <a:t>. </a:t>
                    </a:r>
                    <a:br>
                      <a:rPr lang="fi-FI" dirty="0"/>
                    </a:br>
                    <a:r>
                      <a:rPr lang="fi-FI" dirty="0"/>
                      <a:t>ja</a:t>
                    </a:r>
                    <a:r>
                      <a:rPr lang="fi-FI" baseline="0" dirty="0"/>
                      <a:t> tekninen toiminta;</a:t>
                    </a:r>
                    <a:br>
                      <a:rPr lang="fi-FI" baseline="0" dirty="0"/>
                    </a:br>
                    <a:r>
                      <a:rPr lang="fi-FI" baseline="0" dirty="0"/>
                      <a:t> </a:t>
                    </a:r>
                    <a:fld id="{C5097FB0-0828-4804-813E-85BB704718F1}" type="VALUE">
                      <a:rPr lang="fi-FI" baseline="0"/>
                      <a:pPr/>
                      <a:t>[ARVO]</a:t>
                    </a:fld>
                    <a:r>
                      <a:rPr lang="fi-FI" baseline="0" dirty="0"/>
                      <a:t>; </a:t>
                    </a:r>
                    <a:fld id="{FAD41967-41B7-4F75-AB6F-FDB34D66367E}" type="PERCENTAGE">
                      <a:rPr lang="fi-FI" baseline="0" smtClean="0"/>
                      <a:pPr/>
                      <a:t>[PROSENTTI]</a:t>
                    </a:fld>
                    <a:endParaRPr lang="fi-FI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D12-4148-8C62-9DE2581D65B8}"/>
                </c:ext>
              </c:extLst>
            </c:dLbl>
            <c:dLbl>
              <c:idx val="6"/>
              <c:layout>
                <c:manualLayout>
                  <c:x val="-7.4532443728690612E-2"/>
                  <c:y val="2.4169335009096789E-2"/>
                </c:manualLayout>
              </c:layout>
              <c:tx>
                <c:rich>
                  <a:bodyPr/>
                  <a:lstStyle/>
                  <a:p>
                    <a:fld id="{BBA0E438-3FE0-4556-AB71-BFAE85E9B439}" type="CATEGORYNAME">
                      <a:rPr lang="en-US" dirty="0"/>
                      <a:pPr/>
                      <a:t>[LUOKAN NIMI]</a:t>
                    </a:fld>
                    <a:r>
                      <a:rPr lang="en-US" baseline="0" dirty="0"/>
                      <a:t>; </a:t>
                    </a:r>
                    <a:br>
                      <a:rPr lang="en-US" baseline="0" dirty="0"/>
                    </a:br>
                    <a:fld id="{69B37FD3-BD0D-4514-AB60-CD7728B94833}" type="VALUE">
                      <a:rPr lang="en-US" baseline="0" smtClean="0"/>
                      <a:pPr/>
                      <a:t>[ARVO]</a:t>
                    </a:fld>
                    <a:r>
                      <a:rPr lang="en-US" baseline="0" dirty="0"/>
                      <a:t>; </a:t>
                    </a:r>
                    <a:fld id="{5EE60138-36B4-4F08-A5EB-0CC15D931810}" type="PERCENTAGE">
                      <a:rPr lang="en-US" baseline="0" dirty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D12-4148-8C62-9DE2581D65B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342882703898124"/>
                      <c:h val="6.49390243902438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D12-4148-8C62-9DE2581D65B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D12-4148-8C62-9DE2581D65B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D12-4148-8C62-9DE2581D65B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D12-4148-8C62-9DE2581D65B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5531450495771363"/>
                      <c:h val="7.30691056910569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6D12-4148-8C62-9DE2581D65B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3003472222222221"/>
                      <c:h val="7.7743902439024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6D12-4148-8C62-9DE2581D65B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3285108024691353"/>
                      <c:h val="6.56504065040650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6D12-4148-8C62-9DE2581D65B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D12-4148-8C62-9DE2581D65B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D12-4148-8C62-9DE2581D65B8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D12-4148-8C62-9DE2581D65B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D12-4148-8C62-9DE2581D65B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D12-4148-8C62-9DE2581D65B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D12-4148-8C62-9DE2581D65B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D12-4148-8C62-9DE2581D65B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D12-4148-8C62-9DE2581D65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'[Kaavio 3 Microsoft PowerPoint -sovelluksessa]Kuopion työpaikat 2021'!$D$6:$D$27</c:f>
              <c:strCache>
                <c:ptCount val="22"/>
                <c:pt idx="0">
                  <c:v>Terveys- ja sosiaalipalv.</c:v>
                </c:pt>
                <c:pt idx="1">
                  <c:v>Kauppa</c:v>
                </c:pt>
                <c:pt idx="2">
                  <c:v>Hallinto- ja tukipalvelutoiminta</c:v>
                </c:pt>
                <c:pt idx="3">
                  <c:v>Koulutus</c:v>
                </c:pt>
                <c:pt idx="4">
                  <c:v>Rakentaminen</c:v>
                </c:pt>
                <c:pt idx="5">
                  <c:v>Amm-, tiett. ja tek. toiminta</c:v>
                </c:pt>
                <c:pt idx="6">
                  <c:v>Teollisuus</c:v>
                </c:pt>
                <c:pt idx="7">
                  <c:v>Julkinen hallinto ja maanpuolustus</c:v>
                </c:pt>
                <c:pt idx="8">
                  <c:v>Kuljetus ja varastointi</c:v>
                </c:pt>
                <c:pt idx="9">
                  <c:v>Informaatio ja viestintä</c:v>
                </c:pt>
                <c:pt idx="10">
                  <c:v>Majoitus- ja ravitsemistoiminta</c:v>
                </c:pt>
                <c:pt idx="11">
                  <c:v>Maa-, metsä- ja kalatalous</c:v>
                </c:pt>
                <c:pt idx="12">
                  <c:v>Muu palvelutoiminta</c:v>
                </c:pt>
                <c:pt idx="13">
                  <c:v>Rahoitus- ja vakuutustoiminta</c:v>
                </c:pt>
                <c:pt idx="14">
                  <c:v>Taiteet, viihde ja virkistys</c:v>
                </c:pt>
                <c:pt idx="15">
                  <c:v>Kiinteistöalan toiminta</c:v>
                </c:pt>
                <c:pt idx="16">
                  <c:v>Toimiala tuntematon</c:v>
                </c:pt>
                <c:pt idx="17">
                  <c:v>Vesihuolto, viemäri- ja jätevesihuolto, jätehuolto ja muu ympäristön puhtaanapito</c:v>
                </c:pt>
                <c:pt idx="18">
                  <c:v>Kotitalouksien toiminta työnantajina</c:v>
                </c:pt>
                <c:pt idx="19">
                  <c:v>Sähkö-, kaasu- ja lämpöhuolto</c:v>
                </c:pt>
                <c:pt idx="20">
                  <c:v>Kaivostoiminta ja louhinta</c:v>
                </c:pt>
                <c:pt idx="21">
                  <c:v>Kansainvälisten organisaatioiden ja toimielinten toiminta</c:v>
                </c:pt>
              </c:strCache>
            </c:strRef>
          </c:cat>
          <c:val>
            <c:numRef>
              <c:f>'[Kaavio 3 Microsoft PowerPoint -sovelluksessa]Kuopion työpaikat 2021'!$L$6:$L$27</c:f>
              <c:numCache>
                <c:formatCode>0</c:formatCode>
                <c:ptCount val="22"/>
                <c:pt idx="0">
                  <c:v>12953</c:v>
                </c:pt>
                <c:pt idx="1">
                  <c:v>5779</c:v>
                </c:pt>
                <c:pt idx="2">
                  <c:v>5120</c:v>
                </c:pt>
                <c:pt idx="3">
                  <c:v>4637</c:v>
                </c:pt>
                <c:pt idx="4">
                  <c:v>4436</c:v>
                </c:pt>
                <c:pt idx="5">
                  <c:v>3891</c:v>
                </c:pt>
                <c:pt idx="6">
                  <c:v>3361</c:v>
                </c:pt>
                <c:pt idx="7">
                  <c:v>2479</c:v>
                </c:pt>
                <c:pt idx="8">
                  <c:v>2425</c:v>
                </c:pt>
                <c:pt idx="9">
                  <c:v>1979</c:v>
                </c:pt>
                <c:pt idx="10">
                  <c:v>1783</c:v>
                </c:pt>
                <c:pt idx="11">
                  <c:v>1333</c:v>
                </c:pt>
                <c:pt idx="12">
                  <c:v>1243</c:v>
                </c:pt>
                <c:pt idx="13">
                  <c:v>1048</c:v>
                </c:pt>
                <c:pt idx="14">
                  <c:v>1019</c:v>
                </c:pt>
                <c:pt idx="15">
                  <c:v>602</c:v>
                </c:pt>
                <c:pt idx="16">
                  <c:v>570</c:v>
                </c:pt>
                <c:pt idx="17">
                  <c:v>314</c:v>
                </c:pt>
                <c:pt idx="18">
                  <c:v>200</c:v>
                </c:pt>
                <c:pt idx="19">
                  <c:v>179</c:v>
                </c:pt>
                <c:pt idx="20">
                  <c:v>50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D12-4148-8C62-9DE2581D6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dirty="0">
                <a:solidFill>
                  <a:schemeClr val="tx1"/>
                </a:solidFill>
              </a:rPr>
              <a:t>Työpaikkojen muutos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36704869794987072"/>
          <c:y val="0.11365924133290913"/>
          <c:w val="0.57624468590201872"/>
          <c:h val="0.85520836247374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277C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E5-4D45-9114-EDA29D27ED8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solidFill>
                  <a:srgbClr val="FFFFFF">
                    <a:lumMod val="65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6E5-4D45-9114-EDA29D27ED8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E5-4D45-9114-EDA29D27ED8A}"/>
              </c:ext>
            </c:extLst>
          </c:dPt>
          <c:dLbls>
            <c:dLbl>
              <c:idx val="0"/>
              <c:layout>
                <c:manualLayout>
                  <c:x val="-0.12234087169574499"/>
                  <c:y val="-1.0818662043034748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E5-4D45-9114-EDA29D27ED8A}"/>
                </c:ext>
              </c:extLst>
            </c:dLbl>
            <c:dLbl>
              <c:idx val="1"/>
              <c:layout>
                <c:manualLayout>
                  <c:x val="-9.8469343446039831E-2"/>
                  <c:y val="2.99270318436957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E5-4D45-9114-EDA29D27ED8A}"/>
                </c:ext>
              </c:extLst>
            </c:dLbl>
            <c:dLbl>
              <c:idx val="2"/>
              <c:layout>
                <c:manualLayout>
                  <c:x val="-7.459737339817811E-2"/>
                  <c:y val="1.1902119871452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E5-4D45-9114-EDA29D27ED8A}"/>
                </c:ext>
              </c:extLst>
            </c:dLbl>
            <c:dLbl>
              <c:idx val="3"/>
              <c:layout>
                <c:manualLayout>
                  <c:x val="-6.5805687432453297E-2"/>
                  <c:y val="1.1802202975409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E5-4D45-9114-EDA29D27E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'Kuopion työpaikat 2021'!$D$6:$D$26</c:f>
              <c:strCache>
                <c:ptCount val="20"/>
                <c:pt idx="0">
                  <c:v>Kuljetus ja varastointi</c:v>
                </c:pt>
                <c:pt idx="1">
                  <c:v>Toimiala tuntematon</c:v>
                </c:pt>
                <c:pt idx="2">
                  <c:v>Maa-, metsä- ja kalatalous</c:v>
                </c:pt>
                <c:pt idx="3">
                  <c:v>Kaivostoiminta ja louhinta</c:v>
                </c:pt>
                <c:pt idx="4">
                  <c:v>Muu palvelutoiminta</c:v>
                </c:pt>
                <c:pt idx="5">
                  <c:v>Rakentaminen</c:v>
                </c:pt>
                <c:pt idx="6">
                  <c:v>Teollisuus</c:v>
                </c:pt>
                <c:pt idx="7">
                  <c:v>Sähkö-, kaasu- ja lämpöhuolto</c:v>
                </c:pt>
                <c:pt idx="8">
                  <c:v>Vesihuolto, viemäri- ja jätevesihuolto, jätehuolto ja muu ympäristön puhtaanapito</c:v>
                </c:pt>
                <c:pt idx="9">
                  <c:v>Kiinteistöalan toiminta</c:v>
                </c:pt>
                <c:pt idx="10">
                  <c:v>Koulutus</c:v>
                </c:pt>
                <c:pt idx="11">
                  <c:v>Rahoitus- ja vakuutustoiminta</c:v>
                </c:pt>
                <c:pt idx="12">
                  <c:v>Taiteet, viihde ja virkistys</c:v>
                </c:pt>
                <c:pt idx="13">
                  <c:v>Julkinen hallinto ja maanpuolustus</c:v>
                </c:pt>
                <c:pt idx="14">
                  <c:v>Majoitus- ja ravitsemistoiminta</c:v>
                </c:pt>
                <c:pt idx="15">
                  <c:v>Kauppa</c:v>
                </c:pt>
                <c:pt idx="16">
                  <c:v>Ammat., tiet., tekn. toiminta</c:v>
                </c:pt>
                <c:pt idx="17">
                  <c:v>Informaatio ja viestintä</c:v>
                </c:pt>
                <c:pt idx="18">
                  <c:v>Hallinto- ja tukipalvelutoiminta</c:v>
                </c:pt>
                <c:pt idx="19">
                  <c:v>Terveys- ja sosiaalipalv.</c:v>
                </c:pt>
              </c:strCache>
            </c:strRef>
          </c:cat>
          <c:val>
            <c:numRef>
              <c:f>'Kuopion työpaikat 2021'!$Q$6:$Q$26</c:f>
              <c:numCache>
                <c:formatCode>0</c:formatCode>
                <c:ptCount val="20"/>
                <c:pt idx="0">
                  <c:v>-47</c:v>
                </c:pt>
                <c:pt idx="1">
                  <c:v>-38</c:v>
                </c:pt>
                <c:pt idx="2">
                  <c:v>-14</c:v>
                </c:pt>
                <c:pt idx="3">
                  <c:v>-4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17</c:v>
                </c:pt>
                <c:pt idx="12">
                  <c:v>42</c:v>
                </c:pt>
                <c:pt idx="13">
                  <c:v>56</c:v>
                </c:pt>
                <c:pt idx="14">
                  <c:v>66</c:v>
                </c:pt>
                <c:pt idx="15">
                  <c:v>93</c:v>
                </c:pt>
                <c:pt idx="16">
                  <c:v>162</c:v>
                </c:pt>
                <c:pt idx="17">
                  <c:v>166</c:v>
                </c:pt>
                <c:pt idx="18">
                  <c:v>186</c:v>
                </c:pt>
                <c:pt idx="19">
                  <c:v>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E5-4D45-9114-EDA29D27E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355482208"/>
        <c:axId val="489095032"/>
      </c:barChart>
      <c:catAx>
        <c:axId val="35548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489095032"/>
        <c:crosses val="autoZero"/>
        <c:auto val="1"/>
        <c:lblAlgn val="ctr"/>
        <c:lblOffset val="100"/>
        <c:noMultiLvlLbl val="0"/>
      </c:catAx>
      <c:valAx>
        <c:axId val="489095032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35548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277C6"/>
      </a:solidFill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>
                <a:solidFill>
                  <a:schemeClr val="accent2"/>
                </a:solidFill>
              </a:rPr>
              <a:t>Työpaikat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44654908010253858"/>
          <c:y val="0.11313739053575633"/>
          <c:w val="0.52175926135976947"/>
          <c:h val="0.8533087864420457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'Kuopion työpaikat 2021'!$D$6:$D$26</c:f>
              <c:strCache>
                <c:ptCount val="21"/>
                <c:pt idx="0">
                  <c:v>Kaivostoiminta ja louhinta</c:v>
                </c:pt>
                <c:pt idx="1">
                  <c:v>Sähkö-, kaasu- ja lämpöhuolto</c:v>
                </c:pt>
                <c:pt idx="2">
                  <c:v>Kotitalouksien toiminta työnantajina</c:v>
                </c:pt>
                <c:pt idx="3">
                  <c:v>Vesihuolto, viemäri- ja jätevesihuolto, jätehuolto ja muu ympäristön puhtaanapito</c:v>
                </c:pt>
                <c:pt idx="4">
                  <c:v>Toimiala tuntematon</c:v>
                </c:pt>
                <c:pt idx="5">
                  <c:v>Kiinteistöalan toiminta</c:v>
                </c:pt>
                <c:pt idx="6">
                  <c:v>Taiteet, viihde ja virkistys</c:v>
                </c:pt>
                <c:pt idx="7">
                  <c:v>Rahoitus- ja vakuutustoiminta</c:v>
                </c:pt>
                <c:pt idx="8">
                  <c:v>Muu palvelutoiminta</c:v>
                </c:pt>
                <c:pt idx="9">
                  <c:v>Maa-, metsä- ja kalatalous</c:v>
                </c:pt>
                <c:pt idx="10">
                  <c:v>Majoitus- ja ravitsemistoiminta</c:v>
                </c:pt>
                <c:pt idx="11">
                  <c:v>Informaatio ja viestintä</c:v>
                </c:pt>
                <c:pt idx="12">
                  <c:v>Kuljetus ja varastointi</c:v>
                </c:pt>
                <c:pt idx="13">
                  <c:v>Julkinen hallinto ja maanpuolustus</c:v>
                </c:pt>
                <c:pt idx="14">
                  <c:v>Teollisuus</c:v>
                </c:pt>
                <c:pt idx="15">
                  <c:v>Ammat., tiet., tekn. toiminta</c:v>
                </c:pt>
                <c:pt idx="16">
                  <c:v>Rakentaminen</c:v>
                </c:pt>
                <c:pt idx="17">
                  <c:v>Koulutus</c:v>
                </c:pt>
                <c:pt idx="18">
                  <c:v>Hallinto- ja tukipalvelutoiminta</c:v>
                </c:pt>
                <c:pt idx="19">
                  <c:v>Kauppa</c:v>
                </c:pt>
                <c:pt idx="20">
                  <c:v>Terveys- ja sosiaalipalv.</c:v>
                </c:pt>
              </c:strCache>
            </c:strRef>
          </c:cat>
          <c:val>
            <c:numRef>
              <c:f>'Kuopion työpaikat 2021'!$P$6:$P$26</c:f>
              <c:numCache>
                <c:formatCode>0</c:formatCode>
                <c:ptCount val="21"/>
                <c:pt idx="0">
                  <c:v>50</c:v>
                </c:pt>
                <c:pt idx="1">
                  <c:v>179</c:v>
                </c:pt>
                <c:pt idx="2">
                  <c:v>200</c:v>
                </c:pt>
                <c:pt idx="3">
                  <c:v>314</c:v>
                </c:pt>
                <c:pt idx="4">
                  <c:v>570</c:v>
                </c:pt>
                <c:pt idx="5">
                  <c:v>602</c:v>
                </c:pt>
                <c:pt idx="6">
                  <c:v>1019</c:v>
                </c:pt>
                <c:pt idx="7">
                  <c:v>1048</c:v>
                </c:pt>
                <c:pt idx="8">
                  <c:v>1243</c:v>
                </c:pt>
                <c:pt idx="9">
                  <c:v>1333</c:v>
                </c:pt>
                <c:pt idx="10">
                  <c:v>1783</c:v>
                </c:pt>
                <c:pt idx="11">
                  <c:v>1979</c:v>
                </c:pt>
                <c:pt idx="12">
                  <c:v>2425</c:v>
                </c:pt>
                <c:pt idx="13">
                  <c:v>2479</c:v>
                </c:pt>
                <c:pt idx="14">
                  <c:v>3361</c:v>
                </c:pt>
                <c:pt idx="15">
                  <c:v>3891</c:v>
                </c:pt>
                <c:pt idx="16">
                  <c:v>4436</c:v>
                </c:pt>
                <c:pt idx="17">
                  <c:v>4637</c:v>
                </c:pt>
                <c:pt idx="18">
                  <c:v>5120</c:v>
                </c:pt>
                <c:pt idx="19">
                  <c:v>5779</c:v>
                </c:pt>
                <c:pt idx="20">
                  <c:v>12953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5A-4D25-AE92-E68E3A981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355482208"/>
        <c:axId val="489095032"/>
      </c:barChart>
      <c:catAx>
        <c:axId val="35548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9095032"/>
        <c:crosses val="autoZero"/>
        <c:auto val="1"/>
        <c:lblAlgn val="ctr"/>
        <c:lblOffset val="100"/>
        <c:noMultiLvlLbl val="0"/>
      </c:catAx>
      <c:valAx>
        <c:axId val="489095032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35548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265487628809327"/>
          <c:w val="0.87996544181977254"/>
          <c:h val="0.844882264143676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BE-4198-ADE8-BF105EEDBB90}"/>
              </c:ext>
            </c:extLst>
          </c:dPt>
          <c:dPt>
            <c:idx val="9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BE-4198-ADE8-BF105EEDBB90}"/>
              </c:ext>
            </c:extLst>
          </c:dPt>
          <c:dLbls>
            <c:dLbl>
              <c:idx val="8"/>
              <c:tx>
                <c:rich>
                  <a:bodyPr/>
                  <a:lstStyle/>
                  <a:p>
                    <a:fld id="{0017C66D-92D6-4063-BD17-372D93A5A855}" type="VALUE">
                      <a:rPr lang="en-US" b="1">
                        <a:solidFill>
                          <a:schemeClr val="accent2"/>
                        </a:solidFill>
                      </a:rPr>
                      <a:pPr/>
                      <a:t>[ARVO]</a:t>
                    </a:fld>
                    <a:endParaRPr lang="fi-FI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EBE-4198-ADE8-BF105EEDB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'001_115h_2020'!$A$5:$A$21</c:f>
              <c:strCache>
                <c:ptCount val="16"/>
                <c:pt idx="0">
                  <c:v>Vantaa</c:v>
                </c:pt>
                <c:pt idx="1">
                  <c:v>Oulu</c:v>
                </c:pt>
                <c:pt idx="2">
                  <c:v>Tampere</c:v>
                </c:pt>
                <c:pt idx="3">
                  <c:v>Espoo</c:v>
                </c:pt>
                <c:pt idx="4">
                  <c:v>Turku</c:v>
                </c:pt>
                <c:pt idx="5">
                  <c:v>Helsinki</c:v>
                </c:pt>
                <c:pt idx="6">
                  <c:v>Jyväskylä</c:v>
                </c:pt>
                <c:pt idx="7">
                  <c:v>Joensuu</c:v>
                </c:pt>
                <c:pt idx="8">
                  <c:v>Kuopio</c:v>
                </c:pt>
                <c:pt idx="9">
                  <c:v>KOKO MAA</c:v>
                </c:pt>
                <c:pt idx="10">
                  <c:v>Vaasa</c:v>
                </c:pt>
                <c:pt idx="11">
                  <c:v>Lahti</c:v>
                </c:pt>
                <c:pt idx="12">
                  <c:v>Lappeenranta</c:v>
                </c:pt>
                <c:pt idx="13">
                  <c:v>Pori</c:v>
                </c:pt>
                <c:pt idx="14">
                  <c:v>Hämeenlinna</c:v>
                </c:pt>
                <c:pt idx="15">
                  <c:v>Kouvola</c:v>
                </c:pt>
              </c:strCache>
            </c:strRef>
          </c:cat>
          <c:val>
            <c:numRef>
              <c:f>'001_115h_2020'!$S$5:$S$21</c:f>
              <c:numCache>
                <c:formatCode>0.0\ %</c:formatCode>
                <c:ptCount val="16"/>
                <c:pt idx="0">
                  <c:v>0.19060617999662297</c:v>
                </c:pt>
                <c:pt idx="1">
                  <c:v>0.15172536043488538</c:v>
                </c:pt>
                <c:pt idx="2">
                  <c:v>0.15120752207547328</c:v>
                </c:pt>
                <c:pt idx="3">
                  <c:v>0.11655794083445357</c:v>
                </c:pt>
                <c:pt idx="4">
                  <c:v>0.11457257364789489</c:v>
                </c:pt>
                <c:pt idx="5">
                  <c:v>0.103726004438306</c:v>
                </c:pt>
                <c:pt idx="6">
                  <c:v>9.0195377263417961E-2</c:v>
                </c:pt>
                <c:pt idx="7">
                  <c:v>6.7186418229433192E-2</c:v>
                </c:pt>
                <c:pt idx="8">
                  <c:v>6.1057591021393139E-2</c:v>
                </c:pt>
                <c:pt idx="9">
                  <c:v>3.5746765679275733E-2</c:v>
                </c:pt>
                <c:pt idx="10">
                  <c:v>1.9104430546066118E-2</c:v>
                </c:pt>
                <c:pt idx="11">
                  <c:v>-1.1378874372629402E-2</c:v>
                </c:pt>
                <c:pt idx="12">
                  <c:v>-2.3440383905500184E-2</c:v>
                </c:pt>
                <c:pt idx="13">
                  <c:v>-4.3927292756816304E-2</c:v>
                </c:pt>
                <c:pt idx="14">
                  <c:v>-5.0059555320275277E-2</c:v>
                </c:pt>
                <c:pt idx="15">
                  <c:v>-0.10143848467701105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E-4198-ADE8-BF105EEDB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892589904"/>
        <c:axId val="892593512"/>
      </c:barChart>
      <c:catAx>
        <c:axId val="8925899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2593512"/>
        <c:crosses val="autoZero"/>
        <c:auto val="1"/>
        <c:lblAlgn val="ctr"/>
        <c:lblOffset val="0"/>
        <c:tickMarkSkip val="10"/>
        <c:noMultiLvlLbl val="0"/>
      </c:catAx>
      <c:valAx>
        <c:axId val="892593512"/>
        <c:scaling>
          <c:orientation val="minMax"/>
        </c:scaling>
        <c:delete val="1"/>
        <c:axPos val="t"/>
        <c:numFmt formatCode="0.0\ %" sourceLinked="1"/>
        <c:majorTickMark val="none"/>
        <c:minorTickMark val="none"/>
        <c:tickLblPos val="nextTo"/>
        <c:crossAx val="89258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277C6"/>
      </a:solidFill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i-FI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29230304774843"/>
          <c:y val="0.11151985425785145"/>
          <c:w val="0.64243357370480025"/>
          <c:h val="0.872009374293005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A1-4C78-9787-7474436004C0}"/>
              </c:ext>
            </c:extLst>
          </c:dPt>
          <c:dPt>
            <c:idx val="9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A1-4C78-9787-7474436004C0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9A1-4C78-9787-7474436004C0}"/>
                </c:ext>
              </c:extLst>
            </c:dLbl>
            <c:dLbl>
              <c:idx val="15"/>
              <c:layout>
                <c:manualLayout>
                  <c:x val="-0.11792528636702264"/>
                  <c:y val="-3.014929121865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A1-4C78-9787-747443600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'001_115h_2020'!$A$5:$A$21</c:f>
              <c:strCache>
                <c:ptCount val="16"/>
                <c:pt idx="0">
                  <c:v>Vantaa</c:v>
                </c:pt>
                <c:pt idx="1">
                  <c:v>Espoo</c:v>
                </c:pt>
                <c:pt idx="2">
                  <c:v>Tampere</c:v>
                </c:pt>
                <c:pt idx="3">
                  <c:v>Vaasa</c:v>
                </c:pt>
                <c:pt idx="4">
                  <c:v>Oulu</c:v>
                </c:pt>
                <c:pt idx="5">
                  <c:v>Turku</c:v>
                </c:pt>
                <c:pt idx="6">
                  <c:v>Jyväskylä</c:v>
                </c:pt>
                <c:pt idx="7">
                  <c:v>Helsinki</c:v>
                </c:pt>
                <c:pt idx="8">
                  <c:v>Kuopio</c:v>
                </c:pt>
                <c:pt idx="9">
                  <c:v>KOKO MAA</c:v>
                </c:pt>
                <c:pt idx="10">
                  <c:v>Joensuu</c:v>
                </c:pt>
                <c:pt idx="11">
                  <c:v>Hämeenlinna</c:v>
                </c:pt>
                <c:pt idx="12">
                  <c:v>Lahti</c:v>
                </c:pt>
                <c:pt idx="13">
                  <c:v>Pori</c:v>
                </c:pt>
                <c:pt idx="14">
                  <c:v>Lappeenranta</c:v>
                </c:pt>
                <c:pt idx="15">
                  <c:v>Kouvola</c:v>
                </c:pt>
              </c:strCache>
            </c:strRef>
          </c:cat>
          <c:val>
            <c:numRef>
              <c:f>'001_115h_2020'!$Q$5:$Q$21</c:f>
              <c:numCache>
                <c:formatCode>0.0\ %</c:formatCode>
                <c:ptCount val="16"/>
                <c:pt idx="0">
                  <c:v>7.064768106895214E-2</c:v>
                </c:pt>
                <c:pt idx="1">
                  <c:v>4.4185813338269431E-2</c:v>
                </c:pt>
                <c:pt idx="2">
                  <c:v>4.0910301784830842E-2</c:v>
                </c:pt>
                <c:pt idx="3">
                  <c:v>3.4877515077120134E-2</c:v>
                </c:pt>
                <c:pt idx="4">
                  <c:v>2.9525479590974395E-2</c:v>
                </c:pt>
                <c:pt idx="5">
                  <c:v>2.7833342858775791E-2</c:v>
                </c:pt>
                <c:pt idx="6">
                  <c:v>2.641365062361313E-2</c:v>
                </c:pt>
                <c:pt idx="7">
                  <c:v>2.5600476824502626E-2</c:v>
                </c:pt>
                <c:pt idx="8">
                  <c:v>2.0332615061605615E-2</c:v>
                </c:pt>
                <c:pt idx="9">
                  <c:v>1.9528624061156203E-2</c:v>
                </c:pt>
                <c:pt idx="10">
                  <c:v>1.8237693147222702E-2</c:v>
                </c:pt>
                <c:pt idx="11">
                  <c:v>1.5025100756558014E-2</c:v>
                </c:pt>
                <c:pt idx="12">
                  <c:v>1.4467683598050007E-2</c:v>
                </c:pt>
                <c:pt idx="13">
                  <c:v>9.685300447908789E-3</c:v>
                </c:pt>
                <c:pt idx="14">
                  <c:v>6.7867563110490933E-3</c:v>
                </c:pt>
                <c:pt idx="15">
                  <c:v>-2.3147382692371285E-3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1-4C78-9787-747443600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892589904"/>
        <c:axId val="892593512"/>
      </c:barChart>
      <c:catAx>
        <c:axId val="8925899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2593512"/>
        <c:crosses val="autoZero"/>
        <c:auto val="1"/>
        <c:lblAlgn val="ctr"/>
        <c:lblOffset val="0"/>
        <c:tickMarkSkip val="10"/>
        <c:noMultiLvlLbl val="0"/>
      </c:catAx>
      <c:valAx>
        <c:axId val="892593512"/>
        <c:scaling>
          <c:orientation val="minMax"/>
        </c:scaling>
        <c:delete val="1"/>
        <c:axPos val="t"/>
        <c:numFmt formatCode="0.0\ %" sourceLinked="1"/>
        <c:majorTickMark val="none"/>
        <c:minorTickMark val="none"/>
        <c:tickLblPos val="nextTo"/>
        <c:crossAx val="89258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277C6"/>
      </a:solidFill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i-FI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 dirty="0" err="1"/>
              <a:t>Maksuunpannut</a:t>
            </a:r>
            <a:r>
              <a:rPr lang="en-US" dirty="0"/>
              <a:t> </a:t>
            </a:r>
            <a:r>
              <a:rPr lang="en-US" dirty="0" err="1"/>
              <a:t>verot</a:t>
            </a:r>
            <a:r>
              <a:rPr lang="en-US" dirty="0"/>
              <a:t>, 1000 €,  2022, TOP 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'Maksuunpannut verot'!$A$3:$A$22</c:f>
              <c:strCache>
                <c:ptCount val="20"/>
                <c:pt idx="0">
                  <c:v>Servica Oy</c:v>
                </c:pt>
                <c:pt idx="1">
                  <c:v>LähiTapiola Savo Keskinäinen Vakuutusyhtiö</c:v>
                </c:pt>
                <c:pt idx="2">
                  <c:v>Jätekukko Oy</c:v>
                </c:pt>
                <c:pt idx="3">
                  <c:v>Invest Saarelainen Oy</c:v>
                </c:pt>
                <c:pt idx="4">
                  <c:v>45 Invest Oy</c:v>
                </c:pt>
                <c:pt idx="5">
                  <c:v>Savon Media Oy</c:v>
                </c:pt>
                <c:pt idx="6">
                  <c:v>Istekki Oy</c:v>
                </c:pt>
                <c:pt idx="7">
                  <c:v>Charles River Discovery Research Services Finland Oy</c:v>
                </c:pt>
                <c:pt idx="8">
                  <c:v>Leijona Catering Oy</c:v>
                </c:pt>
                <c:pt idx="9">
                  <c:v>Satucon Oy</c:v>
                </c:pt>
                <c:pt idx="10">
                  <c:v>Lujatalo Oy</c:v>
                </c:pt>
                <c:pt idx="11">
                  <c:v>ER-Saha Oy</c:v>
                </c:pt>
                <c:pt idx="12">
                  <c:v>Jakelusepät Oy</c:v>
                </c:pt>
                <c:pt idx="13">
                  <c:v>Cartera Oy</c:v>
                </c:pt>
                <c:pt idx="14">
                  <c:v>Kuopion Energia Oy</c:v>
                </c:pt>
                <c:pt idx="15">
                  <c:v>Atria Suomi Oy</c:v>
                </c:pt>
                <c:pt idx="16">
                  <c:v>Pohjois-Savon Osuuspankki</c:v>
                </c:pt>
                <c:pt idx="17">
                  <c:v>Osuuskauppa Peeässä</c:v>
                </c:pt>
                <c:pt idx="18">
                  <c:v>Mondi Finland Services Oy</c:v>
                </c:pt>
                <c:pt idx="19">
                  <c:v>Atria Oyj</c:v>
                </c:pt>
              </c:strCache>
            </c:strRef>
          </c:cat>
          <c:val>
            <c:numRef>
              <c:f>'Maksuunpannut verot'!$D$3:$D$22</c:f>
              <c:numCache>
                <c:formatCode>0</c:formatCode>
                <c:ptCount val="20"/>
                <c:pt idx="0">
                  <c:v>570.70000000000005</c:v>
                </c:pt>
                <c:pt idx="1">
                  <c:v>581.86699999999996</c:v>
                </c:pt>
                <c:pt idx="2">
                  <c:v>587.62699999999995</c:v>
                </c:pt>
                <c:pt idx="3">
                  <c:v>703.06</c:v>
                </c:pt>
                <c:pt idx="4">
                  <c:v>743.73</c:v>
                </c:pt>
                <c:pt idx="5">
                  <c:v>795.899</c:v>
                </c:pt>
                <c:pt idx="6">
                  <c:v>858.93700000000001</c:v>
                </c:pt>
                <c:pt idx="7">
                  <c:v>1031.567</c:v>
                </c:pt>
                <c:pt idx="8">
                  <c:v>1039.3109999999999</c:v>
                </c:pt>
                <c:pt idx="9">
                  <c:v>1075.558</c:v>
                </c:pt>
                <c:pt idx="10">
                  <c:v>1087.3920000000001</c:v>
                </c:pt>
                <c:pt idx="11">
                  <c:v>1139.2719999999999</c:v>
                </c:pt>
                <c:pt idx="12">
                  <c:v>1357.287</c:v>
                </c:pt>
                <c:pt idx="13">
                  <c:v>2028.82</c:v>
                </c:pt>
                <c:pt idx="14">
                  <c:v>3262.134</c:v>
                </c:pt>
                <c:pt idx="15">
                  <c:v>3303.54</c:v>
                </c:pt>
                <c:pt idx="16">
                  <c:v>3341.5</c:v>
                </c:pt>
                <c:pt idx="17">
                  <c:v>4373.0469999999996</c:v>
                </c:pt>
                <c:pt idx="18">
                  <c:v>6834.3180000000002</c:v>
                </c:pt>
                <c:pt idx="19">
                  <c:v>9979.4320000000007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B-4370-A11F-B18901014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axId val="1045472496"/>
        <c:axId val="1045461336"/>
      </c:barChart>
      <c:catAx>
        <c:axId val="104547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1045461336"/>
        <c:crosses val="autoZero"/>
        <c:auto val="1"/>
        <c:lblAlgn val="ctr"/>
        <c:lblOffset val="100"/>
        <c:noMultiLvlLbl val="0"/>
      </c:catAx>
      <c:valAx>
        <c:axId val="10454613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04547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FFFFF">
          <a:lumMod val="85000"/>
        </a:srgbClr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/>
              <a:t>Verotettava tulo, M€, 2022, TOP20    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'Verotettava tulo'!$A$3:$A$22</c:f>
              <c:strCache>
                <c:ptCount val="20"/>
                <c:pt idx="0">
                  <c:v>Servica Oy</c:v>
                </c:pt>
                <c:pt idx="1">
                  <c:v>LähiTapiola Savo Keskinäinen Vakuutusyhtiö</c:v>
                </c:pt>
                <c:pt idx="2">
                  <c:v>Jätekukko Oy</c:v>
                </c:pt>
                <c:pt idx="3">
                  <c:v>Invest Saarelainen Oy</c:v>
                </c:pt>
                <c:pt idx="4">
                  <c:v>45 Invest Oy</c:v>
                </c:pt>
                <c:pt idx="5">
                  <c:v>Savon Media Oy</c:v>
                </c:pt>
                <c:pt idx="6">
                  <c:v>Istekki Oy</c:v>
                </c:pt>
                <c:pt idx="7">
                  <c:v>Charles River Discovery Research Services Finland Oy</c:v>
                </c:pt>
                <c:pt idx="8">
                  <c:v>Leijona Catering Oy</c:v>
                </c:pt>
                <c:pt idx="9">
                  <c:v>Satucon Oy</c:v>
                </c:pt>
                <c:pt idx="10">
                  <c:v>Lujatalo Oy</c:v>
                </c:pt>
                <c:pt idx="11">
                  <c:v>ER-Saha Oy</c:v>
                </c:pt>
                <c:pt idx="12">
                  <c:v>Jakelusepät Oy</c:v>
                </c:pt>
                <c:pt idx="13">
                  <c:v>Cartera Oy</c:v>
                </c:pt>
                <c:pt idx="14">
                  <c:v>Kuopion Energia Oy</c:v>
                </c:pt>
                <c:pt idx="15">
                  <c:v>Atria Suomi Oy</c:v>
                </c:pt>
                <c:pt idx="16">
                  <c:v>Pohjois-Savon Osuuspankki</c:v>
                </c:pt>
                <c:pt idx="17">
                  <c:v>Osuuskauppa Peeässä</c:v>
                </c:pt>
                <c:pt idx="18">
                  <c:v>Mondi Finland Services Oy</c:v>
                </c:pt>
                <c:pt idx="19">
                  <c:v>Atria Oyj</c:v>
                </c:pt>
              </c:strCache>
            </c:strRef>
          </c:cat>
          <c:val>
            <c:numRef>
              <c:f>'Verotettava tulo'!$C$3:$C$22</c:f>
              <c:numCache>
                <c:formatCode>0.0</c:formatCode>
                <c:ptCount val="20"/>
                <c:pt idx="0">
                  <c:v>2.843499</c:v>
                </c:pt>
                <c:pt idx="1">
                  <c:v>2.8943340000000002</c:v>
                </c:pt>
                <c:pt idx="2">
                  <c:v>2.923133</c:v>
                </c:pt>
                <c:pt idx="3">
                  <c:v>3.5003000000000002</c:v>
                </c:pt>
                <c:pt idx="4">
                  <c:v>3.703649</c:v>
                </c:pt>
                <c:pt idx="5">
                  <c:v>3.9644970000000002</c:v>
                </c:pt>
                <c:pt idx="6">
                  <c:v>4.2764769999999999</c:v>
                </c:pt>
                <c:pt idx="7">
                  <c:v>5.142836</c:v>
                </c:pt>
                <c:pt idx="8">
                  <c:v>5.1815530000000001</c:v>
                </c:pt>
                <c:pt idx="9">
                  <c:v>5.3627919999999998</c:v>
                </c:pt>
                <c:pt idx="10">
                  <c:v>5.4219609999999996</c:v>
                </c:pt>
                <c:pt idx="11">
                  <c:v>5.6813589999999996</c:v>
                </c:pt>
                <c:pt idx="12">
                  <c:v>6.7714369999999997</c:v>
                </c:pt>
                <c:pt idx="13">
                  <c:v>10.129099</c:v>
                </c:pt>
                <c:pt idx="14">
                  <c:v>16.295667999999999</c:v>
                </c:pt>
                <c:pt idx="15">
                  <c:v>16.502700999999998</c:v>
                </c:pt>
                <c:pt idx="16">
                  <c:v>16.692250000000001</c:v>
                </c:pt>
                <c:pt idx="17">
                  <c:v>21.850235999999999</c:v>
                </c:pt>
                <c:pt idx="18">
                  <c:v>34.156592000000003</c:v>
                </c:pt>
                <c:pt idx="19">
                  <c:v>49.882159000000001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7-41AE-9A24-63E8706DF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axId val="1045472496"/>
        <c:axId val="1045461336"/>
      </c:barChart>
      <c:catAx>
        <c:axId val="104547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1045461336"/>
        <c:crosses val="autoZero"/>
        <c:auto val="1"/>
        <c:lblAlgn val="ctr"/>
        <c:lblOffset val="100"/>
        <c:noMultiLvlLbl val="0"/>
      </c:catAx>
      <c:valAx>
        <c:axId val="10454613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04547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>
      <a:solidFill>
        <a:schemeClr val="bg1">
          <a:lumMod val="85000"/>
        </a:schemeClr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Corbel" panose="020B0503020204020204" pitchFamily="34" charset="0"/>
        </a:defRPr>
      </a:pPr>
      <a:endParaRPr lang="fi-FI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none" spc="15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cap="none" baseline="0" dirty="0">
                <a:solidFill>
                  <a:schemeClr val="tx1"/>
                </a:solidFill>
              </a:rPr>
              <a:t>Liikevaihto, trendi</a:t>
            </a:r>
          </a:p>
        </c:rich>
      </c:tx>
      <c:layout>
        <c:manualLayout>
          <c:xMode val="edge"/>
          <c:yMode val="edge"/>
          <c:x val="0.21442639028043597"/>
          <c:y val="3.53343482803616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none" spc="15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4495807829594103E-2"/>
          <c:y val="0.16418102371323723"/>
          <c:w val="0.80064530696586544"/>
          <c:h val="0.71385516859999698"/>
        </c:manualLayout>
      </c:layout>
      <c:lineChart>
        <c:grouping val="standard"/>
        <c:varyColors val="0"/>
        <c:ser>
          <c:idx val="0"/>
          <c:order val="0"/>
          <c:tx>
            <c:strRef>
              <c:f>trendit!$E$6</c:f>
              <c:strCache>
                <c:ptCount val="1"/>
                <c:pt idx="0">
                  <c:v>Koko maa</c:v>
                </c:pt>
              </c:strCache>
            </c:strRef>
          </c:tx>
          <c:spPr>
            <a:ln w="38100" cap="flat" cmpd="sng" algn="ctr">
              <a:solidFill>
                <a:srgbClr val="E56954"/>
              </a:solidFill>
              <a:prstDash val="sysDot"/>
              <a:miter lim="800000"/>
            </a:ln>
            <a:effectLst/>
          </c:spPr>
          <c:marker>
            <c:symbol val="none"/>
          </c:marker>
          <c:dLbls>
            <c:dLbl>
              <c:idx val="148"/>
              <c:layout>
                <c:manualLayout>
                  <c:x val="0"/>
                  <c:y val="-2.0567276248885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BA-4045-AE1F-DA9A9D1337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trendit!$B$127:$B$227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trendit!$E$127:$E$227</c:f>
              <c:numCache>
                <c:formatCode>#\ ##0.0</c:formatCode>
                <c:ptCount val="101"/>
                <c:pt idx="0">
                  <c:v>100.3</c:v>
                </c:pt>
                <c:pt idx="1">
                  <c:v>100.3</c:v>
                </c:pt>
                <c:pt idx="2">
                  <c:v>100.3</c:v>
                </c:pt>
                <c:pt idx="3">
                  <c:v>100.2</c:v>
                </c:pt>
                <c:pt idx="4">
                  <c:v>100.1</c:v>
                </c:pt>
                <c:pt idx="5">
                  <c:v>100</c:v>
                </c:pt>
                <c:pt idx="6">
                  <c:v>99.9</c:v>
                </c:pt>
                <c:pt idx="7">
                  <c:v>99.8</c:v>
                </c:pt>
                <c:pt idx="8">
                  <c:v>99.7</c:v>
                </c:pt>
                <c:pt idx="9">
                  <c:v>99.7</c:v>
                </c:pt>
                <c:pt idx="10" formatCode="0.0">
                  <c:v>99.8</c:v>
                </c:pt>
                <c:pt idx="11" formatCode="0.0">
                  <c:v>99.9</c:v>
                </c:pt>
                <c:pt idx="12" formatCode="0.0">
                  <c:v>100</c:v>
                </c:pt>
                <c:pt idx="13" formatCode="0.0">
                  <c:v>100.2</c:v>
                </c:pt>
                <c:pt idx="14" formatCode="0.0">
                  <c:v>100.5</c:v>
                </c:pt>
                <c:pt idx="15" formatCode="0.0">
                  <c:v>100.8</c:v>
                </c:pt>
                <c:pt idx="16" formatCode="0.0">
                  <c:v>101.1</c:v>
                </c:pt>
                <c:pt idx="17" formatCode="0.0">
                  <c:v>101.6</c:v>
                </c:pt>
                <c:pt idx="18" formatCode="0.0">
                  <c:v>102</c:v>
                </c:pt>
                <c:pt idx="19" formatCode="0.0">
                  <c:v>102.6</c:v>
                </c:pt>
                <c:pt idx="20" formatCode="0.0">
                  <c:v>103.1</c:v>
                </c:pt>
                <c:pt idx="21" formatCode="0.0">
                  <c:v>103.7</c:v>
                </c:pt>
                <c:pt idx="22" formatCode="0.0">
                  <c:v>104.3</c:v>
                </c:pt>
                <c:pt idx="23" formatCode="0.0">
                  <c:v>105</c:v>
                </c:pt>
                <c:pt idx="24" formatCode="0.0">
                  <c:v>105.6</c:v>
                </c:pt>
                <c:pt idx="25" formatCode="0.0">
                  <c:v>106.2</c:v>
                </c:pt>
                <c:pt idx="26" formatCode="0.0">
                  <c:v>106.7</c:v>
                </c:pt>
                <c:pt idx="27" formatCode="0.0">
                  <c:v>107.2</c:v>
                </c:pt>
                <c:pt idx="28" formatCode="0.0">
                  <c:v>107.8</c:v>
                </c:pt>
                <c:pt idx="29" formatCode="0.0">
                  <c:v>108.2</c:v>
                </c:pt>
                <c:pt idx="30" formatCode="0.0">
                  <c:v>108.7</c:v>
                </c:pt>
                <c:pt idx="31" formatCode="0.0">
                  <c:v>109.2</c:v>
                </c:pt>
                <c:pt idx="32" formatCode="0.0">
                  <c:v>109.7</c:v>
                </c:pt>
                <c:pt idx="33" formatCode="0.0">
                  <c:v>110.2</c:v>
                </c:pt>
                <c:pt idx="34" formatCode="0.0">
                  <c:v>110.7</c:v>
                </c:pt>
                <c:pt idx="35" formatCode="0.0">
                  <c:v>111.3</c:v>
                </c:pt>
                <c:pt idx="36" formatCode="0.0">
                  <c:v>111.8</c:v>
                </c:pt>
                <c:pt idx="37" formatCode="0.0">
                  <c:v>112.3</c:v>
                </c:pt>
                <c:pt idx="38" formatCode="0.0">
                  <c:v>112.8</c:v>
                </c:pt>
                <c:pt idx="39" formatCode="0.0">
                  <c:v>113.3</c:v>
                </c:pt>
                <c:pt idx="40" formatCode="0.0">
                  <c:v>113.8</c:v>
                </c:pt>
                <c:pt idx="41" formatCode="0.0">
                  <c:v>114.4</c:v>
                </c:pt>
                <c:pt idx="42" formatCode="0.0">
                  <c:v>114.8</c:v>
                </c:pt>
                <c:pt idx="43" formatCode="0.0">
                  <c:v>115.2</c:v>
                </c:pt>
                <c:pt idx="44" formatCode="0.0">
                  <c:v>115.6</c:v>
                </c:pt>
                <c:pt idx="45" formatCode="0.0">
                  <c:v>116.1</c:v>
                </c:pt>
                <c:pt idx="46" formatCode="0.0">
                  <c:v>116.4</c:v>
                </c:pt>
                <c:pt idx="47" formatCode="0.0">
                  <c:v>116.7</c:v>
                </c:pt>
                <c:pt idx="48" formatCode="0.0">
                  <c:v>117</c:v>
                </c:pt>
                <c:pt idx="49" formatCode="0.0">
                  <c:v>117.3</c:v>
                </c:pt>
                <c:pt idx="50" formatCode="0.0">
                  <c:v>117.7</c:v>
                </c:pt>
                <c:pt idx="51" formatCode="0.0">
                  <c:v>117.9</c:v>
                </c:pt>
                <c:pt idx="52" formatCode="0.0">
                  <c:v>118</c:v>
                </c:pt>
                <c:pt idx="53" formatCode="0.0">
                  <c:v>118</c:v>
                </c:pt>
                <c:pt idx="54" formatCode="0.0">
                  <c:v>118</c:v>
                </c:pt>
                <c:pt idx="55" formatCode="0.0">
                  <c:v>117.9</c:v>
                </c:pt>
                <c:pt idx="56" formatCode="0.0">
                  <c:v>117.9</c:v>
                </c:pt>
                <c:pt idx="57" formatCode="0.0">
                  <c:v>117.7</c:v>
                </c:pt>
                <c:pt idx="58" formatCode="0.0">
                  <c:v>117.4</c:v>
                </c:pt>
                <c:pt idx="59" formatCode="0.0">
                  <c:v>117.2</c:v>
                </c:pt>
                <c:pt idx="60" formatCode="0.0">
                  <c:v>116.7</c:v>
                </c:pt>
                <c:pt idx="61" formatCode="0.0">
                  <c:v>116.1</c:v>
                </c:pt>
                <c:pt idx="62" formatCode="0.0">
                  <c:v>115.5</c:v>
                </c:pt>
                <c:pt idx="63" formatCode="0.0">
                  <c:v>115.1</c:v>
                </c:pt>
                <c:pt idx="64" formatCode="0.0">
                  <c:v>114.8</c:v>
                </c:pt>
                <c:pt idx="65" formatCode="0.0">
                  <c:v>114.6</c:v>
                </c:pt>
                <c:pt idx="66" formatCode="0.0">
                  <c:v>114.5</c:v>
                </c:pt>
                <c:pt idx="67" formatCode="0.0">
                  <c:v>114.5</c:v>
                </c:pt>
                <c:pt idx="68" formatCode="0.0">
                  <c:v>114.5</c:v>
                </c:pt>
                <c:pt idx="69" formatCode="0.0">
                  <c:v>114.7</c:v>
                </c:pt>
                <c:pt idx="70" formatCode="0.0">
                  <c:v>115</c:v>
                </c:pt>
                <c:pt idx="71" formatCode="0.0">
                  <c:v>115.5</c:v>
                </c:pt>
                <c:pt idx="72" formatCode="0.0">
                  <c:v>116.3</c:v>
                </c:pt>
                <c:pt idx="73" formatCode="0.0">
                  <c:v>117.3</c:v>
                </c:pt>
                <c:pt idx="74" formatCode="0.0">
                  <c:v>118.5</c:v>
                </c:pt>
                <c:pt idx="75" formatCode="0.0">
                  <c:v>119.7</c:v>
                </c:pt>
                <c:pt idx="76" formatCode="0.0">
                  <c:v>121</c:v>
                </c:pt>
                <c:pt idx="77" formatCode="0.0">
                  <c:v>122.4</c:v>
                </c:pt>
                <c:pt idx="78" formatCode="0.0">
                  <c:v>124</c:v>
                </c:pt>
                <c:pt idx="79" formatCode="0.0">
                  <c:v>125.7</c:v>
                </c:pt>
                <c:pt idx="80" formatCode="0.0">
                  <c:v>127.5</c:v>
                </c:pt>
                <c:pt idx="81" formatCode="0.0">
                  <c:v>129.5</c:v>
                </c:pt>
                <c:pt idx="82" formatCode="0.0">
                  <c:v>131.6</c:v>
                </c:pt>
                <c:pt idx="83" formatCode="0.0">
                  <c:v>133.6</c:v>
                </c:pt>
                <c:pt idx="84" formatCode="0.0">
                  <c:v>135.6</c:v>
                </c:pt>
                <c:pt idx="85" formatCode="0.0">
                  <c:v>137.4</c:v>
                </c:pt>
                <c:pt idx="86" formatCode="0.0">
                  <c:v>139.30000000000001</c:v>
                </c:pt>
                <c:pt idx="87" formatCode="0.0">
                  <c:v>141</c:v>
                </c:pt>
                <c:pt idx="88" formatCode="0.0">
                  <c:v>142.4</c:v>
                </c:pt>
                <c:pt idx="89" formatCode="0.0">
                  <c:v>143.5</c:v>
                </c:pt>
                <c:pt idx="90" formatCode="0.0">
                  <c:v>144.30000000000001</c:v>
                </c:pt>
                <c:pt idx="91" formatCode="0.0">
                  <c:v>145</c:v>
                </c:pt>
                <c:pt idx="92" formatCode="0.0">
                  <c:v>145.4</c:v>
                </c:pt>
                <c:pt idx="93" formatCode="0.0">
                  <c:v>145.6</c:v>
                </c:pt>
                <c:pt idx="94" formatCode="0.0">
                  <c:v>145.69999999999999</c:v>
                </c:pt>
                <c:pt idx="95" formatCode="0.0">
                  <c:v>145.6</c:v>
                </c:pt>
                <c:pt idx="96" formatCode="0.0">
                  <c:v>145.4</c:v>
                </c:pt>
                <c:pt idx="97" formatCode="0.0">
                  <c:v>145.1</c:v>
                </c:pt>
                <c:pt idx="98" formatCode="0.0">
                  <c:v>144.80000000000001</c:v>
                </c:pt>
                <c:pt idx="99" formatCode="0.0">
                  <c:v>144.4</c:v>
                </c:pt>
                <c:pt idx="100" formatCode="0.0">
                  <c:v>144.19999999999999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BA-4045-AE1F-DA9A9D1337FD}"/>
            </c:ext>
          </c:extLst>
        </c:ser>
        <c:ser>
          <c:idx val="1"/>
          <c:order val="1"/>
          <c:tx>
            <c:strRef>
              <c:f>trendit!$F$6</c:f>
              <c:strCache>
                <c:ptCount val="1"/>
                <c:pt idx="0">
                  <c:v>Kuopio</c:v>
                </c:pt>
              </c:strCache>
              <c:extLst xmlns:c15="http://schemas.microsoft.com/office/drawing/2012/chart"/>
            </c:strRef>
          </c:tx>
          <c:spPr>
            <a:ln w="28575" cap="flat" cmpd="sng" algn="ctr">
              <a:solidFill>
                <a:srgbClr val="5971DF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100"/>
              <c:layout>
                <c:manualLayout>
                  <c:x val="-1.8644226005075268E-4"/>
                  <c:y val="-2.7455407694703528E-2"/>
                </c:manualLayout>
              </c:layout>
              <c:tx>
                <c:rich>
                  <a:bodyPr/>
                  <a:lstStyle/>
                  <a:p>
                    <a:fld id="{2BADBF5B-F330-40CA-A1D6-37AAF3C44275}" type="VALUE">
                      <a:rPr lang="en-US"/>
                      <a:pPr/>
                      <a:t>[ARVO]</a:t>
                    </a:fld>
                    <a:endParaRPr lang="fi-FI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DBA-4045-AE1F-DA9A9D1337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trendit!$B$127:$B$227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trendit!$F$127:$F$227</c:f>
              <c:numCache>
                <c:formatCode>0.0</c:formatCode>
                <c:ptCount val="101"/>
                <c:pt idx="0">
                  <c:v>99.2</c:v>
                </c:pt>
                <c:pt idx="1">
                  <c:v>99.3</c:v>
                </c:pt>
                <c:pt idx="2">
                  <c:v>99.4</c:v>
                </c:pt>
                <c:pt idx="3">
                  <c:v>99.5</c:v>
                </c:pt>
                <c:pt idx="4">
                  <c:v>99.8</c:v>
                </c:pt>
                <c:pt idx="5">
                  <c:v>100.2</c:v>
                </c:pt>
                <c:pt idx="6">
                  <c:v>100.5</c:v>
                </c:pt>
                <c:pt idx="7">
                  <c:v>100.6</c:v>
                </c:pt>
                <c:pt idx="8">
                  <c:v>100.6</c:v>
                </c:pt>
                <c:pt idx="9">
                  <c:v>100.6</c:v>
                </c:pt>
                <c:pt idx="10">
                  <c:v>100.6</c:v>
                </c:pt>
                <c:pt idx="11">
                  <c:v>100.8</c:v>
                </c:pt>
                <c:pt idx="12">
                  <c:v>101.3</c:v>
                </c:pt>
                <c:pt idx="13">
                  <c:v>102</c:v>
                </c:pt>
                <c:pt idx="14">
                  <c:v>102.7</c:v>
                </c:pt>
                <c:pt idx="15">
                  <c:v>103.3</c:v>
                </c:pt>
                <c:pt idx="16">
                  <c:v>103.8</c:v>
                </c:pt>
                <c:pt idx="17">
                  <c:v>104.4</c:v>
                </c:pt>
                <c:pt idx="18">
                  <c:v>105</c:v>
                </c:pt>
                <c:pt idx="19">
                  <c:v>105.4</c:v>
                </c:pt>
                <c:pt idx="20">
                  <c:v>105.8</c:v>
                </c:pt>
                <c:pt idx="21">
                  <c:v>106</c:v>
                </c:pt>
                <c:pt idx="22">
                  <c:v>106.1</c:v>
                </c:pt>
                <c:pt idx="23">
                  <c:v>106.2</c:v>
                </c:pt>
                <c:pt idx="24">
                  <c:v>106.6</c:v>
                </c:pt>
                <c:pt idx="25">
                  <c:v>107.1</c:v>
                </c:pt>
                <c:pt idx="26">
                  <c:v>107.6</c:v>
                </c:pt>
                <c:pt idx="27">
                  <c:v>108</c:v>
                </c:pt>
                <c:pt idx="28">
                  <c:v>108.3</c:v>
                </c:pt>
                <c:pt idx="29" formatCode="General">
                  <c:v>108.6</c:v>
                </c:pt>
                <c:pt idx="30" formatCode="General">
                  <c:v>109</c:v>
                </c:pt>
                <c:pt idx="31" formatCode="General">
                  <c:v>109.3</c:v>
                </c:pt>
                <c:pt idx="32" formatCode="General">
                  <c:v>109.7</c:v>
                </c:pt>
                <c:pt idx="33" formatCode="General">
                  <c:v>110</c:v>
                </c:pt>
                <c:pt idx="34" formatCode="General">
                  <c:v>110.5</c:v>
                </c:pt>
                <c:pt idx="35" formatCode="General">
                  <c:v>111</c:v>
                </c:pt>
                <c:pt idx="36">
                  <c:v>111.5</c:v>
                </c:pt>
                <c:pt idx="37">
                  <c:v>111.8</c:v>
                </c:pt>
                <c:pt idx="38" formatCode="General">
                  <c:v>112</c:v>
                </c:pt>
                <c:pt idx="39">
                  <c:v>112.4</c:v>
                </c:pt>
                <c:pt idx="40" formatCode="General">
                  <c:v>113.1</c:v>
                </c:pt>
                <c:pt idx="41" formatCode="General">
                  <c:v>113.7</c:v>
                </c:pt>
                <c:pt idx="42" formatCode="General">
                  <c:v>114.4</c:v>
                </c:pt>
                <c:pt idx="43" formatCode="General">
                  <c:v>115.1</c:v>
                </c:pt>
                <c:pt idx="44" formatCode="General">
                  <c:v>116</c:v>
                </c:pt>
                <c:pt idx="45" formatCode="General">
                  <c:v>117.1</c:v>
                </c:pt>
                <c:pt idx="46" formatCode="General">
                  <c:v>118.2</c:v>
                </c:pt>
                <c:pt idx="47" formatCode="General">
                  <c:v>119.4</c:v>
                </c:pt>
                <c:pt idx="48">
                  <c:v>120.5</c:v>
                </c:pt>
                <c:pt idx="49" formatCode="General">
                  <c:v>121.2</c:v>
                </c:pt>
                <c:pt idx="50" formatCode="General">
                  <c:v>121.6</c:v>
                </c:pt>
                <c:pt idx="51" formatCode="General">
                  <c:v>121.7</c:v>
                </c:pt>
                <c:pt idx="52" formatCode="General">
                  <c:v>121.6</c:v>
                </c:pt>
                <c:pt idx="53" formatCode="General">
                  <c:v>121.6</c:v>
                </c:pt>
                <c:pt idx="54" formatCode="General">
                  <c:v>121.9</c:v>
                </c:pt>
                <c:pt idx="55" formatCode="General">
                  <c:v>122.3</c:v>
                </c:pt>
                <c:pt idx="56" formatCode="General">
                  <c:v>122.6</c:v>
                </c:pt>
                <c:pt idx="57" formatCode="General">
                  <c:v>123</c:v>
                </c:pt>
                <c:pt idx="58" formatCode="General">
                  <c:v>123.4</c:v>
                </c:pt>
                <c:pt idx="59" formatCode="General">
                  <c:v>123.5</c:v>
                </c:pt>
                <c:pt idx="60" formatCode="General">
                  <c:v>123.1</c:v>
                </c:pt>
                <c:pt idx="61" formatCode="General">
                  <c:v>122.4</c:v>
                </c:pt>
                <c:pt idx="62" formatCode="General">
                  <c:v>121.9</c:v>
                </c:pt>
                <c:pt idx="63" formatCode="General">
                  <c:v>121.5</c:v>
                </c:pt>
                <c:pt idx="64" formatCode="General">
                  <c:v>121.3</c:v>
                </c:pt>
                <c:pt idx="65" formatCode="General">
                  <c:v>121.6</c:v>
                </c:pt>
                <c:pt idx="66" formatCode="General">
                  <c:v>121.8</c:v>
                </c:pt>
                <c:pt idx="67" formatCode="General">
                  <c:v>121.8</c:v>
                </c:pt>
                <c:pt idx="68" formatCode="General">
                  <c:v>121.5</c:v>
                </c:pt>
                <c:pt idx="69" formatCode="General">
                  <c:v>121.2</c:v>
                </c:pt>
                <c:pt idx="70" formatCode="General">
                  <c:v>120.9</c:v>
                </c:pt>
                <c:pt idx="71" formatCode="General">
                  <c:v>121</c:v>
                </c:pt>
                <c:pt idx="72" formatCode="General">
                  <c:v>121.7</c:v>
                </c:pt>
                <c:pt idx="73" formatCode="General">
                  <c:v>122.7</c:v>
                </c:pt>
                <c:pt idx="74" formatCode="General">
                  <c:v>123.8</c:v>
                </c:pt>
                <c:pt idx="75" formatCode="General">
                  <c:v>125</c:v>
                </c:pt>
                <c:pt idx="76" formatCode="General">
                  <c:v>126.2</c:v>
                </c:pt>
                <c:pt idx="77" formatCode="General">
                  <c:v>127.2</c:v>
                </c:pt>
                <c:pt idx="78" formatCode="General">
                  <c:v>128.1</c:v>
                </c:pt>
                <c:pt idx="79" formatCode="General">
                  <c:v>129</c:v>
                </c:pt>
                <c:pt idx="80" formatCode="General">
                  <c:v>130.1</c:v>
                </c:pt>
                <c:pt idx="81" formatCode="General">
                  <c:v>131.4</c:v>
                </c:pt>
                <c:pt idx="82" formatCode="General">
                  <c:v>132.80000000000001</c:v>
                </c:pt>
                <c:pt idx="83" formatCode="General">
                  <c:v>133.80000000000001</c:v>
                </c:pt>
                <c:pt idx="84" formatCode="General">
                  <c:v>134.69999999999999</c:v>
                </c:pt>
                <c:pt idx="85" formatCode="General">
                  <c:v>135.80000000000001</c:v>
                </c:pt>
                <c:pt idx="86" formatCode="General">
                  <c:v>137.19999999999999</c:v>
                </c:pt>
                <c:pt idx="87" formatCode="General">
                  <c:v>138.69999999999999</c:v>
                </c:pt>
                <c:pt idx="88" formatCode="General">
                  <c:v>139.80000000000001</c:v>
                </c:pt>
                <c:pt idx="89" formatCode="General">
                  <c:v>140.6</c:v>
                </c:pt>
                <c:pt idx="90" formatCode="General">
                  <c:v>141.30000000000001</c:v>
                </c:pt>
                <c:pt idx="91" formatCode="General">
                  <c:v>142.19999999999999</c:v>
                </c:pt>
                <c:pt idx="92" formatCode="General">
                  <c:v>143</c:v>
                </c:pt>
                <c:pt idx="93" formatCode="General">
                  <c:v>143.6</c:v>
                </c:pt>
                <c:pt idx="94" formatCode="General">
                  <c:v>144.30000000000001</c:v>
                </c:pt>
                <c:pt idx="95" formatCode="General">
                  <c:v>144.80000000000001</c:v>
                </c:pt>
                <c:pt idx="96" formatCode="General">
                  <c:v>145.1</c:v>
                </c:pt>
                <c:pt idx="97" formatCode="General">
                  <c:v>145.1</c:v>
                </c:pt>
                <c:pt idx="98" formatCode="General">
                  <c:v>144.9</c:v>
                </c:pt>
                <c:pt idx="99" formatCode="General">
                  <c:v>144.9</c:v>
                </c:pt>
                <c:pt idx="100" formatCode="General">
                  <c:v>145.1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BDBA-4045-AE1F-DA9A9D133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5400696"/>
        <c:axId val="33540304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trendit!$G$6</c15:sqref>
                        </c15:formulaRef>
                      </c:ext>
                    </c:extLst>
                    <c:strCache>
                      <c:ptCount val="1"/>
                      <c:pt idx="0">
                        <c:v>P-S+Joroinen</c:v>
                      </c:pt>
                    </c:strCache>
                  </c:strRef>
                </c:tx>
                <c:spPr>
                  <a:ln w="38100" cap="flat" cmpd="dbl" algn="ctr">
                    <a:solidFill>
                      <a:schemeClr val="accent1"/>
                    </a:solidFill>
                    <a:miter lim="800000"/>
                  </a:ln>
                  <a:effectLst/>
                </c:spPr>
                <c:marker>
                  <c:symbol val="none"/>
                </c:marker>
                <c:dLbls>
                  <c:dLbl>
                    <c:idx val="160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BDBA-4045-AE1F-DA9A9D1337FD}"/>
                      </c:ext>
                    </c:extLst>
                  </c:dLbl>
                  <c:numFmt formatCode="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rgbClr val="FF0000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trendit!$B$127:$B$227</c15:sqref>
                        </c15:formulaRef>
                      </c:ext>
                    </c:extLst>
                    <c:strCache>
                      <c:ptCount val="97"/>
                      <c:pt idx="0">
                        <c:v>2015</c:v>
                      </c:pt>
                      <c:pt idx="12">
                        <c:v>2016</c:v>
                      </c:pt>
                      <c:pt idx="24">
                        <c:v>2017</c:v>
                      </c:pt>
                      <c:pt idx="36">
                        <c:v>2018</c:v>
                      </c:pt>
                      <c:pt idx="48">
                        <c:v>2019</c:v>
                      </c:pt>
                      <c:pt idx="60">
                        <c:v>2020</c:v>
                      </c:pt>
                      <c:pt idx="72">
                        <c:v>2021</c:v>
                      </c:pt>
                      <c:pt idx="84">
                        <c:v>2022</c:v>
                      </c:pt>
                      <c:pt idx="96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trendit!$G$7:$G$174</c15:sqref>
                        </c15:formulaRef>
                      </c:ext>
                    </c:extLst>
                    <c:numCache>
                      <c:formatCode>0.0</c:formatCode>
                      <c:ptCount val="48"/>
                      <c:pt idx="0">
                        <c:v>98.5</c:v>
                      </c:pt>
                      <c:pt idx="1">
                        <c:v>98.9</c:v>
                      </c:pt>
                      <c:pt idx="2">
                        <c:v>99.2</c:v>
                      </c:pt>
                      <c:pt idx="3">
                        <c:v>99.2</c:v>
                      </c:pt>
                      <c:pt idx="4">
                        <c:v>99.3</c:v>
                      </c:pt>
                      <c:pt idx="5">
                        <c:v>99.7</c:v>
                      </c:pt>
                      <c:pt idx="6">
                        <c:v>100.1</c:v>
                      </c:pt>
                      <c:pt idx="7">
                        <c:v>100.2</c:v>
                      </c:pt>
                      <c:pt idx="8">
                        <c:v>100.3</c:v>
                      </c:pt>
                      <c:pt idx="9">
                        <c:v>100.4</c:v>
                      </c:pt>
                      <c:pt idx="10">
                        <c:v>100.6</c:v>
                      </c:pt>
                      <c:pt idx="11">
                        <c:v>100.8</c:v>
                      </c:pt>
                      <c:pt idx="12">
                        <c:v>101.1</c:v>
                      </c:pt>
                      <c:pt idx="13">
                        <c:v>101.4</c:v>
                      </c:pt>
                      <c:pt idx="14">
                        <c:v>101.9</c:v>
                      </c:pt>
                      <c:pt idx="15">
                        <c:v>102.4</c:v>
                      </c:pt>
                      <c:pt idx="16">
                        <c:v>102.7</c:v>
                      </c:pt>
                      <c:pt idx="17">
                        <c:v>103.1</c:v>
                      </c:pt>
                      <c:pt idx="18">
                        <c:v>103.5</c:v>
                      </c:pt>
                      <c:pt idx="19">
                        <c:v>103.9</c:v>
                      </c:pt>
                      <c:pt idx="20">
                        <c:v>104.5</c:v>
                      </c:pt>
                      <c:pt idx="21">
                        <c:v>105.2</c:v>
                      </c:pt>
                      <c:pt idx="22">
                        <c:v>105.9</c:v>
                      </c:pt>
                      <c:pt idx="23">
                        <c:v>106.6</c:v>
                      </c:pt>
                      <c:pt idx="24">
                        <c:v>107.1</c:v>
                      </c:pt>
                      <c:pt idx="25">
                        <c:v>107.2</c:v>
                      </c:pt>
                      <c:pt idx="26">
                        <c:v>107.2</c:v>
                      </c:pt>
                      <c:pt idx="27">
                        <c:v>107.3</c:v>
                      </c:pt>
                      <c:pt idx="28">
                        <c:v>107.6</c:v>
                      </c:pt>
                      <c:pt idx="29" formatCode="General">
                        <c:v>108.2</c:v>
                      </c:pt>
                      <c:pt idx="30" formatCode="General">
                        <c:v>108.7</c:v>
                      </c:pt>
                      <c:pt idx="31" formatCode="General">
                        <c:v>109.2</c:v>
                      </c:pt>
                      <c:pt idx="32" formatCode="General">
                        <c:v>109.8</c:v>
                      </c:pt>
                      <c:pt idx="33" formatCode="General">
                        <c:v>110.5</c:v>
                      </c:pt>
                      <c:pt idx="34" formatCode="General">
                        <c:v>111.2</c:v>
                      </c:pt>
                      <c:pt idx="35" formatCode="General">
                        <c:v>111.9</c:v>
                      </c:pt>
                      <c:pt idx="36">
                        <c:v>112.3</c:v>
                      </c:pt>
                      <c:pt idx="37">
                        <c:v>112.4</c:v>
                      </c:pt>
                      <c:pt idx="38" formatCode="General">
                        <c:v>112.5</c:v>
                      </c:pt>
                      <c:pt idx="39">
                        <c:v>112.8</c:v>
                      </c:pt>
                      <c:pt idx="40" formatCode="General">
                        <c:v>113.3</c:v>
                      </c:pt>
                      <c:pt idx="41" formatCode="General">
                        <c:v>113.6</c:v>
                      </c:pt>
                      <c:pt idx="42" formatCode="General">
                        <c:v>113.8</c:v>
                      </c:pt>
                      <c:pt idx="43" formatCode="General">
                        <c:v>114</c:v>
                      </c:pt>
                      <c:pt idx="44" formatCode="General">
                        <c:v>114.5</c:v>
                      </c:pt>
                      <c:pt idx="45" formatCode="General">
                        <c:v>115.1</c:v>
                      </c:pt>
                      <c:pt idx="46" formatCode="General">
                        <c:v>115.9</c:v>
                      </c:pt>
                      <c:pt idx="47" formatCode="General">
                        <c:v>116.5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BDBA-4045-AE1F-DA9A9D1337FD}"/>
                  </c:ext>
                </c:extLst>
              </c15:ser>
            </c15:filteredLineSeries>
          </c:ext>
        </c:extLst>
      </c:lineChart>
      <c:catAx>
        <c:axId val="335400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3175" cap="flat" cmpd="sng" algn="ctr">
            <a:noFill/>
            <a:round/>
            <a:tailEnd type="none" w="med" len="lg"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335403048"/>
        <c:crosses val="autoZero"/>
        <c:auto val="1"/>
        <c:lblAlgn val="ctr"/>
        <c:lblOffset val="100"/>
        <c:tickLblSkip val="12"/>
        <c:tickMarkSkip val="12"/>
        <c:noMultiLvlLbl val="0"/>
      </c:catAx>
      <c:valAx>
        <c:axId val="335403048"/>
        <c:scaling>
          <c:orientation val="minMax"/>
          <c:max val="16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US" dirty="0"/>
                  <a:t>2015=100</a:t>
                </a:r>
              </a:p>
            </c:rich>
          </c:tx>
          <c:layout>
            <c:manualLayout>
              <c:xMode val="edge"/>
              <c:yMode val="edge"/>
              <c:x val="9.7583635195131911E-4"/>
              <c:y val="2.88116919178292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335400696"/>
        <c:crosses val="autoZero"/>
        <c:crossBetween val="midCat"/>
        <c:majorUnit val="10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6670419379506343"/>
          <c:y val="0.65997312509078265"/>
          <c:w val="0.30310036359098064"/>
          <c:h val="0.17680992063492063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noFill/>
      <a:round/>
    </a:ln>
    <a:effectLst/>
  </c:spPr>
  <c:txPr>
    <a:bodyPr/>
    <a:lstStyle/>
    <a:p>
      <a:pPr>
        <a:defRPr sz="1200">
          <a:latin typeface="Corbel" panose="020B0503020204020204" pitchFamily="34" charset="0"/>
        </a:defRPr>
      </a:pPr>
      <a:endParaRPr lang="fi-FI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460980666059162"/>
          <c:y val="0.17296908181261927"/>
          <c:w val="0.46651482896183522"/>
          <c:h val="0.7226289457581974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F-4941-A016-9A01A31507D5}"/>
              </c:ext>
            </c:extLst>
          </c:dPt>
          <c:dPt>
            <c:idx val="1"/>
            <c:bubble3D val="0"/>
            <c:spPr>
              <a:solidFill>
                <a:srgbClr val="E27E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FF-4941-A016-9A01A31507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FF-4941-A016-9A01A31507D5}"/>
              </c:ext>
            </c:extLst>
          </c:dPt>
          <c:dLbls>
            <c:dLbl>
              <c:idx val="0"/>
              <c:layout>
                <c:manualLayout>
                  <c:x val="0.26808939789270586"/>
                  <c:y val="-0.2273341611776986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83876280949962"/>
                      <c:h val="0.25803483165006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FF-4941-A016-9A01A31507D5}"/>
                </c:ext>
              </c:extLst>
            </c:dLbl>
            <c:dLbl>
              <c:idx val="1"/>
              <c:layout>
                <c:manualLayout>
                  <c:x val="-0.18703132601892683"/>
                  <c:y val="-6.847188435309070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006805051114996"/>
                      <c:h val="0.319831570339797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DFF-4941-A016-9A01A31507D5}"/>
                </c:ext>
              </c:extLst>
            </c:dLbl>
            <c:dLbl>
              <c:idx val="2"/>
              <c:layout>
                <c:manualLayout>
                  <c:x val="2.0087965693611768E-2"/>
                  <c:y val="-0.10668814262918572"/>
                </c:manualLayout>
              </c:layout>
              <c:tx>
                <c:rich>
                  <a:bodyPr/>
                  <a:lstStyle/>
                  <a:p>
                    <a:fld id="{F18F5766-B6FE-4C5E-8A99-ED72CED06745}" type="CATEGORYNAME">
                      <a:rPr lang="en-US"/>
                      <a:pPr/>
                      <a:t>[LUOKAN NIMI]</a:t>
                    </a:fld>
                    <a:r>
                      <a:rPr lang="en-US" baseline="0" dirty="0"/>
                      <a:t>
1343,</a:t>
                    </a:r>
                    <a:fld id="{BA46B2C4-E22B-483F-BC65-CF7C8717E17E}" type="PERCENTAGE">
                      <a:rPr lang="en-US" baseline="0" smtClean="0"/>
                      <a:pPr/>
                      <a:t>[PROSENTTI]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FF-4941-A016-9A01A31507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'Taajama, haja-asutus'!$B$20:$B$22</c:f>
              <c:strCache>
                <c:ptCount val="3"/>
                <c:pt idx="0">
                  <c:v>Taajama-alueet</c:v>
                </c:pt>
                <c:pt idx="1">
                  <c:v>Haja-asutusalueet</c:v>
                </c:pt>
                <c:pt idx="2">
                  <c:v>Tuntematon</c:v>
                </c:pt>
              </c:strCache>
            </c:strRef>
          </c:cat>
          <c:val>
            <c:numRef>
              <c:f>'Taajama, haja-asutus'!$F$20:$F$22</c:f>
              <c:numCache>
                <c:formatCode>_-* #\ ##0_-;\-* #\ ##0_-;_-* "-"??_-;_-@_-</c:formatCode>
                <c:ptCount val="3"/>
                <c:pt idx="0">
                  <c:v>105764</c:v>
                </c:pt>
                <c:pt idx="1">
                  <c:v>15487</c:v>
                </c:pt>
                <c:pt idx="2">
                  <c:v>1343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FF-4941-A016-9A01A3150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fi-FI" sz="1600" cap="none" baseline="0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Palkkasumma, trendi</a:t>
            </a:r>
          </a:p>
        </c:rich>
      </c:tx>
      <c:layout>
        <c:manualLayout>
          <c:xMode val="edge"/>
          <c:yMode val="edge"/>
          <c:x val="0.2237287623377861"/>
          <c:y val="3.275964977515959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1138001155401502"/>
          <c:y val="0.16870753968253968"/>
          <c:w val="0.75360736196319023"/>
          <c:h val="0.7144425154320988"/>
        </c:manualLayout>
      </c:layout>
      <c:lineChart>
        <c:grouping val="standard"/>
        <c:varyColors val="0"/>
        <c:ser>
          <c:idx val="4"/>
          <c:order val="0"/>
          <c:tx>
            <c:strRef>
              <c:f>trendit!$K$6</c:f>
              <c:strCache>
                <c:ptCount val="1"/>
                <c:pt idx="0">
                  <c:v>Koko maa</c:v>
                </c:pt>
              </c:strCache>
            </c:strRef>
          </c:tx>
          <c:spPr>
            <a:ln w="38100" cap="flat" cmpd="sng" algn="ctr">
              <a:solidFill>
                <a:srgbClr val="E56954"/>
              </a:solidFill>
              <a:prstDash val="sysDot"/>
              <a:miter lim="800000"/>
            </a:ln>
            <a:effectLst/>
          </c:spPr>
          <c:marker>
            <c:symbol val="none"/>
          </c:marker>
          <c:dLbls>
            <c:dLbl>
              <c:idx val="10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3-489C-BC52-03CDB02FAD5A}"/>
                </c:ext>
              </c:extLst>
            </c:dLbl>
            <c:dLbl>
              <c:idx val="14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03-489C-BC52-03CDB02FA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trendit!$I$127:$I$228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trendit!$K$127:$K$228</c:f>
              <c:numCache>
                <c:formatCode>0.0</c:formatCode>
                <c:ptCount val="102"/>
                <c:pt idx="0">
                  <c:v>99.8</c:v>
                </c:pt>
                <c:pt idx="1">
                  <c:v>99.9</c:v>
                </c:pt>
                <c:pt idx="2">
                  <c:v>100</c:v>
                </c:pt>
                <c:pt idx="3">
                  <c:v>100.2</c:v>
                </c:pt>
                <c:pt idx="4">
                  <c:v>100.2</c:v>
                </c:pt>
                <c:pt idx="5">
                  <c:v>100.2</c:v>
                </c:pt>
                <c:pt idx="6">
                  <c:v>100.2</c:v>
                </c:pt>
                <c:pt idx="7">
                  <c:v>100.2</c:v>
                </c:pt>
                <c:pt idx="8">
                  <c:v>100.2</c:v>
                </c:pt>
                <c:pt idx="9">
                  <c:v>100.3</c:v>
                </c:pt>
                <c:pt idx="10">
                  <c:v>100.5</c:v>
                </c:pt>
                <c:pt idx="11">
                  <c:v>100.6</c:v>
                </c:pt>
                <c:pt idx="12">
                  <c:v>100.8</c:v>
                </c:pt>
                <c:pt idx="13">
                  <c:v>101</c:v>
                </c:pt>
                <c:pt idx="14">
                  <c:v>101.1</c:v>
                </c:pt>
                <c:pt idx="15">
                  <c:v>101.2</c:v>
                </c:pt>
                <c:pt idx="16">
                  <c:v>101.3</c:v>
                </c:pt>
                <c:pt idx="17">
                  <c:v>101.5</c:v>
                </c:pt>
                <c:pt idx="18">
                  <c:v>101.7</c:v>
                </c:pt>
                <c:pt idx="19">
                  <c:v>101.8</c:v>
                </c:pt>
                <c:pt idx="20">
                  <c:v>101.9</c:v>
                </c:pt>
                <c:pt idx="21">
                  <c:v>102</c:v>
                </c:pt>
                <c:pt idx="22">
                  <c:v>102.1</c:v>
                </c:pt>
                <c:pt idx="23">
                  <c:v>102.3</c:v>
                </c:pt>
                <c:pt idx="24">
                  <c:v>102.5</c:v>
                </c:pt>
                <c:pt idx="25">
                  <c:v>102.7</c:v>
                </c:pt>
                <c:pt idx="26">
                  <c:v>102.9</c:v>
                </c:pt>
                <c:pt idx="27">
                  <c:v>103.1</c:v>
                </c:pt>
                <c:pt idx="28">
                  <c:v>103.4</c:v>
                </c:pt>
                <c:pt idx="29">
                  <c:v>103.6</c:v>
                </c:pt>
                <c:pt idx="30">
                  <c:v>103.9</c:v>
                </c:pt>
                <c:pt idx="31">
                  <c:v>104.3</c:v>
                </c:pt>
                <c:pt idx="32">
                  <c:v>104.8</c:v>
                </c:pt>
                <c:pt idx="33">
                  <c:v>105.2</c:v>
                </c:pt>
                <c:pt idx="34">
                  <c:v>105.5</c:v>
                </c:pt>
                <c:pt idx="35">
                  <c:v>105.9</c:v>
                </c:pt>
                <c:pt idx="36">
                  <c:v>106.4</c:v>
                </c:pt>
                <c:pt idx="37">
                  <c:v>106.9</c:v>
                </c:pt>
                <c:pt idx="38">
                  <c:v>107.4</c:v>
                </c:pt>
                <c:pt idx="39">
                  <c:v>107.7</c:v>
                </c:pt>
                <c:pt idx="40">
                  <c:v>108.1</c:v>
                </c:pt>
                <c:pt idx="41">
                  <c:v>108.4</c:v>
                </c:pt>
                <c:pt idx="42" formatCode="General">
                  <c:v>108.8</c:v>
                </c:pt>
                <c:pt idx="43" formatCode="General">
                  <c:v>109.2</c:v>
                </c:pt>
                <c:pt idx="44" formatCode="General">
                  <c:v>109.6</c:v>
                </c:pt>
                <c:pt idx="45" formatCode="General">
                  <c:v>110.1</c:v>
                </c:pt>
                <c:pt idx="46" formatCode="General">
                  <c:v>110.5</c:v>
                </c:pt>
                <c:pt idx="47" formatCode="General">
                  <c:v>110.9</c:v>
                </c:pt>
                <c:pt idx="48" formatCode="General">
                  <c:v>111.2</c:v>
                </c:pt>
                <c:pt idx="49" formatCode="General">
                  <c:v>111.5</c:v>
                </c:pt>
                <c:pt idx="50" formatCode="General">
                  <c:v>111.8</c:v>
                </c:pt>
                <c:pt idx="51" formatCode="General">
                  <c:v>112.2</c:v>
                </c:pt>
                <c:pt idx="52" formatCode="General">
                  <c:v>112.5</c:v>
                </c:pt>
                <c:pt idx="53" formatCode="General">
                  <c:v>112.6</c:v>
                </c:pt>
                <c:pt idx="54" formatCode="General">
                  <c:v>112.8</c:v>
                </c:pt>
                <c:pt idx="55" formatCode="General">
                  <c:v>113</c:v>
                </c:pt>
                <c:pt idx="56" formatCode="General">
                  <c:v>113.2</c:v>
                </c:pt>
                <c:pt idx="57" formatCode="General">
                  <c:v>113.4</c:v>
                </c:pt>
                <c:pt idx="58" formatCode="General">
                  <c:v>113.6</c:v>
                </c:pt>
                <c:pt idx="59" formatCode="General">
                  <c:v>113.7</c:v>
                </c:pt>
                <c:pt idx="60">
                  <c:v>113.8</c:v>
                </c:pt>
                <c:pt idx="61">
                  <c:v>113.8</c:v>
                </c:pt>
                <c:pt idx="62">
                  <c:v>113.8</c:v>
                </c:pt>
                <c:pt idx="63">
                  <c:v>113.7</c:v>
                </c:pt>
                <c:pt idx="64">
                  <c:v>113.9</c:v>
                </c:pt>
                <c:pt idx="65">
                  <c:v>114.1</c:v>
                </c:pt>
                <c:pt idx="66">
                  <c:v>114.5</c:v>
                </c:pt>
                <c:pt idx="67">
                  <c:v>114.7</c:v>
                </c:pt>
                <c:pt idx="68">
                  <c:v>115</c:v>
                </c:pt>
                <c:pt idx="69">
                  <c:v>115.2</c:v>
                </c:pt>
                <c:pt idx="70">
                  <c:v>115.5</c:v>
                </c:pt>
                <c:pt idx="71">
                  <c:v>115.7</c:v>
                </c:pt>
                <c:pt idx="72">
                  <c:v>115.9</c:v>
                </c:pt>
                <c:pt idx="73">
                  <c:v>116.1</c:v>
                </c:pt>
                <c:pt idx="74">
                  <c:v>116.4</c:v>
                </c:pt>
                <c:pt idx="75">
                  <c:v>116.9</c:v>
                </c:pt>
                <c:pt idx="76">
                  <c:v>117.4</c:v>
                </c:pt>
                <c:pt idx="77">
                  <c:v>117.9</c:v>
                </c:pt>
                <c:pt idx="78">
                  <c:v>118.5</c:v>
                </c:pt>
                <c:pt idx="79">
                  <c:v>119</c:v>
                </c:pt>
                <c:pt idx="80">
                  <c:v>119.6</c:v>
                </c:pt>
                <c:pt idx="81">
                  <c:v>120.2</c:v>
                </c:pt>
                <c:pt idx="82">
                  <c:v>120.9</c:v>
                </c:pt>
                <c:pt idx="83">
                  <c:v>121.7</c:v>
                </c:pt>
                <c:pt idx="84">
                  <c:v>122.6</c:v>
                </c:pt>
                <c:pt idx="85">
                  <c:v>123.4</c:v>
                </c:pt>
                <c:pt idx="86">
                  <c:v>124</c:v>
                </c:pt>
                <c:pt idx="87">
                  <c:v>124.6</c:v>
                </c:pt>
                <c:pt idx="88">
                  <c:v>125</c:v>
                </c:pt>
                <c:pt idx="89">
                  <c:v>125.4</c:v>
                </c:pt>
                <c:pt idx="90">
                  <c:v>125.9</c:v>
                </c:pt>
                <c:pt idx="91">
                  <c:v>126.5</c:v>
                </c:pt>
                <c:pt idx="92">
                  <c:v>127.1</c:v>
                </c:pt>
                <c:pt idx="93">
                  <c:v>127.7</c:v>
                </c:pt>
                <c:pt idx="94">
                  <c:v>128.19999999999999</c:v>
                </c:pt>
                <c:pt idx="95">
                  <c:v>128.69999999999999</c:v>
                </c:pt>
                <c:pt idx="96">
                  <c:v>129.4</c:v>
                </c:pt>
                <c:pt idx="97">
                  <c:v>130.1</c:v>
                </c:pt>
                <c:pt idx="98">
                  <c:v>131</c:v>
                </c:pt>
                <c:pt idx="99">
                  <c:v>131.80000000000001</c:v>
                </c:pt>
                <c:pt idx="100">
                  <c:v>132.69999999999999</c:v>
                </c:pt>
                <c:pt idx="101">
                  <c:v>133.6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03-489C-BC52-03CDB02FAD5A}"/>
            </c:ext>
          </c:extLst>
        </c:ser>
        <c:ser>
          <c:idx val="0"/>
          <c:order val="1"/>
          <c:tx>
            <c:strRef>
              <c:f>trendit!$L$6</c:f>
              <c:strCache>
                <c:ptCount val="1"/>
                <c:pt idx="0">
                  <c:v>Kuopio</c:v>
                </c:pt>
              </c:strCache>
            </c:strRef>
          </c:tx>
          <c:spPr>
            <a:ln w="28575" cap="flat" cmpd="sng" algn="ctr">
              <a:solidFill>
                <a:srgbClr val="5971DF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101"/>
              <c:layout>
                <c:manualLayout>
                  <c:x val="-1.2380740928853017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CF1C7B7-F614-47F2-9674-7A186DD6E73E}" type="VALUE">
                      <a:rPr lang="en-US" dirty="0">
                        <a:solidFill>
                          <a:schemeClr val="accent5"/>
                        </a:solidFill>
                      </a:rPr>
                      <a:pPr>
                        <a:defRPr sz="1200" b="1">
                          <a:solidFill>
                            <a:schemeClr val="accent5"/>
                          </a:solidFill>
                        </a:defRPr>
                      </a:pPr>
                      <a:t>[ARVO]</a:t>
                    </a:fld>
                    <a:endParaRPr lang="fi-F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03-489C-BC52-03CDB02FA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trendit!$I$127:$I$228</c:f>
              <c:strCache>
                <c:ptCount val="97"/>
                <c:pt idx="0">
                  <c:v>2015</c:v>
                </c:pt>
                <c:pt idx="12">
                  <c:v>2016</c:v>
                </c:pt>
                <c:pt idx="24">
                  <c:v>2017</c:v>
                </c:pt>
                <c:pt idx="36">
                  <c:v>2018</c:v>
                </c:pt>
                <c:pt idx="48">
                  <c:v>2019</c:v>
                </c:pt>
                <c:pt idx="60">
                  <c:v>2020</c:v>
                </c:pt>
                <c:pt idx="72">
                  <c:v>2021</c:v>
                </c:pt>
                <c:pt idx="84">
                  <c:v>2022</c:v>
                </c:pt>
                <c:pt idx="96">
                  <c:v>2023</c:v>
                </c:pt>
              </c:strCache>
            </c:strRef>
          </c:cat>
          <c:val>
            <c:numRef>
              <c:f>trendit!$L$127:$L$228</c:f>
              <c:numCache>
                <c:formatCode>0.0</c:formatCode>
                <c:ptCount val="102"/>
                <c:pt idx="0">
                  <c:v>99.5</c:v>
                </c:pt>
                <c:pt idx="1">
                  <c:v>99.4</c:v>
                </c:pt>
                <c:pt idx="2">
                  <c:v>99.5</c:v>
                </c:pt>
                <c:pt idx="3">
                  <c:v>99.8</c:v>
                </c:pt>
                <c:pt idx="4">
                  <c:v>99.9</c:v>
                </c:pt>
                <c:pt idx="5">
                  <c:v>100.1</c:v>
                </c:pt>
                <c:pt idx="6">
                  <c:v>100.4</c:v>
                </c:pt>
                <c:pt idx="7">
                  <c:v>100.4</c:v>
                </c:pt>
                <c:pt idx="8">
                  <c:v>100.2</c:v>
                </c:pt>
                <c:pt idx="9">
                  <c:v>100.4</c:v>
                </c:pt>
                <c:pt idx="10">
                  <c:v>100.8</c:v>
                </c:pt>
                <c:pt idx="11">
                  <c:v>101.2</c:v>
                </c:pt>
                <c:pt idx="12">
                  <c:v>101.7</c:v>
                </c:pt>
                <c:pt idx="13">
                  <c:v>102.4</c:v>
                </c:pt>
                <c:pt idx="14">
                  <c:v>103</c:v>
                </c:pt>
                <c:pt idx="15">
                  <c:v>103.1</c:v>
                </c:pt>
                <c:pt idx="16">
                  <c:v>103.2</c:v>
                </c:pt>
                <c:pt idx="17">
                  <c:v>103.6</c:v>
                </c:pt>
                <c:pt idx="18">
                  <c:v>104.3</c:v>
                </c:pt>
                <c:pt idx="19">
                  <c:v>104.7</c:v>
                </c:pt>
                <c:pt idx="20">
                  <c:v>104.9</c:v>
                </c:pt>
                <c:pt idx="21">
                  <c:v>105.1</c:v>
                </c:pt>
                <c:pt idx="22">
                  <c:v>105.2</c:v>
                </c:pt>
                <c:pt idx="23">
                  <c:v>105.5</c:v>
                </c:pt>
                <c:pt idx="24">
                  <c:v>106.1</c:v>
                </c:pt>
                <c:pt idx="25">
                  <c:v>106.4</c:v>
                </c:pt>
                <c:pt idx="26">
                  <c:v>106.3</c:v>
                </c:pt>
                <c:pt idx="27">
                  <c:v>106.6</c:v>
                </c:pt>
                <c:pt idx="28">
                  <c:v>106.9</c:v>
                </c:pt>
                <c:pt idx="29">
                  <c:v>107.1</c:v>
                </c:pt>
                <c:pt idx="30">
                  <c:v>107.2</c:v>
                </c:pt>
                <c:pt idx="31">
                  <c:v>107.8</c:v>
                </c:pt>
                <c:pt idx="32">
                  <c:v>108.5</c:v>
                </c:pt>
                <c:pt idx="33">
                  <c:v>108.9</c:v>
                </c:pt>
                <c:pt idx="34">
                  <c:v>109.2</c:v>
                </c:pt>
                <c:pt idx="35">
                  <c:v>109.7</c:v>
                </c:pt>
                <c:pt idx="36">
                  <c:v>110.2</c:v>
                </c:pt>
                <c:pt idx="37">
                  <c:v>110.9</c:v>
                </c:pt>
                <c:pt idx="38">
                  <c:v>111.7</c:v>
                </c:pt>
                <c:pt idx="39">
                  <c:v>112.4</c:v>
                </c:pt>
                <c:pt idx="40">
                  <c:v>112.9</c:v>
                </c:pt>
                <c:pt idx="41">
                  <c:v>113.1</c:v>
                </c:pt>
                <c:pt idx="42">
                  <c:v>113.2</c:v>
                </c:pt>
                <c:pt idx="43">
                  <c:v>113.9</c:v>
                </c:pt>
                <c:pt idx="44">
                  <c:v>114.8</c:v>
                </c:pt>
                <c:pt idx="45">
                  <c:v>115.7</c:v>
                </c:pt>
                <c:pt idx="46">
                  <c:v>116.4</c:v>
                </c:pt>
                <c:pt idx="47">
                  <c:v>116.8</c:v>
                </c:pt>
                <c:pt idx="48" formatCode="General">
                  <c:v>117.1</c:v>
                </c:pt>
                <c:pt idx="49" formatCode="General">
                  <c:v>117.5</c:v>
                </c:pt>
                <c:pt idx="50" formatCode="General">
                  <c:v>118.2</c:v>
                </c:pt>
                <c:pt idx="51" formatCode="General">
                  <c:v>118.7</c:v>
                </c:pt>
                <c:pt idx="52" formatCode="General">
                  <c:v>118.7</c:v>
                </c:pt>
                <c:pt idx="53" formatCode="General">
                  <c:v>118.3</c:v>
                </c:pt>
                <c:pt idx="54" formatCode="General">
                  <c:v>118.1</c:v>
                </c:pt>
                <c:pt idx="55" formatCode="General">
                  <c:v>118.5</c:v>
                </c:pt>
                <c:pt idx="56" formatCode="General">
                  <c:v>119</c:v>
                </c:pt>
                <c:pt idx="57" formatCode="General">
                  <c:v>119.4</c:v>
                </c:pt>
                <c:pt idx="58" formatCode="General">
                  <c:v>119.6</c:v>
                </c:pt>
                <c:pt idx="59" formatCode="General">
                  <c:v>119.7</c:v>
                </c:pt>
                <c:pt idx="60">
                  <c:v>119.5</c:v>
                </c:pt>
                <c:pt idx="61">
                  <c:v>119.2</c:v>
                </c:pt>
                <c:pt idx="62">
                  <c:v>118.9</c:v>
                </c:pt>
                <c:pt idx="63">
                  <c:v>118.9</c:v>
                </c:pt>
                <c:pt idx="64">
                  <c:v>119.2</c:v>
                </c:pt>
                <c:pt idx="65">
                  <c:v>119.9</c:v>
                </c:pt>
                <c:pt idx="66">
                  <c:v>120.8</c:v>
                </c:pt>
                <c:pt idx="67">
                  <c:v>121.3</c:v>
                </c:pt>
                <c:pt idx="68">
                  <c:v>121.3</c:v>
                </c:pt>
                <c:pt idx="69">
                  <c:v>121.4</c:v>
                </c:pt>
                <c:pt idx="70">
                  <c:v>121.7</c:v>
                </c:pt>
                <c:pt idx="71">
                  <c:v>122</c:v>
                </c:pt>
                <c:pt idx="72">
                  <c:v>122.3</c:v>
                </c:pt>
                <c:pt idx="73">
                  <c:v>122.6</c:v>
                </c:pt>
                <c:pt idx="74">
                  <c:v>123.2</c:v>
                </c:pt>
                <c:pt idx="75">
                  <c:v>124</c:v>
                </c:pt>
                <c:pt idx="76">
                  <c:v>125</c:v>
                </c:pt>
                <c:pt idx="77">
                  <c:v>125.7</c:v>
                </c:pt>
                <c:pt idx="78">
                  <c:v>126.1</c:v>
                </c:pt>
                <c:pt idx="79">
                  <c:v>126.2</c:v>
                </c:pt>
                <c:pt idx="80">
                  <c:v>126.6</c:v>
                </c:pt>
                <c:pt idx="81">
                  <c:v>127.1</c:v>
                </c:pt>
                <c:pt idx="82">
                  <c:v>127.8</c:v>
                </c:pt>
                <c:pt idx="83">
                  <c:v>129.1</c:v>
                </c:pt>
                <c:pt idx="84">
                  <c:v>130.5</c:v>
                </c:pt>
                <c:pt idx="85">
                  <c:v>131.4</c:v>
                </c:pt>
                <c:pt idx="86">
                  <c:v>131.69999999999999</c:v>
                </c:pt>
                <c:pt idx="87">
                  <c:v>131.9</c:v>
                </c:pt>
                <c:pt idx="88">
                  <c:v>132.30000000000001</c:v>
                </c:pt>
                <c:pt idx="89">
                  <c:v>133.1</c:v>
                </c:pt>
                <c:pt idx="90">
                  <c:v>133.80000000000001</c:v>
                </c:pt>
                <c:pt idx="91">
                  <c:v>134.5</c:v>
                </c:pt>
                <c:pt idx="92">
                  <c:v>135.19999999999999</c:v>
                </c:pt>
                <c:pt idx="93">
                  <c:v>135.80000000000001</c:v>
                </c:pt>
                <c:pt idx="94">
                  <c:v>136.19999999999999</c:v>
                </c:pt>
                <c:pt idx="95">
                  <c:v>136.30000000000001</c:v>
                </c:pt>
                <c:pt idx="96">
                  <c:v>136.5</c:v>
                </c:pt>
                <c:pt idx="97">
                  <c:v>137.1</c:v>
                </c:pt>
                <c:pt idx="98">
                  <c:v>138</c:v>
                </c:pt>
                <c:pt idx="99">
                  <c:v>138.69999999999999</c:v>
                </c:pt>
                <c:pt idx="100">
                  <c:v>139.1</c:v>
                </c:pt>
                <c:pt idx="101">
                  <c:v>139.5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03-489C-BC52-03CDB02FA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5401872"/>
        <c:axId val="335402264"/>
        <c:extLst>
          <c:ext xmlns:c15="http://schemas.microsoft.com/office/drawing/2012/chart" uri="{02D57815-91ED-43cb-92C2-25804820EDAC}">
            <c15:filteredLineSeries>
              <c15:ser>
                <c:idx val="3"/>
                <c:order val="2"/>
                <c:tx>
                  <c:strRef>
                    <c:extLst>
                      <c:ext uri="{02D57815-91ED-43cb-92C2-25804820EDAC}">
                        <c15:formulaRef>
                          <c15:sqref>trendit!$J$6</c15:sqref>
                        </c15:formulaRef>
                      </c:ext>
                    </c:extLst>
                    <c:strCache>
                      <c:ptCount val="1"/>
                      <c:pt idx="0">
                        <c:v>Kuopion seutu</c:v>
                      </c:pt>
                    </c:strCache>
                  </c:strRef>
                </c:tx>
                <c:spPr>
                  <a:ln w="44450" cap="flat" cmpd="thickThin" algn="ctr">
                    <a:solidFill>
                      <a:schemeClr val="accent4"/>
                    </a:solidFill>
                    <a:miter lim="800000"/>
                  </a:ln>
                  <a:effectLst/>
                </c:spPr>
                <c:marker>
                  <c:symbol val="none"/>
                </c:marker>
                <c:dLbls>
                  <c:dLbl>
                    <c:idx val="107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4C03-489C-BC52-03CDB02FAD5A}"/>
                      </c:ext>
                    </c:extLst>
                  </c:dLbl>
                  <c:dLbl>
                    <c:idx val="166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4C03-489C-BC52-03CDB02FAD5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trendit!$I$127:$I$228</c15:sqref>
                        </c15:formulaRef>
                      </c:ext>
                    </c:extLst>
                    <c:strCache>
                      <c:ptCount val="97"/>
                      <c:pt idx="0">
                        <c:v>2015</c:v>
                      </c:pt>
                      <c:pt idx="12">
                        <c:v>2016</c:v>
                      </c:pt>
                      <c:pt idx="24">
                        <c:v>2017</c:v>
                      </c:pt>
                      <c:pt idx="36">
                        <c:v>2018</c:v>
                      </c:pt>
                      <c:pt idx="48">
                        <c:v>2019</c:v>
                      </c:pt>
                      <c:pt idx="60">
                        <c:v>2020</c:v>
                      </c:pt>
                      <c:pt idx="72">
                        <c:v>2021</c:v>
                      </c:pt>
                      <c:pt idx="84">
                        <c:v>2022</c:v>
                      </c:pt>
                      <c:pt idx="96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trendit!$J$67:$J$174</c15:sqref>
                        </c15:formulaRef>
                      </c:ext>
                    </c:extLst>
                    <c:numCache>
                      <c:formatCode>0.0</c:formatCode>
                      <c:ptCount val="48"/>
                      <c:pt idx="0">
                        <c:v>99.9</c:v>
                      </c:pt>
                      <c:pt idx="1">
                        <c:v>99.6</c:v>
                      </c:pt>
                      <c:pt idx="2">
                        <c:v>99.6</c:v>
                      </c:pt>
                      <c:pt idx="3">
                        <c:v>99.9</c:v>
                      </c:pt>
                      <c:pt idx="4">
                        <c:v>99.9</c:v>
                      </c:pt>
                      <c:pt idx="5">
                        <c:v>100.1</c:v>
                      </c:pt>
                      <c:pt idx="6">
                        <c:v>100.3</c:v>
                      </c:pt>
                      <c:pt idx="7">
                        <c:v>100.2</c:v>
                      </c:pt>
                      <c:pt idx="8">
                        <c:v>100.1</c:v>
                      </c:pt>
                      <c:pt idx="9">
                        <c:v>100.4</c:v>
                      </c:pt>
                      <c:pt idx="10">
                        <c:v>100.9</c:v>
                      </c:pt>
                      <c:pt idx="11">
                        <c:v>101.4</c:v>
                      </c:pt>
                      <c:pt idx="12">
                        <c:v>101.9</c:v>
                      </c:pt>
                      <c:pt idx="13">
                        <c:v>102.6</c:v>
                      </c:pt>
                      <c:pt idx="14">
                        <c:v>103.3</c:v>
                      </c:pt>
                      <c:pt idx="15">
                        <c:v>103.5</c:v>
                      </c:pt>
                      <c:pt idx="16">
                        <c:v>103.6</c:v>
                      </c:pt>
                      <c:pt idx="17">
                        <c:v>104.1</c:v>
                      </c:pt>
                      <c:pt idx="18">
                        <c:v>104.8</c:v>
                      </c:pt>
                      <c:pt idx="19">
                        <c:v>105.2</c:v>
                      </c:pt>
                      <c:pt idx="20">
                        <c:v>105.4</c:v>
                      </c:pt>
                      <c:pt idx="21">
                        <c:v>105.5</c:v>
                      </c:pt>
                      <c:pt idx="22">
                        <c:v>105.5</c:v>
                      </c:pt>
                      <c:pt idx="23">
                        <c:v>105.6</c:v>
                      </c:pt>
                      <c:pt idx="24">
                        <c:v>105.8</c:v>
                      </c:pt>
                      <c:pt idx="25">
                        <c:v>105.8</c:v>
                      </c:pt>
                      <c:pt idx="26">
                        <c:v>105.7</c:v>
                      </c:pt>
                      <c:pt idx="27">
                        <c:v>105.8</c:v>
                      </c:pt>
                      <c:pt idx="28">
                        <c:v>106.2</c:v>
                      </c:pt>
                      <c:pt idx="29">
                        <c:v>106.3</c:v>
                      </c:pt>
                      <c:pt idx="30">
                        <c:v>106.4</c:v>
                      </c:pt>
                      <c:pt idx="31">
                        <c:v>106.9</c:v>
                      </c:pt>
                      <c:pt idx="32">
                        <c:v>107.6</c:v>
                      </c:pt>
                      <c:pt idx="33">
                        <c:v>107.9</c:v>
                      </c:pt>
                      <c:pt idx="34">
                        <c:v>108.3</c:v>
                      </c:pt>
                      <c:pt idx="35">
                        <c:v>108.7</c:v>
                      </c:pt>
                      <c:pt idx="36">
                        <c:v>109.2</c:v>
                      </c:pt>
                      <c:pt idx="37">
                        <c:v>109.8</c:v>
                      </c:pt>
                      <c:pt idx="38">
                        <c:v>110.5</c:v>
                      </c:pt>
                      <c:pt idx="39">
                        <c:v>111</c:v>
                      </c:pt>
                      <c:pt idx="40">
                        <c:v>111.5</c:v>
                      </c:pt>
                      <c:pt idx="41">
                        <c:v>111.8</c:v>
                      </c:pt>
                      <c:pt idx="42" formatCode="General">
                        <c:v>112.1</c:v>
                      </c:pt>
                      <c:pt idx="43" formatCode="General">
                        <c:v>112.7</c:v>
                      </c:pt>
                      <c:pt idx="44" formatCode="General">
                        <c:v>113.4</c:v>
                      </c:pt>
                      <c:pt idx="45" formatCode="General">
                        <c:v>114.1</c:v>
                      </c:pt>
                      <c:pt idx="46" formatCode="General">
                        <c:v>114.9</c:v>
                      </c:pt>
                      <c:pt idx="47" formatCode="General">
                        <c:v>115.8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4C03-489C-BC52-03CDB02FAD5A}"/>
                  </c:ext>
                </c:extLst>
              </c15:ser>
            </c15:filteredLineSeries>
            <c15:filteredLine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trendit!$M$6</c15:sqref>
                        </c15:formulaRef>
                      </c:ext>
                    </c:extLst>
                    <c:strCache>
                      <c:ptCount val="1"/>
                      <c:pt idx="0">
                        <c:v>P-S+Joroinen</c:v>
                      </c:pt>
                    </c:strCache>
                  </c:strRef>
                </c:tx>
                <c:spPr>
                  <a:ln w="38100" cap="flat" cmpd="dbl" algn="ctr">
                    <a:solidFill>
                      <a:schemeClr val="accent1"/>
                    </a:solidFill>
                    <a:miter lim="800000"/>
                  </a:ln>
                  <a:effectLst/>
                </c:spPr>
                <c:marker>
                  <c:symbol val="none"/>
                </c:marker>
                <c:dLbls>
                  <c:dLbl>
                    <c:idx val="161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8-4C03-489C-BC52-03CDB02FAD5A}"/>
                      </c:ext>
                    </c:extLst>
                  </c:dLbl>
                  <c:numFmt formatCode="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trendit!$I$127:$I$228</c15:sqref>
                        </c15:formulaRef>
                      </c:ext>
                    </c:extLst>
                    <c:strCache>
                      <c:ptCount val="97"/>
                      <c:pt idx="0">
                        <c:v>2015</c:v>
                      </c:pt>
                      <c:pt idx="12">
                        <c:v>2016</c:v>
                      </c:pt>
                      <c:pt idx="24">
                        <c:v>2017</c:v>
                      </c:pt>
                      <c:pt idx="36">
                        <c:v>2018</c:v>
                      </c:pt>
                      <c:pt idx="48">
                        <c:v>2019</c:v>
                      </c:pt>
                      <c:pt idx="60">
                        <c:v>2020</c:v>
                      </c:pt>
                      <c:pt idx="72">
                        <c:v>2021</c:v>
                      </c:pt>
                      <c:pt idx="84">
                        <c:v>2022</c:v>
                      </c:pt>
                      <c:pt idx="96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trendit!$M$67:$M$174</c15:sqref>
                        </c15:formulaRef>
                      </c:ext>
                    </c:extLst>
                    <c:numCache>
                      <c:formatCode>0.0</c:formatCode>
                      <c:ptCount val="48"/>
                      <c:pt idx="0">
                        <c:v>99.7</c:v>
                      </c:pt>
                      <c:pt idx="1">
                        <c:v>99.6</c:v>
                      </c:pt>
                      <c:pt idx="2">
                        <c:v>99.8</c:v>
                      </c:pt>
                      <c:pt idx="3">
                        <c:v>99.9</c:v>
                      </c:pt>
                      <c:pt idx="4">
                        <c:v>99.8</c:v>
                      </c:pt>
                      <c:pt idx="5">
                        <c:v>99.8</c:v>
                      </c:pt>
                      <c:pt idx="6">
                        <c:v>100</c:v>
                      </c:pt>
                      <c:pt idx="7">
                        <c:v>100.2</c:v>
                      </c:pt>
                      <c:pt idx="8">
                        <c:v>100.1</c:v>
                      </c:pt>
                      <c:pt idx="9">
                        <c:v>100.2</c:v>
                      </c:pt>
                      <c:pt idx="10">
                        <c:v>100.5</c:v>
                      </c:pt>
                      <c:pt idx="11">
                        <c:v>100.7</c:v>
                      </c:pt>
                      <c:pt idx="12">
                        <c:v>100.9</c:v>
                      </c:pt>
                      <c:pt idx="13">
                        <c:v>101.3</c:v>
                      </c:pt>
                      <c:pt idx="14">
                        <c:v>101.8</c:v>
                      </c:pt>
                      <c:pt idx="15">
                        <c:v>102.2</c:v>
                      </c:pt>
                      <c:pt idx="16">
                        <c:v>102.5</c:v>
                      </c:pt>
                      <c:pt idx="17">
                        <c:v>102.9</c:v>
                      </c:pt>
                      <c:pt idx="18">
                        <c:v>103.2</c:v>
                      </c:pt>
                      <c:pt idx="19">
                        <c:v>103.4</c:v>
                      </c:pt>
                      <c:pt idx="20">
                        <c:v>103.6</c:v>
                      </c:pt>
                      <c:pt idx="21">
                        <c:v>103.8</c:v>
                      </c:pt>
                      <c:pt idx="22">
                        <c:v>103.9</c:v>
                      </c:pt>
                      <c:pt idx="23">
                        <c:v>104</c:v>
                      </c:pt>
                      <c:pt idx="24">
                        <c:v>104.2</c:v>
                      </c:pt>
                      <c:pt idx="25">
                        <c:v>104.2</c:v>
                      </c:pt>
                      <c:pt idx="26">
                        <c:v>104.2</c:v>
                      </c:pt>
                      <c:pt idx="27">
                        <c:v>104.4</c:v>
                      </c:pt>
                      <c:pt idx="28">
                        <c:v>104.6</c:v>
                      </c:pt>
                      <c:pt idx="29">
                        <c:v>104.7</c:v>
                      </c:pt>
                      <c:pt idx="30" formatCode="General">
                        <c:v>105</c:v>
                      </c:pt>
                      <c:pt idx="31" formatCode="General">
                        <c:v>105.5</c:v>
                      </c:pt>
                      <c:pt idx="32" formatCode="General">
                        <c:v>106.1</c:v>
                      </c:pt>
                      <c:pt idx="33" formatCode="General">
                        <c:v>106.5</c:v>
                      </c:pt>
                      <c:pt idx="34" formatCode="General">
                        <c:v>106.9</c:v>
                      </c:pt>
                      <c:pt idx="35" formatCode="General">
                        <c:v>107.4</c:v>
                      </c:pt>
                      <c:pt idx="36" formatCode="General">
                        <c:v>107.8</c:v>
                      </c:pt>
                      <c:pt idx="37" formatCode="General">
                        <c:v>108.2</c:v>
                      </c:pt>
                      <c:pt idx="38" formatCode="General">
                        <c:v>108.6</c:v>
                      </c:pt>
                      <c:pt idx="39" formatCode="General">
                        <c:v>109</c:v>
                      </c:pt>
                      <c:pt idx="40" formatCode="General">
                        <c:v>109.3</c:v>
                      </c:pt>
                      <c:pt idx="41" formatCode="General">
                        <c:v>109.4</c:v>
                      </c:pt>
                      <c:pt idx="42" formatCode="General">
                        <c:v>109.7</c:v>
                      </c:pt>
                      <c:pt idx="43" formatCode="General">
                        <c:v>110.2</c:v>
                      </c:pt>
                      <c:pt idx="44" formatCode="General">
                        <c:v>110.7</c:v>
                      </c:pt>
                      <c:pt idx="45" formatCode="General">
                        <c:v>111.3</c:v>
                      </c:pt>
                      <c:pt idx="46" formatCode="General">
                        <c:v>112</c:v>
                      </c:pt>
                      <c:pt idx="47" formatCode="General">
                        <c:v>112.8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C03-489C-BC52-03CDB02FAD5A}"/>
                  </c:ext>
                </c:extLst>
              </c15:ser>
            </c15:filteredLineSeries>
          </c:ext>
        </c:extLst>
      </c:lineChart>
      <c:catAx>
        <c:axId val="335401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335402264"/>
        <c:crosses val="autoZero"/>
        <c:auto val="1"/>
        <c:lblAlgn val="ctr"/>
        <c:lblOffset val="100"/>
        <c:tickLblSkip val="12"/>
        <c:tickMarkSkip val="12"/>
        <c:noMultiLvlLbl val="0"/>
      </c:catAx>
      <c:valAx>
        <c:axId val="335402264"/>
        <c:scaling>
          <c:orientation val="minMax"/>
          <c:max val="16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/>
                    </a:solidFill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r>
                  <a:rPr lang="en-US" sz="1400" b="0" dirty="0">
                    <a:solidFill>
                      <a:schemeClr val="tx1"/>
                    </a:solidFill>
                    <a:latin typeface="Corbel" panose="020B0503020204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2015=100</a:t>
                </a:r>
              </a:p>
            </c:rich>
          </c:tx>
          <c:layout>
            <c:manualLayout>
              <c:xMode val="edge"/>
              <c:yMode val="edge"/>
              <c:x val="2.5217229604496258E-3"/>
              <c:y val="3.13956751841533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tx1"/>
                  </a:solidFill>
                  <a:latin typeface="Corbel" panose="020B0503020204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fi-FI"/>
          </a:p>
        </c:txPr>
        <c:crossAx val="335401872"/>
        <c:crosses val="autoZero"/>
        <c:crossBetween val="midCat"/>
        <c:majorUnit val="10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148447764606053"/>
          <c:y val="0.6979956976870153"/>
          <c:w val="0.3420347648261759"/>
          <c:h val="0.17035912698412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24305555555555"/>
          <c:y val="9.1787439613526575E-2"/>
          <c:w val="0.53530092592592593"/>
          <c:h val="0.89371980676328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62-4270-97E0-F98CA8D55DB0}"/>
              </c:ext>
            </c:extLst>
          </c:dPt>
          <c:dPt>
            <c:idx val="1"/>
            <c:bubble3D val="0"/>
            <c:explosion val="3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62-4270-97E0-F98CA8D55DB0}"/>
              </c:ext>
            </c:extLst>
          </c:dPt>
          <c:dLbls>
            <c:dLbl>
              <c:idx val="0"/>
              <c:layout>
                <c:manualLayout>
                  <c:x val="0.26041666666666669"/>
                  <c:y val="-0.5797101449275362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62-4270-97E0-F98CA8D55DB0}"/>
                </c:ext>
              </c:extLst>
            </c:dLbl>
            <c:dLbl>
              <c:idx val="1"/>
              <c:layout>
                <c:manualLayout>
                  <c:x val="-0.22569444444444445"/>
                  <c:y val="4.830917874396135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62-4270-97E0-F98CA8D55DB0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'Kuopio yöpymiset kuukausittain'!$B$18:$B$19</c:f>
              <c:strCache>
                <c:ptCount val="2"/>
                <c:pt idx="0">
                  <c:v>kotimaiset</c:v>
                </c:pt>
                <c:pt idx="1">
                  <c:v>ulkomaiset </c:v>
                </c:pt>
              </c:strCache>
            </c:strRef>
          </c:cat>
          <c:val>
            <c:numRef>
              <c:f>'Kuopio yöpymiset kuukausittain'!$F$18:$F$19</c:f>
              <c:numCache>
                <c:formatCode>#,##0</c:formatCode>
                <c:ptCount val="2"/>
                <c:pt idx="0">
                  <c:v>503948</c:v>
                </c:pt>
                <c:pt idx="1">
                  <c:v>31311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62-4270-97E0-F98CA8D55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5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Yöpymiset</a:t>
            </a:r>
            <a:r>
              <a:rPr lang="fi-FI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Kuopiossa 2020 - 2022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8.2768077484970226E-2"/>
          <c:y val="0.13035931408464521"/>
          <c:w val="0.89304945392115131"/>
          <c:h val="0.73151989706022114"/>
        </c:manualLayout>
      </c:layout>
      <c:lineChart>
        <c:grouping val="standard"/>
        <c:varyColors val="0"/>
        <c:ser>
          <c:idx val="1"/>
          <c:order val="1"/>
          <c:tx>
            <c:strRef>
              <c:f>'Kuopio yöpymiset kuukausittain'!$D$4</c:f>
              <c:strCache>
                <c:ptCount val="1"/>
                <c:pt idx="0">
                  <c:v>2020</c:v>
                </c:pt>
              </c:strCache>
            </c:strRef>
          </c:tx>
          <c:spPr>
            <a:ln w="34925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4">
                  <a:lumMod val="75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'Kuopio yöpymiset kuukausittain'!$B$5:$B$16</c:f>
              <c:strCache>
                <c:ptCount val="12"/>
                <c:pt idx="0">
                  <c:v>Tammi</c:v>
                </c:pt>
                <c:pt idx="1">
                  <c:v>Helmi</c:v>
                </c:pt>
                <c:pt idx="2">
                  <c:v>Maalis</c:v>
                </c:pt>
                <c:pt idx="3">
                  <c:v>Huhti</c:v>
                </c:pt>
                <c:pt idx="4">
                  <c:v>Touko </c:v>
                </c:pt>
                <c:pt idx="5">
                  <c:v>Kesä</c:v>
                </c:pt>
                <c:pt idx="6">
                  <c:v>Heinä</c:v>
                </c:pt>
                <c:pt idx="7">
                  <c:v>Elo</c:v>
                </c:pt>
                <c:pt idx="8">
                  <c:v>Syys</c:v>
                </c:pt>
                <c:pt idx="9">
                  <c:v>Loka </c:v>
                </c:pt>
                <c:pt idx="10">
                  <c:v>Marras</c:v>
                </c:pt>
                <c:pt idx="11">
                  <c:v>Joulu</c:v>
                </c:pt>
              </c:strCache>
            </c:strRef>
          </c:cat>
          <c:val>
            <c:numRef>
              <c:f>'Kuopio yöpymiset kuukausittain'!$D$5:$D$16</c:f>
              <c:numCache>
                <c:formatCode>#,##0</c:formatCode>
                <c:ptCount val="12"/>
                <c:pt idx="0">
                  <c:v>40039</c:v>
                </c:pt>
                <c:pt idx="1">
                  <c:v>52012</c:v>
                </c:pt>
                <c:pt idx="2">
                  <c:v>24091</c:v>
                </c:pt>
                <c:pt idx="3">
                  <c:v>3545</c:v>
                </c:pt>
                <c:pt idx="4">
                  <c:v>8709</c:v>
                </c:pt>
                <c:pt idx="5">
                  <c:v>33107</c:v>
                </c:pt>
                <c:pt idx="6">
                  <c:v>91268</c:v>
                </c:pt>
                <c:pt idx="7">
                  <c:v>47828</c:v>
                </c:pt>
                <c:pt idx="8">
                  <c:v>33049</c:v>
                </c:pt>
                <c:pt idx="9">
                  <c:v>32358</c:v>
                </c:pt>
                <c:pt idx="10">
                  <c:v>19713</c:v>
                </c:pt>
                <c:pt idx="11">
                  <c:v>22870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A7-44D1-9ACC-081B47550BBA}"/>
            </c:ext>
          </c:extLst>
        </c:ser>
        <c:ser>
          <c:idx val="2"/>
          <c:order val="2"/>
          <c:tx>
            <c:strRef>
              <c:f>'Kuopio yöpymiset kuukausittain'!$E$4</c:f>
              <c:strCache>
                <c:ptCount val="1"/>
                <c:pt idx="0">
                  <c:v>2021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f>'Kuopio yöpymiset kuukausittain'!$B$5:$B$16</c:f>
              <c:strCache>
                <c:ptCount val="12"/>
                <c:pt idx="0">
                  <c:v>Tammi</c:v>
                </c:pt>
                <c:pt idx="1">
                  <c:v>Helmi</c:v>
                </c:pt>
                <c:pt idx="2">
                  <c:v>Maalis</c:v>
                </c:pt>
                <c:pt idx="3">
                  <c:v>Huhti</c:v>
                </c:pt>
                <c:pt idx="4">
                  <c:v>Touko </c:v>
                </c:pt>
                <c:pt idx="5">
                  <c:v>Kesä</c:v>
                </c:pt>
                <c:pt idx="6">
                  <c:v>Heinä</c:v>
                </c:pt>
                <c:pt idx="7">
                  <c:v>Elo</c:v>
                </c:pt>
                <c:pt idx="8">
                  <c:v>Syys</c:v>
                </c:pt>
                <c:pt idx="9">
                  <c:v>Loka </c:v>
                </c:pt>
                <c:pt idx="10">
                  <c:v>Marras</c:v>
                </c:pt>
                <c:pt idx="11">
                  <c:v>Joulu</c:v>
                </c:pt>
              </c:strCache>
            </c:strRef>
          </c:cat>
          <c:val>
            <c:numRef>
              <c:f>'Kuopio yöpymiset kuukausittain'!$E$5:$E$16</c:f>
              <c:numCache>
                <c:formatCode>#,##0</c:formatCode>
                <c:ptCount val="12"/>
                <c:pt idx="0">
                  <c:v>21313</c:v>
                </c:pt>
                <c:pt idx="1">
                  <c:v>30558</c:v>
                </c:pt>
                <c:pt idx="2">
                  <c:v>32318</c:v>
                </c:pt>
                <c:pt idx="3">
                  <c:v>19629</c:v>
                </c:pt>
                <c:pt idx="4">
                  <c:v>26452</c:v>
                </c:pt>
                <c:pt idx="5">
                  <c:v>52781</c:v>
                </c:pt>
                <c:pt idx="6">
                  <c:v>100597</c:v>
                </c:pt>
                <c:pt idx="7">
                  <c:v>57326</c:v>
                </c:pt>
                <c:pt idx="8">
                  <c:v>39420</c:v>
                </c:pt>
                <c:pt idx="9">
                  <c:v>46688</c:v>
                </c:pt>
                <c:pt idx="10">
                  <c:v>32404</c:v>
                </c:pt>
                <c:pt idx="11">
                  <c:v>34479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A7-44D1-9ACC-081B47550BBA}"/>
            </c:ext>
          </c:extLst>
        </c:ser>
        <c:ser>
          <c:idx val="3"/>
          <c:order val="3"/>
          <c:tx>
            <c:strRef>
              <c:f>'Kuopio yöpymiset kuukausittain'!$F$4</c:f>
              <c:strCache>
                <c:ptCount val="1"/>
                <c:pt idx="0">
                  <c:v>2022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Lbls>
            <c:dLbl>
              <c:idx val="5"/>
              <c:layout>
                <c:manualLayout>
                  <c:x val="-6.1761210606189415E-2"/>
                  <c:y val="-4.5658634626936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A7-44D1-9ACC-081B47550BBA}"/>
                </c:ext>
              </c:extLst>
            </c:dLbl>
            <c:dLbl>
              <c:idx val="7"/>
              <c:layout>
                <c:manualLayout>
                  <c:x val="-2.1560214670605139E-2"/>
                  <c:y val="-4.56586346269368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A7-44D1-9ACC-081B47550B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'Kuopio yöpymiset kuukausittain'!$B$5:$B$16</c:f>
              <c:strCache>
                <c:ptCount val="12"/>
                <c:pt idx="0">
                  <c:v>Tammi</c:v>
                </c:pt>
                <c:pt idx="1">
                  <c:v>Helmi</c:v>
                </c:pt>
                <c:pt idx="2">
                  <c:v>Maalis</c:v>
                </c:pt>
                <c:pt idx="3">
                  <c:v>Huhti</c:v>
                </c:pt>
                <c:pt idx="4">
                  <c:v>Touko </c:v>
                </c:pt>
                <c:pt idx="5">
                  <c:v>Kesä</c:v>
                </c:pt>
                <c:pt idx="6">
                  <c:v>Heinä</c:v>
                </c:pt>
                <c:pt idx="7">
                  <c:v>Elo</c:v>
                </c:pt>
                <c:pt idx="8">
                  <c:v>Syys</c:v>
                </c:pt>
                <c:pt idx="9">
                  <c:v>Loka </c:v>
                </c:pt>
                <c:pt idx="10">
                  <c:v>Marras</c:v>
                </c:pt>
                <c:pt idx="11">
                  <c:v>Joulu</c:v>
                </c:pt>
              </c:strCache>
            </c:strRef>
          </c:cat>
          <c:val>
            <c:numRef>
              <c:f>'Kuopio yöpymiset kuukausittain'!$F$5:$F$16</c:f>
              <c:numCache>
                <c:formatCode>#,##0</c:formatCode>
                <c:ptCount val="12"/>
                <c:pt idx="0">
                  <c:v>24059</c:v>
                </c:pt>
                <c:pt idx="1">
                  <c:v>43142</c:v>
                </c:pt>
                <c:pt idx="2">
                  <c:v>50664</c:v>
                </c:pt>
                <c:pt idx="3">
                  <c:v>37893</c:v>
                </c:pt>
                <c:pt idx="4">
                  <c:v>36402</c:v>
                </c:pt>
                <c:pt idx="5">
                  <c:v>55929</c:v>
                </c:pt>
                <c:pt idx="6">
                  <c:v>82539</c:v>
                </c:pt>
                <c:pt idx="7">
                  <c:v>55018</c:v>
                </c:pt>
                <c:pt idx="8">
                  <c:v>41551</c:v>
                </c:pt>
                <c:pt idx="9">
                  <c:v>41133</c:v>
                </c:pt>
                <c:pt idx="10">
                  <c:v>32710</c:v>
                </c:pt>
                <c:pt idx="11">
                  <c:v>34220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5A7-44D1-9ACC-081B47550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3859848"/>
        <c:axId val="5538562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'Kuopio yöpymiset kuukausittain'!$C$4</c15:sqref>
                        </c15:formulaRef>
                      </c:ext>
                    </c:extLst>
                    <c:strCache>
                      <c:ptCount val="1"/>
                      <c:pt idx="0">
                        <c:v>2019</c:v>
                      </c:pt>
                    </c:strCache>
                  </c:strRef>
                </c:tx>
                <c:spPr>
                  <a:ln w="34925" cap="rnd">
                    <a:solidFill>
                      <a:schemeClr val="tx2">
                        <a:lumMod val="9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'Kuopio yöpymiset kuukausittain'!$B$5:$B$16</c15:sqref>
                        </c15:formulaRef>
                      </c:ext>
                    </c:extLst>
                    <c:strCache>
                      <c:ptCount val="12"/>
                      <c:pt idx="0">
                        <c:v>Tammi</c:v>
                      </c:pt>
                      <c:pt idx="1">
                        <c:v>Helmi</c:v>
                      </c:pt>
                      <c:pt idx="2">
                        <c:v>Maalis</c:v>
                      </c:pt>
                      <c:pt idx="3">
                        <c:v>Huhti</c:v>
                      </c:pt>
                      <c:pt idx="4">
                        <c:v>Touko </c:v>
                      </c:pt>
                      <c:pt idx="5">
                        <c:v>Kesä</c:v>
                      </c:pt>
                      <c:pt idx="6">
                        <c:v>Heinä</c:v>
                      </c:pt>
                      <c:pt idx="7">
                        <c:v>Elo</c:v>
                      </c:pt>
                      <c:pt idx="8">
                        <c:v>Syys</c:v>
                      </c:pt>
                      <c:pt idx="9">
                        <c:v>Loka </c:v>
                      </c:pt>
                      <c:pt idx="10">
                        <c:v>Marras</c:v>
                      </c:pt>
                      <c:pt idx="11">
                        <c:v>Joulu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'Kuopio yöpymiset kuukausittain'!$C$5:$C$16</c15:sqref>
                        </c15:formulaRef>
                      </c:ext>
                    </c:extLst>
                    <c:numCache>
                      <c:formatCode>#,##0</c:formatCode>
                      <c:ptCount val="12"/>
                      <c:pt idx="0">
                        <c:v>38700</c:v>
                      </c:pt>
                      <c:pt idx="1">
                        <c:v>50900</c:v>
                      </c:pt>
                      <c:pt idx="2">
                        <c:v>51000</c:v>
                      </c:pt>
                      <c:pt idx="3">
                        <c:v>35300</c:v>
                      </c:pt>
                      <c:pt idx="4">
                        <c:v>35900</c:v>
                      </c:pt>
                      <c:pt idx="5">
                        <c:v>53500</c:v>
                      </c:pt>
                      <c:pt idx="6">
                        <c:v>79800</c:v>
                      </c:pt>
                      <c:pt idx="7">
                        <c:v>52300</c:v>
                      </c:pt>
                      <c:pt idx="8">
                        <c:v>39800</c:v>
                      </c:pt>
                      <c:pt idx="9">
                        <c:v>37400</c:v>
                      </c:pt>
                      <c:pt idx="10">
                        <c:v>33100</c:v>
                      </c:pt>
                      <c:pt idx="11">
                        <c:v>36500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15A7-44D1-9ACC-081B47550BBA}"/>
                  </c:ext>
                </c:extLst>
              </c15:ser>
            </c15:filteredLineSeries>
          </c:ext>
        </c:extLst>
      </c:lineChart>
      <c:catAx>
        <c:axId val="553859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53856240"/>
        <c:crosses val="autoZero"/>
        <c:auto val="1"/>
        <c:lblAlgn val="ctr"/>
        <c:lblOffset val="100"/>
        <c:noMultiLvlLbl val="0"/>
      </c:catAx>
      <c:valAx>
        <c:axId val="55385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53859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007880679525594E-2"/>
          <c:y val="0.1460762251515218"/>
          <c:w val="0.50667182782939946"/>
          <c:h val="7.942186984677839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 w="19050">
      <a:solidFill>
        <a:sysClr val="window" lastClr="FFFFFF">
          <a:lumMod val="65000"/>
        </a:sysClr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i-FI" b="1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Yöpymiset 2022 vertailukaupungeissa,</a:t>
            </a:r>
            <a:r>
              <a:rPr lang="fi-FI" b="1" baseline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1000 yöpymistä</a:t>
            </a:r>
            <a:endParaRPr lang="fi-FI" b="1" dirty="0">
              <a:solidFill>
                <a:sysClr val="windowText" lastClr="000000"/>
              </a:solidFill>
              <a:latin typeface="Corbel" panose="020B05030202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30178297712804675"/>
          <c:y val="0.10731944543535421"/>
          <c:w val="0.66438611840186634"/>
          <c:h val="0.8746432191210331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E27E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F-49FA-9F7E-A281245FEAFB}"/>
              </c:ext>
            </c:extLst>
          </c:dPt>
          <c:dLbls>
            <c:dLbl>
              <c:idx val="8"/>
              <c:numFmt formatCode="#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25F-49FA-9F7E-A281245FEAFB}"/>
                </c:ext>
              </c:extLst>
            </c:dLbl>
            <c:numFmt formatCode="#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'Matkailu 2022'!$C$5:$C$50</c:f>
              <c:strCache>
                <c:ptCount val="13"/>
                <c:pt idx="0">
                  <c:v>Kouvola +8,3 %</c:v>
                </c:pt>
                <c:pt idx="1">
                  <c:v>Joensuu+32,4 %</c:v>
                </c:pt>
                <c:pt idx="2">
                  <c:v>Pori -3,2 %</c:v>
                </c:pt>
                <c:pt idx="3">
                  <c:v>Hämeenlinna +23,6 %</c:v>
                </c:pt>
                <c:pt idx="4">
                  <c:v>Lahti +41,4 %</c:v>
                </c:pt>
                <c:pt idx="5">
                  <c:v>Vaasa +21,5 %</c:v>
                </c:pt>
                <c:pt idx="6">
                  <c:v>Espoo +30,7 %</c:v>
                </c:pt>
                <c:pt idx="7">
                  <c:v>Jyväskylä +22,9 %</c:v>
                </c:pt>
                <c:pt idx="8">
                  <c:v>Kuopio+ 8,4 %</c:v>
                </c:pt>
                <c:pt idx="9">
                  <c:v>Oulu +4,2 %</c:v>
                </c:pt>
                <c:pt idx="10">
                  <c:v>Turku +34,2 %</c:v>
                </c:pt>
                <c:pt idx="11">
                  <c:v>Vantaa +70,0 %</c:v>
                </c:pt>
                <c:pt idx="12">
                  <c:v>Tampere +42,3 %</c:v>
                </c:pt>
              </c:strCache>
            </c:strRef>
          </c:cat>
          <c:val>
            <c:numRef>
              <c:f>'Matkailu 2022'!$E$5:$E$50</c:f>
              <c:numCache>
                <c:formatCode>0</c:formatCode>
                <c:ptCount val="13"/>
                <c:pt idx="0">
                  <c:v>135.06100000000001</c:v>
                </c:pt>
                <c:pt idx="1">
                  <c:v>200.321</c:v>
                </c:pt>
                <c:pt idx="2">
                  <c:v>213.83500000000001</c:v>
                </c:pt>
                <c:pt idx="3">
                  <c:v>222.26400000000001</c:v>
                </c:pt>
                <c:pt idx="4">
                  <c:v>273.99299999999999</c:v>
                </c:pt>
                <c:pt idx="5">
                  <c:v>297.572</c:v>
                </c:pt>
                <c:pt idx="6">
                  <c:v>476.20600000000002</c:v>
                </c:pt>
                <c:pt idx="7">
                  <c:v>487.01</c:v>
                </c:pt>
                <c:pt idx="8">
                  <c:v>535.25900000000001</c:v>
                </c:pt>
                <c:pt idx="9">
                  <c:v>558.19000000000005</c:v>
                </c:pt>
                <c:pt idx="10">
                  <c:v>932.94</c:v>
                </c:pt>
                <c:pt idx="11">
                  <c:v>1044.4069999999999</c:v>
                </c:pt>
                <c:pt idx="12">
                  <c:v>1322.7760000000001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5F-49FA-9F7E-A281245FE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axId val="930372768"/>
        <c:axId val="930371128"/>
      </c:barChart>
      <c:catAx>
        <c:axId val="930372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930371128"/>
        <c:crosses val="autoZero"/>
        <c:auto val="1"/>
        <c:lblAlgn val="ctr"/>
        <c:lblOffset val="100"/>
        <c:noMultiLvlLbl val="0"/>
      </c:catAx>
      <c:valAx>
        <c:axId val="93037112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93037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solidFill>
        <a:sysClr val="window" lastClr="FFFFFF">
          <a:lumMod val="65000"/>
        </a:sysClr>
      </a:solidFill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494757146949645E-2"/>
          <c:y val="8.8210981464407229E-2"/>
          <c:w val="0.86478633627650103"/>
          <c:h val="0.8437299255841284"/>
        </c:manualLayout>
      </c:layout>
      <c:lineChart>
        <c:grouping val="standard"/>
        <c:varyColors val="0"/>
        <c:ser>
          <c:idx val="0"/>
          <c:order val="0"/>
          <c:tx>
            <c:strRef>
              <c:f>'väestökehitys 2000-luvulla'!$A$4</c:f>
              <c:strCache>
                <c:ptCount val="1"/>
                <c:pt idx="0">
                  <c:v>Väestö 31.12.</c:v>
                </c:pt>
              </c:strCache>
            </c:strRef>
          </c:tx>
          <c:spPr>
            <a:ln w="28575" cap="rnd">
              <a:solidFill>
                <a:srgbClr val="5A71DF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5A71DF"/>
              </a:solidFill>
              <a:ln w="9525">
                <a:noFill/>
                <a:round/>
              </a:ln>
              <a:effectLst/>
            </c:spPr>
          </c:marker>
          <c:dPt>
            <c:idx val="6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E5E-4035-ADF7-E6D07DBBEC68}"/>
              </c:ext>
            </c:extLst>
          </c:dPt>
          <c:dPt>
            <c:idx val="12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E5E-4035-ADF7-E6D07DBBEC68}"/>
              </c:ext>
            </c:extLst>
          </c:dPt>
          <c:dPt>
            <c:idx val="14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E5E-4035-ADF7-E6D07DBBEC68}"/>
              </c:ext>
            </c:extLst>
          </c:dPt>
          <c:dPt>
            <c:idx val="16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E5E-4035-ADF7-E6D07DBBEC68}"/>
              </c:ext>
            </c:extLst>
          </c:dPt>
          <c:dPt>
            <c:idx val="18"/>
            <c:marker>
              <c:symbol val="circle"/>
              <c:size val="8"/>
              <c:spPr>
                <a:solidFill>
                  <a:srgbClr val="5A71DF"/>
                </a:solidFill>
                <a:ln w="9525">
                  <a:noFill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E5E-4035-ADF7-E6D07DBBEC68}"/>
              </c:ext>
            </c:extLst>
          </c:dPt>
          <c:cat>
            <c:numRef>
              <c:f>'väestökehitys 2000-luvulla'!$B$2:$Z$2</c:f>
              <c:numCache>
                <c:formatCode>General</c:formatCode>
                <c:ptCount val="25"/>
                <c:pt idx="1">
                  <c:v>2000</c:v>
                </c:pt>
                <c:pt idx="6">
                  <c:v>2005</c:v>
                </c:pt>
                <c:pt idx="11">
                  <c:v>2010</c:v>
                </c:pt>
                <c:pt idx="16">
                  <c:v>2015</c:v>
                </c:pt>
                <c:pt idx="21">
                  <c:v>2020</c:v>
                </c:pt>
                <c:pt idx="24">
                  <c:v>2023</c:v>
                </c:pt>
              </c:numCache>
            </c:numRef>
          </c:cat>
          <c:val>
            <c:numRef>
              <c:f>'väestökehitys 2000-luvulla'!$B$4:$Z$4</c:f>
              <c:numCache>
                <c:formatCode>General</c:formatCode>
                <c:ptCount val="25"/>
                <c:pt idx="0">
                  <c:v>86575</c:v>
                </c:pt>
                <c:pt idx="1">
                  <c:v>86651</c:v>
                </c:pt>
                <c:pt idx="2">
                  <c:v>87347</c:v>
                </c:pt>
                <c:pt idx="3">
                  <c:v>87821</c:v>
                </c:pt>
                <c:pt idx="4" formatCode="0">
                  <c:v>88250</c:v>
                </c:pt>
                <c:pt idx="5" formatCode="0">
                  <c:v>88452</c:v>
                </c:pt>
                <c:pt idx="6" formatCode="0">
                  <c:v>90726</c:v>
                </c:pt>
                <c:pt idx="7" formatCode="0">
                  <c:v>90960</c:v>
                </c:pt>
                <c:pt idx="8" formatCode="0">
                  <c:v>91320</c:v>
                </c:pt>
                <c:pt idx="9" formatCode="0">
                  <c:v>91959</c:v>
                </c:pt>
                <c:pt idx="10" formatCode="0">
                  <c:v>92626</c:v>
                </c:pt>
                <c:pt idx="11" formatCode="0">
                  <c:v>93295</c:v>
                </c:pt>
                <c:pt idx="12" formatCode="0">
                  <c:v>97433</c:v>
                </c:pt>
                <c:pt idx="13" formatCode="0">
                  <c:v>98649</c:v>
                </c:pt>
                <c:pt idx="14" formatCode="0">
                  <c:v>106342</c:v>
                </c:pt>
                <c:pt idx="15" formatCode="0">
                  <c:v>107543</c:v>
                </c:pt>
                <c:pt idx="16" formatCode="0">
                  <c:v>112119</c:v>
                </c:pt>
                <c:pt idx="17" formatCode="0">
                  <c:v>113013</c:v>
                </c:pt>
                <c:pt idx="18" formatCode="0">
                  <c:v>118209</c:v>
                </c:pt>
                <c:pt idx="19" formatCode="0">
                  <c:v>118664</c:v>
                </c:pt>
                <c:pt idx="20" formatCode="0">
                  <c:v>119282</c:v>
                </c:pt>
                <c:pt idx="21" formatCode="0">
                  <c:v>120210</c:v>
                </c:pt>
                <c:pt idx="22" formatCode="0">
                  <c:v>121543</c:v>
                </c:pt>
                <c:pt idx="23">
                  <c:v>122594</c:v>
                </c:pt>
                <c:pt idx="24" formatCode="0">
                  <c:v>123404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E5E-4035-ADF7-E6D07DBBE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tx1">
                  <a:lumMod val="35000"/>
                  <a:lumOff val="65000"/>
                </a:schemeClr>
              </a:solidFill>
            </a:ln>
            <a:effectLst/>
          </c:spPr>
        </c:dropLines>
        <c:marker val="1"/>
        <c:smooth val="0"/>
        <c:axId val="716740776"/>
        <c:axId val="716747336"/>
        <c:extLst/>
      </c:lineChart>
      <c:catAx>
        <c:axId val="716740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16747336"/>
        <c:crosses val="autoZero"/>
        <c:auto val="1"/>
        <c:lblAlgn val="ctr"/>
        <c:lblOffset val="100"/>
        <c:tickLblSkip val="1"/>
        <c:noMultiLvlLbl val="0"/>
      </c:catAx>
      <c:valAx>
        <c:axId val="716747336"/>
        <c:scaling>
          <c:orientation val="minMax"/>
          <c:min val="8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716740776"/>
        <c:crosses val="autoZero"/>
        <c:crossBetween val="midCat"/>
      </c:valAx>
      <c:spPr>
        <a:noFill/>
        <a:ln>
          <a:solidFill>
            <a:sysClr val="window" lastClr="FFFFFF"/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ysClr val="window" lastClr="FFFFFF">
          <a:lumMod val="75000"/>
        </a:sysClr>
      </a:solidFill>
      <a:round/>
    </a:ln>
    <a:effectLst/>
  </c:spPr>
  <c:txPr>
    <a:bodyPr/>
    <a:lstStyle/>
    <a:p>
      <a:pPr>
        <a:defRPr sz="1200"/>
      </a:pPr>
      <a:endParaRPr lang="fi-FI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883593193234956E-2"/>
          <c:y val="5.7198335248891716E-2"/>
          <c:w val="0.88477134066850915"/>
          <c:h val="0.694179795975185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'koko vuosi LOPULL'!$A$8</c:f>
              <c:strCache>
                <c:ptCount val="1"/>
                <c:pt idx="0">
                  <c:v>Luonn. väestönmuutos</c:v>
                </c:pt>
              </c:strCache>
            </c:strRef>
          </c:tx>
          <c:spPr>
            <a:solidFill>
              <a:schemeClr val="accent3"/>
            </a:solidFill>
            <a:ln w="1905">
              <a:noFill/>
            </a:ln>
          </c:spPr>
          <c:invertIfNegative val="0"/>
          <c:cat>
            <c:numRef>
              <c:f>'koko vuosi LOPULL'!$AD$5:$AK$5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  <c:extLst/>
            </c:numRef>
          </c:cat>
          <c:val>
            <c:numRef>
              <c:f>'koko vuosi LOPULL'!$AD$8:$AK$8</c:f>
              <c:numCache>
                <c:formatCode>General</c:formatCode>
                <c:ptCount val="8"/>
                <c:pt idx="0">
                  <c:v>-22</c:v>
                </c:pt>
                <c:pt idx="1">
                  <c:v>9</c:v>
                </c:pt>
                <c:pt idx="2">
                  <c:v>-55</c:v>
                </c:pt>
                <c:pt idx="3">
                  <c:v>-92</c:v>
                </c:pt>
                <c:pt idx="4">
                  <c:v>-123</c:v>
                </c:pt>
                <c:pt idx="5">
                  <c:v>-27</c:v>
                </c:pt>
                <c:pt idx="6">
                  <c:v>-120</c:v>
                </c:pt>
                <c:pt idx="7">
                  <c:v>-272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1E9-4041-BCD4-E8A4A55C011D}"/>
            </c:ext>
          </c:extLst>
        </c:ser>
        <c:ser>
          <c:idx val="1"/>
          <c:order val="1"/>
          <c:tx>
            <c:strRef>
              <c:f>'koko vuosi LOPULL'!$A$11</c:f>
              <c:strCache>
                <c:ptCount val="1"/>
                <c:pt idx="0">
                  <c:v>Kuntien välinen nettomuutto</c:v>
                </c:pt>
              </c:strCache>
            </c:strRef>
          </c:tx>
          <c:spPr>
            <a:solidFill>
              <a:srgbClr val="5971DF"/>
            </a:solidFill>
            <a:ln w="1905">
              <a:noFill/>
            </a:ln>
          </c:spPr>
          <c:invertIfNegative val="0"/>
          <c:cat>
            <c:numRef>
              <c:f>'koko vuosi LOPULL'!$AD$5:$AK$5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  <c:extLst/>
            </c:numRef>
          </c:cat>
          <c:val>
            <c:numRef>
              <c:f>'koko vuosi LOPULL'!$AD$11:$AK$11</c:f>
              <c:numCache>
                <c:formatCode>General</c:formatCode>
                <c:ptCount val="8"/>
                <c:pt idx="0">
                  <c:v>564</c:v>
                </c:pt>
                <c:pt idx="1">
                  <c:v>518</c:v>
                </c:pt>
                <c:pt idx="2">
                  <c:v>348</c:v>
                </c:pt>
                <c:pt idx="3">
                  <c:v>378</c:v>
                </c:pt>
                <c:pt idx="4">
                  <c:v>576</c:v>
                </c:pt>
                <c:pt idx="5">
                  <c:v>678</c:v>
                </c:pt>
                <c:pt idx="6">
                  <c:v>1081</c:v>
                </c:pt>
                <c:pt idx="7">
                  <c:v>769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1E9-4041-BCD4-E8A4A55C011D}"/>
            </c:ext>
          </c:extLst>
        </c:ser>
        <c:ser>
          <c:idx val="2"/>
          <c:order val="2"/>
          <c:tx>
            <c:strRef>
              <c:f>'koko vuosi LOPULL'!$A$14</c:f>
              <c:strCache>
                <c:ptCount val="1"/>
                <c:pt idx="0">
                  <c:v>Siirtolaisuus (netto)</c:v>
                </c:pt>
              </c:strCache>
            </c:strRef>
          </c:tx>
          <c:spPr>
            <a:solidFill>
              <a:srgbClr val="FDAA63"/>
            </a:solidFill>
            <a:ln w="1905">
              <a:noFill/>
            </a:ln>
          </c:spPr>
          <c:invertIfNegative val="0"/>
          <c:cat>
            <c:numRef>
              <c:f>'koko vuosi LOPULL'!$AD$5:$AK$5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  <c:extLst/>
            </c:numRef>
          </c:cat>
          <c:val>
            <c:numRef>
              <c:f>'koko vuosi LOPULL'!$AD$14:$AK$14</c:f>
              <c:numCache>
                <c:formatCode>General</c:formatCode>
                <c:ptCount val="8"/>
                <c:pt idx="0">
                  <c:v>196</c:v>
                </c:pt>
                <c:pt idx="1">
                  <c:v>303</c:v>
                </c:pt>
                <c:pt idx="2">
                  <c:v>179</c:v>
                </c:pt>
                <c:pt idx="3">
                  <c:v>170</c:v>
                </c:pt>
                <c:pt idx="4">
                  <c:v>186</c:v>
                </c:pt>
                <c:pt idx="5">
                  <c:v>287</c:v>
                </c:pt>
                <c:pt idx="6">
                  <c:v>382</c:v>
                </c:pt>
                <c:pt idx="7">
                  <c:v>557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1E9-4041-BCD4-E8A4A55C0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549645240"/>
        <c:axId val="549645632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'koko vuosi LOPULL'!$A$16</c15:sqref>
                        </c15:formulaRef>
                      </c:ext>
                    </c:extLst>
                    <c:strCache>
                      <c:ptCount val="1"/>
                      <c:pt idx="0">
                        <c:v>Väkiluvun korjaus</c:v>
                      </c:pt>
                    </c:strCache>
                  </c:strRef>
                </c:tx>
                <c:spPr>
                  <a:pattFill prst="wdUp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'koko vuosi LOPULL'!$AD$5:$AK$5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  <c:pt idx="7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'koko vuosi LOPULL'!$Z$16:$AG$16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9</c:v>
                      </c:pt>
                      <c:pt idx="1">
                        <c:v>3</c:v>
                      </c:pt>
                      <c:pt idx="2">
                        <c:v>-1</c:v>
                      </c:pt>
                      <c:pt idx="3">
                        <c:v>-8</c:v>
                      </c:pt>
                      <c:pt idx="4">
                        <c:v>12</c:v>
                      </c:pt>
                      <c:pt idx="5">
                        <c:v>-11</c:v>
                      </c:pt>
                      <c:pt idx="6">
                        <c:v>-3</c:v>
                      </c:pt>
                      <c:pt idx="7">
                        <c:v>-1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01E9-4041-BCD4-E8A4A55C011D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LOPULL'!$A$18</c15:sqref>
                        </c15:formulaRef>
                      </c:ext>
                    </c:extLst>
                    <c:strCache>
                      <c:ptCount val="1"/>
                      <c:pt idx="0">
                        <c:v>Kuopion väestösuunnite 2022</c:v>
                      </c:pt>
                    </c:strCache>
                  </c:strRef>
                </c:tx>
                <c:spPr>
                  <a:pattFill prst="pct70">
                    <a:fgClr>
                      <a:srgbClr val="5971DF"/>
                    </a:fgClr>
                    <a:bgClr>
                      <a:schemeClr val="bg1"/>
                    </a:bgClr>
                  </a:pattFill>
                  <a:ln>
                    <a:noFill/>
                  </a:ln>
                </c:spPr>
                <c:invertIfNegative val="0"/>
                <c:dPt>
                  <c:idx val="7"/>
                  <c:invertIfNegative val="0"/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B-01E9-4041-BCD4-E8A4A55C011D}"/>
                    </c:ext>
                  </c:extLst>
                </c:dPt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LOPULL'!$AD$5:$AK$5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  <c:pt idx="7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LOPULL'!$AD$18:$AK$18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1E9-4041-BCD4-E8A4A55C011D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'koko vuosi LOPULL'!$A$17</c:f>
              <c:strCache>
                <c:ptCount val="1"/>
                <c:pt idx="0">
                  <c:v>KOKONAISMUUTOS</c:v>
                </c:pt>
              </c:strCache>
            </c:strRef>
          </c:tx>
          <c:spPr>
            <a:ln w="31750">
              <a:solidFill>
                <a:srgbClr val="5D2EE1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5D2EE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3-01E9-4041-BCD4-E8A4A55C011D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4-01E9-4041-BCD4-E8A4A55C011D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05-01E9-4041-BCD4-E8A4A55C011D}"/>
              </c:ext>
            </c:extLst>
          </c:dPt>
          <c:dPt>
            <c:idx val="82"/>
            <c:bubble3D val="0"/>
            <c:extLst>
              <c:ext xmlns:c16="http://schemas.microsoft.com/office/drawing/2014/chart" uri="{C3380CC4-5D6E-409C-BE32-E72D297353CC}">
                <c16:uniqueId val="{00000006-01E9-4041-BCD4-E8A4A55C011D}"/>
              </c:ext>
            </c:extLst>
          </c:dPt>
          <c:dLbls>
            <c:dLbl>
              <c:idx val="4"/>
              <c:layout>
                <c:manualLayout>
                  <c:x val="-5.5827876520112257E-2"/>
                  <c:y val="-1.7040358744394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E9-4041-BCD4-E8A4A55C011D}"/>
                </c:ext>
              </c:extLst>
            </c:dLbl>
            <c:dLbl>
              <c:idx val="6"/>
              <c:layout>
                <c:manualLayout>
                  <c:x val="-7.2254443405051452E-2"/>
                  <c:y val="-6.278026905829596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E9-4041-BCD4-E8A4A55C011D}"/>
                </c:ext>
              </c:extLst>
            </c:dLbl>
            <c:dLbl>
              <c:idx val="81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accent3"/>
                        </a:solidFill>
                      </a:rPr>
                      <a:t> </a:t>
                    </a:r>
                    <a:fld id="{B46F9CCB-DAE2-4250-A8A2-AF5A10A780E9}" type="VALUE">
                      <a:rPr lang="en-US">
                        <a:solidFill>
                          <a:schemeClr val="accent3"/>
                        </a:solidFill>
                      </a:rPr>
                      <a:pPr/>
                      <a:t>[ARVO]</a:t>
                    </a:fld>
                    <a:endParaRPr lang="en-US">
                      <a:solidFill>
                        <a:schemeClr val="accent3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1E9-4041-BCD4-E8A4A55C011D}"/>
                </c:ext>
              </c:extLst>
            </c:dLbl>
            <c:dLbl>
              <c:idx val="148"/>
              <c:tx>
                <c:rich>
                  <a:bodyPr/>
                  <a:lstStyle/>
                  <a:p>
                    <a:fld id="{49B64E69-A388-4075-AE1B-E86B7856047B}" type="VALUE">
                      <a:rPr lang="en-US"/>
                      <a:pPr/>
                      <a:t>[ARVO]</a:t>
                    </a:fld>
                    <a:endParaRPr lang="fi-FI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1E9-4041-BCD4-E8A4A55C01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fi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('koko vuosi LOPULL'!$AD$5:$AK$5,'koko vuosi LOPULL'!$AM$5)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Suunnite 2022</c:v>
                </c:pt>
              </c:strCache>
              <c:extLst/>
            </c:strRef>
          </c:cat>
          <c:val>
            <c:numRef>
              <c:f>'koko vuosi LOPULL'!$AD$17:$AK$17</c:f>
              <c:numCache>
                <c:formatCode>General</c:formatCode>
                <c:ptCount val="8"/>
                <c:pt idx="0">
                  <c:v>750</c:v>
                </c:pt>
                <c:pt idx="1">
                  <c:v>819</c:v>
                </c:pt>
                <c:pt idx="2">
                  <c:v>469</c:v>
                </c:pt>
                <c:pt idx="3">
                  <c:v>455</c:v>
                </c:pt>
                <c:pt idx="4">
                  <c:v>618</c:v>
                </c:pt>
                <c:pt idx="5">
                  <c:v>928</c:v>
                </c:pt>
                <c:pt idx="6">
                  <c:v>1333</c:v>
                </c:pt>
                <c:pt idx="7">
                  <c:v>1051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01E9-4041-BCD4-E8A4A55C0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9645240"/>
        <c:axId val="549645632"/>
      </c:lineChart>
      <c:catAx>
        <c:axId val="549645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0"/>
          <a:lstStyle/>
          <a:p>
            <a:pPr>
              <a:defRPr sz="1400"/>
            </a:pPr>
            <a:endParaRPr lang="fi-FI"/>
          </a:p>
        </c:txPr>
        <c:crossAx val="549645632"/>
        <c:crosses val="autoZero"/>
        <c:auto val="1"/>
        <c:lblAlgn val="ctr"/>
        <c:lblOffset val="0"/>
        <c:noMultiLvlLbl val="0"/>
      </c:catAx>
      <c:valAx>
        <c:axId val="549645632"/>
        <c:scaling>
          <c:orientation val="minMax"/>
          <c:max val="1500"/>
          <c:min val="-2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/>
            </a:pPr>
            <a:endParaRPr lang="fi-FI"/>
          </a:p>
        </c:txPr>
        <c:crossAx val="54964524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8.1201034264585942E-2"/>
          <c:y val="0.81796380218659737"/>
          <c:w val="0.85478016838166515"/>
          <c:h val="0.1170455845485682"/>
        </c:manualLayout>
      </c:layout>
      <c:overlay val="0"/>
      <c:txPr>
        <a:bodyPr/>
        <a:lstStyle/>
        <a:p>
          <a:pPr>
            <a:defRPr sz="1200"/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4"/>
          <c:order val="4"/>
          <c:tx>
            <c:strRef>
              <c:f>'koko vuosi LOPULL'!$A$8</c:f>
              <c:strCache>
                <c:ptCount val="1"/>
                <c:pt idx="0">
                  <c:v>Luonn. väestönmuutos</c:v>
                </c:pt>
              </c:strCache>
            </c:strRef>
          </c:tx>
          <c:spPr>
            <a:solidFill>
              <a:srgbClr val="F59FF5"/>
            </a:solidFill>
            <a:ln>
              <a:noFill/>
            </a:ln>
            <a:effectLst/>
          </c:spPr>
          <c:invertIfNegative val="0"/>
          <c:dLbls>
            <c:dLbl>
              <c:idx val="14"/>
              <c:layout>
                <c:manualLayout>
                  <c:x val="-1.1709778233963298E-16"/>
                  <c:y val="1.872688666725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0-411E-B310-251B40344FF5}"/>
                </c:ext>
              </c:extLst>
            </c:dLbl>
            <c:dLbl>
              <c:idx val="15"/>
              <c:layout>
                <c:manualLayout>
                  <c:x val="-1.1709778233963298E-16"/>
                  <c:y val="2.2472205019316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0-411E-B310-251B40344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6"/>
              <c:pt idx="0">
                <c:v>2008</c:v>
              </c:pt>
              <c:pt idx="1">
                <c:v>2009</c:v>
              </c:pt>
              <c:pt idx="2">
                <c:v>2010</c:v>
              </c:pt>
              <c:pt idx="3">
                <c:v>2011</c:v>
              </c:pt>
              <c:pt idx="4">
                <c:v>2012</c:v>
              </c:pt>
              <c:pt idx="5">
                <c:v>2013</c:v>
              </c:pt>
              <c:pt idx="6">
                <c:v>2014</c:v>
              </c:pt>
              <c:pt idx="7">
                <c:v>2015</c:v>
              </c:pt>
              <c:pt idx="8">
                <c:v>2016</c:v>
              </c:pt>
              <c:pt idx="9">
                <c:v>2017</c:v>
              </c:pt>
              <c:pt idx="10">
                <c:v>2018</c:v>
              </c:pt>
              <c:pt idx="11">
                <c:v>2019</c:v>
              </c:pt>
              <c:pt idx="12">
                <c:v>2020</c:v>
              </c:pt>
              <c:pt idx="13">
                <c:v>2021</c:v>
              </c:pt>
              <c:pt idx="14">
                <c:v>2022</c:v>
              </c:pt>
              <c:pt idx="15">
                <c:v>2023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('koko vuosi LOPULL'!$V$8:$AB$8,'koko vuosi LOPULL'!$AD$8:$AL$8)</c:f>
              <c:numCache>
                <c:formatCode>General</c:formatCode>
                <c:ptCount val="16"/>
                <c:pt idx="0">
                  <c:v>89</c:v>
                </c:pt>
                <c:pt idx="1">
                  <c:v>152</c:v>
                </c:pt>
                <c:pt idx="2">
                  <c:v>200</c:v>
                </c:pt>
                <c:pt idx="3">
                  <c:v>166</c:v>
                </c:pt>
                <c:pt idx="4">
                  <c:v>141</c:v>
                </c:pt>
                <c:pt idx="5">
                  <c:v>157</c:v>
                </c:pt>
                <c:pt idx="6">
                  <c:v>131</c:v>
                </c:pt>
                <c:pt idx="7">
                  <c:v>-22</c:v>
                </c:pt>
                <c:pt idx="8">
                  <c:v>9</c:v>
                </c:pt>
                <c:pt idx="9">
                  <c:v>-55</c:v>
                </c:pt>
                <c:pt idx="10">
                  <c:v>-92</c:v>
                </c:pt>
                <c:pt idx="11">
                  <c:v>-123</c:v>
                </c:pt>
                <c:pt idx="12">
                  <c:v>-27</c:v>
                </c:pt>
                <c:pt idx="13">
                  <c:v>-120</c:v>
                </c:pt>
                <c:pt idx="14">
                  <c:v>-276</c:v>
                </c:pt>
                <c:pt idx="15">
                  <c:v>-293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DA30-411E-B310-251B40344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axId val="545531136"/>
        <c:axId val="545530480"/>
      </c:barChart>
      <c:lineChart>
        <c:grouping val="standard"/>
        <c:varyColors val="0"/>
        <c:ser>
          <c:idx val="1"/>
          <c:order val="1"/>
          <c:tx>
            <c:strRef>
              <c:f>'koko vuosi LOPULL'!$A$7</c:f>
              <c:strCache>
                <c:ptCount val="1"/>
                <c:pt idx="0">
                  <c:v>Kuolleet</c:v>
                </c:pt>
              </c:strCache>
            </c:strRef>
          </c:tx>
          <c:spPr>
            <a:ln w="28575" cap="rnd">
              <a:solidFill>
                <a:srgbClr val="E56A5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37125748502994E-2"/>
                  <c:y val="-5.2434456928838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0-411E-B310-251B40344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LOPULL'!$O$7:$U$7,'koko vuosi LOPULL'!$W$7:$AL$7)</c:f>
              <c:numCache>
                <c:formatCode>General</c:formatCode>
                <c:ptCount val="16"/>
                <c:pt idx="0">
                  <c:v>1036</c:v>
                </c:pt>
                <c:pt idx="1">
                  <c:v>1009</c:v>
                </c:pt>
                <c:pt idx="2">
                  <c:v>1047</c:v>
                </c:pt>
                <c:pt idx="3">
                  <c:v>1058</c:v>
                </c:pt>
                <c:pt idx="4">
                  <c:v>1117</c:v>
                </c:pt>
                <c:pt idx="5">
                  <c:v>1075</c:v>
                </c:pt>
                <c:pt idx="6">
                  <c:v>1101</c:v>
                </c:pt>
                <c:pt idx="7">
                  <c:v>1183</c:v>
                </c:pt>
                <c:pt idx="8">
                  <c:v>1105</c:v>
                </c:pt>
                <c:pt idx="9">
                  <c:v>1103</c:v>
                </c:pt>
                <c:pt idx="10">
                  <c:v>1140</c:v>
                </c:pt>
                <c:pt idx="11">
                  <c:v>1110</c:v>
                </c:pt>
                <c:pt idx="12">
                  <c:v>1059</c:v>
                </c:pt>
                <c:pt idx="13">
                  <c:v>1211</c:v>
                </c:pt>
                <c:pt idx="14">
                  <c:v>1272</c:v>
                </c:pt>
                <c:pt idx="15">
                  <c:v>1245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DA30-411E-B310-251B40344FF5}"/>
            </c:ext>
          </c:extLst>
        </c:ser>
        <c:ser>
          <c:idx val="3"/>
          <c:order val="3"/>
          <c:tx>
            <c:strRef>
              <c:f>'koko vuosi LOPULL'!$A$6</c:f>
              <c:strCache>
                <c:ptCount val="1"/>
                <c:pt idx="0">
                  <c:v>Syntyneet</c:v>
                </c:pt>
              </c:strCache>
            </c:strRef>
          </c:tx>
          <c:spPr>
            <a:ln w="28575" cap="rnd">
              <a:solidFill>
                <a:srgbClr val="5A71DF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5A71DF"/>
              </a:solidFill>
              <a:ln w="9525">
                <a:noFill/>
              </a:ln>
              <a:effectLst/>
            </c:spPr>
          </c:marker>
          <c:dLbls>
            <c:dLbl>
              <c:idx val="15"/>
              <c:layout>
                <c:manualLayout>
                  <c:x val="-1.9161676646706705E-2"/>
                  <c:y val="4.8689138576779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30-411E-B310-251B40344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LOPULL'!$V$6:$AB$6,'koko vuosi LOPULL'!$AD$6:$AL$6)</c:f>
              <c:numCache>
                <c:formatCode>General</c:formatCode>
                <c:ptCount val="16"/>
                <c:pt idx="0">
                  <c:v>1106</c:v>
                </c:pt>
                <c:pt idx="1">
                  <c:v>1188</c:v>
                </c:pt>
                <c:pt idx="2">
                  <c:v>1209</c:v>
                </c:pt>
                <c:pt idx="3">
                  <c:v>1213</c:v>
                </c:pt>
                <c:pt idx="4">
                  <c:v>1199</c:v>
                </c:pt>
                <c:pt idx="5">
                  <c:v>1274</c:v>
                </c:pt>
                <c:pt idx="6">
                  <c:v>1206</c:v>
                </c:pt>
                <c:pt idx="7">
                  <c:v>1161</c:v>
                </c:pt>
                <c:pt idx="8">
                  <c:v>1114</c:v>
                </c:pt>
                <c:pt idx="9">
                  <c:v>1048</c:v>
                </c:pt>
                <c:pt idx="10">
                  <c:v>1048</c:v>
                </c:pt>
                <c:pt idx="11">
                  <c:v>987</c:v>
                </c:pt>
                <c:pt idx="12">
                  <c:v>1032</c:v>
                </c:pt>
                <c:pt idx="13">
                  <c:v>1091</c:v>
                </c:pt>
                <c:pt idx="14">
                  <c:v>996</c:v>
                </c:pt>
                <c:pt idx="15">
                  <c:v>952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DA30-411E-B310-251B40344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531136"/>
        <c:axId val="5455304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'koko vuosi LOPULL'!$A$9</c15:sqref>
                        </c15:formulaRef>
                      </c:ext>
                    </c:extLst>
                    <c:strCache>
                      <c:ptCount val="1"/>
                      <c:pt idx="0">
                        <c:v>Tulomuutto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dLbl>
                    <c:idx val="14"/>
                    <c:layout>
                      <c:manualLayout>
                        <c:x val="-2.1967963386727688E-2"/>
                        <c:y val="-7.0905223351453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DA30-411E-B310-251B40344FF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('koko vuosi LOPULL'!$O$6:$U$6,'koko vuosi LOPULL'!$W$6:$AK$6)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1188</c:v>
                      </c:pt>
                      <c:pt idx="1">
                        <c:v>1209</c:v>
                      </c:pt>
                      <c:pt idx="2">
                        <c:v>1213</c:v>
                      </c:pt>
                      <c:pt idx="3">
                        <c:v>1199</c:v>
                      </c:pt>
                      <c:pt idx="4">
                        <c:v>1274</c:v>
                      </c:pt>
                      <c:pt idx="5">
                        <c:v>1206</c:v>
                      </c:pt>
                      <c:pt idx="6">
                        <c:v>1185</c:v>
                      </c:pt>
                      <c:pt idx="7">
                        <c:v>1161</c:v>
                      </c:pt>
                      <c:pt idx="8">
                        <c:v>1114</c:v>
                      </c:pt>
                      <c:pt idx="9">
                        <c:v>1048</c:v>
                      </c:pt>
                      <c:pt idx="10">
                        <c:v>1048</c:v>
                      </c:pt>
                      <c:pt idx="11">
                        <c:v>987</c:v>
                      </c:pt>
                      <c:pt idx="12">
                        <c:v>1032</c:v>
                      </c:pt>
                      <c:pt idx="13">
                        <c:v>1091</c:v>
                      </c:pt>
                      <c:pt idx="14">
                        <c:v>996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DA30-411E-B310-251B40344FF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'koko vuosi LOPULL'!$A$11</c15:sqref>
                        </c15:formulaRef>
                      </c:ext>
                    </c:extLst>
                    <c:strCache>
                      <c:ptCount val="1"/>
                      <c:pt idx="0">
                        <c:v>Kuntien välinen nettomuutto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('koko vuosi LOPULL'!$V$11:$AB$11,'koko vuosi LOPULL'!$AD$11:$AK$11)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71</c:v>
                      </c:pt>
                      <c:pt idx="1">
                        <c:v>192</c:v>
                      </c:pt>
                      <c:pt idx="2">
                        <c:v>195</c:v>
                      </c:pt>
                      <c:pt idx="3">
                        <c:v>157</c:v>
                      </c:pt>
                      <c:pt idx="4">
                        <c:v>151</c:v>
                      </c:pt>
                      <c:pt idx="5">
                        <c:v>647</c:v>
                      </c:pt>
                      <c:pt idx="6">
                        <c:v>666</c:v>
                      </c:pt>
                      <c:pt idx="7">
                        <c:v>564</c:v>
                      </c:pt>
                      <c:pt idx="8">
                        <c:v>518</c:v>
                      </c:pt>
                      <c:pt idx="9">
                        <c:v>348</c:v>
                      </c:pt>
                      <c:pt idx="10">
                        <c:v>378</c:v>
                      </c:pt>
                      <c:pt idx="11">
                        <c:v>576</c:v>
                      </c:pt>
                      <c:pt idx="12">
                        <c:v>678</c:v>
                      </c:pt>
                      <c:pt idx="13">
                        <c:v>1081</c:v>
                      </c:pt>
                      <c:pt idx="14">
                        <c:v>752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A30-411E-B310-251B40344FF5}"/>
                  </c:ext>
                </c:extLst>
              </c15:ser>
            </c15:filteredLineSeries>
          </c:ext>
        </c:extLst>
      </c:lineChart>
      <c:catAx>
        <c:axId val="545531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0480"/>
        <c:crosses val="autoZero"/>
        <c:auto val="1"/>
        <c:lblAlgn val="ctr"/>
        <c:lblOffset val="100"/>
        <c:noMultiLvlLbl val="0"/>
      </c:catAx>
      <c:valAx>
        <c:axId val="545530480"/>
        <c:scaling>
          <c:orientation val="minMax"/>
          <c:min val="-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5467458783220961E-2"/>
          <c:y val="3.7453183520599252E-2"/>
          <c:w val="0.78537929545439211"/>
          <c:h val="0.103952048128815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solidFill>
        <a:sysClr val="window" lastClr="FFFFFF">
          <a:lumMod val="85000"/>
        </a:sysClr>
      </a:solidFill>
    </a:ln>
    <a:effectLst/>
  </c:spPr>
  <c:txPr>
    <a:bodyPr/>
    <a:lstStyle/>
    <a:p>
      <a:pPr>
        <a:defRPr sz="1800">
          <a:latin typeface="Corbel" panose="020B0503020204020204" pitchFamily="34" charset="0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'koko vuosi LOPULL'!$A$9</c:f>
              <c:strCache>
                <c:ptCount val="1"/>
                <c:pt idx="0">
                  <c:v>Tulomuutto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4"/>
              <c:layout>
                <c:manualLayout>
                  <c:x val="-2.1967963386727688E-2"/>
                  <c:y val="-7.0905223351453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204-4A46-A509-34D6D245A5D5}"/>
                </c:ext>
              </c:extLst>
            </c:dLbl>
            <c:dLbl>
              <c:idx val="15"/>
              <c:layout>
                <c:manualLayout>
                  <c:x val="0"/>
                  <c:y val="-6.009389671361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04-4A46-A509-34D6D245A5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LOPULL'!$O$9:$U$9,'koko vuosi LOPULL'!$W$9:$AL$9)</c:f>
              <c:numCache>
                <c:formatCode>General</c:formatCode>
                <c:ptCount val="16"/>
                <c:pt idx="0">
                  <c:v>5637</c:v>
                </c:pt>
                <c:pt idx="1">
                  <c:v>5445</c:v>
                </c:pt>
                <c:pt idx="2">
                  <c:v>5721</c:v>
                </c:pt>
                <c:pt idx="3">
                  <c:v>6057</c:v>
                </c:pt>
                <c:pt idx="4">
                  <c:v>6157</c:v>
                </c:pt>
                <c:pt idx="5">
                  <c:v>6068</c:v>
                </c:pt>
                <c:pt idx="6">
                  <c:v>6124</c:v>
                </c:pt>
                <c:pt idx="7">
                  <c:v>6358</c:v>
                </c:pt>
                <c:pt idx="8">
                  <c:v>6213</c:v>
                </c:pt>
                <c:pt idx="9">
                  <c:v>6402</c:v>
                </c:pt>
                <c:pt idx="10">
                  <c:v>6337</c:v>
                </c:pt>
                <c:pt idx="11">
                  <c:v>6399</c:v>
                </c:pt>
                <c:pt idx="12">
                  <c:v>6445</c:v>
                </c:pt>
                <c:pt idx="13">
                  <c:v>6890</c:v>
                </c:pt>
                <c:pt idx="14">
                  <c:v>6678</c:v>
                </c:pt>
                <c:pt idx="15">
                  <c:v>6431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204-4A46-A509-34D6D245A5D5}"/>
            </c:ext>
          </c:extLst>
        </c:ser>
        <c:ser>
          <c:idx val="1"/>
          <c:order val="1"/>
          <c:tx>
            <c:strRef>
              <c:f>'koko vuosi LOPULL'!$A$10</c:f>
              <c:strCache>
                <c:ptCount val="1"/>
                <c:pt idx="0">
                  <c:v>Lähtömuutto</c:v>
                </c:pt>
              </c:strCache>
            </c:strRef>
          </c:tx>
          <c:spPr>
            <a:ln w="28575" cap="rnd">
              <a:solidFill>
                <a:srgbClr val="E56A5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945054945056285E-3"/>
                  <c:y val="5.6338028169014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04-4A46-A509-34D6D245A5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LOPULL'!$O$10:$U$10,'koko vuosi LOPULL'!$W$10:$AL$10)</c:f>
              <c:numCache>
                <c:formatCode>General</c:formatCode>
                <c:ptCount val="16"/>
                <c:pt idx="0">
                  <c:v>5445</c:v>
                </c:pt>
                <c:pt idx="1">
                  <c:v>5250</c:v>
                </c:pt>
                <c:pt idx="2">
                  <c:v>5564</c:v>
                </c:pt>
                <c:pt idx="3">
                  <c:v>5906</c:v>
                </c:pt>
                <c:pt idx="4">
                  <c:v>5510</c:v>
                </c:pt>
                <c:pt idx="5">
                  <c:v>5402</c:v>
                </c:pt>
                <c:pt idx="6">
                  <c:v>5395</c:v>
                </c:pt>
                <c:pt idx="7">
                  <c:v>5794</c:v>
                </c:pt>
                <c:pt idx="8">
                  <c:v>5695</c:v>
                </c:pt>
                <c:pt idx="9">
                  <c:v>6054</c:v>
                </c:pt>
                <c:pt idx="10">
                  <c:v>5959</c:v>
                </c:pt>
                <c:pt idx="11">
                  <c:v>5823</c:v>
                </c:pt>
                <c:pt idx="12">
                  <c:v>5767</c:v>
                </c:pt>
                <c:pt idx="13">
                  <c:v>5809</c:v>
                </c:pt>
                <c:pt idx="14">
                  <c:v>5926</c:v>
                </c:pt>
                <c:pt idx="15">
                  <c:v>5705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C204-4A46-A509-34D6D245A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531136"/>
        <c:axId val="545530480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'koko vuosi LOPULL'!$A$11</c15:sqref>
                        </c15:formulaRef>
                      </c:ext>
                    </c:extLst>
                    <c:strCache>
                      <c:ptCount val="1"/>
                      <c:pt idx="0">
                        <c:v>Kuntien välinen nettomuutto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('koko vuosi LOPULL'!$V$11:$AB$11,'koko vuosi LOPULL'!$AD$11:$AK$11)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71</c:v>
                      </c:pt>
                      <c:pt idx="1">
                        <c:v>192</c:v>
                      </c:pt>
                      <c:pt idx="2">
                        <c:v>195</c:v>
                      </c:pt>
                      <c:pt idx="3">
                        <c:v>157</c:v>
                      </c:pt>
                      <c:pt idx="4">
                        <c:v>151</c:v>
                      </c:pt>
                      <c:pt idx="5">
                        <c:v>647</c:v>
                      </c:pt>
                      <c:pt idx="6">
                        <c:v>666</c:v>
                      </c:pt>
                      <c:pt idx="7">
                        <c:v>564</c:v>
                      </c:pt>
                      <c:pt idx="8">
                        <c:v>518</c:v>
                      </c:pt>
                      <c:pt idx="9">
                        <c:v>348</c:v>
                      </c:pt>
                      <c:pt idx="10">
                        <c:v>378</c:v>
                      </c:pt>
                      <c:pt idx="11">
                        <c:v>576</c:v>
                      </c:pt>
                      <c:pt idx="12">
                        <c:v>678</c:v>
                      </c:pt>
                      <c:pt idx="13">
                        <c:v>1081</c:v>
                      </c:pt>
                      <c:pt idx="14">
                        <c:v>752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C204-4A46-A509-34D6D245A5D5}"/>
                  </c:ext>
                </c:extLst>
              </c15:ser>
            </c15:filteredLineSeries>
          </c:ext>
        </c:extLst>
      </c:lineChart>
      <c:catAx>
        <c:axId val="545531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0480"/>
        <c:crosses val="autoZero"/>
        <c:auto val="1"/>
        <c:lblAlgn val="ctr"/>
        <c:lblOffset val="100"/>
        <c:noMultiLvlLbl val="0"/>
      </c:catAx>
      <c:valAx>
        <c:axId val="545530480"/>
        <c:scaling>
          <c:orientation val="minMax"/>
          <c:min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solidFill>
        <a:sysClr val="window" lastClr="FFFFFF">
          <a:lumMod val="85000"/>
        </a:sysClr>
      </a:solidFill>
    </a:ln>
    <a:effectLst/>
  </c:spPr>
  <c:txPr>
    <a:bodyPr/>
    <a:lstStyle/>
    <a:p>
      <a:pPr>
        <a:defRPr sz="1800">
          <a:latin typeface="Corbel" panose="020B0503020204020204" pitchFamily="34" charset="0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'koko vuosi LOPULL'!$A$14</c:f>
              <c:strCache>
                <c:ptCount val="1"/>
                <c:pt idx="0">
                  <c:v>Nettomaahanmuutto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4"/>
              <c:layout>
                <c:manualLayout>
                  <c:x val="-2.1967963386727688E-2"/>
                  <c:y val="-7.0905223351453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D6C-47EC-8ED2-DC963A0F367A}"/>
                </c:ext>
              </c:extLst>
            </c:dLbl>
            <c:dLbl>
              <c:idx val="15"/>
              <c:layout>
                <c:manualLayout>
                  <c:x val="0"/>
                  <c:y val="-6.009389671361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6C-47EC-8ED2-DC963A0F3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LOPULL'!$V$14:$AB$14,'koko vuosi LOPULL'!$AD$14:$AL$14)</c:f>
              <c:numCache>
                <c:formatCode>General</c:formatCode>
                <c:ptCount val="16"/>
                <c:pt idx="0">
                  <c:v>131</c:v>
                </c:pt>
                <c:pt idx="1">
                  <c:v>141</c:v>
                </c:pt>
                <c:pt idx="2">
                  <c:v>174</c:v>
                </c:pt>
                <c:pt idx="3">
                  <c:v>204</c:v>
                </c:pt>
                <c:pt idx="4">
                  <c:v>282</c:v>
                </c:pt>
                <c:pt idx="5">
                  <c:v>329</c:v>
                </c:pt>
                <c:pt idx="6">
                  <c:v>257</c:v>
                </c:pt>
                <c:pt idx="7">
                  <c:v>196</c:v>
                </c:pt>
                <c:pt idx="8">
                  <c:v>303</c:v>
                </c:pt>
                <c:pt idx="9">
                  <c:v>179</c:v>
                </c:pt>
                <c:pt idx="10">
                  <c:v>170</c:v>
                </c:pt>
                <c:pt idx="11">
                  <c:v>186</c:v>
                </c:pt>
                <c:pt idx="12">
                  <c:v>287</c:v>
                </c:pt>
                <c:pt idx="13">
                  <c:v>382</c:v>
                </c:pt>
                <c:pt idx="14">
                  <c:v>587</c:v>
                </c:pt>
                <c:pt idx="15">
                  <c:v>980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D6C-47EC-8ED2-DC963A0F367A}"/>
            </c:ext>
          </c:extLst>
        </c:ser>
        <c:ser>
          <c:idx val="2"/>
          <c:order val="2"/>
          <c:tx>
            <c:strRef>
              <c:f>'koko vuosi LOPULL'!$A$11</c:f>
              <c:strCache>
                <c:ptCount val="1"/>
                <c:pt idx="0">
                  <c:v>Kuntien välinen nettomuutto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F277C6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277C6"/>
              </a:solidFill>
              <a:ln w="9525">
                <a:noFill/>
              </a:ln>
              <a:effectLst/>
            </c:spPr>
          </c:marker>
          <c:dLbls>
            <c:dLbl>
              <c:idx val="15"/>
              <c:layout>
                <c:manualLayout>
                  <c:x val="-7.5596623743358999E-3"/>
                  <c:y val="2.7376818828189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6C-47EC-8ED2-DC963A0F3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('koko vuosi LOPULL'!$O$5:$U$5,'koko vuosi LOPULL'!$W$5:$AL$5)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  <c:extLst/>
            </c:numRef>
          </c:cat>
          <c:val>
            <c:numRef>
              <c:f>('koko vuosi LOPULL'!$V$11:$AB$11,'koko vuosi LOPULL'!$AD$11:$AL$11)</c:f>
              <c:numCache>
                <c:formatCode>General</c:formatCode>
                <c:ptCount val="16"/>
                <c:pt idx="0">
                  <c:v>71</c:v>
                </c:pt>
                <c:pt idx="1">
                  <c:v>192</c:v>
                </c:pt>
                <c:pt idx="2">
                  <c:v>195</c:v>
                </c:pt>
                <c:pt idx="3">
                  <c:v>157</c:v>
                </c:pt>
                <c:pt idx="4">
                  <c:v>151</c:v>
                </c:pt>
                <c:pt idx="5">
                  <c:v>647</c:v>
                </c:pt>
                <c:pt idx="6">
                  <c:v>666</c:v>
                </c:pt>
                <c:pt idx="7">
                  <c:v>564</c:v>
                </c:pt>
                <c:pt idx="8">
                  <c:v>518</c:v>
                </c:pt>
                <c:pt idx="9">
                  <c:v>348</c:v>
                </c:pt>
                <c:pt idx="10">
                  <c:v>378</c:v>
                </c:pt>
                <c:pt idx="11">
                  <c:v>576</c:v>
                </c:pt>
                <c:pt idx="12">
                  <c:v>678</c:v>
                </c:pt>
                <c:pt idx="13">
                  <c:v>1081</c:v>
                </c:pt>
                <c:pt idx="14">
                  <c:v>752</c:v>
                </c:pt>
                <c:pt idx="15">
                  <c:v>726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4D6C-47EC-8ED2-DC963A0F3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531136"/>
        <c:axId val="54553048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'koko vuosi LOPULL'!$A$10</c15:sqref>
                        </c15:formulaRef>
                      </c:ext>
                    </c:extLst>
                    <c:strCache>
                      <c:ptCount val="1"/>
                      <c:pt idx="0">
                        <c:v>Lähtömuutto</c:v>
                      </c:pt>
                    </c:strCache>
                  </c:strRef>
                </c:tx>
                <c:spPr>
                  <a:ln w="28575" cap="rnd">
                    <a:solidFill>
                      <a:srgbClr val="E56A54"/>
                    </a:solidFill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15"/>
                    <c:layout>
                      <c:manualLayout>
                        <c:x val="-5.4945054945056285E-3"/>
                        <c:y val="5.633802816901401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4D6C-47EC-8ED2-DC963A0F367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rbel" panose="020B0503020204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fi-FI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('koko vuosi LOPULL'!$O$5:$U$5,'koko vuosi LOPULL'!$W$5:$AL$5)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  <c:pt idx="1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('koko vuosi LOPULL'!$O$10:$U$10,'koko vuosi LOPULL'!$W$10:$AL$10)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5445</c:v>
                      </c:pt>
                      <c:pt idx="1">
                        <c:v>5250</c:v>
                      </c:pt>
                      <c:pt idx="2">
                        <c:v>5564</c:v>
                      </c:pt>
                      <c:pt idx="3">
                        <c:v>5906</c:v>
                      </c:pt>
                      <c:pt idx="4">
                        <c:v>5510</c:v>
                      </c:pt>
                      <c:pt idx="5">
                        <c:v>5402</c:v>
                      </c:pt>
                      <c:pt idx="6">
                        <c:v>5395</c:v>
                      </c:pt>
                      <c:pt idx="7">
                        <c:v>5794</c:v>
                      </c:pt>
                      <c:pt idx="8">
                        <c:v>5695</c:v>
                      </c:pt>
                      <c:pt idx="9">
                        <c:v>6054</c:v>
                      </c:pt>
                      <c:pt idx="10">
                        <c:v>5959</c:v>
                      </c:pt>
                      <c:pt idx="11">
                        <c:v>5823</c:v>
                      </c:pt>
                      <c:pt idx="12">
                        <c:v>5767</c:v>
                      </c:pt>
                      <c:pt idx="13">
                        <c:v>5809</c:v>
                      </c:pt>
                      <c:pt idx="14">
                        <c:v>5926</c:v>
                      </c:pt>
                      <c:pt idx="15">
                        <c:v>5705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4D6C-47EC-8ED2-DC963A0F367A}"/>
                  </c:ext>
                </c:extLst>
              </c15:ser>
            </c15:filteredLineSeries>
          </c:ext>
        </c:extLst>
      </c:lineChart>
      <c:catAx>
        <c:axId val="545531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0480"/>
        <c:crosses val="autoZero"/>
        <c:auto val="1"/>
        <c:lblAlgn val="ctr"/>
        <c:lblOffset val="100"/>
        <c:noMultiLvlLbl val="0"/>
      </c:catAx>
      <c:valAx>
        <c:axId val="5455304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54553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9751521444434827E-2"/>
          <c:y val="3.0046948356807511E-2"/>
          <c:w val="0.89851879092036568"/>
          <c:h val="0.104244870799600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solidFill>
        <a:srgbClr val="FFFFFF">
          <a:lumMod val="85000"/>
        </a:srgbClr>
      </a:solidFill>
    </a:ln>
    <a:effectLst/>
  </c:spPr>
  <c:txPr>
    <a:bodyPr/>
    <a:lstStyle/>
    <a:p>
      <a:pPr>
        <a:defRPr sz="1800">
          <a:latin typeface="Corbel" panose="020B0503020204020204" pitchFamily="34" charset="0"/>
          <a:cs typeface="Arial" panose="020B0604020202020204" pitchFamily="34" charset="0"/>
        </a:defRPr>
      </a:pPr>
      <a:endParaRPr lang="fi-FI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277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A8-4ED7-8882-1AAA8F0117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'Väestönm tammi-marras 2023 (2)'!$A$2:$A$16</c:f>
              <c:strCache>
                <c:ptCount val="15"/>
                <c:pt idx="0">
                  <c:v>Kouvola</c:v>
                </c:pt>
                <c:pt idx="1">
                  <c:v>Pori</c:v>
                </c:pt>
                <c:pt idx="2">
                  <c:v>Hämeenlinna</c:v>
                </c:pt>
                <c:pt idx="3">
                  <c:v>Lappeenranta</c:v>
                </c:pt>
                <c:pt idx="4">
                  <c:v>Lahti</c:v>
                </c:pt>
                <c:pt idx="5">
                  <c:v>Joensuu</c:v>
                </c:pt>
                <c:pt idx="6">
                  <c:v>Vaasa</c:v>
                </c:pt>
                <c:pt idx="7">
                  <c:v>Kuopio</c:v>
                </c:pt>
                <c:pt idx="8">
                  <c:v>Jyväskylä</c:v>
                </c:pt>
                <c:pt idx="9">
                  <c:v>Oulu</c:v>
                </c:pt>
                <c:pt idx="10">
                  <c:v>Turku</c:v>
                </c:pt>
                <c:pt idx="11">
                  <c:v>Vantaa</c:v>
                </c:pt>
                <c:pt idx="12">
                  <c:v>Tampere</c:v>
                </c:pt>
                <c:pt idx="13">
                  <c:v>Espoo</c:v>
                </c:pt>
                <c:pt idx="14">
                  <c:v>Helsinki</c:v>
                </c:pt>
              </c:strCache>
            </c:strRef>
          </c:cat>
          <c:val>
            <c:numRef>
              <c:f>'Väestönm tammi-marras 2023 (2)'!$G$2:$G$16</c:f>
              <c:numCache>
                <c:formatCode>0</c:formatCode>
                <c:ptCount val="15"/>
                <c:pt idx="0">
                  <c:v>-458</c:v>
                </c:pt>
                <c:pt idx="1">
                  <c:v>-83</c:v>
                </c:pt>
                <c:pt idx="2">
                  <c:v>260</c:v>
                </c:pt>
                <c:pt idx="3">
                  <c:v>366</c:v>
                </c:pt>
                <c:pt idx="4">
                  <c:v>525</c:v>
                </c:pt>
                <c:pt idx="5">
                  <c:v>547</c:v>
                </c:pt>
                <c:pt idx="6">
                  <c:v>981</c:v>
                </c:pt>
                <c:pt idx="7">
                  <c:v>1417</c:v>
                </c:pt>
                <c:pt idx="8">
                  <c:v>1934</c:v>
                </c:pt>
                <c:pt idx="9">
                  <c:v>2803</c:v>
                </c:pt>
                <c:pt idx="10">
                  <c:v>3989</c:v>
                </c:pt>
                <c:pt idx="11">
                  <c:v>4628</c:v>
                </c:pt>
                <c:pt idx="12">
                  <c:v>6057</c:v>
                </c:pt>
                <c:pt idx="13">
                  <c:v>8878</c:v>
                </c:pt>
                <c:pt idx="14">
                  <c:v>10935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A8-4ED7-8882-1AAA8F011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604940712"/>
        <c:axId val="604941040"/>
      </c:barChart>
      <c:catAx>
        <c:axId val="604940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fi-FI"/>
          </a:p>
        </c:txPr>
        <c:crossAx val="604941040"/>
        <c:crosses val="autoZero"/>
        <c:auto val="1"/>
        <c:lblAlgn val="ctr"/>
        <c:lblOffset val="100"/>
        <c:noMultiLvlLbl val="0"/>
      </c:catAx>
      <c:valAx>
        <c:axId val="604941040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60494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FFFFFF">
          <a:lumMod val="85000"/>
        </a:srgbClr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fi-FI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'001_116t_2023 (2)'!$B$14:$B$25</cx:f>
        <cx:lvl ptCount="10">
          <cx:pt idx="0">Saksa</cx:pt>
          <cx:pt idx="1">Tuntematon</cx:pt>
          <cx:pt idx="2">Viro</cx:pt>
          <cx:pt idx="3">Ruotsi</cx:pt>
          <cx:pt idx="4">Sveitsi</cx:pt>
          <cx:pt idx="5">Britannia</cx:pt>
          <cx:pt idx="6">Tanska</cx:pt>
          <cx:pt idx="7">Venäjä</cx:pt>
          <cx:pt idx="8">Alankomaat</cx:pt>
          <cx:pt idx="9">Yhdysvallat (USA)</cx:pt>
        </cx:lvl>
      </cx:strDim>
      <cx:numDim type="size">
        <cx:f>'001_116t_2023 (2)'!$C$14:$C$25</cx:f>
        <cx:lvl ptCount="10" formatCode="0">
          <cx:pt idx="0">5640</cx:pt>
          <cx:pt idx="1">4676</cx:pt>
          <cx:pt idx="2">3468</cx:pt>
          <cx:pt idx="3">1917</cx:pt>
          <cx:pt idx="4">1325</cx:pt>
          <cx:pt idx="5">1298</cx:pt>
          <cx:pt idx="6">1293</cx:pt>
          <cx:pt idx="7">1000</cx:pt>
          <cx:pt idx="8">961</cx:pt>
          <cx:pt idx="9">852</cx:pt>
        </cx:lvl>
      </cx:numDim>
    </cx:data>
  </cx:chartData>
  <cx:chart>
    <cx:title pos="t" align="ctr" overlay="0">
      <cx:tx>
        <cx:txData>
          <cx:v>Yöpymiset vuonna 2022 TOP 10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chemeClr val="tx1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defRPr>
          </a:pPr>
          <a:r>
            <a:rPr lang="fi-FI" sz="1400" b="1" i="0" u="none" strike="noStrike" baseline="0">
              <a:solidFill>
                <a:schemeClr val="tx1"/>
              </a:solidFill>
              <a:latin typeface="Corbel" panose="020B0503020204020204" pitchFamily="34" charset="0"/>
            </a:rPr>
            <a:t>Yöpymiset vuonna 2022 TOP 10</a:t>
          </a:r>
        </a:p>
      </cx:txPr>
    </cx:title>
    <cx:plotArea>
      <cx:plotAreaRegion>
        <cx:series layoutId="treemap" uniqueId="{11145B08-C366-45FD-B7E6-52DBAA32C99D}">
          <cx:dataPt idx="1">
            <cx:spPr>
              <a:solidFill>
                <a:srgbClr val="E27EDB"/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 b="1">
                    <a:latin typeface="Corbel" panose="020B0503020204020204" pitchFamily="34" charset="0"/>
                    <a:ea typeface="Corbel" panose="020B0503020204020204" pitchFamily="34" charset="0"/>
                    <a:cs typeface="Corbel" panose="020B0503020204020204" pitchFamily="34" charset="0"/>
                  </a:defRPr>
                </a:pPr>
                <a:endParaRPr lang="fi-FI" sz="1050" b="1" i="0" u="none" strike="noStrike" baseline="0">
                  <a:solidFill>
                    <a:sysClr val="window" lastClr="FFFFFF"/>
                  </a:solidFill>
                  <a:latin typeface="Corbel" panose="020B0503020204020204" pitchFamily="34" charset="0"/>
                </a:endParaRPr>
              </a:p>
            </cx:txPr>
            <cx:visibility seriesName="0" categoryName="1" value="1"/>
            <cx:separator>, </cx:separator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fi-FI" sz="1200" b="1" i="0" u="none" strike="noStrike" baseline="0">
                      <a:solidFill>
                        <a:sysClr val="windowText" lastClr="000000"/>
                      </a:solidFill>
                      <a:latin typeface="Corbel" panose="020B0503020204020204" pitchFamily="34" charset="0"/>
                    </a:rPr>
                    <a:t>Viro, 3468</a:t>
                  </a:r>
                </a:p>
              </cx:txPr>
              <cx:visibility seriesName="0" categoryName="1" value="1"/>
              <cx:separator>, </cx:separator>
            </cx:dataLabel>
            <cx:dataLabel idx="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fi-FI" sz="1200" b="1" i="0" u="none" strike="noStrike" baseline="0">
                      <a:solidFill>
                        <a:sysClr val="windowText" lastClr="000000"/>
                      </a:solidFill>
                      <a:latin typeface="Corbel" panose="020B0503020204020204" pitchFamily="34" charset="0"/>
                    </a:rPr>
                    <a:t>Britannia, 1298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  <cx:spPr>
    <a:ln w="25400">
      <a:solidFill>
        <a:schemeClr val="bg1">
          <a:lumMod val="75000"/>
        </a:schemeClr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0.06937</cdr:x>
      <cdr:y>0.70772</cdr:y>
    </cdr:from>
    <cdr:to>
      <cdr:x>0.20525</cdr:x>
      <cdr:y>0.77667</cdr:y>
    </cdr:to>
    <cdr:sp macro="" textlink="">
      <cdr:nvSpPr>
        <cdr:cNvPr id="3" name="Ellipsi 2"/>
        <cdr:cNvSpPr/>
      </cdr:nvSpPr>
      <cdr:spPr>
        <a:xfrm xmlns:a="http://schemas.openxmlformats.org/drawingml/2006/main">
          <a:off x="641263" y="3695146"/>
          <a:ext cx="1256098" cy="36000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400" b="1" normalizeH="1" baseline="0" dirty="0">
              <a:solidFill>
                <a:schemeClr val="bg1"/>
              </a:solidFill>
              <a:latin typeface="Corbel" panose="020B0503020204020204" pitchFamily="34" charset="0"/>
            </a:rPr>
            <a:t>108 976</a:t>
          </a:r>
          <a:endParaRPr lang="fi-FI" sz="1400" b="1" normalizeH="1" baseline="0" dirty="0">
            <a:solidFill>
              <a:schemeClr val="bg1"/>
            </a:solidFill>
            <a:latin typeface="Corbel" panose="020B0503020204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0.87527</cdr:x>
      <cdr:y>0.09422</cdr:y>
    </cdr:from>
    <cdr:to>
      <cdr:x>1</cdr:x>
      <cdr:y>0.1603</cdr:y>
    </cdr:to>
    <cdr:sp macro="" textlink="">
      <cdr:nvSpPr>
        <cdr:cNvPr id="4" name="Ellipsi 3"/>
        <cdr:cNvSpPr/>
      </cdr:nvSpPr>
      <cdr:spPr>
        <a:xfrm xmlns:a="http://schemas.openxmlformats.org/drawingml/2006/main">
          <a:off x="7656602" y="483087"/>
          <a:ext cx="1091116" cy="33882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400" b="1" normalizeH="1" dirty="0">
              <a:latin typeface="Corbel" panose="020B0503020204020204" pitchFamily="34" charset="0"/>
              <a:cs typeface="Arial" panose="020B0604020202020204" pitchFamily="34" charset="0"/>
            </a:rPr>
            <a:t>12</a:t>
          </a:r>
          <a:r>
            <a:rPr lang="fi-FI" sz="1400" b="1" normalizeH="1" baseline="0" dirty="0">
              <a:latin typeface="Corbel" panose="020B0503020204020204" pitchFamily="34" charset="0"/>
              <a:cs typeface="Arial" panose="020B0604020202020204" pitchFamily="34" charset="0"/>
            </a:rPr>
            <a:t> </a:t>
          </a:r>
          <a:r>
            <a:rPr lang="fi-FI" sz="1400" b="1" normalizeH="1" dirty="0">
              <a:latin typeface="Corbel" panose="020B0503020204020204" pitchFamily="34" charset="0"/>
              <a:cs typeface="Arial" panose="020B0604020202020204" pitchFamily="34" charset="0"/>
            </a:rPr>
            <a:t>4 011</a:t>
          </a:r>
        </a:p>
      </cdr:txBody>
    </cdr:sp>
  </cdr:relSizeAnchor>
  <cdr:relSizeAnchor xmlns:cdr="http://schemas.openxmlformats.org/drawingml/2006/chartDrawing">
    <cdr:from>
      <cdr:x>0.24291</cdr:x>
      <cdr:y>0.79051</cdr:y>
    </cdr:from>
    <cdr:to>
      <cdr:x>0.40776</cdr:x>
      <cdr:y>0.84387</cdr:y>
    </cdr:to>
    <cdr:sp macro="" textlink="">
      <cdr:nvSpPr>
        <cdr:cNvPr id="6" name="Tekstiruutu 5"/>
        <cdr:cNvSpPr txBox="1"/>
      </cdr:nvSpPr>
      <cdr:spPr>
        <a:xfrm xmlns:a="http://schemas.openxmlformats.org/drawingml/2006/main">
          <a:off x="2001383" y="3809984"/>
          <a:ext cx="1358220" cy="257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Vehmersalmi</a:t>
          </a:r>
          <a:r>
            <a:rPr lang="fi-FI" sz="1100" b="1" baseline="0" dirty="0"/>
            <a:t> </a:t>
          </a:r>
          <a:r>
            <a:rPr lang="fi-FI" sz="1100" b="1" baseline="0" dirty="0">
              <a:latin typeface="Arial" panose="020B0604020202020204" pitchFamily="34" charset="0"/>
              <a:cs typeface="Arial" panose="020B0604020202020204" pitchFamily="34" charset="0"/>
            </a:rPr>
            <a:t>2005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0.5142</cdr:x>
      <cdr:y>0.63413</cdr:y>
    </cdr:from>
    <cdr:to>
      <cdr:x>0.65715</cdr:x>
      <cdr:y>0.68749</cdr:y>
    </cdr:to>
    <cdr:sp macro="" textlink="">
      <cdr:nvSpPr>
        <cdr:cNvPr id="7" name="Tekstiruutu 1"/>
        <cdr:cNvSpPr txBox="1"/>
      </cdr:nvSpPr>
      <cdr:spPr>
        <a:xfrm xmlns:a="http://schemas.openxmlformats.org/drawingml/2006/main">
          <a:off x="4753274" y="3310940"/>
          <a:ext cx="1321445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Karttula</a:t>
          </a:r>
          <a:r>
            <a:rPr lang="fi-FI" sz="1200" b="1" dirty="0"/>
            <a:t> </a:t>
          </a:r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2011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0.60708</cdr:x>
      <cdr:y>0.5</cdr:y>
    </cdr:from>
    <cdr:to>
      <cdr:x>0.75003</cdr:x>
      <cdr:y>0.55336</cdr:y>
    </cdr:to>
    <cdr:sp macro="" textlink="">
      <cdr:nvSpPr>
        <cdr:cNvPr id="8" name="Tekstiruutu 1"/>
        <cdr:cNvSpPr txBox="1"/>
      </cdr:nvSpPr>
      <cdr:spPr>
        <a:xfrm xmlns:a="http://schemas.openxmlformats.org/drawingml/2006/main">
          <a:off x="5611901" y="2610599"/>
          <a:ext cx="1321444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Nilsiä</a:t>
          </a:r>
          <a:r>
            <a:rPr lang="fi-FI" sz="1200" b="1" dirty="0"/>
            <a:t> </a:t>
          </a:r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0.65105</cdr:x>
      <cdr:y>0.42587</cdr:y>
    </cdr:from>
    <cdr:to>
      <cdr:x>0.794</cdr:x>
      <cdr:y>0.47923</cdr:y>
    </cdr:to>
    <cdr:sp macro="" textlink="">
      <cdr:nvSpPr>
        <cdr:cNvPr id="9" name="Tekstiruutu 1"/>
        <cdr:cNvSpPr txBox="1"/>
      </cdr:nvSpPr>
      <cdr:spPr>
        <a:xfrm xmlns:a="http://schemas.openxmlformats.org/drawingml/2006/main">
          <a:off x="6018394" y="2223546"/>
          <a:ext cx="1321444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Maaninka</a:t>
          </a:r>
          <a:r>
            <a:rPr lang="fi-FI" sz="1200" b="1" dirty="0"/>
            <a:t> </a:t>
          </a:r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0.71741</cdr:x>
      <cdr:y>0.34</cdr:y>
    </cdr:from>
    <cdr:to>
      <cdr:x>0.86035</cdr:x>
      <cdr:y>0.39336</cdr:y>
    </cdr:to>
    <cdr:sp macro="" textlink="">
      <cdr:nvSpPr>
        <cdr:cNvPr id="10" name="Tekstiruutu 1"/>
        <cdr:cNvSpPr txBox="1"/>
      </cdr:nvSpPr>
      <cdr:spPr>
        <a:xfrm xmlns:a="http://schemas.openxmlformats.org/drawingml/2006/main">
          <a:off x="6631821" y="1775205"/>
          <a:ext cx="1321352" cy="27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b="1" dirty="0">
              <a:latin typeface="Arial" panose="020B0604020202020204" pitchFamily="34" charset="0"/>
              <a:cs typeface="Arial" panose="020B0604020202020204" pitchFamily="34" charset="0"/>
            </a:rPr>
            <a:t>Juankoski</a:t>
          </a:r>
          <a:r>
            <a:rPr lang="fi-FI" sz="1200" b="1" baseline="0" dirty="0"/>
            <a:t> </a:t>
          </a:r>
          <a:r>
            <a:rPr lang="fi-FI" sz="1200" b="1" baseline="0" dirty="0">
              <a:latin typeface="Arial" panose="020B0604020202020204" pitchFamily="34" charset="0"/>
              <a:cs typeface="Arial" panose="020B0604020202020204" pitchFamily="34" charset="0"/>
            </a:rPr>
            <a:t>2017</a:t>
          </a:r>
          <a:endParaRPr lang="fi-FI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0.83283</cdr:x>
      <cdr:y>0.30262</cdr:y>
    </cdr:from>
    <cdr:to>
      <cdr:x>0.92662</cdr:x>
      <cdr:y>0.36615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3783913" y="936793"/>
          <a:ext cx="426136" cy="1966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i-FI" sz="100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</cdr:x>
      <cdr:y>0.92013</cdr:y>
    </cdr:from>
    <cdr:to>
      <cdr:x>0.74375</cdr:x>
      <cdr:y>1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457199" y="2743201"/>
          <a:ext cx="2943225" cy="238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i-FI" sz="1100"/>
        </a:p>
      </cdr:txBody>
    </cdr:sp>
  </cdr:relSizeAnchor>
  <cdr:relSizeAnchor xmlns:cdr="http://schemas.openxmlformats.org/drawingml/2006/chartDrawing">
    <cdr:from>
      <cdr:x>0</cdr:x>
      <cdr:y>0.0281</cdr:y>
    </cdr:from>
    <cdr:to>
      <cdr:x>0.11461</cdr:x>
      <cdr:y>0.08767</cdr:y>
    </cdr:to>
    <cdr:sp macro="" textlink="">
      <cdr:nvSpPr>
        <cdr:cNvPr id="4" name="Tekstiruutu 1"/>
        <cdr:cNvSpPr txBox="1"/>
      </cdr:nvSpPr>
      <cdr:spPr>
        <a:xfrm xmlns:a="http://schemas.openxmlformats.org/drawingml/2006/main">
          <a:off x="0" y="111565"/>
          <a:ext cx="762000" cy="236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fi-FI" sz="1400" baseline="0">
              <a:latin typeface="Corbel" panose="020B0503020204020204" pitchFamily="34" charset="0"/>
              <a:ea typeface="Verdana" panose="020B0604030504040204" pitchFamily="34" charset="0"/>
              <a:cs typeface="Arial" panose="020B0604020202020204" pitchFamily="34" charset="0"/>
            </a:rPr>
            <a:t> A</a:t>
          </a:r>
          <a:r>
            <a:rPr lang="fi-FI" sz="1400">
              <a:latin typeface="Corbel" panose="020B0503020204020204" pitchFamily="34" charset="0"/>
              <a:ea typeface="Verdana" panose="020B0604030504040204" pitchFamily="34" charset="0"/>
              <a:cs typeface="Arial" panose="020B0604020202020204" pitchFamily="34" charset="0"/>
            </a:rPr>
            <a:t>suntoa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0.406</cdr:x>
      <cdr:y>0.46761</cdr:y>
    </cdr:from>
    <cdr:to>
      <cdr:x>0.65245</cdr:x>
      <cdr:y>0.74899</cdr:y>
    </cdr:to>
    <cdr:sp macro="" textlink="">
      <cdr:nvSpPr>
        <cdr:cNvPr id="2" name="Tekstiruutu 1">
          <a:extLst xmlns:a="http://schemas.openxmlformats.org/drawingml/2006/main">
            <a:ext uri="{FF2B5EF4-FFF2-40B4-BE49-F238E27FC236}">
              <a16:creationId xmlns:a16="http://schemas.microsoft.com/office/drawing/2014/main" id="{34451913-7E2C-9319-A315-0BEB3A0B37A4}"/>
            </a:ext>
          </a:extLst>
        </cdr:cNvPr>
        <cdr:cNvSpPr txBox="1"/>
      </cdr:nvSpPr>
      <cdr:spPr>
        <a:xfrm xmlns:a="http://schemas.openxmlformats.org/drawingml/2006/main">
          <a:off x="2447926" y="2200274"/>
          <a:ext cx="1485900" cy="1323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i-FI" sz="2000" dirty="0">
              <a:latin typeface="Corbel" panose="020B0503020204020204" pitchFamily="34" charset="0"/>
            </a:rPr>
            <a:t>Yhteensä </a:t>
          </a:r>
          <a:br>
            <a:rPr lang="fi-FI" sz="2000" dirty="0">
              <a:latin typeface="Corbel" panose="020B0503020204020204" pitchFamily="34" charset="0"/>
            </a:rPr>
          </a:br>
          <a:r>
            <a:rPr lang="fi-FI" sz="3200" b="1" dirty="0">
              <a:latin typeface="Corbel" panose="020B0503020204020204" pitchFamily="34" charset="0"/>
            </a:rPr>
            <a:t>1198</a:t>
          </a:r>
          <a:r>
            <a:rPr lang="fi-FI" sz="2000" dirty="0">
              <a:latin typeface="Corbel" panose="020B0503020204020204" pitchFamily="34" charset="0"/>
            </a:rPr>
            <a:t> </a:t>
          </a:r>
        </a:p>
        <a:p xmlns:a="http://schemas.openxmlformats.org/drawingml/2006/main">
          <a:pPr algn="ctr"/>
          <a:r>
            <a:rPr lang="fi-FI" sz="2000" dirty="0">
              <a:latin typeface="Corbel" panose="020B0503020204020204" pitchFamily="34" charset="0"/>
            </a:rPr>
            <a:t>uutta asuntoa</a:t>
          </a:r>
          <a:br>
            <a:rPr lang="fi-FI" sz="2000" dirty="0">
              <a:latin typeface="Corbel" panose="020B0503020204020204" pitchFamily="34" charset="0"/>
            </a:rPr>
          </a:br>
          <a:r>
            <a:rPr lang="fi-FI" sz="2000" dirty="0">
              <a:latin typeface="Corbel" panose="020B0503020204020204" pitchFamily="34" charset="0"/>
            </a:rPr>
            <a:t>2023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0.59956</cdr:x>
      <cdr:y>0.42452</cdr:y>
    </cdr:from>
    <cdr:to>
      <cdr:x>0.73817</cdr:x>
      <cdr:y>0.62954</cdr:y>
    </cdr:to>
    <cdr:sp macro="" textlink="">
      <cdr:nvSpPr>
        <cdr:cNvPr id="2" name="Ellipsi 1">
          <a:extLst xmlns:a="http://schemas.openxmlformats.org/drawingml/2006/main">
            <a:ext uri="{FF2B5EF4-FFF2-40B4-BE49-F238E27FC236}">
              <a16:creationId xmlns:a16="http://schemas.microsoft.com/office/drawing/2014/main" id="{DE6C8FEF-6B02-AB0D-6B99-7A3E7C4B6BEF}"/>
            </a:ext>
          </a:extLst>
        </cdr:cNvPr>
        <cdr:cNvSpPr/>
      </cdr:nvSpPr>
      <cdr:spPr>
        <a:xfrm xmlns:a="http://schemas.openxmlformats.org/drawingml/2006/main">
          <a:off x="9218007" y="3823607"/>
          <a:ext cx="2131076" cy="184651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scene3d xmlns:a="http://schemas.openxmlformats.org/drawingml/2006/main">
          <a:camera prst="orthographicFront">
            <a:rot lat="0" lon="0" rev="0"/>
          </a:camera>
          <a:lightRig rig="threePt" dir="t">
            <a:rot lat="0" lon="0" rev="1200000"/>
          </a:lightRig>
        </a:scene3d>
        <a:sp3d xmlns:a="http://schemas.openxmlformats.org/drawingml/2006/main">
          <a:bevelT w="63500" h="25400"/>
        </a:sp3d>
      </cdr:spPr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i-FI" sz="1800" i="0" u="none" strike="noStrike" kern="0" cap="none" spc="0" normalizeH="0" baseline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</a:rPr>
            <a:t>2022 Kuopiossa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i-FI" sz="1800" b="1" i="0" u="none" strike="noStrike" kern="0" cap="none" spc="0" normalizeH="0" baseline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</a:rPr>
            <a:t>55 401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fi-FI" sz="1800" i="0" u="none" strike="noStrike" kern="0" cap="none" spc="0" normalizeH="0" baseline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</a:rPr>
            <a:t>työpaikkaa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0.89306</cdr:x>
      <cdr:y>0.33039</cdr:y>
    </cdr:from>
    <cdr:to>
      <cdr:x>1</cdr:x>
      <cdr:y>0.42768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3FE173C-2855-71EB-5D6C-819FA13520E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664360" y="777569"/>
          <a:ext cx="438787" cy="22897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694" cy="512304"/>
          </a:xfrm>
          <a:prstGeom prst="rect">
            <a:avLst/>
          </a:prstGeom>
        </p:spPr>
        <p:txBody>
          <a:bodyPr vert="horz" lIns="98029" tIns="49015" rIns="98029" bIns="490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4024677" y="0"/>
            <a:ext cx="3077694" cy="512304"/>
          </a:xfrm>
          <a:prstGeom prst="rect">
            <a:avLst/>
          </a:prstGeom>
        </p:spPr>
        <p:txBody>
          <a:bodyPr vert="horz" wrap="square" lIns="98029" tIns="49015" rIns="98029" bIns="490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5590EED1-0BC3-4BB9-8EB5-B926B537AB3F}" type="datetime1">
              <a:rPr lang="fi-FI"/>
              <a:pPr>
                <a:defRPr/>
              </a:pPr>
              <a:t>1.2.2024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694" cy="512303"/>
          </a:xfrm>
          <a:prstGeom prst="rect">
            <a:avLst/>
          </a:prstGeom>
        </p:spPr>
        <p:txBody>
          <a:bodyPr vert="horz" lIns="98029" tIns="49015" rIns="98029" bIns="490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4024677" y="9720673"/>
            <a:ext cx="3077694" cy="512303"/>
          </a:xfrm>
          <a:prstGeom prst="rect">
            <a:avLst/>
          </a:prstGeom>
        </p:spPr>
        <p:txBody>
          <a:bodyPr vert="horz" wrap="square" lIns="98029" tIns="49015" rIns="98029" bIns="490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A7BEAB4D-EF50-45DF-9D64-6E14AE0F09A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961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694" cy="512304"/>
          </a:xfrm>
          <a:prstGeom prst="rect">
            <a:avLst/>
          </a:prstGeom>
        </p:spPr>
        <p:txBody>
          <a:bodyPr vert="horz" lIns="98029" tIns="49015" rIns="98029" bIns="490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4024677" y="0"/>
            <a:ext cx="3077694" cy="512304"/>
          </a:xfrm>
          <a:prstGeom prst="rect">
            <a:avLst/>
          </a:prstGeom>
        </p:spPr>
        <p:txBody>
          <a:bodyPr vert="horz" wrap="square" lIns="98029" tIns="49015" rIns="98029" bIns="490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5A71B547-9146-4D47-A0A1-09434ED91A0A}" type="datetime1">
              <a:rPr lang="fi-FI"/>
              <a:pPr>
                <a:defRPr/>
              </a:pPr>
              <a:t>1.2.2024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029" tIns="49015" rIns="98029" bIns="49015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10237" y="4861155"/>
            <a:ext cx="5683589" cy="4605821"/>
          </a:xfrm>
          <a:prstGeom prst="rect">
            <a:avLst/>
          </a:prstGeom>
        </p:spPr>
        <p:txBody>
          <a:bodyPr vert="horz" wrap="square" lIns="98029" tIns="49015" rIns="98029" bIns="4901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/>
              <a:t>Muokkaa tekstin perustyylejä osoittamalla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694" cy="512303"/>
          </a:xfrm>
          <a:prstGeom prst="rect">
            <a:avLst/>
          </a:prstGeom>
        </p:spPr>
        <p:txBody>
          <a:bodyPr vert="horz" lIns="98029" tIns="49015" rIns="98029" bIns="490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4677" y="9720673"/>
            <a:ext cx="3077694" cy="512303"/>
          </a:xfrm>
          <a:prstGeom prst="rect">
            <a:avLst/>
          </a:prstGeom>
        </p:spPr>
        <p:txBody>
          <a:bodyPr vert="horz" wrap="square" lIns="98029" tIns="49015" rIns="98029" bIns="490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6DFC2BB4-0084-4C51-890A-9AE0EA23797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7126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Georgia" pitchFamily="18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 pitchFamily="18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86CA1-9DF3-4AF0-BFD0-2329C43040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401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86CA1-9DF3-4AF0-BFD0-2329C43040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2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Tehty 28.2.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34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C2BB4-0084-4C51-890A-9AE0EA23797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48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14BD-74DF-41FF-B8F8-E9EB737F9C3E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92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4488" fontAlgn="auto">
              <a:spcBef>
                <a:spcPts val="0"/>
              </a:spcBef>
              <a:spcAft>
                <a:spcPts val="0"/>
              </a:spcAft>
              <a:defRPr/>
            </a:pPr>
            <a:fld id="{F6029EA2-8B5D-084E-9A98-065EAA1BC982}" type="slidenum">
              <a:rPr lang="fi-FI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54488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fi-FI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203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0656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5" y="844061"/>
            <a:ext cx="11110543" cy="1155801"/>
          </a:xfrm>
        </p:spPr>
        <p:txBody>
          <a:bodyPr anchor="t"/>
          <a:lstStyle/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8136-2D66-2E4C-A8EE-5EC9D09449FC}" type="datetime1">
              <a:rPr lang="fi-FI" smtClean="0"/>
              <a:t>1.2.2024</a:t>
            </a:fld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13218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04CE-9D5D-E949-9F63-32DDE489B98E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319833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5A53-5E9F-A941-A5B7-EEE903F1244B}" type="datetime1">
              <a:rPr lang="fi-FI" smtClean="0"/>
              <a:t>1.2.2024</a:t>
            </a:fld>
            <a:endParaRPr lang="en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085468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2463-1F28-154C-8428-AB4EB521454B}" type="datetime1">
              <a:rPr lang="fi-FI" smtClean="0"/>
              <a:t>1.2.2024</a:t>
            </a:fld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69517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22F0B-4B62-EB44-8F36-617A6BC6660F}" type="datetime1">
              <a:rPr lang="fi-FI" smtClean="0"/>
              <a:t>1.2.2024</a:t>
            </a:fld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010811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09F2-EE26-4D4A-B65E-556B767D6CAC}" type="datetime1">
              <a:rPr lang="fi-FI" smtClean="0"/>
              <a:t>1.2.2024</a:t>
            </a:fld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711859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rgbClr val="CEF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F3C57-D93A-2C44-ADB0-861DB7BF3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F0BBF-1A1B-B54E-BAEC-EDD91A2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D8FC3-21E0-A049-BB3F-8F0640F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3D8D-835B-5049-83EE-2A7B6F4D0B49}" type="datetime1">
              <a:rPr lang="fi-FI" smtClean="0"/>
              <a:t>1.2.2024</a:t>
            </a:fld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CF9EE-24E1-E14C-A508-74C31412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pPr/>
              <a:t>‹#›</a:t>
            </a:fld>
            <a:endParaRPr lang="en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80B2B0-C670-6043-8724-402488644A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727D30-BC45-5848-82DD-CE052C3016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en-GB" dirty="0" err="1"/>
              <a:t>etunimi.sukunimi</a:t>
            </a:r>
            <a:r>
              <a:rPr lang="en-GB" dirty="0"/>
              <a:t>(at)</a:t>
            </a:r>
            <a:r>
              <a:rPr lang="en-GB" dirty="0" err="1"/>
              <a:t>kuopio.fi</a:t>
            </a:r>
            <a:endParaRPr lang="en-GB" dirty="0"/>
          </a:p>
          <a:p>
            <a:pPr lvl="0"/>
            <a:r>
              <a:rPr lang="en-GB" dirty="0" err="1"/>
              <a:t>www.kuopio.fi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009AA6-5666-DB4C-955A-7D0C5F472BD5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757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612719-031D-AA70-5E5B-8242713FE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B1C0636-1E07-FAAA-0934-37D777FF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85B2F9-053E-20FF-4AED-1B106358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7CD4DB-8273-2AAC-6128-09165F31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FD73B6-16FB-7436-3891-D414CC06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450693"/>
      </p:ext>
    </p:extLst>
  </p:cSld>
  <p:clrMapOvr>
    <a:masterClrMapping/>
  </p:clrMapOvr>
  <p:hf sldNum="0"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9382C9-9FD2-A6BB-09E7-9B06CDA67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2F0006-EFFF-2A86-77A6-9300C88E4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D7132E-EC9A-CF60-E059-C8E2D53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FB8639-9E17-DA76-CBC4-CB19AF42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5649AD-F42A-4152-331B-51E7F0BD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68491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E5E380-4EBD-D9F6-30AE-B68C5CA3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6EA2DF-3F5A-ECE1-097B-680C472CE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88C17A-D61F-B904-3D5B-84C53AFC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5C0BD-221C-4ECF-90B1-B7CEB6EF6B7F}" type="datetime1">
              <a:rPr lang="fi-FI" smtClean="0"/>
              <a:t>1.2.2024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4E701E-C742-8C78-7874-24E9F9BF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8D09B29-9D09-BAC0-D27F-25E284DD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C0B8C-A042-4FBC-BECB-0B823729F4E5}" type="slidenum">
              <a:rPr lang="en-FI" smtClean="0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4529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1F1D-282E-4A46-971E-D56BD9FE088D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ECBB-3629-462F-8B84-F6DFA0D63B5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30838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83E28-D6CA-551E-2C64-C6A6E856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74D4F0-0FD1-D2B7-6B3E-540DFD5CB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F6690CA-8D06-7FA5-8185-72246C97A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C6E11E-E6FF-022D-0553-8DC0DBC4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99BA244-1AD4-08FB-02FE-9F0A6ABF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31D7C18-D44E-1033-745F-F872BA13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4579427"/>
      </p:ext>
    </p:extLst>
  </p:cSld>
  <p:clrMapOvr>
    <a:masterClrMapping/>
  </p:clrMapOvr>
  <p:hf sldNum="0"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923B08-3503-3A5A-1504-F32F758B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844E740-1666-14D6-9F14-32AAA4F7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489217-D919-42C4-EDE4-646CA80C2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66E79C2-06C6-ED4D-636B-5515DC528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7D2CC72-FA23-DA22-DE9D-F5B9AF797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F95D19C-8A9F-2763-6A8E-AF3AD717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9C281-6AD7-4B19-8768-3C1C6C55A107}" type="datetime1">
              <a:rPr lang="fi-FI" smtClean="0"/>
              <a:t>1.2.2024</a:t>
            </a:fld>
            <a:endParaRPr lang="en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FDFA4CE-F58C-065F-BF92-29C39D1D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047DD75-0980-9875-020E-95162B89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59D4F-6196-4378-A05A-CB9A3A1387BE}" type="slidenum">
              <a:rPr lang="en-FI" smtClean="0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861062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4B612F-4897-6AC3-03D8-B6025FA7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D038D0-5795-C8B1-2047-F73AC5D9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6B83408-56B8-1A4B-475A-5BD7D2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641529B-503A-DFE0-7B03-9E491E3E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242284"/>
      </p:ext>
    </p:extLst>
  </p:cSld>
  <p:clrMapOvr>
    <a:masterClrMapping/>
  </p:clrMapOvr>
  <p:hf sldNum="0"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006A1FB-4989-F5C9-811D-3D579380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7F2AD52-CC85-5B8A-BE58-3028CF4B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ABBB2C5-C0BE-5987-8173-6A0C6F89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8449180"/>
      </p:ext>
    </p:extLst>
  </p:cSld>
  <p:clrMapOvr>
    <a:masterClrMapping/>
  </p:clrMapOvr>
  <p:hf sldNum="0"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737E80-EB4F-DE58-BF8C-EB6120C9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F5A458-6D87-10DC-4459-7FB650F4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50AD716-0302-A6CC-F6CC-C9E17E712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FDE1E96-DA82-2C71-8908-B216BADD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F7043EF-1097-3A53-DCE8-466D38E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50BA6CB-044B-E90C-E410-D0036F41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01677"/>
      </p:ext>
    </p:extLst>
  </p:cSld>
  <p:clrMapOvr>
    <a:masterClrMapping/>
  </p:clrMapOvr>
  <p:hf sldNum="0" hd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538E71-8C13-47E6-6E34-292133A1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0B4D7A7-2108-DB09-82A9-493E93021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6919E92-2523-8CDA-1487-E8DF0AE2C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3798F6E-F10B-51EB-DAAD-10E3AD2A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FF13656-C916-489E-6421-07D8DCCE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C3622CB-751D-2E5D-8C37-ECBA84E7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2826600"/>
      </p:ext>
    </p:extLst>
  </p:cSld>
  <p:clrMapOvr>
    <a:masterClrMapping/>
  </p:clrMapOvr>
  <p:hf sldNum="0"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190281-2232-D9EA-52E1-CA113F04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FA1A52B-DEFA-E8A0-7256-AE032D774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624A7E-6094-8870-FE95-B9E3BE2C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A7C61A-835E-5E1B-DF19-D0AD009E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0BF1C6-3EE6-5B57-6599-B936C4F7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1925440"/>
      </p:ext>
    </p:extLst>
  </p:cSld>
  <p:clrMapOvr>
    <a:masterClrMapping/>
  </p:clrMapOvr>
  <p:hf sldNum="0" hd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D99A62E-3D46-2F43-45E1-77BD8E22E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C3165A6-0746-CA4F-0410-A482EDA0F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F0783C-B533-8BFB-824B-AC78A45F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A9C4CF-E75C-A911-8FEB-8D79B3A4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B7AAE2-750B-B2B7-B15B-C7C4D2A3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0985791"/>
      </p:ext>
    </p:extLst>
  </p:cSld>
  <p:clrMapOvr>
    <a:masterClrMapping/>
  </p:clrMapOvr>
  <p:hf sldNum="0" hd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AFE9897-CA12-44FF-AD1B-50551EFE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40907477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471450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53D5FC-5544-4B81-BC2A-2AF98C3219D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E7D99512-5AE9-4A14-8415-A91869124401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CE3A19A1-06C5-4824-9308-6E8EF90E343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9" y="844553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79D44E-CADB-47C8-9969-F288B69BA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B3975-C89E-4D64-9F4E-CD1C83D73A9A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26496D-1BF1-4F6E-BB8E-B9FCA6F538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836F6-646A-4B91-B6BF-6F6A9C1B478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390155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59" y="475113"/>
            <a:ext cx="7145760" cy="938719"/>
          </a:xfrm>
        </p:spPr>
        <p:txBody>
          <a:bodyPr lIns="0" tIns="0" rIns="0" bIns="0"/>
          <a:lstStyle>
            <a:lvl1pPr>
              <a:defRPr sz="6100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61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1"/>
            <a:ext cx="6856641" cy="6866753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588970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9367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17094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343138" y="0"/>
            <a:ext cx="6838556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25196232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741867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5995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9954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53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59" y="475113"/>
            <a:ext cx="7145760" cy="938719"/>
          </a:xfrm>
        </p:spPr>
        <p:txBody>
          <a:bodyPr lIns="0" tIns="0" rIns="0" bIns="0"/>
          <a:lstStyle>
            <a:lvl1pPr>
              <a:defRPr sz="6100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907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642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0043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6578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844800"/>
            <a:ext cx="11102400" cy="11568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32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184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7033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16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868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7" y="844062"/>
            <a:ext cx="11084169" cy="1155801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C1B-12A4-1346-9AD6-764E4D76AEBB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53296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4A8F1-DC4A-DC47-82EF-F6137D578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79"/>
          <a:stretch/>
        </p:blipFill>
        <p:spPr>
          <a:xfrm>
            <a:off x="7278958" y="-11386"/>
            <a:ext cx="4913044" cy="686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7" y="844062"/>
            <a:ext cx="11084169" cy="1155801"/>
          </a:xfrm>
        </p:spPr>
        <p:txBody>
          <a:bodyPr anchor="t"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BEAC-6040-EB46-ACCD-36E546363EC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B8DA1-1880-2F4E-BABD-A79E1BDC73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B8442-1DE3-C246-BEAC-B0CBA595A9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0461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0666F-CD1A-C548-A8CC-91E0CF7B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57"/>
          <a:stretch/>
        </p:blipFill>
        <p:spPr>
          <a:xfrm>
            <a:off x="7189595" y="-7352"/>
            <a:ext cx="50024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7" y="844060"/>
            <a:ext cx="11084169" cy="1155784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BC70-3903-7641-9578-719FF5FE7AEE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4344D6-6DFE-0247-9D89-0799E3B1BC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878BE9-4B16-3A43-BC2A-A1D3A8D00F7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8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17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C5C580F-7559-448F-A159-E2E96A9A6F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B4B2680-8402-41D1-8D70-FD7DC7E46F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424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60EE65-09B8-1A4F-92AB-5FF043103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52"/>
          <a:stretch/>
        </p:blipFill>
        <p:spPr>
          <a:xfrm>
            <a:off x="-4116" y="2"/>
            <a:ext cx="9137583" cy="685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274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2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13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22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5" y="844061"/>
            <a:ext cx="11101753" cy="1155800"/>
          </a:xfrm>
        </p:spPr>
        <p:txBody>
          <a:bodyPr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8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8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04CE-9D5D-E949-9F63-32DDE489B98E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241157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rgbClr val="CEF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F3C57-D93A-2C44-ADB0-861DB7BF3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F0BBF-1A1B-B54E-BAEC-EDD91A2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4" y="2986930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D8FC3-21E0-A049-BB3F-8F0640F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3D8D-835B-5049-83EE-2A7B6F4D0B49}" type="datetime1">
              <a:rPr lang="fi-FI" smtClean="0"/>
              <a:t>1.2.2024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CF9EE-24E1-E14C-A508-74C31412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80B2B0-C670-6043-8724-402488644A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78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727D30-BC45-5848-82DD-CE052C3016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915" y="5602563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en-GB" err="1"/>
              <a:t>etunimi.sukunimi</a:t>
            </a:r>
            <a:r>
              <a:rPr lang="en-GB"/>
              <a:t>(at)</a:t>
            </a:r>
            <a:r>
              <a:rPr lang="en-GB" err="1"/>
              <a:t>kuopio.fi</a:t>
            </a:r>
            <a:endParaRPr lang="en-GB"/>
          </a:p>
          <a:p>
            <a:pPr lvl="0"/>
            <a:r>
              <a:rPr lang="en-GB" err="1"/>
              <a:t>www.kuopio.fi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009AA6-5666-DB4C-955A-7D0C5F472BD5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423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marL="0" marR="0" lvl="0" indent="0" algn="ctr" defTabSz="4571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62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779" indent="0" algn="ctr">
              <a:buNone/>
              <a:defRPr sz="2000"/>
            </a:lvl2pPr>
            <a:lvl3pPr marL="913557" indent="0" algn="ctr">
              <a:buNone/>
              <a:defRPr sz="1900"/>
            </a:lvl3pPr>
            <a:lvl4pPr marL="1370340" indent="0" algn="ctr">
              <a:buNone/>
              <a:defRPr sz="1600"/>
            </a:lvl4pPr>
            <a:lvl5pPr marL="1827117" indent="0" algn="ctr">
              <a:buNone/>
              <a:defRPr sz="1600"/>
            </a:lvl5pPr>
            <a:lvl6pPr marL="2283906" indent="0" algn="ctr">
              <a:buNone/>
              <a:defRPr sz="1600"/>
            </a:lvl6pPr>
            <a:lvl7pPr marL="2740682" indent="0" algn="ctr">
              <a:buNone/>
              <a:defRPr sz="1600"/>
            </a:lvl7pPr>
            <a:lvl8pPr marL="3197459" indent="0" algn="ctr">
              <a:buNone/>
              <a:defRPr sz="1600"/>
            </a:lvl8pPr>
            <a:lvl9pPr marL="3654231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76741760-8162-F54B-A331-5FA3F3A03821}" type="datetimeFigureOut">
              <a:rPr lang="fi-FI" smtClean="0"/>
              <a:pPr defTabSz="457167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fi-FI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9117564-5E0E-E447-B4A1-9E7D22E68377}" type="slidenum">
              <a:rPr lang="fi-FI" smtClean="0"/>
              <a:pPr defTabSz="457167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5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127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A165A7-88F8-422D-B2EB-A0D29366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0047472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5A330B0-8BB7-4E55-BE28-94555208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52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F5E6E170-0E9F-4743-AE6D-566BFDB6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15812331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D6EA-CD15-4473-9284-DCCB82DC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CF0E5-79DA-4EB6-9918-C493EF8BB6CB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B2DF76-EAD3-4041-961D-C77C04DCC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D04F9-D173-4B35-9B67-B08AD7E640C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794782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B3C2E71-C1A3-4ACE-8C82-FBB4E7D9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9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E3352CC-A3F7-4B38-AF42-BF4070AAA47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BE7A7EF6-A167-4BFA-A7AC-D902DC3D15FF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47FF9FEB-8C92-420B-BB0F-6D50C13D76B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34020AA-E271-4DFA-9837-1850C28E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11949-2940-4111-B8FE-536F72EF96F7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512A63-9F2B-4527-AF04-31A7FE403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2985B-F32A-48AE-86CF-33E9B495D5AA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6542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33138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5144457-0DB2-4498-ADAD-3F73B0B2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49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39E0C82-319B-41DD-AFDD-CF2402F0BEB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538C47A-23D3-4F9D-AF87-3E8A6079F3F2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6D3F51A2-FBBC-4CEC-BD63-03A720A2CDC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C386C27-B5CB-4C1C-B8B9-FDA2DE7F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6DA6-4621-49A6-953E-2C68E4E721AE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A77261-4B8E-4501-8CE1-16A9435D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6F2C-649E-406F-BCF1-C244C45BC99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139531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0B6E9FD8-3DC0-4896-BC10-2264F36AFF5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F776C24-C92F-4BBE-97A6-06FDDF75CA4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4167717-98D4-4689-80F1-F5D5A721728C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8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2" y="844062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4F5B52-FEAD-4CF1-B2B4-7A909E5ABE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BA-0715-4CE8-9BFE-F21E9A09BA1D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E204ED-DB37-406B-804B-A405C30020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21B8-C8F3-44F7-BC03-7585094ECD64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172797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95DFB95E-77BE-4B56-A1A5-6C31979600F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B2C17A80-5750-4469-8F5F-8F307662E536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14A9DA8F-F895-4506-9C08-90AE1891FC57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5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5" y="2284371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1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4F6682-5351-49DF-9792-CE48CA0F95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17B12-DE44-4863-A459-CF5DBD473A09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B5394F-0308-4DDA-8915-0B7895DCC9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941E-6704-45AB-8171-6842246CC96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95574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C6C0F4E-5756-43FE-A200-E8A69CB7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C47679DF-9EBF-4DD6-B26C-B501D3351900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80A1AA-F7D4-48B9-A09D-0CABB2FE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D0C3A-2DC2-431E-96E1-334C32C3DA47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4F88-D5C1-4A33-94E2-FBE3472F5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FE71-0D40-4566-8315-68A9DECC9F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062229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6CD2BC2-B8D7-47BE-9F41-207A9034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2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2EDB4C4-D897-4F72-AE65-116911934AE4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3427646-228C-435A-B530-784FEBC6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" y="88902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C7FE98-7526-4687-BD36-5667ACC1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1A24E-FCA5-4958-BD6C-68FE20FDF9BD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BF7396-C748-449A-A08C-483E4D2AD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6B36-9FD7-4474-92A2-40E23F8563A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01678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812660-2FBA-47CD-AF8D-9D9476BB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31E98-CE9D-4607-8857-F27E343DB10F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F373FA-8117-4FDF-8CCA-4B18C44DC8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D695-E8C4-44B8-9C60-F6F22690170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03215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BC02F2D3-8192-4B7F-BEFA-7265AB0E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9B4EC84-F02A-445F-9915-AFE98564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2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4" y="2986930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78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5" y="5602563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8541312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7033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371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046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9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C675C4B-3A92-4312-B9B5-15A973BF2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4FAB11B-A8A5-4585-8F48-F0C5D1CB15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772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2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3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748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C3F4071C-29ED-2AD6-9E79-7C21AC7D771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227DD3DA-72A7-5499-4A3A-03E424A6C7B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29FB01E-6DDA-B323-0F9B-59B5CF816BB5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9" y="844553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1F8B05-81E5-5C5C-A6A2-2E62EC86F8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8F68-AD61-4318-98A2-5B96F5EDA96A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C7250E-10CC-C447-F4A6-3FC4631F68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D6058-4366-45C4-8147-74CD1128A35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5723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D70CE2B-38E9-DC88-2248-2FA1472F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2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782931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3497CD7-DEAE-3787-99B0-D18C9E1E5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3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49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A3CF5B2-D59A-719E-FEDA-11E84159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0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2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2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598126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11DBB-F5D7-8179-11F0-7F872243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165C-9A81-48F1-A638-6F0CD1DF2A23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E78D28-35D4-EBD7-5347-1610953F33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2574-2B55-424C-A498-DA0290650D0C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324649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FC41FA1-F5BC-8DB2-415E-3DC4CC87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9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4F1FF7EA-A495-2CAC-59A7-90AC09CE116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2FCA157F-3E87-4D91-F17F-8D37623D342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F8D4E890-E5D5-D20A-166F-B0A7B6F13C66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2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AC3D95-B1A9-F855-D255-29C2388D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7D55-C9BE-4563-9B6C-D3919FBFA7CE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C00CDC-F45D-106A-CDE2-DB72B4749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B5923-FB97-4AF7-8F74-5BCDCE16DC0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582769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2ED8BFA-564E-8BCF-6346-32AFC0CB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49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06B35C-D211-5DC4-F2E8-D9445E81B4E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1FAB532A-99ED-9FD6-A414-14591615746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4CFF50E4-D036-ABB6-62B0-19E737A5C68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7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350115B-6E65-8065-2D47-DE3E620A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7304E-91D8-4972-A53C-D7ABA0495529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CAB9B1-4585-8A2D-4687-13791AECA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1A602-CB2B-4E88-94A9-9E563D4043B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369851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4FF1F5A5-4D99-229D-6302-D13361857FE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DFF02687-7954-5ABE-413F-CB976DBA318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407F0763-7478-1BF2-BD44-F6C33976B09F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8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2" y="844062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5EEB0A-E5E4-766D-51F4-E37879946E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0488B-748E-42B9-BD64-86B3E5BC8625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2A53D4-0E3F-790B-0964-660716091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9C78-831A-4C94-99C0-397A9624B59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558275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A982A9FB-DE64-BB2B-7D53-A498CEADB10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72496450-0BEA-B4DE-92DB-E675FF213D6C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044B863B-3B3B-8B5E-66C1-BBB9F701AC62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5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5" y="2284371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1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F4DF6-38CE-17EE-A130-C602287576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4FFB-2CC4-4775-AE16-23352C48D6C7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DED0F-7675-A851-49AC-F4F96B270A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395F-205D-4B2C-93E8-4F5B31CF1AB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0884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17444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4315357-BB4E-9553-833E-F0FF7135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672A30DC-6EA8-5BA6-9184-873B39BACCD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4FAA207-2DF0-26B4-3A82-0A91C76E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08-A83A-4801-B447-072E72B7E414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21E2DF-9EC0-6AEF-27E8-92A943B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87DD-D0AC-4DCF-B1B4-F6B7368440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169447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B98A42A-0046-8D7E-5943-89095F83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2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F306CEDE-3704-6833-E959-396EA14C9C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FC6D217-F072-D3DF-1C63-3C26FF34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" y="88902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8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378D48-C229-D804-C3DF-6B0F3E9C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E521-5BE9-437D-A3A9-22EEDA47CA9B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44FF39-BFB8-C353-8A0E-737213EE7D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7511-B97B-48DA-8420-DFB92301F40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508454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8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C3ED2B-532E-7381-094C-9AACBBDC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0096-0EEA-4A75-927E-F6CBCFE633AF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24D14F-0C81-CB3B-74D1-05C28650E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4543-6427-4BD2-A970-1B3A76656196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338869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651BC31B-497F-6D24-1813-1D75F6EC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695CD1-234D-76D6-1566-FE2E9E9C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2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4" y="2986930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78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5" y="5602563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3355811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0A0D7361-B0AD-4891-9E83-BAB6974A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96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652BBCA-8326-440E-8306-0FF65A97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30243833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80A62-CEB6-4333-A9E7-E1CD9321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16E1-B4AE-436F-B059-A38899683EAB}" type="datetime1">
              <a:rPr lang="fi-FI" smtClean="0"/>
              <a:t>1.2.2024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4453FC-D708-49AE-8DB6-C23987330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E508A-0C97-414B-8605-029C5625442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29146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F28C5DB-41D7-4081-826C-6F13A660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C3F8848-4971-43C8-82A1-DF750D4D1B7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C1BC59D7-F769-4FF4-B796-9A379A82424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89026EB5-0DC5-47C8-97DB-9BECD57BFEA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E525DE9-A075-4B35-A1B7-224F2704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B17CF-0D32-431B-B88C-84F788DB990A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21B765-0268-48CD-9BA0-C4548A1D6C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5A3DC-1066-4FC0-9EAA-291A0165980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2256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B291183-C976-4CFD-8F0C-4E7CEFBF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83BF55B-3231-4A5D-81ED-BEE5C80555D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B1D5190-BD07-4359-811B-F1DF186ED679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89ECDF1-B2BF-48B3-A61E-E75DA4845AB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2C5015-8BBE-4BE5-B5AF-B91A1A82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24F7D-F41A-4A14-89AE-28ED960A28A8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FF867A-5388-4CB7-A099-053F87141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C9707-252B-4C17-B72D-363F9058E54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355094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9FB51CE-91DC-4EDF-82EB-B0548A2EFE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890F292-F009-4686-84FE-7F2FABB1A42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3B1A68D-2418-4335-8539-F34AE7F173E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7835B51-0BB5-4805-8977-81236E1E3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2995-C51B-4399-8992-AD6BC9F6EF10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2B682C-D827-487A-BEA2-5E2F606E69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5F869-490F-4E84-B711-E70D252E52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6712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2ADEA69-F051-4007-B697-02918E716A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74D8A26-53A0-413B-B4BB-9FFC781CA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31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A5F24ADA-8FE5-4D24-B40E-8B0923B5F62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796A7663-D8FE-4C0F-AB71-B6C28EEF4B43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223E756-AAA9-48BF-9C1B-0F9E6A971069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5EE73C-A7D6-4EA4-ACB0-64D8A85ED9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E06CD-D2DA-4D70-B065-B376220EEAB5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4152EB-02E6-4B2F-84BE-4587542A73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B4D2-4931-4177-91DA-7E6BE326F28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927675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D019156-3AB9-4196-9E3F-CC0BE32D596F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2DC28BC-E5EF-47F4-94F2-8CF0972F0A0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BA60129-1A5A-4786-A162-0116914C1B1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ACA944-15B5-43D9-A51C-86F0D1AD5A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77ED-3E02-417E-837F-B04E08E073F7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C4731C-3C86-47FD-86D4-B810FF2039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295F-6F8B-42CC-8201-9F0FE8812D0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333525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7768491-CE63-443B-973D-7133997F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F08A7E5-04AD-4B0F-8781-434DBFFB1DF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F8D8604-AF8E-4D50-B25B-602A0FCB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5C0BD-221C-4ECF-90B1-B7CEB6EF6B7F}" type="datetime1">
              <a:rPr lang="fi-FI" smtClean="0"/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AA23C4-EE4E-48C0-99F3-977BCAFEA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0B8C-A042-4FBC-BECB-0B823729F4E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63094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6323511-23DF-4F4C-BCCB-F810BF22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0B46242-4BB8-4BE5-939D-19C3BDD225C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18DD5DDA-5069-4973-9A12-0514A5AF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27007C-58BD-42C9-AE95-C3B35DB8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7952-64B6-4537-BE71-94FF337F9AA8}" type="datetime1">
              <a:rPr lang="fi-FI" smtClean="0"/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A095E3-D37D-4FF2-B504-5A836C93AE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50BE-7A76-4121-AFA0-C490F1FCF0E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747227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C863AE-7B80-4150-BAA7-990392EA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C281-6AD7-4B19-8768-3C1C6C55A107}" type="datetime1">
              <a:rPr lang="fi-FI" smtClean="0"/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5D9AD9-23D6-4D36-894F-E78631B73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9D4F-6196-4378-A05A-CB9A3A1387B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505190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30585247-D089-4A04-9691-57E2CD73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77C1DE7-B1C0-487C-A4C4-0D045494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971399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1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22AC848F-83E1-4EB9-A806-75981CC2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4730160-3F9A-8967-35E0-5ED1A36E2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1"/>
            <a:ext cx="6856641" cy="6866753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687670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57999"/>
              <a:gd name="connsiteX1" fmla="*/ 3401652 w 6847900"/>
              <a:gd name="connsiteY1" fmla="*/ 0 h 6857999"/>
              <a:gd name="connsiteX2" fmla="*/ 3560351 w 6847900"/>
              <a:gd name="connsiteY2" fmla="*/ 36449 h 6857999"/>
              <a:gd name="connsiteX3" fmla="*/ 6842399 w 6847900"/>
              <a:gd name="connsiteY3" fmla="*/ 3934039 h 6857999"/>
              <a:gd name="connsiteX4" fmla="*/ 3280742 w 6847900"/>
              <a:gd name="connsiteY4" fmla="*/ 5548737 h 6857999"/>
              <a:gd name="connsiteX5" fmla="*/ 3366617 w 6847900"/>
              <a:gd name="connsiteY5" fmla="*/ 6829227 h 6857999"/>
              <a:gd name="connsiteX6" fmla="*/ 1800359 w 6847900"/>
              <a:gd name="connsiteY6" fmla="*/ 5977176 h 6857999"/>
              <a:gd name="connsiteX7" fmla="*/ 85925 w 6847900"/>
              <a:gd name="connsiteY7" fmla="*/ 2734164 h 6857999"/>
              <a:gd name="connsiteX8" fmla="*/ 3312643 w 6847900"/>
              <a:gd name="connsiteY8" fmla="*/ 2936208 h 6857999"/>
              <a:gd name="connsiteX9" fmla="*/ 2844879 w 6847900"/>
              <a:gd name="connsiteY9" fmla="*/ 23075 h 6857999"/>
              <a:gd name="connsiteX10" fmla="*/ 2970804 w 6847900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7900" h="6857999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lnTo>
                  <a:pt x="297080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830403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B19DB3-4B7C-41BA-AE3B-EBE093D9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6F401-8C23-4AD3-94D9-ECD1B46D1969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F2BEA8-23B5-4DD2-A9DB-98C4332E5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EFACB-7DA3-4681-A2B7-96892D92524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27C7211-012D-4ED4-87B6-E2B0E265D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F7F611E0-53BB-499D-A0D3-47165403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3487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B353599C-B435-4A7D-8E5A-290F7539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41066149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uopion kaupungin logo, jossa sana Kuopio kirjoitettu valkoisilla kirjaimilla.">
            <a:extLst>
              <a:ext uri="{FF2B5EF4-FFF2-40B4-BE49-F238E27FC236}">
                <a16:creationId xmlns:a16="http://schemas.microsoft.com/office/drawing/2014/main" id="{D00E06DD-EC62-49E5-B635-19434DB0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343138" y="0"/>
            <a:ext cx="6838556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4 w 6848864"/>
              <a:gd name="connsiteY4" fmla="*/ 3429020 h 6858000"/>
              <a:gd name="connsiteX5" fmla="*/ 6848863 w 6848864"/>
              <a:gd name="connsiteY5" fmla="*/ 0 h 6858000"/>
              <a:gd name="connsiteX6" fmla="*/ 6848864 w 6848864"/>
              <a:gd name="connsiteY6" fmla="*/ 0 h 6858000"/>
              <a:gd name="connsiteX7" fmla="*/ 6848864 w 6848864"/>
              <a:gd name="connsiteY7" fmla="*/ 3428980 h 6858000"/>
              <a:gd name="connsiteX8" fmla="*/ 6848863 w 6848864"/>
              <a:gd name="connsiteY8" fmla="*/ 3428960 h 6858000"/>
              <a:gd name="connsiteX9" fmla="*/ 6848863 w 6848864"/>
              <a:gd name="connsiteY9" fmla="*/ 0 h 6858000"/>
              <a:gd name="connsiteX10" fmla="*/ 1996588 w 6848864"/>
              <a:gd name="connsiteY10" fmla="*/ 0 h 6858000"/>
              <a:gd name="connsiteX11" fmla="*/ 3952612 w 6848864"/>
              <a:gd name="connsiteY11" fmla="*/ 1594205 h 6858000"/>
              <a:gd name="connsiteX12" fmla="*/ 3960306 w 6848864"/>
              <a:gd name="connsiteY12" fmla="*/ 1644622 h 6858000"/>
              <a:gd name="connsiteX13" fmla="*/ 4075116 w 6848864"/>
              <a:gd name="connsiteY13" fmla="*/ 1589315 h 6858000"/>
              <a:gd name="connsiteX14" fmla="*/ 4852278 w 6848864"/>
              <a:gd name="connsiteY14" fmla="*/ 1432413 h 6858000"/>
              <a:gd name="connsiteX15" fmla="*/ 6838557 w 6848864"/>
              <a:gd name="connsiteY15" fmla="*/ 3224861 h 6858000"/>
              <a:gd name="connsiteX16" fmla="*/ 6848863 w 6848864"/>
              <a:gd name="connsiteY16" fmla="*/ 3428960 h 6858000"/>
              <a:gd name="connsiteX17" fmla="*/ 6848863 w 6848864"/>
              <a:gd name="connsiteY17" fmla="*/ 3429040 h 6858000"/>
              <a:gd name="connsiteX18" fmla="*/ 6838557 w 6848864"/>
              <a:gd name="connsiteY18" fmla="*/ 3633140 h 6858000"/>
              <a:gd name="connsiteX19" fmla="*/ 4852278 w 6848864"/>
              <a:gd name="connsiteY19" fmla="*/ 5425587 h 6858000"/>
              <a:gd name="connsiteX20" fmla="*/ 4008570 w 6848864"/>
              <a:gd name="connsiteY20" fmla="*/ 5239088 h 6858000"/>
              <a:gd name="connsiteX21" fmla="*/ 3960218 w 6848864"/>
              <a:gd name="connsiteY21" fmla="*/ 5213955 h 6858000"/>
              <a:gd name="connsiteX22" fmla="*/ 3952612 w 6848864"/>
              <a:gd name="connsiteY22" fmla="*/ 5263795 h 6858000"/>
              <a:gd name="connsiteX23" fmla="*/ 1996588 w 6848864"/>
              <a:gd name="connsiteY23" fmla="*/ 6858000 h 6858000"/>
              <a:gd name="connsiteX24" fmla="*/ 1 w 6848864"/>
              <a:gd name="connsiteY24" fmla="*/ 4861413 h 6858000"/>
              <a:gd name="connsiteX25" fmla="*/ 584788 w 6848864"/>
              <a:gd name="connsiteY25" fmla="*/ 3449613 h 6858000"/>
              <a:gd name="connsiteX26" fmla="*/ 607468 w 6848864"/>
              <a:gd name="connsiteY26" fmla="*/ 3429000 h 6858000"/>
              <a:gd name="connsiteX27" fmla="*/ 584788 w 6848864"/>
              <a:gd name="connsiteY27" fmla="*/ 3408388 h 6858000"/>
              <a:gd name="connsiteX28" fmla="*/ 1 w 6848864"/>
              <a:gd name="connsiteY28" fmla="*/ 1996587 h 6858000"/>
              <a:gd name="connsiteX29" fmla="*/ 1996588 w 6848864"/>
              <a:gd name="connsiteY29" fmla="*/ 0 h 6858000"/>
              <a:gd name="connsiteX30" fmla="*/ 0 w 6848864"/>
              <a:gd name="connsiteY30" fmla="*/ 6858000 h 6858000"/>
              <a:gd name="connsiteX31" fmla="*/ 1 w 6848864"/>
              <a:gd name="connsiteY31" fmla="*/ 0 h 6858000"/>
              <a:gd name="connsiteX32" fmla="*/ 1 w 6848864"/>
              <a:gd name="connsiteY32" fmla="*/ 1996587 h 6858000"/>
              <a:gd name="connsiteX33" fmla="*/ 1 w 6848864"/>
              <a:gd name="connsiteY33" fmla="*/ 4861413 h 6858000"/>
              <a:gd name="connsiteX34" fmla="*/ 1 w 6848864"/>
              <a:gd name="connsiteY34" fmla="*/ 6858000 h 6858000"/>
              <a:gd name="connsiteX35" fmla="*/ 0 w 6848864"/>
              <a:gd name="connsiteY35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0 h 6858000"/>
              <a:gd name="connsiteX32" fmla="*/ 0 w 6848863"/>
              <a:gd name="connsiteY32" fmla="*/ 1996587 h 6858000"/>
              <a:gd name="connsiteX33" fmla="*/ 0 w 6848863"/>
              <a:gd name="connsiteY33" fmla="*/ 4861413 h 6858000"/>
              <a:gd name="connsiteX34" fmla="*/ 0 w 6848863"/>
              <a:gd name="connsiteY34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6858000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33" fmla="*/ 0 w 6848863"/>
              <a:gd name="connsiteY33" fmla="*/ 685800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30" fmla="*/ 0 w 6848863"/>
              <a:gd name="connsiteY30" fmla="*/ 4861413 h 6858000"/>
              <a:gd name="connsiteX31" fmla="*/ 0 w 6848863"/>
              <a:gd name="connsiteY31" fmla="*/ 1996587 h 6858000"/>
              <a:gd name="connsiteX32" fmla="*/ 0 w 6848863"/>
              <a:gd name="connsiteY32" fmla="*/ 4861413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48862 w 6848863"/>
              <a:gd name="connsiteY17" fmla="*/ 3429040 h 6858000"/>
              <a:gd name="connsiteX18" fmla="*/ 6838556 w 6848863"/>
              <a:gd name="connsiteY18" fmla="*/ 3633140 h 6858000"/>
              <a:gd name="connsiteX19" fmla="*/ 4852277 w 6848863"/>
              <a:gd name="connsiteY19" fmla="*/ 5425587 h 6858000"/>
              <a:gd name="connsiteX20" fmla="*/ 4008569 w 6848863"/>
              <a:gd name="connsiteY20" fmla="*/ 5239088 h 6858000"/>
              <a:gd name="connsiteX21" fmla="*/ 3960217 w 6848863"/>
              <a:gd name="connsiteY21" fmla="*/ 5213955 h 6858000"/>
              <a:gd name="connsiteX22" fmla="*/ 3952611 w 6848863"/>
              <a:gd name="connsiteY22" fmla="*/ 5263795 h 6858000"/>
              <a:gd name="connsiteX23" fmla="*/ 1996587 w 6848863"/>
              <a:gd name="connsiteY23" fmla="*/ 6858000 h 6858000"/>
              <a:gd name="connsiteX24" fmla="*/ 0 w 6848863"/>
              <a:gd name="connsiteY24" fmla="*/ 4861413 h 6858000"/>
              <a:gd name="connsiteX25" fmla="*/ 584787 w 6848863"/>
              <a:gd name="connsiteY25" fmla="*/ 3449613 h 6858000"/>
              <a:gd name="connsiteX26" fmla="*/ 607467 w 6848863"/>
              <a:gd name="connsiteY26" fmla="*/ 3429000 h 6858000"/>
              <a:gd name="connsiteX27" fmla="*/ 584787 w 6848863"/>
              <a:gd name="connsiteY27" fmla="*/ 3408388 h 6858000"/>
              <a:gd name="connsiteX28" fmla="*/ 0 w 6848863"/>
              <a:gd name="connsiteY28" fmla="*/ 1996587 h 6858000"/>
              <a:gd name="connsiteX29" fmla="*/ 1996587 w 6848863"/>
              <a:gd name="connsiteY29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48862 w 6848863"/>
              <a:gd name="connsiteY16" fmla="*/ 3428960 h 6858000"/>
              <a:gd name="connsiteX17" fmla="*/ 6838556 w 6848863"/>
              <a:gd name="connsiteY17" fmla="*/ 3633140 h 6858000"/>
              <a:gd name="connsiteX18" fmla="*/ 4852277 w 6848863"/>
              <a:gd name="connsiteY18" fmla="*/ 5425587 h 6858000"/>
              <a:gd name="connsiteX19" fmla="*/ 4008569 w 6848863"/>
              <a:gd name="connsiteY19" fmla="*/ 5239088 h 6858000"/>
              <a:gd name="connsiteX20" fmla="*/ 3960217 w 6848863"/>
              <a:gd name="connsiteY20" fmla="*/ 5213955 h 6858000"/>
              <a:gd name="connsiteX21" fmla="*/ 3952611 w 6848863"/>
              <a:gd name="connsiteY21" fmla="*/ 5263795 h 6858000"/>
              <a:gd name="connsiteX22" fmla="*/ 1996587 w 6848863"/>
              <a:gd name="connsiteY22" fmla="*/ 6858000 h 6858000"/>
              <a:gd name="connsiteX23" fmla="*/ 0 w 6848863"/>
              <a:gd name="connsiteY23" fmla="*/ 4861413 h 6858000"/>
              <a:gd name="connsiteX24" fmla="*/ 584787 w 6848863"/>
              <a:gd name="connsiteY24" fmla="*/ 3449613 h 6858000"/>
              <a:gd name="connsiteX25" fmla="*/ 607467 w 6848863"/>
              <a:gd name="connsiteY25" fmla="*/ 3429000 h 6858000"/>
              <a:gd name="connsiteX26" fmla="*/ 584787 w 6848863"/>
              <a:gd name="connsiteY26" fmla="*/ 3408388 h 6858000"/>
              <a:gd name="connsiteX27" fmla="*/ 0 w 6848863"/>
              <a:gd name="connsiteY27" fmla="*/ 1996587 h 6858000"/>
              <a:gd name="connsiteX28" fmla="*/ 1996587 w 6848863"/>
              <a:gd name="connsiteY28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3428960 h 6858000"/>
              <a:gd name="connsiteX9" fmla="*/ 6848862 w 6848863"/>
              <a:gd name="connsiteY9" fmla="*/ 0 h 6858000"/>
              <a:gd name="connsiteX10" fmla="*/ 1996587 w 6848863"/>
              <a:gd name="connsiteY10" fmla="*/ 0 h 6858000"/>
              <a:gd name="connsiteX11" fmla="*/ 3952611 w 6848863"/>
              <a:gd name="connsiteY11" fmla="*/ 1594205 h 6858000"/>
              <a:gd name="connsiteX12" fmla="*/ 3960305 w 6848863"/>
              <a:gd name="connsiteY12" fmla="*/ 1644622 h 6858000"/>
              <a:gd name="connsiteX13" fmla="*/ 4075115 w 6848863"/>
              <a:gd name="connsiteY13" fmla="*/ 1589315 h 6858000"/>
              <a:gd name="connsiteX14" fmla="*/ 4852277 w 6848863"/>
              <a:gd name="connsiteY14" fmla="*/ 1432413 h 6858000"/>
              <a:gd name="connsiteX15" fmla="*/ 6838556 w 6848863"/>
              <a:gd name="connsiteY15" fmla="*/ 3224861 h 6858000"/>
              <a:gd name="connsiteX16" fmla="*/ 6838556 w 6848863"/>
              <a:gd name="connsiteY16" fmla="*/ 3633140 h 6858000"/>
              <a:gd name="connsiteX17" fmla="*/ 4852277 w 6848863"/>
              <a:gd name="connsiteY17" fmla="*/ 5425587 h 6858000"/>
              <a:gd name="connsiteX18" fmla="*/ 4008569 w 6848863"/>
              <a:gd name="connsiteY18" fmla="*/ 5239088 h 6858000"/>
              <a:gd name="connsiteX19" fmla="*/ 3960217 w 6848863"/>
              <a:gd name="connsiteY19" fmla="*/ 5213955 h 6858000"/>
              <a:gd name="connsiteX20" fmla="*/ 3952611 w 6848863"/>
              <a:gd name="connsiteY20" fmla="*/ 5263795 h 6858000"/>
              <a:gd name="connsiteX21" fmla="*/ 1996587 w 6848863"/>
              <a:gd name="connsiteY21" fmla="*/ 6858000 h 6858000"/>
              <a:gd name="connsiteX22" fmla="*/ 0 w 6848863"/>
              <a:gd name="connsiteY22" fmla="*/ 4861413 h 6858000"/>
              <a:gd name="connsiteX23" fmla="*/ 584787 w 6848863"/>
              <a:gd name="connsiteY23" fmla="*/ 3449613 h 6858000"/>
              <a:gd name="connsiteX24" fmla="*/ 607467 w 6848863"/>
              <a:gd name="connsiteY24" fmla="*/ 3429000 h 6858000"/>
              <a:gd name="connsiteX25" fmla="*/ 584787 w 6848863"/>
              <a:gd name="connsiteY25" fmla="*/ 3408388 h 6858000"/>
              <a:gd name="connsiteX26" fmla="*/ 0 w 6848863"/>
              <a:gd name="connsiteY26" fmla="*/ 1996587 h 6858000"/>
              <a:gd name="connsiteX27" fmla="*/ 1996587 w 6848863"/>
              <a:gd name="connsiteY27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2 w 6848863"/>
              <a:gd name="connsiteY5" fmla="*/ 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6848862 w 6848863"/>
              <a:gd name="connsiteY8" fmla="*/ 0 h 6858000"/>
              <a:gd name="connsiteX9" fmla="*/ 1996587 w 6848863"/>
              <a:gd name="connsiteY9" fmla="*/ 0 h 6858000"/>
              <a:gd name="connsiteX10" fmla="*/ 3952611 w 6848863"/>
              <a:gd name="connsiteY10" fmla="*/ 1594205 h 6858000"/>
              <a:gd name="connsiteX11" fmla="*/ 3960305 w 6848863"/>
              <a:gd name="connsiteY11" fmla="*/ 1644622 h 6858000"/>
              <a:gd name="connsiteX12" fmla="*/ 4075115 w 6848863"/>
              <a:gd name="connsiteY12" fmla="*/ 1589315 h 6858000"/>
              <a:gd name="connsiteX13" fmla="*/ 4852277 w 6848863"/>
              <a:gd name="connsiteY13" fmla="*/ 1432413 h 6858000"/>
              <a:gd name="connsiteX14" fmla="*/ 6838556 w 6848863"/>
              <a:gd name="connsiteY14" fmla="*/ 3224861 h 6858000"/>
              <a:gd name="connsiteX15" fmla="*/ 6838556 w 6848863"/>
              <a:gd name="connsiteY15" fmla="*/ 3633140 h 6858000"/>
              <a:gd name="connsiteX16" fmla="*/ 4852277 w 6848863"/>
              <a:gd name="connsiteY16" fmla="*/ 5425587 h 6858000"/>
              <a:gd name="connsiteX17" fmla="*/ 4008569 w 6848863"/>
              <a:gd name="connsiteY17" fmla="*/ 5239088 h 6858000"/>
              <a:gd name="connsiteX18" fmla="*/ 3960217 w 6848863"/>
              <a:gd name="connsiteY18" fmla="*/ 5213955 h 6858000"/>
              <a:gd name="connsiteX19" fmla="*/ 3952611 w 6848863"/>
              <a:gd name="connsiteY19" fmla="*/ 5263795 h 6858000"/>
              <a:gd name="connsiteX20" fmla="*/ 1996587 w 6848863"/>
              <a:gd name="connsiteY20" fmla="*/ 6858000 h 6858000"/>
              <a:gd name="connsiteX21" fmla="*/ 0 w 6848863"/>
              <a:gd name="connsiteY21" fmla="*/ 4861413 h 6858000"/>
              <a:gd name="connsiteX22" fmla="*/ 584787 w 6848863"/>
              <a:gd name="connsiteY22" fmla="*/ 3449613 h 6858000"/>
              <a:gd name="connsiteX23" fmla="*/ 607467 w 6848863"/>
              <a:gd name="connsiteY23" fmla="*/ 3429000 h 6858000"/>
              <a:gd name="connsiteX24" fmla="*/ 584787 w 6848863"/>
              <a:gd name="connsiteY24" fmla="*/ 3408388 h 6858000"/>
              <a:gd name="connsiteX25" fmla="*/ 0 w 6848863"/>
              <a:gd name="connsiteY25" fmla="*/ 1996587 h 6858000"/>
              <a:gd name="connsiteX26" fmla="*/ 1996587 w 6848863"/>
              <a:gd name="connsiteY26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6848863 w 6848863"/>
              <a:gd name="connsiteY5" fmla="*/ 3428980 h 6858000"/>
              <a:gd name="connsiteX6" fmla="*/ 6848863 w 6848863"/>
              <a:gd name="connsiteY6" fmla="*/ 0 h 6858000"/>
              <a:gd name="connsiteX7" fmla="*/ 6848863 w 6848863"/>
              <a:gd name="connsiteY7" fmla="*/ 3428980 h 6858000"/>
              <a:gd name="connsiteX8" fmla="*/ 1996587 w 6848863"/>
              <a:gd name="connsiteY8" fmla="*/ 0 h 6858000"/>
              <a:gd name="connsiteX9" fmla="*/ 3952611 w 6848863"/>
              <a:gd name="connsiteY9" fmla="*/ 1594205 h 6858000"/>
              <a:gd name="connsiteX10" fmla="*/ 3960305 w 6848863"/>
              <a:gd name="connsiteY10" fmla="*/ 1644622 h 6858000"/>
              <a:gd name="connsiteX11" fmla="*/ 4075115 w 6848863"/>
              <a:gd name="connsiteY11" fmla="*/ 1589315 h 6858000"/>
              <a:gd name="connsiteX12" fmla="*/ 4852277 w 6848863"/>
              <a:gd name="connsiteY12" fmla="*/ 1432413 h 6858000"/>
              <a:gd name="connsiteX13" fmla="*/ 6838556 w 6848863"/>
              <a:gd name="connsiteY13" fmla="*/ 3224861 h 6858000"/>
              <a:gd name="connsiteX14" fmla="*/ 6838556 w 6848863"/>
              <a:gd name="connsiteY14" fmla="*/ 3633140 h 6858000"/>
              <a:gd name="connsiteX15" fmla="*/ 4852277 w 6848863"/>
              <a:gd name="connsiteY15" fmla="*/ 5425587 h 6858000"/>
              <a:gd name="connsiteX16" fmla="*/ 4008569 w 6848863"/>
              <a:gd name="connsiteY16" fmla="*/ 5239088 h 6858000"/>
              <a:gd name="connsiteX17" fmla="*/ 3960217 w 6848863"/>
              <a:gd name="connsiteY17" fmla="*/ 5213955 h 6858000"/>
              <a:gd name="connsiteX18" fmla="*/ 3952611 w 6848863"/>
              <a:gd name="connsiteY18" fmla="*/ 5263795 h 6858000"/>
              <a:gd name="connsiteX19" fmla="*/ 1996587 w 6848863"/>
              <a:gd name="connsiteY19" fmla="*/ 6858000 h 6858000"/>
              <a:gd name="connsiteX20" fmla="*/ 0 w 6848863"/>
              <a:gd name="connsiteY20" fmla="*/ 4861413 h 6858000"/>
              <a:gd name="connsiteX21" fmla="*/ 584787 w 6848863"/>
              <a:gd name="connsiteY21" fmla="*/ 3449613 h 6858000"/>
              <a:gd name="connsiteX22" fmla="*/ 607467 w 6848863"/>
              <a:gd name="connsiteY22" fmla="*/ 3429000 h 6858000"/>
              <a:gd name="connsiteX23" fmla="*/ 584787 w 6848863"/>
              <a:gd name="connsiteY23" fmla="*/ 3408388 h 6858000"/>
              <a:gd name="connsiteX24" fmla="*/ 0 w 6848863"/>
              <a:gd name="connsiteY24" fmla="*/ 1996587 h 6858000"/>
              <a:gd name="connsiteX25" fmla="*/ 1996587 w 6848863"/>
              <a:gd name="connsiteY25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6858000 h 6858000"/>
              <a:gd name="connsiteX3" fmla="*/ 6848862 w 6848863"/>
              <a:gd name="connsiteY3" fmla="*/ 3429040 h 6858000"/>
              <a:gd name="connsiteX4" fmla="*/ 6848863 w 6848863"/>
              <a:gd name="connsiteY4" fmla="*/ 3429020 h 6858000"/>
              <a:gd name="connsiteX5" fmla="*/ 1996587 w 6848863"/>
              <a:gd name="connsiteY5" fmla="*/ 0 h 6858000"/>
              <a:gd name="connsiteX6" fmla="*/ 3952611 w 6848863"/>
              <a:gd name="connsiteY6" fmla="*/ 1594205 h 6858000"/>
              <a:gd name="connsiteX7" fmla="*/ 3960305 w 6848863"/>
              <a:gd name="connsiteY7" fmla="*/ 1644622 h 6858000"/>
              <a:gd name="connsiteX8" fmla="*/ 4075115 w 6848863"/>
              <a:gd name="connsiteY8" fmla="*/ 1589315 h 6858000"/>
              <a:gd name="connsiteX9" fmla="*/ 4852277 w 6848863"/>
              <a:gd name="connsiteY9" fmla="*/ 1432413 h 6858000"/>
              <a:gd name="connsiteX10" fmla="*/ 6838556 w 6848863"/>
              <a:gd name="connsiteY10" fmla="*/ 3224861 h 6858000"/>
              <a:gd name="connsiteX11" fmla="*/ 6838556 w 6848863"/>
              <a:gd name="connsiteY11" fmla="*/ 3633140 h 6858000"/>
              <a:gd name="connsiteX12" fmla="*/ 4852277 w 6848863"/>
              <a:gd name="connsiteY12" fmla="*/ 5425587 h 6858000"/>
              <a:gd name="connsiteX13" fmla="*/ 4008569 w 6848863"/>
              <a:gd name="connsiteY13" fmla="*/ 5239088 h 6858000"/>
              <a:gd name="connsiteX14" fmla="*/ 3960217 w 6848863"/>
              <a:gd name="connsiteY14" fmla="*/ 5213955 h 6858000"/>
              <a:gd name="connsiteX15" fmla="*/ 3952611 w 6848863"/>
              <a:gd name="connsiteY15" fmla="*/ 5263795 h 6858000"/>
              <a:gd name="connsiteX16" fmla="*/ 1996587 w 6848863"/>
              <a:gd name="connsiteY16" fmla="*/ 6858000 h 6858000"/>
              <a:gd name="connsiteX17" fmla="*/ 0 w 6848863"/>
              <a:gd name="connsiteY17" fmla="*/ 4861413 h 6858000"/>
              <a:gd name="connsiteX18" fmla="*/ 584787 w 6848863"/>
              <a:gd name="connsiteY18" fmla="*/ 3449613 h 6858000"/>
              <a:gd name="connsiteX19" fmla="*/ 607467 w 6848863"/>
              <a:gd name="connsiteY19" fmla="*/ 3429000 h 6858000"/>
              <a:gd name="connsiteX20" fmla="*/ 584787 w 6848863"/>
              <a:gd name="connsiteY20" fmla="*/ 3408388 h 6858000"/>
              <a:gd name="connsiteX21" fmla="*/ 0 w 6848863"/>
              <a:gd name="connsiteY21" fmla="*/ 1996587 h 6858000"/>
              <a:gd name="connsiteX22" fmla="*/ 1996587 w 6848863"/>
              <a:gd name="connsiteY22" fmla="*/ 0 h 6858000"/>
              <a:gd name="connsiteX0" fmla="*/ 6848863 w 6848863"/>
              <a:gd name="connsiteY0" fmla="*/ 3429020 h 6858000"/>
              <a:gd name="connsiteX1" fmla="*/ 6848863 w 6848863"/>
              <a:gd name="connsiteY1" fmla="*/ 6858000 h 6858000"/>
              <a:gd name="connsiteX2" fmla="*/ 6848862 w 6848863"/>
              <a:gd name="connsiteY2" fmla="*/ 3429040 h 6858000"/>
              <a:gd name="connsiteX3" fmla="*/ 6848863 w 6848863"/>
              <a:gd name="connsiteY3" fmla="*/ 3429020 h 6858000"/>
              <a:gd name="connsiteX4" fmla="*/ 1996587 w 6848863"/>
              <a:gd name="connsiteY4" fmla="*/ 0 h 6858000"/>
              <a:gd name="connsiteX5" fmla="*/ 3952611 w 6848863"/>
              <a:gd name="connsiteY5" fmla="*/ 1594205 h 6858000"/>
              <a:gd name="connsiteX6" fmla="*/ 3960305 w 6848863"/>
              <a:gd name="connsiteY6" fmla="*/ 1644622 h 6858000"/>
              <a:gd name="connsiteX7" fmla="*/ 4075115 w 6848863"/>
              <a:gd name="connsiteY7" fmla="*/ 1589315 h 6858000"/>
              <a:gd name="connsiteX8" fmla="*/ 4852277 w 6848863"/>
              <a:gd name="connsiteY8" fmla="*/ 1432413 h 6858000"/>
              <a:gd name="connsiteX9" fmla="*/ 6838556 w 6848863"/>
              <a:gd name="connsiteY9" fmla="*/ 3224861 h 6858000"/>
              <a:gd name="connsiteX10" fmla="*/ 6838556 w 6848863"/>
              <a:gd name="connsiteY10" fmla="*/ 3633140 h 6858000"/>
              <a:gd name="connsiteX11" fmla="*/ 4852277 w 6848863"/>
              <a:gd name="connsiteY11" fmla="*/ 5425587 h 6858000"/>
              <a:gd name="connsiteX12" fmla="*/ 4008569 w 6848863"/>
              <a:gd name="connsiteY12" fmla="*/ 5239088 h 6858000"/>
              <a:gd name="connsiteX13" fmla="*/ 3960217 w 6848863"/>
              <a:gd name="connsiteY13" fmla="*/ 5213955 h 6858000"/>
              <a:gd name="connsiteX14" fmla="*/ 3952611 w 6848863"/>
              <a:gd name="connsiteY14" fmla="*/ 5263795 h 6858000"/>
              <a:gd name="connsiteX15" fmla="*/ 1996587 w 6848863"/>
              <a:gd name="connsiteY15" fmla="*/ 6858000 h 6858000"/>
              <a:gd name="connsiteX16" fmla="*/ 0 w 6848863"/>
              <a:gd name="connsiteY16" fmla="*/ 4861413 h 6858000"/>
              <a:gd name="connsiteX17" fmla="*/ 584787 w 6848863"/>
              <a:gd name="connsiteY17" fmla="*/ 3449613 h 6858000"/>
              <a:gd name="connsiteX18" fmla="*/ 607467 w 6848863"/>
              <a:gd name="connsiteY18" fmla="*/ 3429000 h 6858000"/>
              <a:gd name="connsiteX19" fmla="*/ 584787 w 6848863"/>
              <a:gd name="connsiteY19" fmla="*/ 3408388 h 6858000"/>
              <a:gd name="connsiteX20" fmla="*/ 0 w 6848863"/>
              <a:gd name="connsiteY20" fmla="*/ 1996587 h 6858000"/>
              <a:gd name="connsiteX21" fmla="*/ 1996587 w 6848863"/>
              <a:gd name="connsiteY21" fmla="*/ 0 h 6858000"/>
              <a:gd name="connsiteX0" fmla="*/ 6848863 w 6848863"/>
              <a:gd name="connsiteY0" fmla="*/ 3429020 h 6858000"/>
              <a:gd name="connsiteX1" fmla="*/ 6848862 w 6848863"/>
              <a:gd name="connsiteY1" fmla="*/ 3429040 h 6858000"/>
              <a:gd name="connsiteX2" fmla="*/ 6848863 w 6848863"/>
              <a:gd name="connsiteY2" fmla="*/ 3429020 h 6858000"/>
              <a:gd name="connsiteX3" fmla="*/ 1996587 w 6848863"/>
              <a:gd name="connsiteY3" fmla="*/ 0 h 6858000"/>
              <a:gd name="connsiteX4" fmla="*/ 3952611 w 6848863"/>
              <a:gd name="connsiteY4" fmla="*/ 1594205 h 6858000"/>
              <a:gd name="connsiteX5" fmla="*/ 3960305 w 6848863"/>
              <a:gd name="connsiteY5" fmla="*/ 1644622 h 6858000"/>
              <a:gd name="connsiteX6" fmla="*/ 4075115 w 6848863"/>
              <a:gd name="connsiteY6" fmla="*/ 1589315 h 6858000"/>
              <a:gd name="connsiteX7" fmla="*/ 4852277 w 6848863"/>
              <a:gd name="connsiteY7" fmla="*/ 1432413 h 6858000"/>
              <a:gd name="connsiteX8" fmla="*/ 6838556 w 6848863"/>
              <a:gd name="connsiteY8" fmla="*/ 3224861 h 6858000"/>
              <a:gd name="connsiteX9" fmla="*/ 6838556 w 6848863"/>
              <a:gd name="connsiteY9" fmla="*/ 3633140 h 6858000"/>
              <a:gd name="connsiteX10" fmla="*/ 4852277 w 6848863"/>
              <a:gd name="connsiteY10" fmla="*/ 5425587 h 6858000"/>
              <a:gd name="connsiteX11" fmla="*/ 4008569 w 6848863"/>
              <a:gd name="connsiteY11" fmla="*/ 5239088 h 6858000"/>
              <a:gd name="connsiteX12" fmla="*/ 3960217 w 6848863"/>
              <a:gd name="connsiteY12" fmla="*/ 5213955 h 6858000"/>
              <a:gd name="connsiteX13" fmla="*/ 3952611 w 6848863"/>
              <a:gd name="connsiteY13" fmla="*/ 5263795 h 6858000"/>
              <a:gd name="connsiteX14" fmla="*/ 1996587 w 6848863"/>
              <a:gd name="connsiteY14" fmla="*/ 6858000 h 6858000"/>
              <a:gd name="connsiteX15" fmla="*/ 0 w 6848863"/>
              <a:gd name="connsiteY15" fmla="*/ 4861413 h 6858000"/>
              <a:gd name="connsiteX16" fmla="*/ 584787 w 6848863"/>
              <a:gd name="connsiteY16" fmla="*/ 3449613 h 6858000"/>
              <a:gd name="connsiteX17" fmla="*/ 607467 w 6848863"/>
              <a:gd name="connsiteY17" fmla="*/ 3429000 h 6858000"/>
              <a:gd name="connsiteX18" fmla="*/ 584787 w 6848863"/>
              <a:gd name="connsiteY18" fmla="*/ 3408388 h 6858000"/>
              <a:gd name="connsiteX19" fmla="*/ 0 w 6848863"/>
              <a:gd name="connsiteY19" fmla="*/ 1996587 h 6858000"/>
              <a:gd name="connsiteX20" fmla="*/ 1996587 w 6848863"/>
              <a:gd name="connsiteY20" fmla="*/ 0 h 6858000"/>
              <a:gd name="connsiteX0" fmla="*/ 1996587 w 6838556"/>
              <a:gd name="connsiteY0" fmla="*/ 0 h 6858000"/>
              <a:gd name="connsiteX1" fmla="*/ 3952611 w 6838556"/>
              <a:gd name="connsiteY1" fmla="*/ 1594205 h 6858000"/>
              <a:gd name="connsiteX2" fmla="*/ 3960305 w 6838556"/>
              <a:gd name="connsiteY2" fmla="*/ 1644622 h 6858000"/>
              <a:gd name="connsiteX3" fmla="*/ 4075115 w 6838556"/>
              <a:gd name="connsiteY3" fmla="*/ 1589315 h 6858000"/>
              <a:gd name="connsiteX4" fmla="*/ 4852277 w 6838556"/>
              <a:gd name="connsiteY4" fmla="*/ 1432413 h 6858000"/>
              <a:gd name="connsiteX5" fmla="*/ 6838556 w 6838556"/>
              <a:gd name="connsiteY5" fmla="*/ 3224861 h 6858000"/>
              <a:gd name="connsiteX6" fmla="*/ 6838556 w 6838556"/>
              <a:gd name="connsiteY6" fmla="*/ 3633140 h 6858000"/>
              <a:gd name="connsiteX7" fmla="*/ 4852277 w 6838556"/>
              <a:gd name="connsiteY7" fmla="*/ 5425587 h 6858000"/>
              <a:gd name="connsiteX8" fmla="*/ 4008569 w 6838556"/>
              <a:gd name="connsiteY8" fmla="*/ 5239088 h 6858000"/>
              <a:gd name="connsiteX9" fmla="*/ 3960217 w 6838556"/>
              <a:gd name="connsiteY9" fmla="*/ 5213955 h 6858000"/>
              <a:gd name="connsiteX10" fmla="*/ 3952611 w 6838556"/>
              <a:gd name="connsiteY10" fmla="*/ 5263795 h 6858000"/>
              <a:gd name="connsiteX11" fmla="*/ 1996587 w 6838556"/>
              <a:gd name="connsiteY11" fmla="*/ 6858000 h 6858000"/>
              <a:gd name="connsiteX12" fmla="*/ 0 w 6838556"/>
              <a:gd name="connsiteY12" fmla="*/ 4861413 h 6858000"/>
              <a:gd name="connsiteX13" fmla="*/ 584787 w 6838556"/>
              <a:gd name="connsiteY13" fmla="*/ 3449613 h 6858000"/>
              <a:gd name="connsiteX14" fmla="*/ 607467 w 6838556"/>
              <a:gd name="connsiteY14" fmla="*/ 3429000 h 6858000"/>
              <a:gd name="connsiteX15" fmla="*/ 584787 w 6838556"/>
              <a:gd name="connsiteY15" fmla="*/ 3408388 h 6858000"/>
              <a:gd name="connsiteX16" fmla="*/ 0 w 6838556"/>
              <a:gd name="connsiteY16" fmla="*/ 1996587 h 6858000"/>
              <a:gd name="connsiteX17" fmla="*/ 1996587 w 6838556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38556" h="6858000">
                <a:moveTo>
                  <a:pt x="1996587" y="0"/>
                </a:moveTo>
                <a:cubicBezTo>
                  <a:pt x="2961437" y="0"/>
                  <a:pt x="3766436" y="684394"/>
                  <a:pt x="3952611" y="1594205"/>
                </a:cubicBezTo>
                <a:lnTo>
                  <a:pt x="3960305" y="1644622"/>
                </a:lnTo>
                <a:lnTo>
                  <a:pt x="4075115" y="1589315"/>
                </a:lnTo>
                <a:cubicBezTo>
                  <a:pt x="4313983" y="1488282"/>
                  <a:pt x="4576606" y="1432413"/>
                  <a:pt x="4852277" y="1432413"/>
                </a:cubicBezTo>
                <a:cubicBezTo>
                  <a:pt x="5886044" y="1432413"/>
                  <a:pt x="6736311" y="2218069"/>
                  <a:pt x="6838556" y="3224861"/>
                </a:cubicBezTo>
                <a:lnTo>
                  <a:pt x="6838556" y="3633140"/>
                </a:lnTo>
                <a:cubicBezTo>
                  <a:pt x="6736311" y="4639931"/>
                  <a:pt x="5886044" y="5425587"/>
                  <a:pt x="4852277" y="5425587"/>
                </a:cubicBezTo>
                <a:cubicBezTo>
                  <a:pt x="4550762" y="5425587"/>
                  <a:pt x="4264857" y="5358752"/>
                  <a:pt x="4008569" y="5239088"/>
                </a:cubicBezTo>
                <a:lnTo>
                  <a:pt x="3960217" y="5213955"/>
                </a:lnTo>
                <a:lnTo>
                  <a:pt x="3952611" y="5263795"/>
                </a:lnTo>
                <a:cubicBezTo>
                  <a:pt x="3766436" y="6173607"/>
                  <a:pt x="2961437" y="6858000"/>
                  <a:pt x="1996587" y="6858000"/>
                </a:cubicBezTo>
                <a:cubicBezTo>
                  <a:pt x="893902" y="6858000"/>
                  <a:pt x="0" y="5964098"/>
                  <a:pt x="0" y="4861413"/>
                </a:cubicBezTo>
                <a:cubicBezTo>
                  <a:pt x="0" y="4310071"/>
                  <a:pt x="223476" y="3810924"/>
                  <a:pt x="584787" y="3449613"/>
                </a:cubicBezTo>
                <a:lnTo>
                  <a:pt x="607467" y="3429000"/>
                </a:lnTo>
                <a:lnTo>
                  <a:pt x="584787" y="3408388"/>
                </a:lnTo>
                <a:cubicBezTo>
                  <a:pt x="223476" y="3047076"/>
                  <a:pt x="0" y="2547930"/>
                  <a:pt x="0" y="1996587"/>
                </a:cubicBezTo>
                <a:cubicBezTo>
                  <a:pt x="0" y="893902"/>
                  <a:pt x="893902" y="0"/>
                  <a:pt x="1996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311143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01057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DD4EF-0A3B-47E8-A8C7-5D060099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C0E8-5D39-479D-A6BC-57F37751B110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9F144-D2E0-44B0-BD69-1DCE65FE0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86B5D-05A7-4890-B703-51CFEA93808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175387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08BFCE-F35D-462D-8501-1ECFEAD6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4381-3241-4222-8154-9DD294AD6166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EC1036-530D-419C-832B-827CC3A463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1565-C39C-49BD-B97B-04AAB21E4AB3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8204B39-6CE6-4C5A-BCAF-80498835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939935E8-2949-4BA8-9379-1374EFE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8339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CCDF2B-EDF3-4BC3-8CB2-80EFC43008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710E-6538-427C-A732-441F9B73C442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EB8D6D-5CA6-4FB7-952B-D8E0041C9A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C0E9-BBCA-4ECA-9CA2-8F21151B26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9F790661-90EC-4E54-91F5-E04AFC4929C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B31A3A8-0482-4701-BA7A-FF758533B570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3F5AC24-81BB-4C41-A191-DD964F8D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629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rgbClr val="2CD5C4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7B9AB-E864-4912-9D58-CB46BEA3F5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5E25-00A7-4D13-A3FA-49976EE7168C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0D9343-0154-413E-9157-6F08485DC9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C46-C7C3-47FD-92F7-DFBE39335ED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846900A3-D3DC-406D-AD34-A142E6B2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53C3685-5939-4705-B532-6EE2E620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C61C85C-5DEF-4203-9FFC-687D69D9F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231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2FFFA5-180E-4204-B4AC-780CC81C5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30F7-600A-4AF6-A8FB-F19151A90ED3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31D949-E36F-4AC0-96BD-2A97138ACB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93E7-8440-41A7-A0AF-FA2D1CCF3799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5B76B97E-CC21-4897-BD52-C3B1068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D68EA9E-9719-404C-A67E-FF84E370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CA7490-7AAB-4A47-9D17-D754E97BD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195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82CE382-7B45-4DA8-B731-150F99A0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53E1B7-728E-4933-904A-602AF035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78A9-2B7F-4E7F-9EA9-9F5BE9EFD846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ED1414-6141-4091-A201-837481764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C50-4252-4E8F-B293-4939E8FEA39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84E64B6-243D-48E4-B7A9-2CAF509F9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171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E7620D8-F17E-42E3-BB20-7DE41EDBB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4C274CA5-8C66-4F4E-87A1-16649B2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28A59-EC27-459C-BCBD-9E7C7317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3CA-FF99-4226-A902-8E878CF81E64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F4A469-BC7B-4206-ADEF-9A958693FA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E44A-4CE9-4F12-90F6-EC8900B6EC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75B07525-96C3-4A01-A8F0-5993033B0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782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10543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3A1D63-AE04-47BD-846F-022E2EAF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7449-7B70-424F-BB12-ECDEECB2575F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9D331-C927-4CF0-943F-1D92AB7E95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E046-7A19-4297-963E-C456BE8DE2C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795795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CD0E04-21A2-BFCB-EF6C-1C9E68CF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844800"/>
            <a:ext cx="11102400" cy="11568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EB9684-18C3-9FCA-22F1-885E263F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0670-9479-49D9-88C4-C2DC2BEB86F0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3A2876-EF26-D9AE-96FC-21A9CB3A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D91C-03E7-42EC-B8BC-099D830350ED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A02C4C-7622-3680-68C8-0A27879A8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995967-D1A0-65C6-D7EA-B222D7BA3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B90BF6-9CF0-778D-7A8E-F88CD0F7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E4DF316-8E5B-7E3F-418B-A1B6A4252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889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A0D5E3-E095-459C-8805-D9335625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0E750-680A-46E3-AFEC-711FD955F6E0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1DE9F-A41D-412A-A434-BCA50B17A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F9F8-9552-47BF-BD3E-9F47416AEF94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4546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6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2" y="3881371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698067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64DB76-F884-4324-8512-017A4A458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5D9018B-1652-4C26-A9C0-6ACAC41B1D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290984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84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1FE40E-68E9-452D-8B62-CC487844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8F5B3-268F-4F41-9E57-7813E9AC1915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5F16818-5CF8-4313-B34D-D47530B7F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C092-64FD-425A-BFAF-344846BB863F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350756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3CFB2E-B286-479E-BEE2-415297B7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4226-6224-4CAE-ADA2-1F4FFE4929F3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4477C-8669-408C-A008-A67E2D989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5031-A456-4645-8F02-BEC4C77D4C37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068421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A9548-85B8-4481-BAAA-C161481C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3114-3384-44EF-9079-8E5DE152758C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F8DE-3E6C-4BEA-B1F7-F047BBE907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D0AA9-869D-4514-833E-5887A8E989B2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451363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Kuopion kaupungin logo, jossa sana Kuopio kirjoitettu mustilla kirjaimilla.">
            <a:extLst>
              <a:ext uri="{FF2B5EF4-FFF2-40B4-BE49-F238E27FC236}">
                <a16:creationId xmlns:a16="http://schemas.microsoft.com/office/drawing/2014/main" id="{C9147DC9-BBAA-4A99-8E62-F047B89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EF2BB-D71D-EE89-0DA6-B655E524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085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7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4" y="3881372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51649580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32" indent="-285744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2971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160" indent="-228594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349" indent="-228594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1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800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233297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AFE9897-CA12-44FF-AD1B-50551EFE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2081391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0A0D7361-B0AD-4891-9E83-BAB6974A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3174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652BBCA-8326-440E-8306-0FF65A97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42564833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80A62-CEB6-4333-A9E7-E1CD9321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16E1-B4AE-436F-B059-A38899683EAB}" type="datetime1">
              <a:rPr lang="fi-FI" smtClean="0"/>
              <a:t>1.2.2024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4453FC-D708-49AE-8DB6-C23987330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E508A-0C97-414B-8605-029C5625442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66025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26697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F28C5DB-41D7-4081-826C-6F13A660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C3F8848-4971-43C8-82A1-DF750D4D1B7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C1BC59D7-F769-4FF4-B796-9A379A82424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89026EB5-0DC5-47C8-97DB-9BECD57BFEA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E525DE9-A075-4B35-A1B7-224F2704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B17CF-0D32-431B-B88C-84F788DB990A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21B765-0268-48CD-9BA0-C4548A1D6C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5A3DC-1066-4FC0-9EAA-291A0165980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689293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B291183-C976-4CFD-8F0C-4E7CEFBF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83BF55B-3231-4A5D-81ED-BEE5C80555D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B1D5190-BD07-4359-811B-F1DF186ED679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89ECDF1-B2BF-48B3-A61E-E75DA4845AB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2C5015-8BBE-4BE5-B5AF-B91A1A82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24F7D-F41A-4A14-89AE-28ED960A28A8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FF867A-5388-4CB7-A099-053F87141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C9707-252B-4C17-B72D-363F9058E54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726335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9FB51CE-91DC-4EDF-82EB-B0548A2EFE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890F292-F009-4686-84FE-7F2FABB1A42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3B1A68D-2418-4335-8539-F34AE7F173E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7835B51-0BB5-4805-8977-81236E1E3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2995-C51B-4399-8992-AD6BC9F6EF10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2B682C-D827-487A-BEA2-5E2F606E69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5F869-490F-4E84-B711-E70D252E527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165396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A5F24ADA-8FE5-4D24-B40E-8B0923B5F62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796A7663-D8FE-4C0F-AB71-B6C28EEF4B43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223E756-AAA9-48BF-9C1B-0F9E6A971069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5EE73C-A7D6-4EA4-ACB0-64D8A85ED9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E06CD-D2DA-4D70-B065-B376220EEAB5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4152EB-02E6-4B2F-84BE-4587542A73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B4D2-4931-4177-91DA-7E6BE326F28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855434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D019156-3AB9-4196-9E3F-CC0BE32D596F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2DC28BC-E5EF-47F4-94F2-8CF0972F0A0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BA60129-1A5A-4786-A162-0116914C1B1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ACA944-15B5-43D9-A51C-86F0D1AD5A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77ED-3E02-417E-837F-B04E08E073F7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C4731C-3C86-47FD-86D4-B810FF2039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295F-6F8B-42CC-8201-9F0FE8812D0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70629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7768491-CE63-443B-973D-7133997F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F08A7E5-04AD-4B0F-8781-434DBFFB1DF9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F8D8604-AF8E-4D50-B25B-602A0FCB9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5C0BD-221C-4ECF-90B1-B7CEB6EF6B7F}" type="datetime1">
              <a:rPr lang="fi-FI" smtClean="0"/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AA23C4-EE4E-48C0-99F3-977BCAFEA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0B8C-A042-4FBC-BECB-0B823729F4E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77461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6323511-23DF-4F4C-BCCB-F810BF22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0B46242-4BB8-4BE5-939D-19C3BDD225C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18DD5DDA-5069-4973-9A12-0514A5AF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27007C-58BD-42C9-AE95-C3B35DB8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7952-64B6-4537-BE71-94FF337F9AA8}" type="datetime1">
              <a:rPr lang="fi-FI" smtClean="0"/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A095E3-D37D-4FF2-B504-5A836C93AE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50BE-7A76-4121-AFA0-C490F1FCF0E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1950570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5" y="844061"/>
            <a:ext cx="11110543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333" y="2299723"/>
            <a:ext cx="5416895" cy="40090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774" y="2289977"/>
            <a:ext cx="5416895" cy="40188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CD9E51-FEB1-4E41-B4FD-A0BB0F3E9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59365-C279-4CCF-9DCE-47F3F304E35D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09803-E64B-4DF5-8770-8C50C231E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4E6F-9B8A-4C18-B53C-1E726F555BB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0990254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C863AE-7B80-4150-BAA7-990392EA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C281-6AD7-4B19-8768-3C1C6C55A107}" type="datetime1">
              <a:rPr lang="fi-FI" smtClean="0"/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5D9AD9-23D6-4D36-894F-E78631B73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9D4F-6196-4378-A05A-CB9A3A1387B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73825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035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55E06F-D62A-4864-A2B4-F9CC18F6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13BE3-E63C-4E5A-9D77-C86523A19A82}" type="datetime1">
              <a:rPr lang="fi-FI" smtClean="0"/>
              <a:t>1.2.2024</a:t>
            </a:fld>
            <a:endParaRPr lang="en-F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7A7FD-1665-47E2-83B6-BD1D76CBA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014B-2E3D-4B6E-9425-41719D8F44E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3451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8657A2-35E9-4BA6-8B0E-58FA52F9F9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2ECC357-F9AE-47ED-B9A3-BB84C82F36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342070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35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9FF8954-DBBA-437E-B742-4DF9DBE4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A6448-7DD6-412D-805D-7866634F6DFC}" type="datetime1">
              <a:rPr lang="fi-FI" smtClean="0"/>
              <a:t>1.2.2024</a:t>
            </a:fld>
            <a:endParaRPr lang="en-FI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6B76C4E-BE56-41D0-8897-4959B4EFA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F823-BFC8-48F7-81B7-4FCB91D704B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177348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5" y="844057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844057"/>
            <a:ext cx="6454897" cy="5468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915" y="2057399"/>
            <a:ext cx="4218111" cy="425547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DA12B6-9942-4E43-A6AB-2BD62F78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CE1EF-4229-4DB7-A534-B4831DEBF4A6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24E6C-EB12-4042-822B-CFD34B63EA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72AB-FB46-4BCA-B69B-D41D657CAFC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61971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75" y="842134"/>
            <a:ext cx="4218111" cy="1213343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16" y="842134"/>
            <a:ext cx="6454897" cy="5468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9975" y="2055476"/>
            <a:ext cx="4218111" cy="425547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D5A59F-04B0-410E-8156-156781576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2851-8CE6-4BA1-B7DF-F711D4E524BB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DC0D4-0E1E-4553-BAF5-ED393247A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D1AC-CDD4-47CA-AF42-19E932A2761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192107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30585247-D089-4A04-9691-57E2CD73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77C1DE7-B1C0-487C-A4C4-0D045494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881446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1500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9A0DD77-80F6-4E09-9922-EFBE0F793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EFD7B09-EF4E-4D82-BC17-BB56E7CCBF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869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C5C580F-7559-448F-A159-E2E96A9A6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B4B2680-8402-41D1-8D70-FD7DC7E4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6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0623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C675C4B-3A92-4312-B9B5-15A973BF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4FAB11B-A8A5-4585-8F48-F0C5D1CB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7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727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202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2ADEA69-F051-4007-B697-02918E716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74D8A26-53A0-413B-B4BB-9FFC781CA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9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244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64DB76-F884-4324-8512-017A4A45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5D9018B-1652-4C26-A9C0-6ACAC41B1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290984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4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674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8657A2-35E9-4BA6-8B0E-58FA52F9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2ECC357-F9AE-47ED-B9A3-BB84C82F3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342070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0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621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4B45BE5-B53B-439C-B4E6-B5034D0D0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68" y="6233921"/>
            <a:ext cx="1080120" cy="32612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9A0DD77-80F6-4E09-9922-EFBE0F79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EFD7B09-EF4E-4D82-BC17-BB56E7CCB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193" y="6282868"/>
            <a:ext cx="1086002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47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403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3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914399" y="2371346"/>
            <a:ext cx="10363200" cy="1362075"/>
          </a:xfrm>
        </p:spPr>
        <p:txBody>
          <a:bodyPr anchor="b"/>
          <a:lstStyle>
            <a:lvl1pPr algn="ctr">
              <a:defRPr sz="3000" b="0" cap="none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686892" y="3881371"/>
            <a:ext cx="8818215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82404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3554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3D9076-5E96-4559-93BD-3E5DE91AE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1200" y="3113834"/>
            <a:ext cx="4938882" cy="3127423"/>
          </a:xfrm>
          <a:prstGeom prst="rect">
            <a:avLst/>
          </a:prstGeom>
        </p:spPr>
      </p:pic>
      <p:sp>
        <p:nvSpPr>
          <p:cNvPr id="8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1362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000" cap="none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400"/>
            </a:lvl1pPr>
            <a:lvl2pPr marL="742950" indent="-285750">
              <a:spcBef>
                <a:spcPts val="624"/>
              </a:spcBef>
              <a:buSzPct val="100000"/>
              <a:buFont typeface="Arial" panose="020B0604020202020204" pitchFamily="34" charset="0"/>
              <a:buChar char="–"/>
              <a:defRPr sz="2000"/>
            </a:lvl2pPr>
            <a:lvl3pPr marL="11430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624"/>
              </a:spcBef>
              <a:buSzPct val="100000"/>
              <a:buFont typeface="Verdana" panose="020B0604030504040204" pitchFamily="34" charset="0"/>
              <a:buChar char="–"/>
              <a:defRPr sz="2000"/>
            </a:lvl4pPr>
            <a:lvl5pPr marL="2057400" indent="-228600">
              <a:spcBef>
                <a:spcPts val="624"/>
              </a:spcBef>
              <a:buSzPct val="100000"/>
              <a:buFont typeface="Arial" panose="020B0604020202020204" pitchFamily="34" charset="0"/>
              <a:buChar char="»"/>
              <a:defRPr sz="2000"/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0302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3554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3D9076-5E96-4559-93BD-3E5DE91AE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1200" y="3113834"/>
            <a:ext cx="4938882" cy="3127423"/>
          </a:xfrm>
          <a:prstGeom prst="rect">
            <a:avLst/>
          </a:prstGeom>
        </p:spPr>
      </p:pic>
      <p:sp>
        <p:nvSpPr>
          <p:cNvPr id="8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1380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E1A731BE-68CF-464A-BDE1-CDCB45DFB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707" y="1298326"/>
            <a:ext cx="5400675" cy="457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1539790"/>
            <a:ext cx="5694947" cy="1143000"/>
          </a:xfrm>
        </p:spPr>
        <p:txBody>
          <a:bodyPr/>
          <a:lstStyle>
            <a:lvl1pPr algn="l">
              <a:defRPr sz="2400" cap="none" baseline="0"/>
            </a:lvl1pPr>
          </a:lstStyle>
          <a:p>
            <a:r>
              <a:rPr lang="fi-FI"/>
              <a:t>Lisää lopputervehdys napsauttamalla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AEC169EF-B452-4734-B327-E4810D5ABA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114005"/>
            <a:ext cx="4533900" cy="19240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900AD87-F512-4523-8BF3-9BC3AFA77784}"/>
              </a:ext>
            </a:extLst>
          </p:cNvPr>
          <p:cNvSpPr txBox="1"/>
          <p:nvPr userDrawn="1"/>
        </p:nvSpPr>
        <p:spPr>
          <a:xfrm>
            <a:off x="609600" y="5972592"/>
            <a:ext cx="3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err="1">
                <a:solidFill>
                  <a:schemeClr val="tx1"/>
                </a:solidFill>
              </a:rPr>
              <a:t>etunimi.sukunimi</a:t>
            </a:r>
            <a:r>
              <a:rPr lang="fi-FI" sz="1400">
                <a:solidFill>
                  <a:schemeClr val="tx1"/>
                </a:solidFill>
              </a:rPr>
              <a:t>(at)kuopio.fi</a:t>
            </a:r>
          </a:p>
          <a:p>
            <a:r>
              <a:rPr lang="fi-FI" sz="1400">
                <a:solidFill>
                  <a:schemeClr val="tx1"/>
                </a:solidFill>
              </a:rPr>
              <a:t>www.kuopio.fi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BFCC2DC6-FEA3-4B0E-8580-F41E0F95B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591" y="6124992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27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4C2AED-ADC5-4423-89DD-ECEC60AD0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9362" y="2799995"/>
            <a:ext cx="3986260" cy="33746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7416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16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lang="fi-FI" sz="20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9919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31B9-6505-4446-932D-CF347DCD4BCF}" type="datetime1">
              <a:rPr lang="fi-FI" smtClean="0"/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3B5D-ED60-49BD-8C6E-B633E6E5FC5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4913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37B3-3B0F-4F4F-A31C-170FEBA0D899}" type="datetime1">
              <a:rPr lang="fi-FI" smtClean="0"/>
              <a:t>1.2.2024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82287-382E-4B28-8FF3-E80DF884F48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8619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373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1F1D-282E-4A46-971E-D56BD9FE088D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CECBB-3629-462F-8B84-F6DFA0D63B5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587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F01E00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17294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E1A731BE-68CF-464A-BDE1-CDCB45DFB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5707" y="1298326"/>
            <a:ext cx="5400675" cy="4572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1539790"/>
            <a:ext cx="5694947" cy="1143000"/>
          </a:xfrm>
        </p:spPr>
        <p:txBody>
          <a:bodyPr/>
          <a:lstStyle>
            <a:lvl1pPr algn="l">
              <a:defRPr sz="2400" cap="none" baseline="0"/>
            </a:lvl1pPr>
          </a:lstStyle>
          <a:p>
            <a:r>
              <a:rPr lang="fi-FI"/>
              <a:t>Lisää lopputervehdys napsauttamalla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AEC169EF-B452-4734-B327-E4810D5ABA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114005"/>
            <a:ext cx="4533900" cy="19240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900AD87-F512-4523-8BF3-9BC3AFA77784}"/>
              </a:ext>
            </a:extLst>
          </p:cNvPr>
          <p:cNvSpPr txBox="1"/>
          <p:nvPr userDrawn="1"/>
        </p:nvSpPr>
        <p:spPr>
          <a:xfrm>
            <a:off x="609600" y="5972592"/>
            <a:ext cx="323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err="1">
                <a:solidFill>
                  <a:schemeClr val="tx1"/>
                </a:solidFill>
              </a:rPr>
              <a:t>etunimi.sukunimi</a:t>
            </a:r>
            <a:r>
              <a:rPr lang="fi-FI" sz="1400">
                <a:solidFill>
                  <a:schemeClr val="tx1"/>
                </a:solidFill>
              </a:rPr>
              <a:t>(at)kuopio.fi</a:t>
            </a:r>
          </a:p>
          <a:p>
            <a:r>
              <a:rPr lang="fi-FI" sz="1400">
                <a:solidFill>
                  <a:schemeClr val="tx1"/>
                </a:solidFill>
              </a:rPr>
              <a:t>www.kuopio.fi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BFCC2DC6-FEA3-4B0E-8580-F41E0F95B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591" y="6124992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6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61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53D5FC-5544-4B81-BC2A-2AF98C3219DA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E7D99512-5AE9-4A14-8415-A91869124401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CE3A19A1-06C5-4824-9308-6E8EF90E3431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79D44E-CADB-47C8-9969-F288B69BAA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B3975-C89E-4D64-9F4E-CD1C83D73A9A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26496D-1BF1-4F6E-BB8E-B9FCA6F538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836F6-646A-4B91-B6BF-6F6A9C1B478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91369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59" y="475113"/>
            <a:ext cx="7145760" cy="938719"/>
          </a:xfrm>
        </p:spPr>
        <p:txBody>
          <a:bodyPr lIns="0" tIns="0" rIns="0" bIns="0"/>
          <a:lstStyle>
            <a:lvl1pPr>
              <a:defRPr sz="6100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90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C1B-12A4-1346-9AD6-764E4D76AEBB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18646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7032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7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92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4A8F1-DC4A-DC47-82EF-F6137D578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79"/>
          <a:stretch/>
        </p:blipFill>
        <p:spPr>
          <a:xfrm>
            <a:off x="7278957" y="-11387"/>
            <a:ext cx="4913044" cy="686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BEAC-6040-EB46-ACCD-36E546363EC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B8DA1-1880-2F4E-BABD-A79E1BDC73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B8442-1DE3-C246-BEAC-B0CBA595A9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870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0666F-CD1A-C548-A8CC-91E0CF7B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57"/>
          <a:stretch/>
        </p:blipFill>
        <p:spPr>
          <a:xfrm>
            <a:off x="7189594" y="-7352"/>
            <a:ext cx="50024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0"/>
            <a:ext cx="11084169" cy="1155784"/>
          </a:xfrm>
        </p:spPr>
        <p:txBody>
          <a:bodyPr anchor="t"/>
          <a:lstStyle/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BC70-3903-7641-9578-719FF5FE7AEE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4344D6-6DFE-0247-9D89-0799E3B1BC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878BE9-4B16-3A43-BC2A-A1D3A8D00F7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833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60EE65-09B8-1A4F-92AB-5FF043103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52"/>
          <a:stretch/>
        </p:blipFill>
        <p:spPr>
          <a:xfrm>
            <a:off x="-4116" y="1"/>
            <a:ext cx="9137583" cy="685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90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1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3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4C2AED-ADC5-4423-89DD-ECEC60AD0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9362" y="2799995"/>
            <a:ext cx="3986260" cy="337461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7416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3433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en-GB"/>
              <a:t>Click to edit Master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04CE-9D5D-E949-9F63-32DDE489B98E}" type="datetime1">
              <a:rPr lang="fi-FI" smtClean="0"/>
              <a:t>1.2.2024</a:t>
            </a:fld>
            <a:endParaRPr lang="en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99657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rgbClr val="CEF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1F3C57-D93A-2C44-ADB0-861DB7BF3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F0BBF-1A1B-B54E-BAEC-EDD91A2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D8FC3-21E0-A049-BB3F-8F0640F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3D8D-835B-5049-83EE-2A7B6F4D0B49}" type="datetime1">
              <a:rPr lang="fi-FI" smtClean="0"/>
              <a:t>1.2.2024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CF9EE-24E1-E14C-A508-74C31412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80B2B0-C670-6043-8724-402488644A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727D30-BC45-5848-82DD-CE052C3016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en-GB" err="1"/>
              <a:t>etunimi.sukunimi</a:t>
            </a:r>
            <a:r>
              <a:rPr lang="en-GB"/>
              <a:t>(at)</a:t>
            </a:r>
            <a:r>
              <a:rPr lang="en-GB" err="1"/>
              <a:t>kuopio.fi</a:t>
            </a:r>
            <a:endParaRPr lang="en-GB"/>
          </a:p>
          <a:p>
            <a:pPr lvl="0"/>
            <a:r>
              <a:rPr lang="en-GB" err="1"/>
              <a:t>www.kuopio.fi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009AA6-5666-DB4C-955A-7D0C5F472BD5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06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iliskuva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91" rIns="91368" bIns="45691" rtlCol="0" anchor="ctr"/>
          <a:lstStyle/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38200" y="5864861"/>
            <a:ext cx="10515600" cy="856703"/>
          </a:xfrm>
        </p:spPr>
        <p:txBody>
          <a:bodyPr>
            <a:normAutofit/>
          </a:bodyPr>
          <a:lstStyle>
            <a:lvl1pPr marL="0" indent="0" algn="l">
              <a:buNone/>
              <a:defRPr sz="1500" b="1" spc="0">
                <a:solidFill>
                  <a:schemeClr val="bg1"/>
                </a:solidFill>
              </a:defRPr>
            </a:lvl1pPr>
            <a:lvl2pPr marL="456791" indent="0" algn="ctr">
              <a:buNone/>
              <a:defRPr sz="2000"/>
            </a:lvl2pPr>
            <a:lvl3pPr marL="913580" indent="0" algn="ctr">
              <a:buNone/>
              <a:defRPr sz="1900"/>
            </a:lvl3pPr>
            <a:lvl4pPr marL="1370374" indent="0" algn="ctr">
              <a:buNone/>
              <a:defRPr sz="1600"/>
            </a:lvl4pPr>
            <a:lvl5pPr marL="1827162" indent="0" algn="ctr">
              <a:buNone/>
              <a:defRPr sz="1600"/>
            </a:lvl5pPr>
            <a:lvl6pPr marL="2283962" indent="0" algn="ctr">
              <a:buNone/>
              <a:defRPr sz="1600"/>
            </a:lvl6pPr>
            <a:lvl7pPr marL="2740750" indent="0" algn="ctr">
              <a:buNone/>
              <a:defRPr sz="1600"/>
            </a:lvl7pPr>
            <a:lvl8pPr marL="3197539" indent="0" algn="ctr">
              <a:buNone/>
              <a:defRPr sz="1600"/>
            </a:lvl8pPr>
            <a:lvl9pPr marL="3654323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/>
            <a:fld id="{76741760-8162-F54B-A331-5FA3F3A03821}" type="datetimeFigureOut">
              <a:rPr lang="fi-FI" smtClean="0"/>
              <a:pPr defTabSz="457178"/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/>
            <a:endParaRPr lang="fi-FI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69117564-5E0E-E447-B4A1-9E7D22E68377}" type="slidenum">
              <a:rPr lang="fi-FI" smtClean="0"/>
              <a:pPr defTabSz="457178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4" y="365124"/>
            <a:ext cx="713313" cy="2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16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A165A7-88F8-422D-B2EB-A0D29366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781945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5A330B0-8BB7-4E55-BE28-94555208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52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F5E6E170-0E9F-4743-AE6D-566BFDB6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</p:spTree>
    <p:extLst>
      <p:ext uri="{BB962C8B-B14F-4D97-AF65-F5344CB8AC3E}">
        <p14:creationId xmlns:p14="http://schemas.microsoft.com/office/powerpoint/2010/main" val="2215171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D6EA-CD15-4473-9284-DCCB82DC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CF0E5-79DA-4EB6-9918-C493EF8BB6CB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B2DF76-EAD3-4041-961D-C77C04DCC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D04F9-D173-4B35-9B67-B08AD7E640C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15507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B3C2E71-C1A3-4ACE-8C82-FBB4E7D9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E3352CC-A3F7-4B38-AF42-BF4070AAA47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BE7A7EF6-A167-4BFA-A7AC-D902DC3D15FF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47FF9FEB-8C92-420B-BB0F-6D50C13D76B4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34020AA-E271-4DFA-9837-1850C28E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11949-2940-4111-B8FE-536F72EF96F7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512A63-9F2B-4527-AF04-31A7FE403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2985B-F32A-48AE-86CF-33E9B495D5AA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63564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5144457-0DB2-4498-ADAD-3F73B0B2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39E0C82-319B-41DD-AFDD-CF2402F0BEB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538C47A-23D3-4F9D-AF87-3E8A6079F3F2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6D3F51A2-FBBC-4CEC-BD63-03A720A2CDC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C386C27-B5CB-4C1C-B8B9-FDA2DE7F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6DA6-4621-49A6-953E-2C68E4E721AE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A77261-4B8E-4501-8CE1-16A9435D4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6F2C-649E-406F-BCF1-C244C45BC99B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99531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0B6E9FD8-3DC0-4896-BC10-2264F36AFF5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FF776C24-C92F-4BBE-97A6-06FDDF75CA4E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4167717-98D4-4689-80F1-F5D5A721728C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4F5B52-FEAD-4CF1-B2B4-7A909E5ABE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BA-0715-4CE8-9BFE-F21E9A09BA1D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E204ED-DB37-406B-804B-A405C30020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21B8-C8F3-44F7-BC03-7585094ECD64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339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lang="fi-FI" sz="20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1676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95DFB95E-77BE-4B56-A1A5-6C31979600F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B2C17A80-5750-4469-8F5F-8F307662E536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14A9DA8F-F895-4506-9C08-90AE1891FC57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4F6682-5351-49DF-9792-CE48CA0F95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17B12-DE44-4863-A459-CF5DBD473A09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B5394F-0308-4DDA-8915-0B7895DCC9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941E-6704-45AB-8171-6842246CC96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85324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C6C0F4E-5756-43FE-A200-E8A69CB7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C47679DF-9EBF-4DD6-B26C-B501D3351900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80A1AA-F7D4-48B9-A09D-0CABB2FE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D0C3A-2DC2-431E-96E1-334C32C3DA47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44F88-D5C1-4A33-94E2-FBE3472F5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FE71-0D40-4566-8315-68A9DECC9F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05036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6CD2BC2-B8D7-47BE-9F41-207A9034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92EDB4C4-D897-4F72-AE65-116911934AE4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3427646-228C-435A-B530-784FEBC6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C7FE98-7526-4687-BD36-5667ACC1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1A24E-FCA5-4958-BD6C-68FE20FDF9BD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BF7396-C748-449A-A08C-483E4D2AD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6B36-9FD7-4474-92A2-40E23F8563AD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2543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812660-2FBA-47CD-AF8D-9D9476BB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31E98-CE9D-4607-8857-F27E343DB10F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F373FA-8117-4FDF-8CCA-4B18C44DC8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D695-E8C4-44B8-9C60-F6F22690170E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98544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BC02F2D3-8192-4B7F-BEFA-7265AB0E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9B4EC84-F02A-445F-9915-AFE98564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395305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7032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98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02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92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1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964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C3F4071C-29ED-2AD6-9E79-7C21AC7D7718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227DD3DA-72A7-5499-4A3A-03E424A6C7B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29FB01E-6DDA-B323-0F9B-59B5CF816BB5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6160821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3"/>
          </p:nvPr>
        </p:nvSpPr>
        <p:spPr>
          <a:xfrm>
            <a:off x="6949018" y="844552"/>
            <a:ext cx="5238749" cy="6013449"/>
          </a:xfrm>
          <a:custGeom>
            <a:avLst/>
            <a:gdLst>
              <a:gd name="connsiteX0" fmla="*/ 1488492 w 3929062"/>
              <a:gd name="connsiteY0" fmla="*/ 0 h 4510087"/>
              <a:gd name="connsiteX1" fmla="*/ 1504107 w 3929062"/>
              <a:gd name="connsiteY1" fmla="*/ 0 h 4510087"/>
              <a:gd name="connsiteX2" fmla="*/ 1629973 w 3929062"/>
              <a:gd name="connsiteY2" fmla="*/ 5563 h 4510087"/>
              <a:gd name="connsiteX3" fmla="*/ 2962798 w 3929062"/>
              <a:gd name="connsiteY3" fmla="*/ 1195286 h 4510087"/>
              <a:gd name="connsiteX4" fmla="*/ 2968569 w 3929062"/>
              <a:gd name="connsiteY4" fmla="*/ 1233099 h 4510087"/>
              <a:gd name="connsiteX5" fmla="*/ 3054676 w 3929062"/>
              <a:gd name="connsiteY5" fmla="*/ 1191618 h 4510087"/>
              <a:gd name="connsiteX6" fmla="*/ 3637547 w 3929062"/>
              <a:gd name="connsiteY6" fmla="*/ 1073942 h 4510087"/>
              <a:gd name="connsiteX7" fmla="*/ 3921016 w 3929062"/>
              <a:gd name="connsiteY7" fmla="*/ 1100736 h 4510087"/>
              <a:gd name="connsiteX8" fmla="*/ 3929062 w 3929062"/>
              <a:gd name="connsiteY8" fmla="*/ 1102672 h 4510087"/>
              <a:gd name="connsiteX9" fmla="*/ 3929062 w 3929062"/>
              <a:gd name="connsiteY9" fmla="*/ 4040093 h 4510087"/>
              <a:gd name="connsiteX10" fmla="*/ 3921016 w 3929062"/>
              <a:gd name="connsiteY10" fmla="*/ 4042028 h 4510087"/>
              <a:gd name="connsiteX11" fmla="*/ 3637547 w 3929062"/>
              <a:gd name="connsiteY11" fmla="*/ 4068822 h 4510087"/>
              <a:gd name="connsiteX12" fmla="*/ 3004767 w 3929062"/>
              <a:gd name="connsiteY12" fmla="*/ 3928948 h 4510087"/>
              <a:gd name="connsiteX13" fmla="*/ 2968503 w 3929062"/>
              <a:gd name="connsiteY13" fmla="*/ 3910098 h 4510087"/>
              <a:gd name="connsiteX14" fmla="*/ 2962798 w 3929062"/>
              <a:gd name="connsiteY14" fmla="*/ 3947478 h 4510087"/>
              <a:gd name="connsiteX15" fmla="*/ 2776431 w 3929062"/>
              <a:gd name="connsiteY15" fmla="*/ 4422169 h 4510087"/>
              <a:gd name="connsiteX16" fmla="*/ 2717808 w 3929062"/>
              <a:gd name="connsiteY16" fmla="*/ 4510087 h 4510087"/>
              <a:gd name="connsiteX17" fmla="*/ 274391 w 3929062"/>
              <a:gd name="connsiteY17" fmla="*/ 4510087 h 4510087"/>
              <a:gd name="connsiteX18" fmla="*/ 254079 w 3929062"/>
              <a:gd name="connsiteY18" fmla="*/ 4482925 h 4510087"/>
              <a:gd name="connsiteX19" fmla="*/ 2707 w 3929062"/>
              <a:gd name="connsiteY19" fmla="*/ 3760906 h 4510087"/>
              <a:gd name="connsiteX20" fmla="*/ 0 w 3929062"/>
              <a:gd name="connsiteY20" fmla="*/ 3689495 h 4510087"/>
              <a:gd name="connsiteX21" fmla="*/ 0 w 3929062"/>
              <a:gd name="connsiteY21" fmla="*/ 3612817 h 4510087"/>
              <a:gd name="connsiteX22" fmla="*/ 6071 w 3929062"/>
              <a:gd name="connsiteY22" fmla="*/ 3492587 h 4510087"/>
              <a:gd name="connsiteX23" fmla="*/ 436930 w 3929062"/>
              <a:gd name="connsiteY23" fmla="*/ 2586842 h 4510087"/>
              <a:gd name="connsiteX24" fmla="*/ 453940 w 3929062"/>
              <a:gd name="connsiteY24" fmla="*/ 2571382 h 4510087"/>
              <a:gd name="connsiteX25" fmla="*/ 436930 w 3929062"/>
              <a:gd name="connsiteY25" fmla="*/ 2555923 h 4510087"/>
              <a:gd name="connsiteX26" fmla="*/ 6071 w 3929062"/>
              <a:gd name="connsiteY26" fmla="*/ 1650178 h 4510087"/>
              <a:gd name="connsiteX27" fmla="*/ 0 w 3929062"/>
              <a:gd name="connsiteY27" fmla="*/ 1529948 h 4510087"/>
              <a:gd name="connsiteX28" fmla="*/ 0 w 3929062"/>
              <a:gd name="connsiteY28" fmla="*/ 1464198 h 4510087"/>
              <a:gd name="connsiteX29" fmla="*/ 6071 w 3929062"/>
              <a:gd name="connsiteY29" fmla="*/ 1343968 h 4510087"/>
              <a:gd name="connsiteX30" fmla="*/ 1342676 w 3929062"/>
              <a:gd name="connsiteY30" fmla="*/ 7363 h 45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29062" h="4510087">
                <a:moveTo>
                  <a:pt x="1488492" y="0"/>
                </a:moveTo>
                <a:lnTo>
                  <a:pt x="1504107" y="0"/>
                </a:lnTo>
                <a:lnTo>
                  <a:pt x="1629973" y="5563"/>
                </a:lnTo>
                <a:cubicBezTo>
                  <a:pt x="2293074" y="64454"/>
                  <a:pt x="2831894" y="555576"/>
                  <a:pt x="2962798" y="1195286"/>
                </a:cubicBezTo>
                <a:lnTo>
                  <a:pt x="2968569" y="1233099"/>
                </a:lnTo>
                <a:lnTo>
                  <a:pt x="3054676" y="1191618"/>
                </a:lnTo>
                <a:cubicBezTo>
                  <a:pt x="3233827" y="1115844"/>
                  <a:pt x="3430794" y="1073942"/>
                  <a:pt x="3637547" y="1073942"/>
                </a:cubicBezTo>
                <a:cubicBezTo>
                  <a:pt x="3734463" y="1073942"/>
                  <a:pt x="3829228" y="1083149"/>
                  <a:pt x="3921016" y="1100736"/>
                </a:cubicBezTo>
                <a:lnTo>
                  <a:pt x="3929062" y="1102672"/>
                </a:lnTo>
                <a:lnTo>
                  <a:pt x="3929062" y="4040093"/>
                </a:lnTo>
                <a:lnTo>
                  <a:pt x="3921016" y="4042028"/>
                </a:lnTo>
                <a:cubicBezTo>
                  <a:pt x="3829228" y="4059615"/>
                  <a:pt x="3734463" y="4068822"/>
                  <a:pt x="3637547" y="4068822"/>
                </a:cubicBezTo>
                <a:cubicBezTo>
                  <a:pt x="3411411" y="4068822"/>
                  <a:pt x="3196983" y="4018696"/>
                  <a:pt x="3004767" y="3928948"/>
                </a:cubicBezTo>
                <a:lnTo>
                  <a:pt x="2968503" y="3910098"/>
                </a:lnTo>
                <a:lnTo>
                  <a:pt x="2962798" y="3947478"/>
                </a:lnTo>
                <a:cubicBezTo>
                  <a:pt x="2927890" y="4118068"/>
                  <a:pt x="2863975" y="4278091"/>
                  <a:pt x="2776431" y="4422169"/>
                </a:cubicBezTo>
                <a:lnTo>
                  <a:pt x="2717808" y="4510087"/>
                </a:lnTo>
                <a:lnTo>
                  <a:pt x="274391" y="4510087"/>
                </a:lnTo>
                <a:lnTo>
                  <a:pt x="254079" y="4482925"/>
                </a:lnTo>
                <a:cubicBezTo>
                  <a:pt x="112802" y="4273806"/>
                  <a:pt x="22960" y="4027082"/>
                  <a:pt x="2707" y="3760906"/>
                </a:cubicBezTo>
                <a:lnTo>
                  <a:pt x="0" y="3689495"/>
                </a:lnTo>
                <a:lnTo>
                  <a:pt x="0" y="3612817"/>
                </a:lnTo>
                <a:lnTo>
                  <a:pt x="6071" y="3492587"/>
                </a:lnTo>
                <a:cubicBezTo>
                  <a:pt x="41857" y="3140210"/>
                  <a:pt x="199820" y="2823952"/>
                  <a:pt x="436930" y="2586842"/>
                </a:cubicBezTo>
                <a:lnTo>
                  <a:pt x="453940" y="2571382"/>
                </a:lnTo>
                <a:lnTo>
                  <a:pt x="436930" y="2555923"/>
                </a:lnTo>
                <a:cubicBezTo>
                  <a:pt x="199820" y="2318812"/>
                  <a:pt x="41857" y="2002555"/>
                  <a:pt x="6071" y="1650178"/>
                </a:cubicBezTo>
                <a:lnTo>
                  <a:pt x="0" y="1529948"/>
                </a:lnTo>
                <a:lnTo>
                  <a:pt x="0" y="1464198"/>
                </a:lnTo>
                <a:lnTo>
                  <a:pt x="6071" y="1343968"/>
                </a:lnTo>
                <a:cubicBezTo>
                  <a:pt x="77643" y="639214"/>
                  <a:pt x="637922" y="78935"/>
                  <a:pt x="1342676" y="7363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1F8B05-81E5-5C5C-A6A2-2E62EC86F8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8F68-AD61-4318-98A2-5B96F5EDA96A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C7250E-10CC-C447-F4A6-3FC4631F68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D6058-4366-45C4-8147-74CD1128A355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4558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31B9-6505-4446-932D-CF347DCD4BCF}" type="datetime1">
              <a:rPr lang="fi-FI" smtClean="0"/>
              <a:t>1.2.2024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3B5D-ED60-49BD-8C6E-B633E6E5FC5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51461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">
    <p:bg>
      <p:bgPr>
        <a:solidFill>
          <a:srgbClr val="250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D70CE2B-38E9-DC88-2248-2FA1472F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904125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2970804 w 6847900"/>
              <a:gd name="connsiteY10" fmla="*/ 0 h 6876700"/>
              <a:gd name="connsiteX11" fmla="*/ 0 w 6847900"/>
              <a:gd name="connsiteY11" fmla="*/ 0 h 6876700"/>
              <a:gd name="connsiteX12" fmla="*/ 1 w 6847900"/>
              <a:gd name="connsiteY12" fmla="*/ 0 h 6876700"/>
              <a:gd name="connsiteX13" fmla="*/ 1 w 6847900"/>
              <a:gd name="connsiteY13" fmla="*/ 6876700 h 6876700"/>
              <a:gd name="connsiteX14" fmla="*/ 0 w 6847900"/>
              <a:gd name="connsiteY14" fmla="*/ 6876700 h 6876700"/>
              <a:gd name="connsiteX15" fmla="*/ 0 w 6847900"/>
              <a:gd name="connsiteY15" fmla="*/ 0 h 6876700"/>
              <a:gd name="connsiteX0" fmla="*/ 2970804 w 6847900"/>
              <a:gd name="connsiteY0" fmla="*/ 14336 h 6891036"/>
              <a:gd name="connsiteX1" fmla="*/ 3401652 w 6847900"/>
              <a:gd name="connsiteY1" fmla="*/ 14336 h 6891036"/>
              <a:gd name="connsiteX2" fmla="*/ 3560351 w 6847900"/>
              <a:gd name="connsiteY2" fmla="*/ 50785 h 6891036"/>
              <a:gd name="connsiteX3" fmla="*/ 6842399 w 6847900"/>
              <a:gd name="connsiteY3" fmla="*/ 3948375 h 6891036"/>
              <a:gd name="connsiteX4" fmla="*/ 3280742 w 6847900"/>
              <a:gd name="connsiteY4" fmla="*/ 5563073 h 6891036"/>
              <a:gd name="connsiteX5" fmla="*/ 3366617 w 6847900"/>
              <a:gd name="connsiteY5" fmla="*/ 6843563 h 6891036"/>
              <a:gd name="connsiteX6" fmla="*/ 1800359 w 6847900"/>
              <a:gd name="connsiteY6" fmla="*/ 5991512 h 6891036"/>
              <a:gd name="connsiteX7" fmla="*/ 85925 w 6847900"/>
              <a:gd name="connsiteY7" fmla="*/ 2748500 h 6891036"/>
              <a:gd name="connsiteX8" fmla="*/ 3312643 w 6847900"/>
              <a:gd name="connsiteY8" fmla="*/ 2950544 h 6891036"/>
              <a:gd name="connsiteX9" fmla="*/ 2844879 w 6847900"/>
              <a:gd name="connsiteY9" fmla="*/ 37411 h 6891036"/>
              <a:gd name="connsiteX10" fmla="*/ 2970804 w 6847900"/>
              <a:gd name="connsiteY10" fmla="*/ 14336 h 6891036"/>
              <a:gd name="connsiteX11" fmla="*/ 0 w 6847900"/>
              <a:gd name="connsiteY11" fmla="*/ 14336 h 6891036"/>
              <a:gd name="connsiteX12" fmla="*/ 1 w 6847900"/>
              <a:gd name="connsiteY12" fmla="*/ 14336 h 6891036"/>
              <a:gd name="connsiteX13" fmla="*/ 1 w 6847900"/>
              <a:gd name="connsiteY13" fmla="*/ 6891036 h 6891036"/>
              <a:gd name="connsiteX14" fmla="*/ 0 w 6847900"/>
              <a:gd name="connsiteY14" fmla="*/ 6891036 h 6891036"/>
              <a:gd name="connsiteX15" fmla="*/ 0 w 6847900"/>
              <a:gd name="connsiteY15" fmla="*/ 14336 h 6891036"/>
              <a:gd name="connsiteX0" fmla="*/ 2970804 w 6847900"/>
              <a:gd name="connsiteY0" fmla="*/ 18623 h 6895323"/>
              <a:gd name="connsiteX1" fmla="*/ 3401652 w 6847900"/>
              <a:gd name="connsiteY1" fmla="*/ 18623 h 6895323"/>
              <a:gd name="connsiteX2" fmla="*/ 3560351 w 6847900"/>
              <a:gd name="connsiteY2" fmla="*/ 55072 h 6895323"/>
              <a:gd name="connsiteX3" fmla="*/ 6842399 w 6847900"/>
              <a:gd name="connsiteY3" fmla="*/ 3952662 h 6895323"/>
              <a:gd name="connsiteX4" fmla="*/ 3280742 w 6847900"/>
              <a:gd name="connsiteY4" fmla="*/ 5567360 h 6895323"/>
              <a:gd name="connsiteX5" fmla="*/ 3366617 w 6847900"/>
              <a:gd name="connsiteY5" fmla="*/ 6847850 h 6895323"/>
              <a:gd name="connsiteX6" fmla="*/ 1800359 w 6847900"/>
              <a:gd name="connsiteY6" fmla="*/ 5995799 h 6895323"/>
              <a:gd name="connsiteX7" fmla="*/ 85925 w 6847900"/>
              <a:gd name="connsiteY7" fmla="*/ 2752787 h 6895323"/>
              <a:gd name="connsiteX8" fmla="*/ 3312643 w 6847900"/>
              <a:gd name="connsiteY8" fmla="*/ 2954831 h 6895323"/>
              <a:gd name="connsiteX9" fmla="*/ 2844879 w 6847900"/>
              <a:gd name="connsiteY9" fmla="*/ 41698 h 6895323"/>
              <a:gd name="connsiteX10" fmla="*/ 2970804 w 6847900"/>
              <a:gd name="connsiteY10" fmla="*/ 18623 h 6895323"/>
              <a:gd name="connsiteX11" fmla="*/ 0 w 6847900"/>
              <a:gd name="connsiteY11" fmla="*/ 18623 h 6895323"/>
              <a:gd name="connsiteX12" fmla="*/ 1 w 6847900"/>
              <a:gd name="connsiteY12" fmla="*/ 18623 h 6895323"/>
              <a:gd name="connsiteX13" fmla="*/ 1 w 6847900"/>
              <a:gd name="connsiteY13" fmla="*/ 6895323 h 6895323"/>
              <a:gd name="connsiteX14" fmla="*/ 0 w 6847900"/>
              <a:gd name="connsiteY14" fmla="*/ 6895323 h 6895323"/>
              <a:gd name="connsiteX15" fmla="*/ 0 w 6847900"/>
              <a:gd name="connsiteY15" fmla="*/ 18623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solidFill>
            <a:srgbClr val="FDAA6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8530380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5A7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3497CD7-DEAE-3787-99B0-D18C9E1E5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CEFF8C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525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A3CF5B2-D59A-719E-FEDA-11E84159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8" y="723900"/>
            <a:ext cx="1466849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</p:spTree>
    <p:extLst>
      <p:ext uri="{BB962C8B-B14F-4D97-AF65-F5344CB8AC3E}">
        <p14:creationId xmlns:p14="http://schemas.microsoft.com/office/powerpoint/2010/main" val="3459791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11DBB-F5D7-8179-11F0-7F872243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165C-9A81-48F1-A638-6F0CD1DF2A23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E78D28-35D4-EBD7-5347-1610953F33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2574-2B55-424C-A498-DA0290650D0C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173035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FC41FA1-F5BC-8DB2-415E-3DC4CC87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9"/>
          <a:stretch>
            <a:fillRect/>
          </a:stretch>
        </p:blipFill>
        <p:spPr bwMode="auto">
          <a:xfrm>
            <a:off x="7279218" y="-10584"/>
            <a:ext cx="491278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4F1FF7EA-A495-2CAC-59A7-90AC09CE1165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2FCA157F-3E87-4D91-F17F-8D37623D342A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F8D4E890-E5D5-D20A-166F-B0A7B6F13C66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5580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AC3D95-B1A9-F855-D255-29C2388D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7D55-C9BE-4563-9B6C-D3919FBFA7CE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C00CDC-F45D-106A-CDE2-DB72B4749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B5923-FB97-4AF7-8F74-5BCDCE16DC00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772609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2ED8BFA-564E-8BCF-6346-32AFC0CB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7"/>
          <a:stretch>
            <a:fillRect/>
          </a:stretch>
        </p:blipFill>
        <p:spPr bwMode="auto">
          <a:xfrm>
            <a:off x="7190317" y="-6350"/>
            <a:ext cx="50016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306B35C-D211-5DC4-F2E8-D9445E81B4E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1FAB532A-99ED-9FD6-A414-145916157467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4CFF50E4-D036-ABB6-62B0-19E737A5C683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844060"/>
            <a:ext cx="11084169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350115B-6E65-8065-2D47-DE3E620A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7304E-91D8-4972-A53C-D7ABA0495529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CAB9B1-4585-8A2D-4687-13791AECA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1A602-CB2B-4E88-94A9-9E563D4043B6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709160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4FF1F5A5-4D99-229D-6302-D13361857FE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DFF02687-7954-5ABE-413F-CB976DBA3180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407F0763-7478-1BF2-BD44-F6C33976B09F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7" y="844060"/>
            <a:ext cx="7357337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5542085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39" name="Freeform 38"/>
          <p:cNvSpPr>
            <a:spLocks noGrp="1"/>
          </p:cNvSpPr>
          <p:nvPr>
            <p:ph type="pic" sz="quarter" idx="13"/>
          </p:nvPr>
        </p:nvSpPr>
        <p:spPr>
          <a:xfrm>
            <a:off x="6523641" y="844061"/>
            <a:ext cx="5664249" cy="6013940"/>
          </a:xfrm>
          <a:custGeom>
            <a:avLst/>
            <a:gdLst>
              <a:gd name="connsiteX0" fmla="*/ 2385795 w 4248187"/>
              <a:gd name="connsiteY0" fmla="*/ 147 h 4510455"/>
              <a:gd name="connsiteX1" fmla="*/ 2554495 w 4248187"/>
              <a:gd name="connsiteY1" fmla="*/ 13985 h 4510455"/>
              <a:gd name="connsiteX2" fmla="*/ 2673671 w 4248187"/>
              <a:gd name="connsiteY2" fmla="*/ 41357 h 4510455"/>
              <a:gd name="connsiteX3" fmla="*/ 4211723 w 4248187"/>
              <a:gd name="connsiteY3" fmla="*/ 1079440 h 4510455"/>
              <a:gd name="connsiteX4" fmla="*/ 4248187 w 4248187"/>
              <a:gd name="connsiteY4" fmla="*/ 1122376 h 4510455"/>
              <a:gd name="connsiteX5" fmla="*/ 4248187 w 4248187"/>
              <a:gd name="connsiteY5" fmla="*/ 4123199 h 4510455"/>
              <a:gd name="connsiteX6" fmla="*/ 4127609 w 4248187"/>
              <a:gd name="connsiteY6" fmla="*/ 4099539 h 4510455"/>
              <a:gd name="connsiteX7" fmla="*/ 2463697 w 4248187"/>
              <a:gd name="connsiteY7" fmla="*/ 4180850 h 4510455"/>
              <a:gd name="connsiteX8" fmla="*/ 2487319 w 4248187"/>
              <a:gd name="connsiteY8" fmla="*/ 4459362 h 4510455"/>
              <a:gd name="connsiteX9" fmla="*/ 2497337 w 4248187"/>
              <a:gd name="connsiteY9" fmla="*/ 4510455 h 4510455"/>
              <a:gd name="connsiteX10" fmla="*/ 1360581 w 4248187"/>
              <a:gd name="connsiteY10" fmla="*/ 4510455 h 4510455"/>
              <a:gd name="connsiteX11" fmla="*/ 1351992 w 4248187"/>
              <a:gd name="connsiteY11" fmla="*/ 4502590 h 4510455"/>
              <a:gd name="connsiteX12" fmla="*/ 64525 w 4248187"/>
              <a:gd name="connsiteY12" fmla="*/ 2067226 h 4510455"/>
              <a:gd name="connsiteX13" fmla="*/ 2487653 w 4248187"/>
              <a:gd name="connsiteY13" fmla="*/ 2218952 h 4510455"/>
              <a:gd name="connsiteX14" fmla="*/ 2136382 w 4248187"/>
              <a:gd name="connsiteY14" fmla="*/ 31313 h 4510455"/>
              <a:gd name="connsiteX15" fmla="*/ 2230946 w 4248187"/>
              <a:gd name="connsiteY15" fmla="*/ 13985 h 4510455"/>
              <a:gd name="connsiteX16" fmla="*/ 2385795 w 4248187"/>
              <a:gd name="connsiteY16" fmla="*/ 147 h 4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8187" h="4510455">
                <a:moveTo>
                  <a:pt x="2385795" y="147"/>
                </a:moveTo>
                <a:cubicBezTo>
                  <a:pt x="2429893" y="927"/>
                  <a:pt x="2484530" y="4901"/>
                  <a:pt x="2554495" y="13985"/>
                </a:cubicBezTo>
                <a:lnTo>
                  <a:pt x="2673671" y="41357"/>
                </a:lnTo>
                <a:cubicBezTo>
                  <a:pt x="3034998" y="152879"/>
                  <a:pt x="3669384" y="484170"/>
                  <a:pt x="4211723" y="1079440"/>
                </a:cubicBezTo>
                <a:lnTo>
                  <a:pt x="4248187" y="1122376"/>
                </a:lnTo>
                <a:lnTo>
                  <a:pt x="4248187" y="4123199"/>
                </a:lnTo>
                <a:lnTo>
                  <a:pt x="4127609" y="4099539"/>
                </a:lnTo>
                <a:cubicBezTo>
                  <a:pt x="3388205" y="3932923"/>
                  <a:pt x="2508167" y="3379929"/>
                  <a:pt x="2463697" y="4180850"/>
                </a:cubicBezTo>
                <a:cubicBezTo>
                  <a:pt x="2458986" y="4265697"/>
                  <a:pt x="2470214" y="4361590"/>
                  <a:pt x="2487319" y="4459362"/>
                </a:cubicBezTo>
                <a:lnTo>
                  <a:pt x="2497337" y="4510455"/>
                </a:lnTo>
                <a:lnTo>
                  <a:pt x="1360581" y="4510455"/>
                </a:lnTo>
                <a:lnTo>
                  <a:pt x="1351992" y="4502590"/>
                </a:lnTo>
                <a:cubicBezTo>
                  <a:pt x="865984" y="4025426"/>
                  <a:pt x="-283354" y="2926389"/>
                  <a:pt x="64525" y="2067226"/>
                </a:cubicBezTo>
                <a:cubicBezTo>
                  <a:pt x="412405" y="1208063"/>
                  <a:pt x="3505756" y="3335628"/>
                  <a:pt x="2487653" y="2218952"/>
                </a:cubicBezTo>
                <a:cubicBezTo>
                  <a:pt x="1222435" y="796810"/>
                  <a:pt x="1598352" y="171462"/>
                  <a:pt x="2136382" y="31313"/>
                </a:cubicBezTo>
                <a:lnTo>
                  <a:pt x="2230946" y="13985"/>
                </a:lnTo>
                <a:cubicBezTo>
                  <a:pt x="2268074" y="6416"/>
                  <a:pt x="2312298" y="-1154"/>
                  <a:pt x="2385795" y="14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5EEB0A-E5E4-766D-51F4-E37879946E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0488B-748E-42B9-BD64-86B3E5BC8625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2A53D4-0E3F-790B-0964-660716091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9C78-831A-4C94-99C0-397A9624B598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86702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A982A9FB-DE64-BB2B-7D53-A498CEADB10D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72496450-0BEA-B4DE-92DB-E675FF213D6C}"/>
              </a:ext>
            </a:extLst>
          </p:cNvPr>
          <p:cNvCxnSpPr>
            <a:cxnSpLocks/>
          </p:cNvCxnSpPr>
          <p:nvPr/>
        </p:nvCxnSpPr>
        <p:spPr>
          <a:xfrm flipV="1">
            <a:off x="10881784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044B863B-3B3B-8B5E-66C1-BBB9F701AC62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4" y="838453"/>
            <a:ext cx="5542084" cy="115578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774" y="2284370"/>
            <a:ext cx="5542084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7" name="Freeform 56"/>
          <p:cNvSpPr>
            <a:spLocks noGrp="1"/>
          </p:cNvSpPr>
          <p:nvPr>
            <p:ph type="pic" sz="quarter" idx="14"/>
          </p:nvPr>
        </p:nvSpPr>
        <p:spPr>
          <a:xfrm>
            <a:off x="0" y="849632"/>
            <a:ext cx="5704867" cy="6008368"/>
          </a:xfrm>
          <a:custGeom>
            <a:avLst/>
            <a:gdLst>
              <a:gd name="connsiteX0" fmla="*/ 446397 w 4278650"/>
              <a:gd name="connsiteY0" fmla="*/ 0 h 4506276"/>
              <a:gd name="connsiteX1" fmla="*/ 4274831 w 4278650"/>
              <a:gd name="connsiteY1" fmla="*/ 0 h 4506276"/>
              <a:gd name="connsiteX2" fmla="*/ 3592111 w 4278650"/>
              <a:gd name="connsiteY2" fmla="*/ 1498458 h 4506276"/>
              <a:gd name="connsiteX3" fmla="*/ 4273635 w 4278650"/>
              <a:gd name="connsiteY3" fmla="*/ 1496502 h 4506276"/>
              <a:gd name="connsiteX4" fmla="*/ 3589326 w 4278650"/>
              <a:gd name="connsiteY4" fmla="*/ 3003759 h 4506276"/>
              <a:gd name="connsiteX5" fmla="*/ 4278650 w 4278650"/>
              <a:gd name="connsiteY5" fmla="*/ 2999435 h 4506276"/>
              <a:gd name="connsiteX6" fmla="*/ 4278650 w 4278650"/>
              <a:gd name="connsiteY6" fmla="*/ 2999741 h 4506276"/>
              <a:gd name="connsiteX7" fmla="*/ 3596485 w 4278650"/>
              <a:gd name="connsiteY7" fmla="*/ 4506276 h 4506276"/>
              <a:gd name="connsiteX8" fmla="*/ 1770369 w 4278650"/>
              <a:gd name="connsiteY8" fmla="*/ 4506276 h 4506276"/>
              <a:gd name="connsiteX9" fmla="*/ 0 w 4278650"/>
              <a:gd name="connsiteY9" fmla="*/ 4505874 h 4506276"/>
              <a:gd name="connsiteX10" fmla="*/ 0 w 4278650"/>
              <a:gd name="connsiteY10" fmla="*/ 3980155 h 4506276"/>
              <a:gd name="connsiteX11" fmla="*/ 447729 w 4278650"/>
              <a:gd name="connsiteY11" fmla="*/ 3002345 h 4506276"/>
              <a:gd name="connsiteX12" fmla="*/ 0 w 4278650"/>
              <a:gd name="connsiteY12" fmla="*/ 3002560 h 4506276"/>
              <a:gd name="connsiteX13" fmla="*/ 0 w 4278650"/>
              <a:gd name="connsiteY13" fmla="*/ 2471541 h 4506276"/>
              <a:gd name="connsiteX14" fmla="*/ 444403 w 4278650"/>
              <a:gd name="connsiteY14" fmla="*/ 1499121 h 4506276"/>
              <a:gd name="connsiteX15" fmla="*/ 0 w 4278650"/>
              <a:gd name="connsiteY15" fmla="*/ 1498892 h 4506276"/>
              <a:gd name="connsiteX16" fmla="*/ 0 w 4278650"/>
              <a:gd name="connsiteY16" fmla="*/ 975257 h 4506276"/>
              <a:gd name="connsiteX17" fmla="*/ 41448 w 4278650"/>
              <a:gd name="connsiteY17" fmla="*/ 883454 h 4506276"/>
              <a:gd name="connsiteX18" fmla="*/ 404848 w 4278650"/>
              <a:gd name="connsiteY18" fmla="*/ 88205 h 450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8650" h="4506276">
                <a:moveTo>
                  <a:pt x="446397" y="0"/>
                </a:moveTo>
                <a:lnTo>
                  <a:pt x="4274831" y="0"/>
                </a:lnTo>
                <a:lnTo>
                  <a:pt x="3592111" y="1498458"/>
                </a:lnTo>
                <a:lnTo>
                  <a:pt x="4273635" y="1496502"/>
                </a:lnTo>
                <a:lnTo>
                  <a:pt x="3589326" y="3003759"/>
                </a:lnTo>
                <a:lnTo>
                  <a:pt x="4278650" y="2999435"/>
                </a:lnTo>
                <a:lnTo>
                  <a:pt x="4278650" y="2999741"/>
                </a:lnTo>
                <a:lnTo>
                  <a:pt x="3596485" y="4506276"/>
                </a:lnTo>
                <a:lnTo>
                  <a:pt x="1770369" y="4506276"/>
                </a:lnTo>
                <a:lnTo>
                  <a:pt x="0" y="4505874"/>
                </a:lnTo>
                <a:lnTo>
                  <a:pt x="0" y="3980155"/>
                </a:lnTo>
                <a:lnTo>
                  <a:pt x="447729" y="3002345"/>
                </a:lnTo>
                <a:lnTo>
                  <a:pt x="0" y="3002560"/>
                </a:lnTo>
                <a:lnTo>
                  <a:pt x="0" y="2471541"/>
                </a:lnTo>
                <a:lnTo>
                  <a:pt x="444403" y="1499121"/>
                </a:lnTo>
                <a:lnTo>
                  <a:pt x="0" y="1498892"/>
                </a:lnTo>
                <a:lnTo>
                  <a:pt x="0" y="975257"/>
                </a:lnTo>
                <a:lnTo>
                  <a:pt x="41448" y="883454"/>
                </a:lnTo>
                <a:cubicBezTo>
                  <a:pt x="159989" y="620975"/>
                  <a:pt x="294852" y="323210"/>
                  <a:pt x="404848" y="8820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FI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F4DF6-38CE-17EE-A130-C602287576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4FFB-2CC4-4775-AE16-23352C48D6C7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DED0F-7675-A851-49AC-F4F96B270A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395F-205D-4B2C-93E8-4F5B31CF1AB7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354268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4315357-BB4E-9553-833E-F0FF7135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>
            <a:fillRect/>
          </a:stretch>
        </p:blipFill>
        <p:spPr bwMode="auto">
          <a:xfrm>
            <a:off x="-4234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672A30DC-6EA8-5BA6-9184-873B39BACCD7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4FAA207-2DF0-26B4-3A82-0A91C76E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08-A83A-4801-B447-072E72B7E414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21E2DF-9EC0-6AEF-27E8-92A943BB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87DD-D0AC-4DCF-B1B4-F6B736844062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410595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B98A42A-0046-8D7E-5943-89095F83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947"/>
          <a:stretch>
            <a:fillRect/>
          </a:stretch>
        </p:blipFill>
        <p:spPr bwMode="auto">
          <a:xfrm>
            <a:off x="1" y="0"/>
            <a:ext cx="79798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F306CEDE-3704-6833-E959-396EA14C9C06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4FC6D217-F072-D3DF-1C63-3C26FF34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378D48-C229-D804-C3DF-6B0F3E9C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E521-5BE9-437D-A3A9-22EEDA47CA9B}" type="datetime1">
              <a:rPr lang="fi-FI"/>
              <a:pPr>
                <a:defRPr/>
              </a:pPr>
              <a:t>1.2.2024</a:t>
            </a:fld>
            <a:endParaRPr lang="en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44FF39-BFB8-C353-8A0E-737213EE7D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7511-B97B-48DA-8420-DFB92301F40C}" type="slidenum">
              <a:rPr lang="en-FI"/>
              <a:pPr>
                <a:defRPr/>
              </a:pPr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0999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37B3-3B0F-4F4F-A31C-170FEBA0D899}" type="datetime1">
              <a:rPr lang="fi-FI" smtClean="0"/>
              <a:t>1.2.2024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82287-382E-4B28-8FF3-E80DF884F48E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1374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844061"/>
            <a:ext cx="11101753" cy="1155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23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123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9980" y="2289977"/>
            <a:ext cx="5416896" cy="54359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9980" y="2833572"/>
            <a:ext cx="5416896" cy="34793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C3ED2B-532E-7381-094C-9AACBBDC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0096-0EEA-4A75-927E-F6CBCFE633AF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24D14F-0C81-CB3B-74D1-05C28650E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4543-6427-4BD2-A970-1B3A76656196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034353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ukautettu asette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651BC31B-497F-6D24-1813-1D75F6EC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695CD1-234D-76D6-1566-FE2E9E9C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723901"/>
            <a:ext cx="17018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3" y="2986929"/>
            <a:ext cx="5405236" cy="1103524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53915" y="4212772"/>
            <a:ext cx="5405236" cy="126746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553914" y="5602562"/>
            <a:ext cx="5405236" cy="8313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7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360516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F2639F-CC3C-944C-A6A5-3F4E51381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9941" y="0"/>
            <a:ext cx="6856641" cy="6885479"/>
          </a:xfrm>
          <a:custGeom>
            <a:avLst/>
            <a:gdLst>
              <a:gd name="connsiteX0" fmla="*/ 2970804 w 6847900"/>
              <a:gd name="connsiteY0" fmla="*/ 0 h 6876700"/>
              <a:gd name="connsiteX1" fmla="*/ 3401652 w 6847900"/>
              <a:gd name="connsiteY1" fmla="*/ 0 h 6876700"/>
              <a:gd name="connsiteX2" fmla="*/ 3560351 w 6847900"/>
              <a:gd name="connsiteY2" fmla="*/ 36449 h 6876700"/>
              <a:gd name="connsiteX3" fmla="*/ 6842399 w 6847900"/>
              <a:gd name="connsiteY3" fmla="*/ 3934039 h 6876700"/>
              <a:gd name="connsiteX4" fmla="*/ 3280742 w 6847900"/>
              <a:gd name="connsiteY4" fmla="*/ 5548737 h 6876700"/>
              <a:gd name="connsiteX5" fmla="*/ 3366617 w 6847900"/>
              <a:gd name="connsiteY5" fmla="*/ 6829227 h 6876700"/>
              <a:gd name="connsiteX6" fmla="*/ 1800359 w 6847900"/>
              <a:gd name="connsiteY6" fmla="*/ 5977176 h 6876700"/>
              <a:gd name="connsiteX7" fmla="*/ 85925 w 6847900"/>
              <a:gd name="connsiteY7" fmla="*/ 2734164 h 6876700"/>
              <a:gd name="connsiteX8" fmla="*/ 3312643 w 6847900"/>
              <a:gd name="connsiteY8" fmla="*/ 2936208 h 6876700"/>
              <a:gd name="connsiteX9" fmla="*/ 2844879 w 6847900"/>
              <a:gd name="connsiteY9" fmla="*/ 23075 h 6876700"/>
              <a:gd name="connsiteX10" fmla="*/ 0 w 6847900"/>
              <a:gd name="connsiteY10" fmla="*/ 0 h 6876700"/>
              <a:gd name="connsiteX11" fmla="*/ 1 w 6847900"/>
              <a:gd name="connsiteY11" fmla="*/ 0 h 6876700"/>
              <a:gd name="connsiteX12" fmla="*/ 1 w 6847900"/>
              <a:gd name="connsiteY12" fmla="*/ 6876700 h 6876700"/>
              <a:gd name="connsiteX13" fmla="*/ 0 w 6847900"/>
              <a:gd name="connsiteY13" fmla="*/ 6876700 h 68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47900" h="6876700">
                <a:moveTo>
                  <a:pt x="2970804" y="0"/>
                </a:moveTo>
                <a:lnTo>
                  <a:pt x="3401652" y="0"/>
                </a:lnTo>
                <a:lnTo>
                  <a:pt x="3560351" y="36449"/>
                </a:lnTo>
                <a:cubicBezTo>
                  <a:pt x="4415738" y="300460"/>
                  <a:pt x="6420326" y="1489394"/>
                  <a:pt x="6842399" y="3934039"/>
                </a:cubicBezTo>
                <a:cubicBezTo>
                  <a:pt x="7007883" y="7454732"/>
                  <a:pt x="3386019" y="3652677"/>
                  <a:pt x="3280742" y="5548737"/>
                </a:cubicBezTo>
                <a:cubicBezTo>
                  <a:pt x="3255648" y="6000678"/>
                  <a:pt x="3570167" y="6687971"/>
                  <a:pt x="3366617" y="6829227"/>
                </a:cubicBezTo>
                <a:cubicBezTo>
                  <a:pt x="3163067" y="6970483"/>
                  <a:pt x="2410878" y="6576585"/>
                  <a:pt x="1800359" y="5977176"/>
                </a:cubicBezTo>
                <a:cubicBezTo>
                  <a:pt x="1153175" y="5341769"/>
                  <a:pt x="-377323" y="3878254"/>
                  <a:pt x="85925" y="2734164"/>
                </a:cubicBezTo>
                <a:cubicBezTo>
                  <a:pt x="549173" y="1590074"/>
                  <a:pt x="4668383" y="4423210"/>
                  <a:pt x="3312643" y="2936208"/>
                </a:cubicBezTo>
                <a:cubicBezTo>
                  <a:pt x="1627836" y="1042436"/>
                  <a:pt x="2128420" y="209702"/>
                  <a:pt x="2844879" y="23075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6876700"/>
                </a:lnTo>
                <a:lnTo>
                  <a:pt x="0" y="6876700"/>
                </a:lnTo>
                <a:close/>
              </a:path>
            </a:pathLst>
          </a:custGeom>
          <a:solidFill>
            <a:srgbClr val="8031A7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1C24-7204-1C46-BDB1-156BA93A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7032"/>
            <a:ext cx="1465836" cy="3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83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FE0CA-0DBC-614E-9451-4AB939E256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3789" y="2"/>
            <a:ext cx="6868211" cy="6857999"/>
          </a:xfrm>
          <a:custGeom>
            <a:avLst/>
            <a:gdLst>
              <a:gd name="connsiteX0" fmla="*/ 1052822 w 6868210"/>
              <a:gd name="connsiteY0" fmla="*/ 0 h 6857999"/>
              <a:gd name="connsiteX1" fmla="*/ 6868210 w 6868210"/>
              <a:gd name="connsiteY1" fmla="*/ 0 h 6857999"/>
              <a:gd name="connsiteX2" fmla="*/ 6868210 w 6868210"/>
              <a:gd name="connsiteY2" fmla="*/ 3 h 6857999"/>
              <a:gd name="connsiteX3" fmla="*/ 5825322 w 6868210"/>
              <a:gd name="connsiteY3" fmla="*/ 2288970 h 6857999"/>
              <a:gd name="connsiteX4" fmla="*/ 6860591 w 6868210"/>
              <a:gd name="connsiteY4" fmla="*/ 2285999 h 6857999"/>
              <a:gd name="connsiteX5" fmla="*/ 5821091 w 6868210"/>
              <a:gd name="connsiteY5" fmla="*/ 4575599 h 6857999"/>
              <a:gd name="connsiteX6" fmla="*/ 6868210 w 6868210"/>
              <a:gd name="connsiteY6" fmla="*/ 4569030 h 6857999"/>
              <a:gd name="connsiteX7" fmla="*/ 6868210 w 6868210"/>
              <a:gd name="connsiteY7" fmla="*/ 4569495 h 6857999"/>
              <a:gd name="connsiteX8" fmla="*/ 5831967 w 6868210"/>
              <a:gd name="connsiteY8" fmla="*/ 6857999 h 6857999"/>
              <a:gd name="connsiteX9" fmla="*/ 3058004 w 6868210"/>
              <a:gd name="connsiteY9" fmla="*/ 6857999 h 6857999"/>
              <a:gd name="connsiteX10" fmla="*/ 3095 w 6868210"/>
              <a:gd name="connsiteY10" fmla="*/ 6857304 h 6857999"/>
              <a:gd name="connsiteX11" fmla="*/ 1048846 w 6868210"/>
              <a:gd name="connsiteY11" fmla="*/ 4573451 h 6857999"/>
              <a:gd name="connsiteX12" fmla="*/ 0 w 6868210"/>
              <a:gd name="connsiteY12" fmla="*/ 4573955 h 6857999"/>
              <a:gd name="connsiteX13" fmla="*/ 1043794 w 6868210"/>
              <a:gd name="connsiteY13" fmla="*/ 2289977 h 6857999"/>
              <a:gd name="connsiteX14" fmla="*/ 4858 w 6868210"/>
              <a:gd name="connsiteY14" fmla="*/ 2289442 h 6857999"/>
              <a:gd name="connsiteX15" fmla="*/ 1052822 w 6868210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68210" h="6857999">
                <a:moveTo>
                  <a:pt x="1052822" y="0"/>
                </a:moveTo>
                <a:lnTo>
                  <a:pt x="6868210" y="0"/>
                </a:lnTo>
                <a:lnTo>
                  <a:pt x="6868210" y="3"/>
                </a:lnTo>
                <a:lnTo>
                  <a:pt x="5825322" y="2288970"/>
                </a:lnTo>
                <a:lnTo>
                  <a:pt x="6860591" y="2285999"/>
                </a:lnTo>
                <a:lnTo>
                  <a:pt x="5821091" y="4575599"/>
                </a:lnTo>
                <a:lnTo>
                  <a:pt x="6868210" y="4569030"/>
                </a:lnTo>
                <a:lnTo>
                  <a:pt x="6868210" y="4569495"/>
                </a:lnTo>
                <a:lnTo>
                  <a:pt x="5831967" y="6857999"/>
                </a:lnTo>
                <a:lnTo>
                  <a:pt x="3058004" y="6857999"/>
                </a:lnTo>
                <a:lnTo>
                  <a:pt x="3095" y="6857304"/>
                </a:lnTo>
                <a:lnTo>
                  <a:pt x="1048846" y="4573451"/>
                </a:lnTo>
                <a:lnTo>
                  <a:pt x="0" y="4573955"/>
                </a:lnTo>
                <a:lnTo>
                  <a:pt x="1043794" y="2289977"/>
                </a:lnTo>
                <a:lnTo>
                  <a:pt x="4858" y="2289442"/>
                </a:lnTo>
                <a:cubicBezTo>
                  <a:pt x="100108" y="2102752"/>
                  <a:pt x="698492" y="746760"/>
                  <a:pt x="1052822" y="0"/>
                </a:cubicBezTo>
                <a:close/>
              </a:path>
            </a:pathLst>
          </a:custGeom>
          <a:solidFill>
            <a:srgbClr val="8F993E"/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8B55E-8251-744A-AD12-E77FEF195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132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031" y="2535981"/>
            <a:ext cx="4632909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7031" y="5211745"/>
            <a:ext cx="4632909" cy="1113512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4DFA2F-46FA-434E-98C2-F987DB2659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3136" y="0"/>
            <a:ext cx="6848864" cy="6858000"/>
          </a:xfrm>
          <a:custGeom>
            <a:avLst/>
            <a:gdLst>
              <a:gd name="connsiteX0" fmla="*/ 6848864 w 6848864"/>
              <a:gd name="connsiteY0" fmla="*/ 3429020 h 6858000"/>
              <a:gd name="connsiteX1" fmla="*/ 6848864 w 6848864"/>
              <a:gd name="connsiteY1" fmla="*/ 6858000 h 6858000"/>
              <a:gd name="connsiteX2" fmla="*/ 6848863 w 6848864"/>
              <a:gd name="connsiteY2" fmla="*/ 6858000 h 6858000"/>
              <a:gd name="connsiteX3" fmla="*/ 6848863 w 6848864"/>
              <a:gd name="connsiteY3" fmla="*/ 3429040 h 6858000"/>
              <a:gd name="connsiteX4" fmla="*/ 6848863 w 6848864"/>
              <a:gd name="connsiteY4" fmla="*/ 0 h 6858000"/>
              <a:gd name="connsiteX5" fmla="*/ 6848864 w 6848864"/>
              <a:gd name="connsiteY5" fmla="*/ 0 h 6858000"/>
              <a:gd name="connsiteX6" fmla="*/ 6848864 w 6848864"/>
              <a:gd name="connsiteY6" fmla="*/ 3428980 h 6858000"/>
              <a:gd name="connsiteX7" fmla="*/ 6848863 w 6848864"/>
              <a:gd name="connsiteY7" fmla="*/ 3428960 h 6858000"/>
              <a:gd name="connsiteX8" fmla="*/ 1996588 w 6848864"/>
              <a:gd name="connsiteY8" fmla="*/ 0 h 6858000"/>
              <a:gd name="connsiteX9" fmla="*/ 3952612 w 6848864"/>
              <a:gd name="connsiteY9" fmla="*/ 1594205 h 6858000"/>
              <a:gd name="connsiteX10" fmla="*/ 3960306 w 6848864"/>
              <a:gd name="connsiteY10" fmla="*/ 1644622 h 6858000"/>
              <a:gd name="connsiteX11" fmla="*/ 4075116 w 6848864"/>
              <a:gd name="connsiteY11" fmla="*/ 1589315 h 6858000"/>
              <a:gd name="connsiteX12" fmla="*/ 4852278 w 6848864"/>
              <a:gd name="connsiteY12" fmla="*/ 1432413 h 6858000"/>
              <a:gd name="connsiteX13" fmla="*/ 6838557 w 6848864"/>
              <a:gd name="connsiteY13" fmla="*/ 3224861 h 6858000"/>
              <a:gd name="connsiteX14" fmla="*/ 6848863 w 6848864"/>
              <a:gd name="connsiteY14" fmla="*/ 3428960 h 6858000"/>
              <a:gd name="connsiteX15" fmla="*/ 6848863 w 6848864"/>
              <a:gd name="connsiteY15" fmla="*/ 3429040 h 6858000"/>
              <a:gd name="connsiteX16" fmla="*/ 6838557 w 6848864"/>
              <a:gd name="connsiteY16" fmla="*/ 3633140 h 6858000"/>
              <a:gd name="connsiteX17" fmla="*/ 4852278 w 6848864"/>
              <a:gd name="connsiteY17" fmla="*/ 5425587 h 6858000"/>
              <a:gd name="connsiteX18" fmla="*/ 4008570 w 6848864"/>
              <a:gd name="connsiteY18" fmla="*/ 5239088 h 6858000"/>
              <a:gd name="connsiteX19" fmla="*/ 3960218 w 6848864"/>
              <a:gd name="connsiteY19" fmla="*/ 5213955 h 6858000"/>
              <a:gd name="connsiteX20" fmla="*/ 3952612 w 6848864"/>
              <a:gd name="connsiteY20" fmla="*/ 5263795 h 6858000"/>
              <a:gd name="connsiteX21" fmla="*/ 1996588 w 6848864"/>
              <a:gd name="connsiteY21" fmla="*/ 6858000 h 6858000"/>
              <a:gd name="connsiteX22" fmla="*/ 1 w 6848864"/>
              <a:gd name="connsiteY22" fmla="*/ 4861413 h 6858000"/>
              <a:gd name="connsiteX23" fmla="*/ 584788 w 6848864"/>
              <a:gd name="connsiteY23" fmla="*/ 3449613 h 6858000"/>
              <a:gd name="connsiteX24" fmla="*/ 607468 w 6848864"/>
              <a:gd name="connsiteY24" fmla="*/ 3429000 h 6858000"/>
              <a:gd name="connsiteX25" fmla="*/ 584788 w 6848864"/>
              <a:gd name="connsiteY25" fmla="*/ 3408388 h 6858000"/>
              <a:gd name="connsiteX26" fmla="*/ 1 w 6848864"/>
              <a:gd name="connsiteY26" fmla="*/ 1996587 h 6858000"/>
              <a:gd name="connsiteX27" fmla="*/ 1996588 w 6848864"/>
              <a:gd name="connsiteY27" fmla="*/ 0 h 6858000"/>
              <a:gd name="connsiteX28" fmla="*/ 0 w 6848864"/>
              <a:gd name="connsiteY28" fmla="*/ 0 h 6858000"/>
              <a:gd name="connsiteX29" fmla="*/ 1 w 6848864"/>
              <a:gd name="connsiteY29" fmla="*/ 0 h 6858000"/>
              <a:gd name="connsiteX30" fmla="*/ 1 w 6848864"/>
              <a:gd name="connsiteY30" fmla="*/ 1996587 h 6858000"/>
              <a:gd name="connsiteX31" fmla="*/ 1 w 6848864"/>
              <a:gd name="connsiteY31" fmla="*/ 4861413 h 6858000"/>
              <a:gd name="connsiteX32" fmla="*/ 1 w 6848864"/>
              <a:gd name="connsiteY32" fmla="*/ 6858000 h 6858000"/>
              <a:gd name="connsiteX33" fmla="*/ 0 w 6848864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48864" h="6858000">
                <a:moveTo>
                  <a:pt x="6848864" y="3429020"/>
                </a:moveTo>
                <a:lnTo>
                  <a:pt x="6848864" y="6858000"/>
                </a:lnTo>
                <a:lnTo>
                  <a:pt x="6848863" y="6858000"/>
                </a:lnTo>
                <a:lnTo>
                  <a:pt x="6848863" y="3429040"/>
                </a:lnTo>
                <a:close/>
                <a:moveTo>
                  <a:pt x="6848863" y="0"/>
                </a:moveTo>
                <a:lnTo>
                  <a:pt x="6848864" y="0"/>
                </a:lnTo>
                <a:lnTo>
                  <a:pt x="6848864" y="3428980"/>
                </a:lnTo>
                <a:lnTo>
                  <a:pt x="6848863" y="3428960"/>
                </a:lnTo>
                <a:close/>
                <a:moveTo>
                  <a:pt x="1996588" y="0"/>
                </a:moveTo>
                <a:cubicBezTo>
                  <a:pt x="2961438" y="0"/>
                  <a:pt x="3766437" y="684394"/>
                  <a:pt x="3952612" y="1594205"/>
                </a:cubicBezTo>
                <a:lnTo>
                  <a:pt x="3960306" y="1644622"/>
                </a:lnTo>
                <a:lnTo>
                  <a:pt x="4075116" y="1589315"/>
                </a:lnTo>
                <a:cubicBezTo>
                  <a:pt x="4313984" y="1488282"/>
                  <a:pt x="4576607" y="1432413"/>
                  <a:pt x="4852278" y="1432413"/>
                </a:cubicBezTo>
                <a:cubicBezTo>
                  <a:pt x="5886045" y="1432413"/>
                  <a:pt x="6736312" y="2218069"/>
                  <a:pt x="6838557" y="3224861"/>
                </a:cubicBezTo>
                <a:lnTo>
                  <a:pt x="6848863" y="3428960"/>
                </a:lnTo>
                <a:lnTo>
                  <a:pt x="6848863" y="3429040"/>
                </a:lnTo>
                <a:lnTo>
                  <a:pt x="6838557" y="3633140"/>
                </a:lnTo>
                <a:cubicBezTo>
                  <a:pt x="6736312" y="4639931"/>
                  <a:pt x="5886045" y="5425587"/>
                  <a:pt x="4852278" y="5425587"/>
                </a:cubicBezTo>
                <a:cubicBezTo>
                  <a:pt x="4550763" y="5425587"/>
                  <a:pt x="4264858" y="5358752"/>
                  <a:pt x="4008570" y="5239088"/>
                </a:cubicBezTo>
                <a:lnTo>
                  <a:pt x="3960218" y="5213955"/>
                </a:lnTo>
                <a:lnTo>
                  <a:pt x="3952612" y="5263795"/>
                </a:lnTo>
                <a:cubicBezTo>
                  <a:pt x="3766437" y="6173607"/>
                  <a:pt x="2961438" y="6858000"/>
                  <a:pt x="1996588" y="6858000"/>
                </a:cubicBezTo>
                <a:cubicBezTo>
                  <a:pt x="893903" y="6858000"/>
                  <a:pt x="1" y="5964098"/>
                  <a:pt x="1" y="4861413"/>
                </a:cubicBezTo>
                <a:cubicBezTo>
                  <a:pt x="1" y="4310071"/>
                  <a:pt x="223477" y="3810924"/>
                  <a:pt x="584788" y="3449613"/>
                </a:cubicBezTo>
                <a:lnTo>
                  <a:pt x="607468" y="3429000"/>
                </a:lnTo>
                <a:lnTo>
                  <a:pt x="584788" y="3408388"/>
                </a:lnTo>
                <a:cubicBezTo>
                  <a:pt x="223477" y="3047076"/>
                  <a:pt x="1" y="2547930"/>
                  <a:pt x="1" y="1996587"/>
                </a:cubicBezTo>
                <a:cubicBezTo>
                  <a:pt x="1" y="893902"/>
                  <a:pt x="893903" y="0"/>
                  <a:pt x="1996588" y="0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1996587"/>
                </a:lnTo>
                <a:lnTo>
                  <a:pt x="1" y="486141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553F6-6347-7645-9DB3-00C72CEBD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1" y="724432"/>
            <a:ext cx="1465836" cy="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04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C1B-12A4-1346-9AD6-764E4D76AEBB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680012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4A8F1-DC4A-DC47-82EF-F6137D578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79"/>
          <a:stretch/>
        </p:blipFill>
        <p:spPr>
          <a:xfrm>
            <a:off x="7278957" y="-11387"/>
            <a:ext cx="4913044" cy="686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1"/>
            <a:ext cx="11084169" cy="1155801"/>
          </a:xfrm>
        </p:spPr>
        <p:txBody>
          <a:bodyPr anchor="t"/>
          <a:lstStyle/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BEAC-6040-EB46-ACCD-36E546363EC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B8DA1-1880-2F4E-BABD-A79E1BDC73A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B8442-1DE3-C246-BEAC-B0CBA595A9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2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0666F-CD1A-C548-A8CC-91E0CF7BB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57"/>
          <a:stretch/>
        </p:blipFill>
        <p:spPr>
          <a:xfrm>
            <a:off x="7189594" y="-7352"/>
            <a:ext cx="50024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916" y="844060"/>
            <a:ext cx="11084169" cy="1155784"/>
          </a:xfrm>
        </p:spPr>
        <p:txBody>
          <a:bodyPr anchor="t"/>
          <a:lstStyle/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16" y="2289976"/>
            <a:ext cx="11084169" cy="4143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BC70-3903-7641-9578-719FF5FE7AEE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41DED-22CD-CC4F-89FD-8D05A3764FB8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4344D6-6DFE-0247-9D89-0799E3B1BC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13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878BE9-4B16-3A43-BC2A-A1D3A8D00F7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69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60EE65-09B8-1A4F-92AB-5FF043103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52"/>
          <a:stretch/>
        </p:blipFill>
        <p:spPr>
          <a:xfrm>
            <a:off x="-4116" y="1"/>
            <a:ext cx="9137583" cy="685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86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7F212-C8EA-A14C-905A-0419C9A41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76" t="24947"/>
          <a:stretch/>
        </p:blipFill>
        <p:spPr>
          <a:xfrm>
            <a:off x="1" y="-401"/>
            <a:ext cx="79792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1508377"/>
            <a:ext cx="7356928" cy="210568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3614059"/>
            <a:ext cx="7356928" cy="16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8657-4FA2-DF40-864D-CACF72E8AD31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C835-6F96-6540-A055-BE713FCBC575}" type="slidenum">
              <a:rPr lang="en-FI" smtClean="0"/>
              <a:t>‹#›</a:t>
            </a:fld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B52D6-BBC8-AB4C-B16D-6ADC40732E7E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9A893ED-776D-F14E-B1D9-58995A191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5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87.xml"/><Relationship Id="rId55" Type="http://schemas.openxmlformats.org/officeDocument/2006/relationships/theme" Target="../theme/theme14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8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54" Type="http://schemas.openxmlformats.org/officeDocument/2006/relationships/slideLayout" Target="../slideLayouts/slideLayout91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3" Type="http://schemas.openxmlformats.org/officeDocument/2006/relationships/slideLayout" Target="../slideLayouts/slideLayout90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4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52" Type="http://schemas.openxmlformats.org/officeDocument/2006/relationships/slideLayout" Target="../slideLayouts/slideLayout89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5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45.xml"/><Relationship Id="rId51" Type="http://schemas.openxmlformats.org/officeDocument/2006/relationships/slideLayout" Target="../slideLayouts/slideLayout88.xml"/><Relationship Id="rId3" Type="http://schemas.openxmlformats.org/officeDocument/2006/relationships/slideLayout" Target="../slideLayouts/slideLayout4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93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63" Type="http://schemas.openxmlformats.org/officeDocument/2006/relationships/slideLayout" Target="../slideLayouts/slideLayout169.xml"/><Relationship Id="rId68" Type="http://schemas.openxmlformats.org/officeDocument/2006/relationships/slideLayout" Target="../slideLayouts/slideLayout174.xml"/><Relationship Id="rId7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13.xml"/><Relationship Id="rId7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59.xml"/><Relationship Id="rId58" Type="http://schemas.openxmlformats.org/officeDocument/2006/relationships/slideLayout" Target="../slideLayouts/slideLayout164.xml"/><Relationship Id="rId66" Type="http://schemas.openxmlformats.org/officeDocument/2006/relationships/slideLayout" Target="../slideLayouts/slideLayout172.xml"/><Relationship Id="rId74" Type="http://schemas.openxmlformats.org/officeDocument/2006/relationships/slideLayout" Target="../slideLayouts/slideLayout180.xml"/><Relationship Id="rId79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11.xml"/><Relationship Id="rId61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Relationship Id="rId60" Type="http://schemas.openxmlformats.org/officeDocument/2006/relationships/slideLayout" Target="../slideLayouts/slideLayout166.xml"/><Relationship Id="rId65" Type="http://schemas.openxmlformats.org/officeDocument/2006/relationships/slideLayout" Target="../slideLayouts/slideLayout171.xml"/><Relationship Id="rId73" Type="http://schemas.openxmlformats.org/officeDocument/2006/relationships/slideLayout" Target="../slideLayouts/slideLayout179.xml"/><Relationship Id="rId78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56" Type="http://schemas.openxmlformats.org/officeDocument/2006/relationships/slideLayout" Target="../slideLayouts/slideLayout162.xml"/><Relationship Id="rId64" Type="http://schemas.openxmlformats.org/officeDocument/2006/relationships/slideLayout" Target="../slideLayouts/slideLayout170.xml"/><Relationship Id="rId69" Type="http://schemas.openxmlformats.org/officeDocument/2006/relationships/slideLayout" Target="../slideLayouts/slideLayout175.xml"/><Relationship Id="rId7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72" Type="http://schemas.openxmlformats.org/officeDocument/2006/relationships/slideLayout" Target="../slideLayouts/slideLayout178.xml"/><Relationship Id="rId80" Type="http://schemas.openxmlformats.org/officeDocument/2006/relationships/theme" Target="../theme/theme16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slideLayout" Target="../slideLayouts/slideLayout165.xml"/><Relationship Id="rId67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62" Type="http://schemas.openxmlformats.org/officeDocument/2006/relationships/slideLayout" Target="../slideLayouts/slideLayout168.xml"/><Relationship Id="rId70" Type="http://schemas.openxmlformats.org/officeDocument/2006/relationships/slideLayout" Target="../slideLayouts/slideLayout176.xml"/><Relationship Id="rId75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8.xml"/><Relationship Id="rId21" Type="http://schemas.openxmlformats.org/officeDocument/2006/relationships/theme" Target="../theme/theme17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image" Target="../media/image15.e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image" Target="../media/image15.emf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8092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F6F209B3-7A1E-4648-BD8E-FD1475F5E8A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20734" y="6352140"/>
            <a:ext cx="1009791" cy="3334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11" r:id="rId2"/>
    <p:sldLayoutId id="2147483728" r:id="rId3"/>
    <p:sldLayoutId id="2147483688" r:id="rId4"/>
    <p:sldLayoutId id="2147483761" r:id="rId5"/>
    <p:sldLayoutId id="2147483713" r:id="rId6"/>
    <p:sldLayoutId id="2147483712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795" r:id="rId13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370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501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567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588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8092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F6F209B3-7A1E-4648-BD8E-FD1475F5E8A5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10620734" y="6352140"/>
            <a:ext cx="100979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4021" r:id="rId13"/>
    <p:sldLayoutId id="2147484022" r:id="rId14"/>
    <p:sldLayoutId id="2147484023" r:id="rId15"/>
    <p:sldLayoutId id="2147484024" r:id="rId16"/>
    <p:sldLayoutId id="2147483860" r:id="rId17"/>
    <p:sldLayoutId id="2147483862" r:id="rId18"/>
    <p:sldLayoutId id="2147483864" r:id="rId19"/>
    <p:sldLayoutId id="2147483865" r:id="rId20"/>
    <p:sldLayoutId id="2147483866" r:id="rId21"/>
    <p:sldLayoutId id="2147483867" r:id="rId22"/>
    <p:sldLayoutId id="2147483869" r:id="rId23"/>
    <p:sldLayoutId id="2147483874" r:id="rId24"/>
    <p:sldLayoutId id="2147483877" r:id="rId25"/>
    <p:sldLayoutId id="2147483878" r:id="rId26"/>
    <p:sldLayoutId id="2147483879" r:id="rId27"/>
    <p:sldLayoutId id="2147483880" r:id="rId28"/>
    <p:sldLayoutId id="2147483881" r:id="rId29"/>
    <p:sldLayoutId id="2147483882" r:id="rId30"/>
    <p:sldLayoutId id="2147483883" r:id="rId31"/>
    <p:sldLayoutId id="2147483884" r:id="rId32"/>
    <p:sldLayoutId id="2147483885" r:id="rId33"/>
    <p:sldLayoutId id="2147483886" r:id="rId34"/>
    <p:sldLayoutId id="2147483887" r:id="rId35"/>
    <p:sldLayoutId id="2147483888" r:id="rId36"/>
    <p:sldLayoutId id="2147483889" r:id="rId37"/>
    <p:sldLayoutId id="2147483823" r:id="rId38"/>
    <p:sldLayoutId id="2147483824" r:id="rId39"/>
    <p:sldLayoutId id="2147483825" r:id="rId40"/>
    <p:sldLayoutId id="2147483830" r:id="rId41"/>
    <p:sldLayoutId id="2147483857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8" r:id="rId51"/>
    <p:sldLayoutId id="2147483849" r:id="rId52"/>
    <p:sldLayoutId id="2147483851" r:id="rId53"/>
    <p:sldLayoutId id="2147483856" r:id="rId54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3916" y="844061"/>
            <a:ext cx="11084169" cy="1103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916" y="2082523"/>
            <a:ext cx="11084169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77250" y="-400"/>
            <a:ext cx="842396" cy="3279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1"/>
                </a:solidFill>
              </a:defRPr>
            </a:lvl1pPr>
          </a:lstStyle>
          <a:p>
            <a:fld id="{9F2A3A30-F830-5B4F-8B1F-96D4A4A603E1}" type="datetime1">
              <a:rPr lang="fi-FI" smtClean="0"/>
              <a:t>1.2.2024</a:t>
            </a:fld>
            <a:endParaRPr lang="en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3761" y="-401"/>
            <a:ext cx="464129" cy="3335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 b="1">
                <a:solidFill>
                  <a:schemeClr val="tx1"/>
                </a:solidFill>
              </a:defRPr>
            </a:lvl1pPr>
          </a:lstStyle>
          <a:p>
            <a:fld id="{E8CDC835-6F96-6540-A055-BE713FCBC575}" type="slidenum">
              <a:rPr lang="en-FI" smtClean="0"/>
              <a:pPr/>
              <a:t>‹#›</a:t>
            </a:fld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E0EBB9-21EF-554F-ABDB-7118C44F56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2" y="88972"/>
            <a:ext cx="634419" cy="1492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BD2251-0D5A-9841-8482-2AEE35EF5386}"/>
              </a:ext>
            </a:extLst>
          </p:cNvPr>
          <p:cNvCxnSpPr>
            <a:cxnSpLocks/>
          </p:cNvCxnSpPr>
          <p:nvPr userDrawn="1"/>
        </p:nvCxnSpPr>
        <p:spPr>
          <a:xfrm>
            <a:off x="0" y="330355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630D52-C036-9B43-873E-92DB0549CC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23760" y="82877"/>
            <a:ext cx="0" cy="164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7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1600"/>
        </a:spcBef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1600"/>
        </a:spcBef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9955903-A70E-3DF0-0744-00D22F1F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9241D6-1A9D-8532-CD13-653044AD6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AF530E-A57D-9CF1-A6A5-27F36275F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7E578D-2A6F-63A8-5A14-FB845DAA0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1C49B4-53D9-B7B6-FA5D-9532E1E19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583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28" r:id="rId13"/>
    <p:sldLayoutId id="2147484029" r:id="rId14"/>
    <p:sldLayoutId id="2147484030" r:id="rId15"/>
    <p:sldLayoutId id="2147483911" r:id="rId16"/>
    <p:sldLayoutId id="2147483912" r:id="rId17"/>
    <p:sldLayoutId id="2147483913" r:id="rId18"/>
    <p:sldLayoutId id="2147483914" r:id="rId19"/>
    <p:sldLayoutId id="2147483915" r:id="rId20"/>
    <p:sldLayoutId id="2147483916" r:id="rId21"/>
    <p:sldLayoutId id="2147483917" r:id="rId22"/>
    <p:sldLayoutId id="2147483918" r:id="rId23"/>
    <p:sldLayoutId id="2147483919" r:id="rId24"/>
    <p:sldLayoutId id="2147483920" r:id="rId25"/>
    <p:sldLayoutId id="2147483921" r:id="rId26"/>
    <p:sldLayoutId id="2147483923" r:id="rId27"/>
    <p:sldLayoutId id="2147483928" r:id="rId28"/>
    <p:sldLayoutId id="2147483930" r:id="rId29"/>
    <p:sldLayoutId id="2147483932" r:id="rId30"/>
    <p:sldLayoutId id="2147483933" r:id="rId31"/>
    <p:sldLayoutId id="2147483934" r:id="rId32"/>
    <p:sldLayoutId id="2147483935" r:id="rId33"/>
    <p:sldLayoutId id="2147483936" r:id="rId34"/>
    <p:sldLayoutId id="2147483937" r:id="rId35"/>
    <p:sldLayoutId id="2147483938" r:id="rId36"/>
    <p:sldLayoutId id="2147483939" r:id="rId37"/>
    <p:sldLayoutId id="2147483941" r:id="rId38"/>
    <p:sldLayoutId id="2147483942" r:id="rId39"/>
    <p:sldLayoutId id="2147483943" r:id="rId40"/>
    <p:sldLayoutId id="2147483944" r:id="rId41"/>
    <p:sldLayoutId id="2147483945" r:id="rId42"/>
    <p:sldLayoutId id="2147483946" r:id="rId43"/>
    <p:sldLayoutId id="2147483947" r:id="rId44"/>
    <p:sldLayoutId id="2147483948" r:id="rId45"/>
    <p:sldLayoutId id="2147483949" r:id="rId46"/>
    <p:sldLayoutId id="2147483950" r:id="rId47"/>
    <p:sldLayoutId id="2147483951" r:id="rId48"/>
    <p:sldLayoutId id="2147483952" r:id="rId49"/>
    <p:sldLayoutId id="2147483953" r:id="rId50"/>
    <p:sldLayoutId id="2147483954" r:id="rId51"/>
    <p:sldLayoutId id="2147483955" r:id="rId52"/>
    <p:sldLayoutId id="2147483956" r:id="rId53"/>
    <p:sldLayoutId id="2147483957" r:id="rId54"/>
    <p:sldLayoutId id="2147483958" r:id="rId55"/>
    <p:sldLayoutId id="2147483959" r:id="rId56"/>
    <p:sldLayoutId id="2147483960" r:id="rId57"/>
    <p:sldLayoutId id="2147483961" r:id="rId58"/>
    <p:sldLayoutId id="2147483962" r:id="rId59"/>
    <p:sldLayoutId id="2147483963" r:id="rId60"/>
    <p:sldLayoutId id="2147483964" r:id="rId61"/>
    <p:sldLayoutId id="2147483965" r:id="rId62"/>
    <p:sldLayoutId id="2147483966" r:id="rId63"/>
    <p:sldLayoutId id="2147483967" r:id="rId64"/>
    <p:sldLayoutId id="2147483968" r:id="rId65"/>
    <p:sldLayoutId id="2147483969" r:id="rId66"/>
    <p:sldLayoutId id="2147483970" r:id="rId67"/>
    <p:sldLayoutId id="2147483893" r:id="rId68"/>
    <p:sldLayoutId id="2147483894" r:id="rId69"/>
    <p:sldLayoutId id="2147483895" r:id="rId70"/>
    <p:sldLayoutId id="2147483896" r:id="rId71"/>
    <p:sldLayoutId id="2147483897" r:id="rId72"/>
    <p:sldLayoutId id="2147483898" r:id="rId73"/>
    <p:sldLayoutId id="2147483899" r:id="rId74"/>
    <p:sldLayoutId id="2147483900" r:id="rId75"/>
    <p:sldLayoutId id="2147483901" r:id="rId76"/>
    <p:sldLayoutId id="2147483902" r:id="rId77"/>
    <p:sldLayoutId id="2147483904" r:id="rId78"/>
    <p:sldLayoutId id="2147483909" r:id="rId7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uopion kaupungin logo, jossa sana Kuopio kirjoitettu valkoisilla) kirjaimilla.">
            <a:extLst>
              <a:ext uri="{FF2B5EF4-FFF2-40B4-BE49-F238E27FC236}">
                <a16:creationId xmlns:a16="http://schemas.microsoft.com/office/drawing/2014/main" id="{D62DB703-7A79-4D2D-88C0-7FB42C33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99D760-3290-4944-94A0-F9C9312CB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4567" y="844551"/>
            <a:ext cx="11082867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A3E3A0-E61F-4346-922D-28783355E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54567" y="2082800"/>
            <a:ext cx="11082867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9DC-4E5D-4BC7-9CE8-7F7DE8528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77552" y="1"/>
            <a:ext cx="842433" cy="3280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0185109-0532-44C4-9426-135C48501BA2}" type="datetime1">
              <a:rPr lang="fi-FI"/>
              <a:pPr>
                <a:defRPr/>
              </a:pPr>
              <a:t>1.2.2024</a:t>
            </a:fld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FC47-2C13-4E90-9B6E-F268FDC7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4218" y="0"/>
            <a:ext cx="463549" cy="3323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BF26F4-008B-4A49-A526-A1DA7D7871FD}" type="slidenum">
              <a:rPr lang="en-FI"/>
              <a:pPr>
                <a:defRPr/>
              </a:pPr>
              <a:t>‹#›</a:t>
            </a:fld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46E2B-C79B-4C62-B758-6876F161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E046B2-3B7D-4751-AFFC-55C34FAD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41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</p:sldLayoutIdLst>
  <p:hf hdr="0"/>
  <p:txStyles>
    <p:titleStyle>
      <a:lvl1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2pPr>
      <a:lvl3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3pPr>
      <a:lvl4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4pPr>
      <a:lvl5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5pPr>
      <a:lvl6pPr marL="609585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6pPr>
      <a:lvl7pPr marL="1219170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7pPr>
      <a:lvl8pPr marL="1828754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8pPr>
      <a:lvl9pPr marL="2438339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594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8751B30-4034-4A4E-B680-D99AF96BC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4567" y="844551"/>
            <a:ext cx="11082867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7684BFF-7D45-4C06-88E4-660E43893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54567" y="2082800"/>
            <a:ext cx="11082867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66E77-7E91-43D3-9604-EA224189D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77552" y="1"/>
            <a:ext cx="842433" cy="3280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D40C0FB-6975-4430-819A-E3A181EBB1BE}" type="datetime1">
              <a:rPr lang="fi-FI" smtClean="0"/>
              <a:t>1.2.2024</a:t>
            </a:fld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68352-FF02-44AF-86A9-171D7243C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4218" y="0"/>
            <a:ext cx="463549" cy="3323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 b="1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65FDE7E-2B17-4E59-86A5-913368C7A14F}" type="slidenum">
              <a:rPr lang="en-FI"/>
              <a:pPr>
                <a:defRPr/>
              </a:pPr>
              <a:t>‹#›</a:t>
            </a:fld>
            <a:endParaRPr lang="en-FI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EEE3F77-07A5-4250-B528-AEF4F2BA1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88901"/>
            <a:ext cx="632884" cy="15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845078-558B-4F8C-9CBD-72077D1A71AC}"/>
              </a:ext>
            </a:extLst>
          </p:cNvPr>
          <p:cNvCxnSpPr>
            <a:cxnSpLocks/>
          </p:cNvCxnSpPr>
          <p:nvPr/>
        </p:nvCxnSpPr>
        <p:spPr>
          <a:xfrm>
            <a:off x="0" y="330200"/>
            <a:ext cx="121920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FC5190-2F8D-4CB5-9A08-50E3256E357E}"/>
              </a:ext>
            </a:extLst>
          </p:cNvPr>
          <p:cNvCxnSpPr>
            <a:cxnSpLocks/>
          </p:cNvCxnSpPr>
          <p:nvPr/>
        </p:nvCxnSpPr>
        <p:spPr>
          <a:xfrm flipV="1">
            <a:off x="11724217" y="82551"/>
            <a:ext cx="0" cy="165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89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</p:sldLayoutIdLst>
  <p:hf hdr="0" ftr="0" dt="0"/>
  <p:txStyles>
    <p:titleStyle>
      <a:lvl1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2pPr>
      <a:lvl3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3pPr>
      <a:lvl4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4pPr>
      <a:lvl5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5pPr>
      <a:lvl6pPr marL="609585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6pPr>
      <a:lvl7pPr marL="1219170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7pPr>
      <a:lvl8pPr marL="1828754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8pPr>
      <a:lvl9pPr marL="2438339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594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fontAlgn="base" hangingPunct="1">
        <a:spcBef>
          <a:spcPts val="800"/>
        </a:spcBef>
        <a:spcAft>
          <a:spcPct val="0"/>
        </a:spcAft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22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2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280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30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54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5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05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8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561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2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8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7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 userDrawn="1"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18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22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2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63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799" cy="4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F5E1493-2B27-4C38-A071-9809BDEFD18C}"/>
              </a:ext>
            </a:extLst>
          </p:cNvPr>
          <p:cNvCxnSpPr/>
          <p:nvPr/>
        </p:nvCxnSpPr>
        <p:spPr>
          <a:xfrm>
            <a:off x="0" y="6263882"/>
            <a:ext cx="12204000" cy="0"/>
          </a:xfrm>
          <a:prstGeom prst="line">
            <a:avLst/>
          </a:prstGeom>
          <a:ln>
            <a:solidFill>
              <a:srgbClr val="F01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>
            <a:extLst>
              <a:ext uri="{FF2B5EF4-FFF2-40B4-BE49-F238E27FC236}">
                <a16:creationId xmlns:a16="http://schemas.microsoft.com/office/drawing/2014/main" id="{02B0AF4F-1BFF-4F31-8D15-802EB5B22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734" y="6387325"/>
            <a:ext cx="1008112" cy="334151"/>
          </a:xfrm>
          <a:prstGeom prst="rect">
            <a:avLst/>
          </a:prstGeom>
        </p:spPr>
      </p:pic>
      <p:sp>
        <p:nvSpPr>
          <p:cNvPr id="10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622300" y="6377576"/>
            <a:ext cx="115569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BFC7D50-1F31-49CD-8385-98543CA8F635}" type="datetime1">
              <a:rPr lang="fi-FI" smtClean="0"/>
              <a:pPr>
                <a:defRPr/>
              </a:pPr>
              <a:t>1.2.2024</a:t>
            </a:fld>
            <a:endParaRPr lang="fi-FI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13410" y="6352140"/>
            <a:ext cx="467019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082799" y="6370368"/>
            <a:ext cx="112562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FA92AC5-BF84-401D-9188-C2FACE3ADDC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24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0" kern="1200" cap="none">
          <a:solidFill>
            <a:srgbClr val="F01E00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0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9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5.xml"/><Relationship Id="rId4" Type="http://schemas.openxmlformats.org/officeDocument/2006/relationships/chart" Target="../charts/char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0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9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microsoft.com/office/2007/relationships/hdphoto" Target="../media/hdphoto2.wdp"/><Relationship Id="rId12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microsoft.com/office/2007/relationships/hdphoto" Target="../media/hdphoto3.wdp"/><Relationship Id="rId1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4.wdp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kuopio.fi/uploads/2023/07/asumisen-rakentamisen-eteneminen-ja-kayttoonotettavat-alueet-vuosina-2024_2028_kh19062023.pdf" TargetMode="External"/><Relationship Id="rId1" Type="http://schemas.openxmlformats.org/officeDocument/2006/relationships/slideLayout" Target="../slideLayouts/slideLayout1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50.png"/><Relationship Id="rId5" Type="http://schemas.microsoft.com/office/2014/relationships/chartEx" Target="../charts/chartEx1.xml"/><Relationship Id="rId4" Type="http://schemas.openxmlformats.org/officeDocument/2006/relationships/chart" Target="../charts/char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0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A22CE3B-D3B2-C858-CB54-5C2874F067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1816" r="21816"/>
          <a:stretch/>
        </p:blipFill>
        <p:spPr>
          <a:custGeom>
            <a:avLst/>
            <a:gdLst>
              <a:gd name="T0" fmla="*/ 1675678 w 6847900"/>
              <a:gd name="T1" fmla="*/ 10503 h 6895323"/>
              <a:gd name="T2" fmla="*/ 1918698 w 6847900"/>
              <a:gd name="T3" fmla="*/ 10503 h 6895323"/>
              <a:gd name="T4" fmla="*/ 2008212 w 6847900"/>
              <a:gd name="T5" fmla="*/ 31059 h 6895323"/>
              <a:gd name="T6" fmla="*/ 3859446 w 6847900"/>
              <a:gd name="T7" fmla="*/ 2229195 h 6895323"/>
              <a:gd name="T8" fmla="*/ 1850498 w 6847900"/>
              <a:gd name="T9" fmla="*/ 3139841 h 6895323"/>
              <a:gd name="T10" fmla="*/ 1898936 w 6847900"/>
              <a:gd name="T11" fmla="*/ 3862003 h 6895323"/>
              <a:gd name="T12" fmla="*/ 1015490 w 6847900"/>
              <a:gd name="T13" fmla="*/ 3381470 h 6895323"/>
              <a:gd name="T14" fmla="*/ 48466 w 6847900"/>
              <a:gd name="T15" fmla="*/ 1552498 h 6895323"/>
              <a:gd name="T16" fmla="*/ 1868492 w 6847900"/>
              <a:gd name="T17" fmla="*/ 1666445 h 6895323"/>
              <a:gd name="T18" fmla="*/ 1604650 w 6847900"/>
              <a:gd name="T19" fmla="*/ 23516 h 6895323"/>
              <a:gd name="T20" fmla="*/ 1675678 w 6847900"/>
              <a:gd name="T21" fmla="*/ 10503 h 6895323"/>
              <a:gd name="T22" fmla="*/ 0 w 6847900"/>
              <a:gd name="T23" fmla="*/ 10503 h 6895323"/>
              <a:gd name="T24" fmla="*/ 1 w 6847900"/>
              <a:gd name="T25" fmla="*/ 10503 h 6895323"/>
              <a:gd name="T26" fmla="*/ 1 w 6847900"/>
              <a:gd name="T27" fmla="*/ 3888777 h 6895323"/>
              <a:gd name="T28" fmla="*/ 0 w 6847900"/>
              <a:gd name="T29" fmla="*/ 3888777 h 6895323"/>
              <a:gd name="T30" fmla="*/ 0 w 6847900"/>
              <a:gd name="T31" fmla="*/ 10503 h 68953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847900" h="6895323">
                <a:moveTo>
                  <a:pt x="2970804" y="18623"/>
                </a:moveTo>
                <a:cubicBezTo>
                  <a:pt x="3049909" y="2496"/>
                  <a:pt x="3153206" y="-13633"/>
                  <a:pt x="3401652" y="18623"/>
                </a:cubicBezTo>
                <a:lnTo>
                  <a:pt x="3560351" y="55072"/>
                </a:lnTo>
                <a:cubicBezTo>
                  <a:pt x="4415738" y="319083"/>
                  <a:pt x="6420326" y="1508017"/>
                  <a:pt x="6842399" y="3952662"/>
                </a:cubicBezTo>
                <a:cubicBezTo>
                  <a:pt x="7007883" y="7473355"/>
                  <a:pt x="3386019" y="3671300"/>
                  <a:pt x="3280742" y="5567360"/>
                </a:cubicBezTo>
                <a:cubicBezTo>
                  <a:pt x="3255648" y="6019301"/>
                  <a:pt x="3570167" y="6706594"/>
                  <a:pt x="3366617" y="6847850"/>
                </a:cubicBezTo>
                <a:cubicBezTo>
                  <a:pt x="3163067" y="6989106"/>
                  <a:pt x="2410878" y="6595208"/>
                  <a:pt x="1800359" y="5995799"/>
                </a:cubicBezTo>
                <a:cubicBezTo>
                  <a:pt x="1153175" y="5360392"/>
                  <a:pt x="-377323" y="3896877"/>
                  <a:pt x="85925" y="2752787"/>
                </a:cubicBezTo>
                <a:cubicBezTo>
                  <a:pt x="549173" y="1608697"/>
                  <a:pt x="4668383" y="4441833"/>
                  <a:pt x="3312643" y="2954831"/>
                </a:cubicBezTo>
                <a:cubicBezTo>
                  <a:pt x="1627836" y="1061059"/>
                  <a:pt x="2128420" y="228325"/>
                  <a:pt x="2844879" y="41698"/>
                </a:cubicBezTo>
                <a:lnTo>
                  <a:pt x="2970804" y="18623"/>
                </a:lnTo>
                <a:close/>
                <a:moveTo>
                  <a:pt x="0" y="18623"/>
                </a:moveTo>
                <a:lnTo>
                  <a:pt x="1" y="18623"/>
                </a:lnTo>
                <a:lnTo>
                  <a:pt x="1" y="6895323"/>
                </a:lnTo>
                <a:lnTo>
                  <a:pt x="0" y="6895323"/>
                </a:lnTo>
                <a:lnTo>
                  <a:pt x="0" y="18623"/>
                </a:lnTo>
                <a:close/>
              </a:path>
            </a:pathLst>
          </a:custGeom>
          <a:noFill/>
        </p:spPr>
      </p:pic>
      <p:sp>
        <p:nvSpPr>
          <p:cNvPr id="14340" name="Title 3">
            <a:extLst>
              <a:ext uri="{FF2B5EF4-FFF2-40B4-BE49-F238E27FC236}">
                <a16:creationId xmlns:a16="http://schemas.microsoft.com/office/drawing/2014/main" id="{41461EAD-A300-A8D3-2AAF-46139C73CD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1540" y="2462090"/>
            <a:ext cx="4632909" cy="2387600"/>
          </a:xfrm>
        </p:spPr>
        <p:txBody>
          <a:bodyPr wrap="square" anchor="b">
            <a:normAutofit/>
          </a:bodyPr>
          <a:lstStyle/>
          <a:p>
            <a:r>
              <a:rPr lang="fi-FI" sz="4200" b="1" spc="-150" dirty="0"/>
              <a:t>Kuopion tietopaketti 2024</a:t>
            </a:r>
            <a:br>
              <a:rPr lang="fi-FI" sz="4200" b="1" spc="-150" dirty="0"/>
            </a:br>
            <a:r>
              <a:rPr lang="fi-FI" sz="2400" b="1" i="1" spc="-150" dirty="0"/>
              <a:t>Kuopio info</a:t>
            </a:r>
            <a:br>
              <a:rPr lang="fi-FI" sz="4200" b="1" spc="-150" dirty="0"/>
            </a:br>
            <a:endParaRPr lang="LID4096" altLang="fi-FI" sz="4200" dirty="0"/>
          </a:p>
        </p:txBody>
      </p:sp>
      <p:sp>
        <p:nvSpPr>
          <p:cNvPr id="14355" name="Subtitle 2">
            <a:extLst>
              <a:ext uri="{FF2B5EF4-FFF2-40B4-BE49-F238E27FC236}">
                <a16:creationId xmlns:a16="http://schemas.microsoft.com/office/drawing/2014/main" id="{82B175DD-EF13-0B76-E97C-1D1AB12DB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539" y="5100908"/>
            <a:ext cx="4632909" cy="1113512"/>
          </a:xfrm>
        </p:spPr>
        <p:txBody>
          <a:bodyPr wrap="square" anchor="t">
            <a:normAutofit/>
          </a:bodyPr>
          <a:lstStyle/>
          <a:p>
            <a: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700" b="1" dirty="0"/>
              <a:t>Kuopion kaupunki</a:t>
            </a:r>
            <a:br>
              <a:rPr lang="fi-FI" sz="1700" b="1" dirty="0"/>
            </a:br>
            <a:r>
              <a:rPr lang="fi-FI" sz="1700" dirty="0"/>
              <a:t>strategia ja kehittäminen</a:t>
            </a:r>
          </a:p>
          <a:p>
            <a: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200" b="1" i="1" dirty="0"/>
              <a:t>tstrategia@kuopio.fi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927360E-8E0D-6B4D-8CE3-127B6162E1AC}"/>
              </a:ext>
            </a:extLst>
          </p:cNvPr>
          <p:cNvSpPr txBox="1"/>
          <p:nvPr/>
        </p:nvSpPr>
        <p:spPr>
          <a:xfrm>
            <a:off x="10400144" y="6222004"/>
            <a:ext cx="169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solidFill>
                  <a:schemeClr val="bg1"/>
                </a:solidFill>
              </a:rPr>
              <a:t>1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.2.2024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659D462C-CB7E-46BE-8B1B-D3C065C3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29" y="642676"/>
            <a:ext cx="6290448" cy="687390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accent1"/>
                </a:solidFill>
              </a:rPr>
              <a:t>Työssäkäyntialue</a:t>
            </a:r>
            <a:br>
              <a:rPr lang="fi-FI" dirty="0">
                <a:solidFill>
                  <a:schemeClr val="accent1"/>
                </a:solidFill>
              </a:rPr>
            </a:br>
            <a:endParaRPr lang="fi-FI" dirty="0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571662" y="1351806"/>
            <a:ext cx="5598435" cy="438583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i-FI" sz="1800" b="0" i="1" kern="0" dirty="0" err="1">
                <a:solidFill>
                  <a:srgbClr val="0F0F0F"/>
                </a:solidFill>
                <a:latin typeface="Georgia" panose="02040502050405020303" pitchFamily="18" charset="0"/>
              </a:rPr>
              <a:t>Commuting</a:t>
            </a:r>
            <a:r>
              <a:rPr lang="fi-FI" sz="1800" b="0" i="1" kern="0" dirty="0">
                <a:solidFill>
                  <a:srgbClr val="0F0F0F"/>
                </a:solidFill>
                <a:latin typeface="Georgia" panose="02040502050405020303" pitchFamily="18" charset="0"/>
              </a:rPr>
              <a:t> </a:t>
            </a:r>
            <a:r>
              <a:rPr lang="fi-FI" sz="1800" b="0" i="1" kern="0" dirty="0" err="1">
                <a:solidFill>
                  <a:srgbClr val="0F0F0F"/>
                </a:solidFill>
                <a:latin typeface="Georgia" panose="02040502050405020303" pitchFamily="18" charset="0"/>
              </a:rPr>
              <a:t>area</a:t>
            </a:r>
            <a:endParaRPr lang="fi-FI" sz="1800" b="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673441" y="2101956"/>
            <a:ext cx="2832395" cy="388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Kaavi 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Leppävirta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Rautalampi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Rautavaara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Siilinjärvi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Suonenjoki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Tervo</a:t>
            </a: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i-FI" sz="2000" kern="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Tuusniemi</a:t>
            </a:r>
            <a:br>
              <a:rPr lang="fi-FI" sz="13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i-FI" sz="1300" i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4015464" y="3248456"/>
            <a:ext cx="2832395" cy="98488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algn="ctr" defTabSz="449263" eaLnBrk="0" hangingPunct="0">
              <a:spcBef>
                <a:spcPts val="800"/>
              </a:spcBef>
              <a:buClr>
                <a:srgbClr val="D80017"/>
              </a:buClr>
              <a:buSzPct val="100000"/>
              <a:defRPr/>
            </a:pPr>
            <a: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Työssäkäyntialueella </a:t>
            </a:r>
            <a:b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800" b="1" kern="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173 000 </a:t>
            </a:r>
            <a: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asukasta</a:t>
            </a:r>
            <a:br>
              <a:rPr lang="fi-FI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200" i="1" kern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Commuting</a:t>
            </a:r>
            <a:r>
              <a:rPr lang="fi-FI" sz="1200" i="1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200" i="1" kern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</a:t>
            </a:r>
            <a:r>
              <a:rPr lang="fi-FI" sz="1200" i="1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170 000 </a:t>
            </a:r>
            <a:r>
              <a:rPr lang="fi-FI" sz="1200" i="1" kern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lang="fi-FI" kern="0" dirty="0">
              <a:solidFill>
                <a:srgbClr val="0F0F0F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llips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80153" y="3040921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3141" y="317800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2935" y="333748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0432" y="437525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3190" y="472632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0423" y="402418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8222" y="364524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4952" y="4172465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3883" y="1777322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 descr="Pohjois-Savon kunnat rajoina kartalla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100" y="691741"/>
            <a:ext cx="4320030" cy="584474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454231" y="5829122"/>
            <a:ext cx="2488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Pohjois-Savon kunnat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EBA90E02-9F37-4D0F-BC03-768047744A86}"/>
              </a:ext>
            </a:extLst>
          </p:cNvPr>
          <p:cNvSpPr>
            <a:spLocks/>
          </p:cNvSpPr>
          <p:nvPr/>
        </p:nvSpPr>
        <p:spPr>
          <a:xfrm>
            <a:off x="8444290" y="4704263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7AA7E664-8E8E-4463-9CDD-7A01184AD249}"/>
              </a:ext>
            </a:extLst>
          </p:cNvPr>
          <p:cNvSpPr>
            <a:spLocks/>
          </p:cNvSpPr>
          <p:nvPr/>
        </p:nvSpPr>
        <p:spPr>
          <a:xfrm>
            <a:off x="9760291" y="3531716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51E7574C-7F91-40BC-80DE-C45360F1BE78}"/>
              </a:ext>
            </a:extLst>
          </p:cNvPr>
          <p:cNvSpPr>
            <a:spLocks/>
          </p:cNvSpPr>
          <p:nvPr/>
        </p:nvSpPr>
        <p:spPr>
          <a:xfrm>
            <a:off x="8571290" y="3786638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76FA3781-CFEA-44CA-9C80-42BB0B74B711}"/>
              </a:ext>
            </a:extLst>
          </p:cNvPr>
          <p:cNvSpPr>
            <a:spLocks/>
          </p:cNvSpPr>
          <p:nvPr/>
        </p:nvSpPr>
        <p:spPr>
          <a:xfrm>
            <a:off x="9104690" y="4871715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F6034CA5-2598-4DB7-B4B2-A6D8FFDBA1E2}"/>
              </a:ext>
            </a:extLst>
          </p:cNvPr>
          <p:cNvSpPr>
            <a:spLocks/>
          </p:cNvSpPr>
          <p:nvPr/>
        </p:nvSpPr>
        <p:spPr>
          <a:xfrm>
            <a:off x="10165708" y="5126226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F9D8D1AE-E6FE-46EC-8ADF-FF70584C5D06}"/>
              </a:ext>
            </a:extLst>
          </p:cNvPr>
          <p:cNvSpPr>
            <a:spLocks/>
          </p:cNvSpPr>
          <p:nvPr/>
        </p:nvSpPr>
        <p:spPr>
          <a:xfrm>
            <a:off x="10134434" y="4088448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C7B0399A-A111-4765-ACEF-9444D3AA891C}"/>
              </a:ext>
            </a:extLst>
          </p:cNvPr>
          <p:cNvSpPr>
            <a:spLocks/>
          </p:cNvSpPr>
          <p:nvPr/>
        </p:nvSpPr>
        <p:spPr>
          <a:xfrm>
            <a:off x="11194355" y="3673738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Ellipsi 24">
            <a:extLst>
              <a:ext uri="{FF2B5EF4-FFF2-40B4-BE49-F238E27FC236}">
                <a16:creationId xmlns:a16="http://schemas.microsoft.com/office/drawing/2014/main" id="{B1AFAD87-B40E-4AEE-9B41-4FA3B56025F0}"/>
              </a:ext>
            </a:extLst>
          </p:cNvPr>
          <p:cNvSpPr>
            <a:spLocks/>
          </p:cNvSpPr>
          <p:nvPr/>
        </p:nvSpPr>
        <p:spPr>
          <a:xfrm>
            <a:off x="10875901" y="4157141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6A3E2834-CEA2-2D15-4AAD-59532049B4AC}"/>
              </a:ext>
            </a:extLst>
          </p:cNvPr>
          <p:cNvSpPr>
            <a:spLocks/>
          </p:cNvSpPr>
          <p:nvPr/>
        </p:nvSpPr>
        <p:spPr>
          <a:xfrm>
            <a:off x="10748901" y="2272041"/>
            <a:ext cx="127000" cy="15240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35E5BE4C-3002-6C4E-42C9-4697BE035D94}"/>
              </a:ext>
            </a:extLst>
          </p:cNvPr>
          <p:cNvSpPr txBox="1"/>
          <p:nvPr/>
        </p:nvSpPr>
        <p:spPr>
          <a:xfrm>
            <a:off x="425229" y="6374030"/>
            <a:ext cx="691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+mn-lt"/>
              </a:rPr>
              <a:t>Lähde: Tilastokeskus 10/2022</a:t>
            </a:r>
            <a:br>
              <a:rPr lang="fi-FI" sz="1200" dirty="0">
                <a:latin typeface="+mn-lt"/>
              </a:rPr>
            </a:br>
            <a:r>
              <a:rPr lang="fi-FI" sz="12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Työssäkäyntialue muodostuu keskuskunnasta ja siihen vähintään 10 %:n osuudella pendelöivistä kunnista.</a:t>
            </a:r>
            <a:endParaRPr lang="fi-FI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7BDB7FE7-51E9-170C-3748-41CC62401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7" y="758770"/>
            <a:ext cx="6799731" cy="612298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9508AB2-E339-C7ED-5F01-677E810BB8A9}"/>
              </a:ext>
            </a:extLst>
          </p:cNvPr>
          <p:cNvSpPr txBox="1"/>
          <p:nvPr/>
        </p:nvSpPr>
        <p:spPr>
          <a:xfrm>
            <a:off x="341830" y="6465937"/>
            <a:ext cx="337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Lähde: Tilastokeskus 19.4.2023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DEF56A5-1286-2925-F4E9-882FB0D76519}"/>
              </a:ext>
            </a:extLst>
          </p:cNvPr>
          <p:cNvSpPr txBox="1"/>
          <p:nvPr/>
        </p:nvSpPr>
        <p:spPr>
          <a:xfrm>
            <a:off x="2700485" y="4038700"/>
            <a:ext cx="104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Keskusta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62495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5971D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6FDD2121-6C7B-F895-69E4-2B14572CA019}"/>
              </a:ext>
            </a:extLst>
          </p:cNvPr>
          <p:cNvSpPr txBox="1"/>
          <p:nvPr/>
        </p:nvSpPr>
        <p:spPr>
          <a:xfrm>
            <a:off x="2612630" y="4815548"/>
            <a:ext cx="110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Eteläinen alue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32853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3BD4FC8-4868-6C44-6933-D4E9D0AB420F}"/>
              </a:ext>
            </a:extLst>
          </p:cNvPr>
          <p:cNvSpPr txBox="1"/>
          <p:nvPr/>
        </p:nvSpPr>
        <p:spPr>
          <a:xfrm>
            <a:off x="4054253" y="4153002"/>
            <a:ext cx="114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Riistavesi 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2043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47DAC1CF-D533-027A-D858-1F50C678C3BE}"/>
              </a:ext>
            </a:extLst>
          </p:cNvPr>
          <p:cNvSpPr txBox="1"/>
          <p:nvPr/>
        </p:nvSpPr>
        <p:spPr>
          <a:xfrm>
            <a:off x="1705159" y="3942585"/>
            <a:ext cx="1105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Läntinen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maaseutu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4181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5971D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1D99081-BE9A-744D-4477-E3FD1BA95961}"/>
              </a:ext>
            </a:extLst>
          </p:cNvPr>
          <p:cNvSpPr txBox="1"/>
          <p:nvPr/>
        </p:nvSpPr>
        <p:spPr>
          <a:xfrm>
            <a:off x="3175520" y="4207531"/>
            <a:ext cx="1148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Itäinen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maaseutu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1626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8EB21A51-F256-A3D1-2989-8DE41D8AF095}"/>
              </a:ext>
            </a:extLst>
          </p:cNvPr>
          <p:cNvSpPr txBox="1"/>
          <p:nvPr/>
        </p:nvSpPr>
        <p:spPr>
          <a:xfrm>
            <a:off x="3850440" y="5224989"/>
            <a:ext cx="140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Vehmersalmi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1732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0744B047-6096-D23E-45DE-D1AD503739AA}"/>
              </a:ext>
            </a:extLst>
          </p:cNvPr>
          <p:cNvSpPr txBox="1"/>
          <p:nvPr/>
        </p:nvSpPr>
        <p:spPr>
          <a:xfrm>
            <a:off x="4804441" y="2463557"/>
            <a:ext cx="114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Juankoski 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4117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14D1CD00-A77B-0EB8-7848-6B1F415098BC}"/>
              </a:ext>
            </a:extLst>
          </p:cNvPr>
          <p:cNvSpPr txBox="1"/>
          <p:nvPr/>
        </p:nvSpPr>
        <p:spPr>
          <a:xfrm>
            <a:off x="3813409" y="1736390"/>
            <a:ext cx="114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Nilsiä 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5664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3A6EEF27-FDB2-C10E-5B4D-CD171032A93E}"/>
              </a:ext>
            </a:extLst>
          </p:cNvPr>
          <p:cNvSpPr txBox="1"/>
          <p:nvPr/>
        </p:nvSpPr>
        <p:spPr>
          <a:xfrm>
            <a:off x="1335084" y="2644105"/>
            <a:ext cx="114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Maaninka 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3419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3986FCEB-2347-06B4-396E-A8175225FFEA}"/>
              </a:ext>
            </a:extLst>
          </p:cNvPr>
          <p:cNvSpPr txBox="1"/>
          <p:nvPr/>
        </p:nvSpPr>
        <p:spPr>
          <a:xfrm>
            <a:off x="761067" y="4481194"/>
            <a:ext cx="114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Karttula 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3121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1830" y="508267"/>
            <a:ext cx="10888337" cy="620015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accent1"/>
                </a:solidFill>
              </a:rPr>
              <a:t>Kuopion väestö suuralueittain 31.12.2022 </a:t>
            </a:r>
            <a:br>
              <a:rPr lang="fi-FI" dirty="0">
                <a:solidFill>
                  <a:schemeClr val="accent1"/>
                </a:solidFill>
              </a:rPr>
            </a:br>
            <a:endParaRPr lang="fi-FI" sz="1400">
              <a:solidFill>
                <a:schemeClr val="accent1"/>
              </a:solidFill>
              <a:cs typeface="Calibri Light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2682F4A-3BF8-1AA8-5DE6-D71271708739}"/>
              </a:ext>
            </a:extLst>
          </p:cNvPr>
          <p:cNvSpPr txBox="1"/>
          <p:nvPr/>
        </p:nvSpPr>
        <p:spPr>
          <a:xfrm>
            <a:off x="2222115" y="3297895"/>
            <a:ext cx="15912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Tuntematon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5971D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1343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E7238CE-9D09-83B2-1220-E4AFACEAEA11}"/>
              </a:ext>
            </a:extLst>
          </p:cNvPr>
          <p:cNvSpPr txBox="1"/>
          <p:nvPr/>
        </p:nvSpPr>
        <p:spPr>
          <a:xfrm>
            <a:off x="7956468" y="1736390"/>
            <a:ext cx="3146961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Kuopiossa oli 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122 594 asukasta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31.12.2022</a:t>
            </a:r>
          </a:p>
        </p:txBody>
      </p:sp>
    </p:spTree>
    <p:extLst>
      <p:ext uri="{BB962C8B-B14F-4D97-AF65-F5344CB8AC3E}">
        <p14:creationId xmlns:p14="http://schemas.microsoft.com/office/powerpoint/2010/main" val="89149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1120044" y="6457890"/>
            <a:ext cx="924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01.02.2024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72436E3-BFE2-46ED-AD3F-2D3CE475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61610"/>
            <a:ext cx="10972799" cy="928897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accent5"/>
                </a:solidFill>
              </a:rPr>
              <a:t>Kuopion väestökehitys 2000-luvulla</a:t>
            </a:r>
          </a:p>
        </p:txBody>
      </p:sp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6C493CCE-6159-4210-8C0E-9577185A6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045904"/>
              </p:ext>
            </p:extLst>
          </p:nvPr>
        </p:nvGraphicFramePr>
        <p:xfrm>
          <a:off x="484098" y="1375192"/>
          <a:ext cx="10388218" cy="522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959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6007" y="438677"/>
            <a:ext cx="9869641" cy="75867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/>
                </a:solidFill>
                <a:ea typeface="ＭＳ Ｐゴシック"/>
              </a:rPr>
              <a:t>Kuopion väestönmuutos 2015-2022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64C686-F668-401F-AC72-A16AA73E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Ellipsi 12" descr="Kuopion väkiluku 31.12.2022 on 122 590, muutosta 1047 eli 0,9 %. Väkiluku 31.12.2021 oli 121 543."/>
          <p:cNvSpPr/>
          <p:nvPr/>
        </p:nvSpPr>
        <p:spPr>
          <a:xfrm>
            <a:off x="8512667" y="1794885"/>
            <a:ext cx="3443324" cy="25348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178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Verdana"/>
              <a:cs typeface="Verdana"/>
            </a:endParaRPr>
          </a:p>
          <a:p>
            <a:pPr marL="0" marR="0" lvl="0" indent="0" algn="ctr" defTabSz="457178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Verdana"/>
                <a:cs typeface="Verdana"/>
              </a:rPr>
              <a:t>Väkiluku</a:t>
            </a:r>
            <a:br>
              <a:rPr kumimoji="0" lang="fi-FI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Verdana"/>
                <a:cs typeface="Verdana"/>
              </a:rPr>
            </a:br>
            <a:r>
              <a:rPr kumimoji="0" lang="fi-FI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Verdana" panose="020B0604030504040204" pitchFamily="34" charset="0"/>
                <a:cs typeface="Verdana" panose="020B0604030504040204" pitchFamily="34" charset="0"/>
              </a:rPr>
              <a:t>31.12.2022</a:t>
            </a:r>
            <a:br>
              <a:rPr kumimoji="0" lang="fi-FI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Verdana" panose="020B0604030504040204" pitchFamily="34" charset="0"/>
                <a:cs typeface="Verdana" panose="020B0604030504040204" pitchFamily="34" charset="0"/>
              </a:rPr>
              <a:t>122 594</a:t>
            </a:r>
          </a:p>
          <a:p>
            <a:pPr marL="0" marR="0" lvl="0" indent="0" algn="ctr" defTabSz="4571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Muutos 1051, 0,9 %</a:t>
            </a:r>
            <a:br>
              <a: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</a:br>
            <a:endParaRPr kumimoji="0" lang="fi-FI" sz="21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1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Väkiluku</a:t>
            </a:r>
            <a:b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</a:b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31.12.2021</a:t>
            </a:r>
            <a:b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</a:b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121 543</a:t>
            </a:r>
          </a:p>
          <a:p>
            <a:pPr marL="0" marR="0" lvl="0" indent="0" algn="ctr" defTabSz="4571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iruutu 2" descr="Vuoden 2022 ennakkotieto: Luonnollinen väestönmuutos -272, kuntien välinen muuttovoitto +769, nettomaahanmuutto +557, korjaus -7. Kuopio on 8. suurin kaupunki Suomessa."/>
          <p:cNvSpPr txBox="1"/>
          <p:nvPr/>
        </p:nvSpPr>
        <p:spPr>
          <a:xfrm>
            <a:off x="8512667" y="4803842"/>
            <a:ext cx="3443324" cy="1446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/>
                <a:ea typeface="ＭＳ Ｐゴシック"/>
                <a:cs typeface="Verdana"/>
              </a:rPr>
              <a:t>Vuosi</a:t>
            </a: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/>
                <a:ea typeface="ＭＳ Ｐゴシック"/>
                <a:cs typeface="Verdana"/>
              </a:rPr>
              <a:t> </a:t>
            </a: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2022, ennakkotieto: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​</a:t>
            </a:r>
          </a:p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Luonnollinen väestönmuutos -272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Kuntien välinen muuttovoitto +752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Nettom</a:t>
            </a:r>
            <a:r>
              <a:rPr kumimoji="0" lang="fi-FI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aahanmuutto</a:t>
            </a: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+587</a:t>
            </a:r>
          </a:p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467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/>
              <a:ea typeface="ＭＳ Ｐゴシック"/>
              <a:cs typeface="Verdana"/>
            </a:endParaRPr>
          </a:p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ＭＳ Ｐゴシック"/>
                <a:cs typeface="Verdana"/>
              </a:rPr>
              <a:t>Kuopio on 8. suurin kaupunki Suomessa.</a:t>
            </a:r>
            <a:endParaRPr kumimoji="0" lang="fi-FI" sz="1467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ＭＳ Ｐゴシック"/>
              <a:cs typeface="Verdana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8442E09-89B4-4F5E-94FD-A0E574E4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096" y="532211"/>
            <a:ext cx="1214897" cy="758671"/>
          </a:xfrm>
          <a:prstGeom prst="rect">
            <a:avLst/>
          </a:prstGeom>
        </p:spPr>
      </p:pic>
      <p:graphicFrame>
        <p:nvGraphicFramePr>
          <p:cNvPr id="9" name="Kaavio 8" descr="Palkkikaaviossa Kuopion väestönmuutokset vuosina 2015-2022. Kaaviossa eriteltynä luonnollinen väestönmuutos, kuntien välinen nettomuutto, nettomaahanmuutto ja kokonaismuutos.">
            <a:extLst>
              <a:ext uri="{FF2B5EF4-FFF2-40B4-BE49-F238E27FC236}">
                <a16:creationId xmlns:a16="http://schemas.microsoft.com/office/drawing/2014/main" id="{10D09B96-B953-4666-8A39-244921C0B8CB}"/>
              </a:ext>
              <a:ext uri="{147F2762-F138-4A5C-976F-8EAC2B608ADB}">
                <a16:predDERef xmlns:a16="http://schemas.microsoft.com/office/drawing/2014/main" pred="{00000000-0008-0000-0C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917515"/>
              </p:ext>
            </p:extLst>
          </p:nvPr>
        </p:nvGraphicFramePr>
        <p:xfrm>
          <a:off x="406704" y="1401202"/>
          <a:ext cx="7801342" cy="4982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kstiruutu 1">
            <a:extLst>
              <a:ext uri="{FF2B5EF4-FFF2-40B4-BE49-F238E27FC236}">
                <a16:creationId xmlns:a16="http://schemas.microsoft.com/office/drawing/2014/main" id="{ADF18E09-4BBF-929B-DBDC-A337F28ABE82}"/>
              </a:ext>
            </a:extLst>
          </p:cNvPr>
          <p:cNvSpPr txBox="1"/>
          <p:nvPr/>
        </p:nvSpPr>
        <p:spPr>
          <a:xfrm>
            <a:off x="406704" y="6436541"/>
            <a:ext cx="6451296" cy="3475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 dirty="0">
                <a:latin typeface="Corbel" panose="020B0503020204020204" pitchFamily="34" charset="0"/>
                <a:cs typeface="Arial" pitchFamily="34" charset="0"/>
              </a:rPr>
              <a:t>Lähde:</a:t>
            </a:r>
            <a:r>
              <a:rPr lang="fi-FI" sz="1200" baseline="0" dirty="0">
                <a:latin typeface="Corbel" panose="020B0503020204020204" pitchFamily="34" charset="0"/>
                <a:cs typeface="Arial" pitchFamily="34" charset="0"/>
              </a:rPr>
              <a:t> Tilastokeskus </a:t>
            </a:r>
            <a:r>
              <a:rPr lang="fi-FI" sz="1200" dirty="0">
                <a:latin typeface="Corbel" panose="020B0503020204020204" pitchFamily="34" charset="0"/>
                <a:cs typeface="Arial" pitchFamily="34" charset="0"/>
              </a:rPr>
              <a:t>, 2022 virallinen väkiluku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5AB7AC0-B859-0E4C-296E-5BAFD6C1CF0F}"/>
              </a:ext>
            </a:extLst>
          </p:cNvPr>
          <p:cNvSpPr txBox="1"/>
          <p:nvPr/>
        </p:nvSpPr>
        <p:spPr>
          <a:xfrm>
            <a:off x="11208053" y="6548308"/>
            <a:ext cx="979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24.5.2023</a:t>
            </a:r>
          </a:p>
        </p:txBody>
      </p:sp>
    </p:spTree>
    <p:extLst>
      <p:ext uri="{BB962C8B-B14F-4D97-AF65-F5344CB8AC3E}">
        <p14:creationId xmlns:p14="http://schemas.microsoft.com/office/powerpoint/2010/main" val="216476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6007" y="438677"/>
            <a:ext cx="9835455" cy="75867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/>
                </a:solidFill>
                <a:ea typeface="ＭＳ Ｐゴシック"/>
              </a:rPr>
              <a:t>Luonnollinen väestönmuutos 2008 - 2023</a:t>
            </a:r>
          </a:p>
        </p:txBody>
      </p:sp>
      <p:sp>
        <p:nvSpPr>
          <p:cNvPr id="3" name="Tekstiruutu 2" descr="Vuosi 2022, ennakkotieto:​&#10;Luonnollinen väestönmuutos -272&#10;Kuolleet 1268&#10;Syntyneet 996&#10;&#10;Luonnollinen väestönmuutos on ollut negatiivinen vuodesta 2017 alkaen. Vuonna 2022 kuolleiden määrä oli historiallisen suuri. Syntyneiden määrässä oli koronavuosina 2020- 2021 pieni hyppäys ylöspäin, mutta vuosina 2019 ja 2022 syntyneiden määrät olivat historian alhaisimmat. "/>
          <p:cNvSpPr txBox="1"/>
          <p:nvPr/>
        </p:nvSpPr>
        <p:spPr>
          <a:xfrm>
            <a:off x="9101524" y="2069885"/>
            <a:ext cx="2825055" cy="3253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/>
                <a:ea typeface="ＭＳ Ｐゴシック"/>
                <a:cs typeface="Verdana"/>
              </a:rPr>
              <a:t>Vuosi</a:t>
            </a: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/>
                <a:ea typeface="ＭＳ Ｐゴシック"/>
                <a:cs typeface="Verdana"/>
              </a:rPr>
              <a:t> </a:t>
            </a: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2022, ennakkotieto: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​</a:t>
            </a:r>
          </a:p>
          <a:p>
            <a:pPr lvl="0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Luonnollinen väestönmuutos -276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lang="en-US" sz="1467" dirty="0">
                <a:solidFill>
                  <a:srgbClr val="0F0F0F"/>
                </a:solidFill>
                <a:latin typeface="Corbel" panose="020B0503020204020204"/>
              </a:rPr>
              <a:t>Kuolleet 1245</a:t>
            </a:r>
            <a:br>
              <a:rPr lang="en-US" sz="1467" dirty="0">
                <a:solidFill>
                  <a:srgbClr val="0F0F0F"/>
                </a:solidFill>
                <a:latin typeface="Corbel" panose="020B0503020204020204"/>
              </a:rPr>
            </a:br>
            <a:r>
              <a:rPr lang="en-US" sz="1467" dirty="0">
                <a:solidFill>
                  <a:srgbClr val="0F0F0F"/>
                </a:solidFill>
                <a:latin typeface="Corbel" panose="020B0503020204020204"/>
              </a:rPr>
              <a:t>Syntyneet 952</a:t>
            </a:r>
            <a:br>
              <a:rPr lang="en-US" sz="1467" dirty="0">
                <a:solidFill>
                  <a:srgbClr val="0F0F0F"/>
                </a:solidFill>
                <a:latin typeface="Corbel" panose="020B0503020204020204"/>
              </a:rPr>
            </a:br>
            <a:br>
              <a:rPr lang="fi-FI" sz="1467" dirty="0">
                <a:solidFill>
                  <a:srgbClr val="0F0F0F"/>
                </a:solidFill>
                <a:latin typeface="Corbel" panose="020B0503020204020204"/>
              </a:rPr>
            </a:br>
            <a:r>
              <a:rPr lang="fi-FI" sz="1467" dirty="0">
                <a:solidFill>
                  <a:srgbClr val="0F0F0F"/>
                </a:solidFill>
                <a:latin typeface="Corbel" panose="020B0503020204020204"/>
              </a:rPr>
              <a:t>Luonnollinen väestönmuutos on ollut negatiivinen vuodesta 2017 alkaen. </a:t>
            </a:r>
            <a:r>
              <a:rPr lang="fi-FI" sz="1467" dirty="0">
                <a:solidFill>
                  <a:srgbClr val="0F0F0F"/>
                </a:solidFill>
                <a:latin typeface="+mn-lt"/>
              </a:rPr>
              <a:t>Vuonna 2022 </a:t>
            </a:r>
            <a:r>
              <a:rPr lang="fi-FI" sz="1467" dirty="0">
                <a:solidFill>
                  <a:srgbClr val="0F0F0F"/>
                </a:solidFill>
                <a:latin typeface="Corbel" panose="020B0503020204020204"/>
              </a:rPr>
              <a:t>kuolleiden määrä oli historiallisen suuri. </a:t>
            </a:r>
            <a:r>
              <a:rPr lang="fi-FI" sz="1467" dirty="0">
                <a:solidFill>
                  <a:srgbClr val="0F0F0F"/>
                </a:solidFill>
                <a:latin typeface="+mn-lt"/>
              </a:rPr>
              <a:t>Syntyneiden määrässä oli koronavuosina 2020- 2021 pieni hyppäys ylöspäin, mutta vuoden 2019 jälkeen syntyneiden määrät olivat historian alhaisimmat</a:t>
            </a:r>
            <a:r>
              <a:rPr lang="en-US" sz="1467" dirty="0">
                <a:solidFill>
                  <a:srgbClr val="0F0F0F"/>
                </a:solidFill>
                <a:latin typeface="+mn-lt"/>
              </a:rPr>
              <a:t>. </a:t>
            </a:r>
            <a:endParaRPr kumimoji="0" lang="fi-FI" sz="1467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+mn-lt"/>
              <a:ea typeface="ＭＳ Ｐゴシック"/>
              <a:cs typeface="Verdana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8442E09-89B4-4F5E-94FD-A0E574E4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682" y="438677"/>
            <a:ext cx="1214897" cy="758671"/>
          </a:xfrm>
          <a:prstGeom prst="rect">
            <a:avLst/>
          </a:prstGeom>
        </p:spPr>
      </p:pic>
      <p:sp>
        <p:nvSpPr>
          <p:cNvPr id="8" name="Tekstiruutu 1">
            <a:extLst>
              <a:ext uri="{FF2B5EF4-FFF2-40B4-BE49-F238E27FC236}">
                <a16:creationId xmlns:a16="http://schemas.microsoft.com/office/drawing/2014/main" id="{85907FE5-490C-85C3-977F-15E36BF9F783}"/>
              </a:ext>
            </a:extLst>
          </p:cNvPr>
          <p:cNvSpPr txBox="1"/>
          <p:nvPr/>
        </p:nvSpPr>
        <p:spPr>
          <a:xfrm>
            <a:off x="399291" y="6419323"/>
            <a:ext cx="4764101" cy="3475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 dirty="0">
                <a:latin typeface="Corbel" panose="020B0503020204020204" pitchFamily="34" charset="0"/>
                <a:cs typeface="Arial" pitchFamily="34" charset="0"/>
              </a:rPr>
              <a:t>Lähde:</a:t>
            </a:r>
            <a:r>
              <a:rPr lang="fi-FI" sz="1200" baseline="0" dirty="0">
                <a:latin typeface="Corbel" panose="020B0503020204020204" pitchFamily="34" charset="0"/>
                <a:cs typeface="Arial" pitchFamily="34" charset="0"/>
              </a:rPr>
              <a:t> Tilastokeskus </a:t>
            </a:r>
            <a:r>
              <a:rPr lang="fi-FI" sz="1200" dirty="0">
                <a:latin typeface="Corbel" panose="020B0503020204020204" pitchFamily="34" charset="0"/>
                <a:cs typeface="Arial" pitchFamily="34" charset="0"/>
              </a:rPr>
              <a:t>, 2023 on ennakkoväkiluku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A7753CE-1F8C-34D9-0B82-131588AF2239}"/>
              </a:ext>
            </a:extLst>
          </p:cNvPr>
          <p:cNvSpPr txBox="1"/>
          <p:nvPr/>
        </p:nvSpPr>
        <p:spPr>
          <a:xfrm>
            <a:off x="11208053" y="6548308"/>
            <a:ext cx="979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1.2.2024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DD766AF2-EE4D-4A59-A693-24863D5015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363790"/>
              </p:ext>
            </p:extLst>
          </p:nvPr>
        </p:nvGraphicFramePr>
        <p:xfrm>
          <a:off x="399291" y="1569846"/>
          <a:ext cx="8272436" cy="442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2243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1153500" y="6491627"/>
            <a:ext cx="722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fi-FI" sz="1200" dirty="0">
                <a:solidFill>
                  <a:srgbClr val="0F0F0F"/>
                </a:solidFill>
                <a:latin typeface="Corbel" panose="020B0503020204020204" pitchFamily="34" charset="0"/>
              </a:rPr>
              <a:t>1.2.2024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33AEED85-D258-6D1F-FB7E-B86343BBE773}"/>
              </a:ext>
            </a:extLst>
          </p:cNvPr>
          <p:cNvSpPr txBox="1">
            <a:spLocks/>
          </p:cNvSpPr>
          <p:nvPr/>
        </p:nvSpPr>
        <p:spPr>
          <a:xfrm>
            <a:off x="304800" y="352501"/>
            <a:ext cx="11429531" cy="5262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0"/>
              </a:spcAft>
            </a:pPr>
            <a:r>
              <a:rPr lang="fi-FI" sz="3200" dirty="0">
                <a:solidFill>
                  <a:schemeClr val="accent1"/>
                </a:solidFill>
                <a:ea typeface="ＭＳ Ｐゴシック"/>
              </a:rPr>
              <a:t>Kuopion kuntien välinen muuttoliike vuosina 2008 – 2023</a:t>
            </a:r>
          </a:p>
        </p:txBody>
      </p:sp>
      <p:sp>
        <p:nvSpPr>
          <p:cNvPr id="10" name="Suorakulmio 9" descr="Kuopion kuntien välinen muuttoliike vuosina 2001 – 2019, vuonna 2019 tulomuutto oli noin 6400 ja lähtömuutto 5800, ja nettomuutto noin 600.&#10;&#10;">
            <a:extLst>
              <a:ext uri="{FF2B5EF4-FFF2-40B4-BE49-F238E27FC236}">
                <a16:creationId xmlns:a16="http://schemas.microsoft.com/office/drawing/2014/main" id="{7676816D-B44D-587E-4E25-6CE3450118EA}"/>
              </a:ext>
            </a:extLst>
          </p:cNvPr>
          <p:cNvSpPr/>
          <p:nvPr/>
        </p:nvSpPr>
        <p:spPr>
          <a:xfrm>
            <a:off x="304800" y="940683"/>
            <a:ext cx="10220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fi-FI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Intermunicipal</a:t>
            </a:r>
            <a:r>
              <a:rPr lang="fi-FI" i="1" kern="0" dirty="0">
                <a:latin typeface="Georgia"/>
                <a:ea typeface="ＭＳ Ｐゴシック"/>
                <a:cs typeface="Verdana" panose="020B0604030504040204" pitchFamily="34" charset="0"/>
              </a:rPr>
              <a:t> </a:t>
            </a:r>
            <a:r>
              <a:rPr lang="fi-FI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migration</a:t>
            </a:r>
            <a:r>
              <a:rPr lang="fi-FI" i="1" kern="0" dirty="0">
                <a:latin typeface="Georgia"/>
                <a:ea typeface="ＭＳ Ｐゴシック"/>
                <a:cs typeface="Verdana" panose="020B0604030504040204" pitchFamily="34" charset="0"/>
              </a:rPr>
              <a:t> to and from Kuopio </a:t>
            </a:r>
            <a:endParaRPr lang="fi-FI" i="1" dirty="0">
              <a:latin typeface="Georgia"/>
              <a:ea typeface="ＭＳ Ｐゴシック" pitchFamily="34" charset="-128"/>
              <a:cs typeface="Verdana" panose="020B0604030504040204" pitchFamily="34" charset="0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0CDDC238-DDCB-5F53-7EB7-9828BC9DEE7B}"/>
              </a:ext>
            </a:extLst>
          </p:cNvPr>
          <p:cNvSpPr/>
          <p:nvPr/>
        </p:nvSpPr>
        <p:spPr bwMode="auto">
          <a:xfrm>
            <a:off x="8812405" y="1881666"/>
            <a:ext cx="3275762" cy="3323380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>
              <a:buClr>
                <a:srgbClr val="000000"/>
              </a:buClr>
              <a:buSzPct val="100000"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Kuntien välinen </a:t>
            </a:r>
            <a:br>
              <a:rPr kumimoji="0" lang="fi-FI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</a:b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nettomuutto</a:t>
            </a: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endParaRPr lang="fi-FI" sz="1400" b="1" kern="0" dirty="0">
              <a:latin typeface="Arial"/>
              <a:ea typeface="ＭＳ Ｐゴシック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2023     +726 </a:t>
            </a:r>
            <a:br>
              <a:rPr lang="fi-FI" b="1" kern="0" dirty="0">
                <a:latin typeface="+mn-lt"/>
                <a:ea typeface="ＭＳ Ｐゴシック"/>
                <a:cs typeface="Arial"/>
              </a:rPr>
            </a:br>
            <a:r>
              <a:rPr lang="fi-FI" b="1" kern="0" dirty="0">
                <a:latin typeface="+mn-lt"/>
                <a:ea typeface="ＭＳ Ｐゴシック"/>
                <a:cs typeface="Arial"/>
              </a:rPr>
              <a:t>2022     +752  </a:t>
            </a:r>
            <a:br>
              <a:rPr lang="fi-FI" b="1" kern="0" dirty="0">
                <a:latin typeface="+mn-lt"/>
                <a:ea typeface="ＭＳ Ｐゴシック"/>
                <a:cs typeface="Arial"/>
              </a:rPr>
            </a:br>
            <a:r>
              <a:rPr lang="fi-FI" b="1" kern="0" dirty="0">
                <a:latin typeface="+mn-lt"/>
                <a:ea typeface="ＭＳ Ｐゴシック"/>
                <a:cs typeface="Arial"/>
              </a:rPr>
              <a:t>2021  +1098</a:t>
            </a:r>
            <a:endParaRPr kumimoji="0" lang="fi-FI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2020 </a:t>
            </a:r>
            <a:r>
              <a:rPr kumimoji="0" lang="fi-FI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 </a:t>
            </a:r>
            <a:r>
              <a:rPr lang="fi-FI" b="1" kern="0" dirty="0">
                <a:latin typeface="+mn-lt"/>
                <a:ea typeface="ＭＳ Ｐゴシック"/>
                <a:cs typeface="Arial"/>
              </a:rPr>
              <a:t>   </a:t>
            </a:r>
            <a:r>
              <a:rPr kumimoji="0" lang="fi-FI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/>
                <a:cs typeface="Arial"/>
              </a:rPr>
              <a:t>+702</a:t>
            </a:r>
            <a:endParaRPr kumimoji="0" lang="fi-FI" b="1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+mn-lt"/>
              <a:ea typeface="ＭＳ Ｐゴシック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2019    +576</a:t>
            </a:r>
            <a:endParaRPr lang="fi-FI" dirty="0">
              <a:latin typeface="+mn-lt"/>
              <a:cs typeface="Arial"/>
            </a:endParaRPr>
          </a:p>
          <a:p>
            <a:pPr algn="ctr" defTabSz="447675">
              <a:buClr>
                <a:srgbClr val="000000"/>
              </a:buClr>
              <a:buSzPct val="100000"/>
              <a:tabLst>
                <a:tab pos="447675" algn="l"/>
                <a:tab pos="714375" algn="l"/>
              </a:tabLst>
              <a:defRPr/>
            </a:pPr>
            <a:r>
              <a:rPr lang="fi-FI" b="1" kern="0" dirty="0">
                <a:latin typeface="+mn-lt"/>
                <a:ea typeface="ＭＳ Ｐゴシック"/>
                <a:cs typeface="Arial"/>
              </a:rPr>
              <a:t> 2018    +378 </a:t>
            </a: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31AEC4EE-CC05-4AC0-8822-BDE7BA8B8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338398"/>
              </p:ext>
            </p:extLst>
          </p:nvPr>
        </p:nvGraphicFramePr>
        <p:xfrm>
          <a:off x="428807" y="1597689"/>
          <a:ext cx="8222824" cy="449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806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E1885C-CDF4-235B-6BE7-73E07F9E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5" y="561257"/>
            <a:ext cx="11084169" cy="796204"/>
          </a:xfrm>
        </p:spPr>
        <p:txBody>
          <a:bodyPr/>
          <a:lstStyle/>
          <a:p>
            <a:r>
              <a:rPr lang="fi-FI" dirty="0"/>
              <a:t>Kuntien välinen muutto ja maahanmuutto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1EE33A4-B797-84D1-B51E-66528DFE5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A5A03142-3E60-4C4B-B66D-BDD7ECDCF8D1}"/>
              </a:ext>
            </a:extLst>
          </p:cNvPr>
          <p:cNvGraphicFramePr>
            <a:graphicFrameLocks/>
          </p:cNvGraphicFramePr>
          <p:nvPr/>
        </p:nvGraphicFramePr>
        <p:xfrm>
          <a:off x="678730" y="1508290"/>
          <a:ext cx="7993931" cy="4893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 descr="Vuosi 2022, ennakkotieto:​&#10;Luonnollinen väestönmuutos -272&#10;Kuolleet 1268&#10;Syntyneet 996&#10;&#10;Luonnollinen väestönmuutos on ollut negatiivinen vuodesta 2017 alkaen. Vuonna 2022 kuolleiden määrä oli historiallisen suuri. Syntyneiden määrässä oli koronavuosina 2020- 2021 pieni hyppäys ylöspäin, mutta vuosina 2019 ja 2022 syntyneiden määrät olivat historian alhaisimmat. ">
            <a:extLst>
              <a:ext uri="{FF2B5EF4-FFF2-40B4-BE49-F238E27FC236}">
                <a16:creationId xmlns:a16="http://schemas.microsoft.com/office/drawing/2014/main" id="{879CD1CD-BB60-A080-6FD6-77F3A3F35063}"/>
              </a:ext>
            </a:extLst>
          </p:cNvPr>
          <p:cNvSpPr txBox="1"/>
          <p:nvPr/>
        </p:nvSpPr>
        <p:spPr>
          <a:xfrm>
            <a:off x="8924251" y="2837147"/>
            <a:ext cx="2923027" cy="1672702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Verdana"/>
              </a:rPr>
              <a:t>Vuonna 2023 ensimmäistä kertaa maahanmuutto vaikutti Kuopion väestönkasvuun enemmän kuin kuntien välinen muutto. Nettomaahanmuutto oli 980 henkeä ja  kuntien välinen nettomuutto 726 henkeä. 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81C978B-6BE9-9AC9-F7D2-EB2B74CF19EC}"/>
              </a:ext>
            </a:extLst>
          </p:cNvPr>
          <p:cNvSpPr/>
          <p:nvPr/>
        </p:nvSpPr>
        <p:spPr>
          <a:xfrm>
            <a:off x="11153500" y="6491627"/>
            <a:ext cx="722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rgbClr val="0F0F0F"/>
                </a:solidFill>
                <a:latin typeface="Corbel" panose="020B0503020204020204" pitchFamily="34" charset="0"/>
              </a:rPr>
              <a:t>1.2.2024</a:t>
            </a:r>
          </a:p>
        </p:txBody>
      </p:sp>
    </p:spTree>
    <p:extLst>
      <p:ext uri="{BB962C8B-B14F-4D97-AF65-F5344CB8AC3E}">
        <p14:creationId xmlns:p14="http://schemas.microsoft.com/office/powerpoint/2010/main" val="2229521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016FE78-9D7C-7FD1-2ED8-71FD17AA5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F24F4E8-A367-55C8-45E2-5D6FD4473C1A}"/>
              </a:ext>
            </a:extLst>
          </p:cNvPr>
          <p:cNvSpPr txBox="1">
            <a:spLocks/>
          </p:cNvSpPr>
          <p:nvPr/>
        </p:nvSpPr>
        <p:spPr bwMode="auto">
          <a:xfrm>
            <a:off x="260462" y="433016"/>
            <a:ext cx="11817460" cy="107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609585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1219170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828754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2438339" algn="l" defTabSz="914377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240E61"/>
                </a:solidFill>
                <a:effectLst/>
                <a:uLnTx/>
                <a:uFillTx/>
                <a:latin typeface="Corbel" panose="020B0503020204020204"/>
                <a:ea typeface="ＭＳ Ｐゴシック"/>
                <a:cs typeface="+mj-cs"/>
              </a:rPr>
              <a:t>Väestönmuutos 15 suurimmassa kaupungissa 2023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FD031396-5620-4B2A-BE07-5BC7E9016D16}"/>
              </a:ext>
            </a:extLst>
          </p:cNvPr>
          <p:cNvSpPr txBox="1"/>
          <p:nvPr/>
        </p:nvSpPr>
        <p:spPr>
          <a:xfrm>
            <a:off x="305735" y="6564848"/>
            <a:ext cx="5995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Arial" pitchFamily="34" charset="0"/>
              </a:rPr>
              <a:t>Lähde: Tilastokeskus, ennakkotieto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D7D419D5-0952-44BB-A916-311CB70B2B95}"/>
              </a:ext>
            </a:extLst>
          </p:cNvPr>
          <p:cNvGraphicFramePr>
            <a:graphicFrameLocks/>
          </p:cNvGraphicFramePr>
          <p:nvPr/>
        </p:nvGraphicFramePr>
        <p:xfrm>
          <a:off x="305735" y="1290182"/>
          <a:ext cx="5352081" cy="5134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C5339C18-CFD9-4425-9C22-06427B84CC64}"/>
              </a:ext>
            </a:extLst>
          </p:cNvPr>
          <p:cNvGraphicFramePr>
            <a:graphicFrameLocks/>
          </p:cNvGraphicFramePr>
          <p:nvPr/>
        </p:nvGraphicFramePr>
        <p:xfrm>
          <a:off x="5961316" y="1941534"/>
          <a:ext cx="5995885" cy="3138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33458B51-D866-A9DB-DB74-AD0871731D15}"/>
              </a:ext>
            </a:extLst>
          </p:cNvPr>
          <p:cNvSpPr txBox="1"/>
          <p:nvPr/>
        </p:nvSpPr>
        <p:spPr>
          <a:xfrm>
            <a:off x="6926894" y="5256445"/>
            <a:ext cx="2467627" cy="92333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Siilijärvi	   68	   0,3 %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Iisalmi	-194	  -0,9 %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Varkaus	  -41	   -0,2 %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0CAC49C1-30E7-84F6-140A-FF474A0F311B}"/>
              </a:ext>
            </a:extLst>
          </p:cNvPr>
          <p:cNvSpPr/>
          <p:nvPr/>
        </p:nvSpPr>
        <p:spPr>
          <a:xfrm>
            <a:off x="11153500" y="6491627"/>
            <a:ext cx="722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rgbClr val="0F0F0F"/>
                </a:solidFill>
                <a:latin typeface="Corbel" panose="020B0503020204020204" pitchFamily="34" charset="0"/>
              </a:rPr>
              <a:t>1.2.2024</a:t>
            </a:r>
          </a:p>
        </p:txBody>
      </p:sp>
    </p:spTree>
    <p:extLst>
      <p:ext uri="{BB962C8B-B14F-4D97-AF65-F5344CB8AC3E}">
        <p14:creationId xmlns:p14="http://schemas.microsoft.com/office/powerpoint/2010/main" val="376234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070607B4-3977-E038-B6CE-BFD44FBD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776" y="630692"/>
            <a:ext cx="2538523" cy="5445504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11153500" y="6491627"/>
            <a:ext cx="865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fi-FI" sz="1200" dirty="0">
                <a:solidFill>
                  <a:srgbClr val="0F0F0F"/>
                </a:solidFill>
                <a:latin typeface="Arial" charset="0"/>
                <a:ea typeface="ＭＳ Ｐゴシック" charset="-128"/>
              </a:rPr>
              <a:t>30.5.2023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002DB63-04A3-53BD-2B13-7D360769C3C8}"/>
              </a:ext>
            </a:extLst>
          </p:cNvPr>
          <p:cNvSpPr txBox="1"/>
          <p:nvPr/>
        </p:nvSpPr>
        <p:spPr>
          <a:xfrm>
            <a:off x="399394" y="219528"/>
            <a:ext cx="10126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rbel" panose="020B0503020204020204" pitchFamily="34" charset="0"/>
              </a:rPr>
              <a:t>Kuopion suurimmat</a:t>
            </a:r>
            <a:r>
              <a:rPr kumimoji="0" lang="fi-FI" sz="2800" b="1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rbel" panose="020B0503020204020204" pitchFamily="34" charset="0"/>
              </a:rPr>
              <a:t>muuttokunnat 2022</a:t>
            </a:r>
            <a:b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rbel" panose="020B0503020204020204" pitchFamily="34" charset="0"/>
              </a:rPr>
            </a:b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rbel" panose="020B0503020204020204" pitchFamily="34" charset="0"/>
              </a:rPr>
              <a:t>kunnat, joista Kuopio saa eniten muuttovoittoa tai -tappiota</a:t>
            </a:r>
            <a:endParaRPr lang="fi-FI" b="1" i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98F9A996-3144-A656-0B7E-7E8C11CB5327}"/>
              </a:ext>
            </a:extLst>
          </p:cNvPr>
          <p:cNvSpPr txBox="1"/>
          <p:nvPr/>
        </p:nvSpPr>
        <p:spPr>
          <a:xfrm>
            <a:off x="6513150" y="2303146"/>
            <a:ext cx="2501030" cy="1723549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MUUTTOLIIKE 2022</a:t>
            </a:r>
          </a:p>
          <a:p>
            <a:pPr algn="ctr">
              <a:defRPr/>
            </a:pPr>
            <a:b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KUOPIOON 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lang="fi-FI" b="1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+ 6 678</a:t>
            </a:r>
            <a:endParaRPr lang="fi-FI" sz="1200" noProof="0" dirty="0">
              <a:solidFill>
                <a:schemeClr val="accent5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KUOPIOSTA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 </a:t>
            </a:r>
            <a:r>
              <a:rPr lang="fi-FI" b="1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- 5 926</a:t>
            </a:r>
          </a:p>
          <a:p>
            <a:pPr marL="0" marR="0" lvl="0" indent="0" algn="ct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i-FI" sz="1600" b="1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NETTOMUUTTO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lang="fi-FI" b="1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+752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09037801-8F20-1BAC-8E00-3CC14FAF1D25}"/>
              </a:ext>
            </a:extLst>
          </p:cNvPr>
          <p:cNvGrpSpPr/>
          <p:nvPr/>
        </p:nvGrpSpPr>
        <p:grpSpPr>
          <a:xfrm>
            <a:off x="9466518" y="3274244"/>
            <a:ext cx="1894111" cy="2496455"/>
            <a:chOff x="9533054" y="3677524"/>
            <a:chExt cx="1894111" cy="2496455"/>
          </a:xfrm>
        </p:grpSpPr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87BAFF60-D63A-E4AE-B46B-D6B12D73F06D}"/>
                </a:ext>
              </a:extLst>
            </p:cNvPr>
            <p:cNvSpPr/>
            <p:nvPr/>
          </p:nvSpPr>
          <p:spPr>
            <a:xfrm flipV="1">
              <a:off x="10338996" y="3677524"/>
              <a:ext cx="77821" cy="79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414AFC1E-DE93-2191-0F47-6EF2B20ABAA5}"/>
                </a:ext>
              </a:extLst>
            </p:cNvPr>
            <p:cNvSpPr/>
            <p:nvPr/>
          </p:nvSpPr>
          <p:spPr>
            <a:xfrm flipV="1">
              <a:off x="10280630" y="6094779"/>
              <a:ext cx="77821" cy="79200"/>
            </a:xfrm>
            <a:prstGeom prst="ellipse">
              <a:avLst/>
            </a:prstGeom>
            <a:solidFill>
              <a:srgbClr val="EB904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0C12AE66-666B-DD1F-C61A-F7CD3FA57800}"/>
                </a:ext>
              </a:extLst>
            </p:cNvPr>
            <p:cNvSpPr/>
            <p:nvPr/>
          </p:nvSpPr>
          <p:spPr>
            <a:xfrm flipV="1">
              <a:off x="10681258" y="4502511"/>
              <a:ext cx="77821" cy="79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FE5C7CBF-0824-F865-8884-1046D87DB191}"/>
                </a:ext>
              </a:extLst>
            </p:cNvPr>
            <p:cNvSpPr/>
            <p:nvPr/>
          </p:nvSpPr>
          <p:spPr>
            <a:xfrm flipV="1">
              <a:off x="11349344" y="5033688"/>
              <a:ext cx="77821" cy="79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C6BF1CDA-49E9-3A8D-77F8-C6C4C262C9A6}"/>
                </a:ext>
              </a:extLst>
            </p:cNvPr>
            <p:cNvSpPr/>
            <p:nvPr/>
          </p:nvSpPr>
          <p:spPr>
            <a:xfrm flipV="1">
              <a:off x="10335753" y="5076209"/>
              <a:ext cx="77821" cy="79200"/>
            </a:xfrm>
            <a:prstGeom prst="ellipse">
              <a:avLst/>
            </a:prstGeom>
            <a:solidFill>
              <a:srgbClr val="EB904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8A3D184C-D861-C041-0BFB-13ACF53B7B1B}"/>
                </a:ext>
              </a:extLst>
            </p:cNvPr>
            <p:cNvSpPr/>
            <p:nvPr/>
          </p:nvSpPr>
          <p:spPr>
            <a:xfrm flipV="1">
              <a:off x="10739467" y="5327498"/>
              <a:ext cx="77821" cy="79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BE704E35-EF5D-20B7-8367-C4B830E5F789}"/>
                </a:ext>
              </a:extLst>
            </p:cNvPr>
            <p:cNvSpPr/>
            <p:nvPr/>
          </p:nvSpPr>
          <p:spPr>
            <a:xfrm flipV="1">
              <a:off x="10880080" y="4955987"/>
              <a:ext cx="77821" cy="79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BFA8D78A-3EBF-CE83-DD2F-231EEE9E7C17}"/>
                </a:ext>
              </a:extLst>
            </p:cNvPr>
            <p:cNvSpPr/>
            <p:nvPr/>
          </p:nvSpPr>
          <p:spPr>
            <a:xfrm flipV="1">
              <a:off x="10749741" y="4233582"/>
              <a:ext cx="77821" cy="79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B3AE7C23-05B0-CEC3-D870-5DC74CEEF89F}"/>
                </a:ext>
              </a:extLst>
            </p:cNvPr>
            <p:cNvSpPr/>
            <p:nvPr/>
          </p:nvSpPr>
          <p:spPr>
            <a:xfrm flipV="1">
              <a:off x="10788161" y="4720080"/>
              <a:ext cx="77821" cy="79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6560C8CB-CC2D-5B55-6206-FA9D96F34743}"/>
                </a:ext>
              </a:extLst>
            </p:cNvPr>
            <p:cNvSpPr/>
            <p:nvPr/>
          </p:nvSpPr>
          <p:spPr>
            <a:xfrm flipV="1">
              <a:off x="10179173" y="6055179"/>
              <a:ext cx="77821" cy="79200"/>
            </a:xfrm>
            <a:prstGeom prst="ellipse">
              <a:avLst/>
            </a:prstGeom>
            <a:solidFill>
              <a:srgbClr val="EB904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091913B2-6808-BE63-8338-0FD0C3AAECB1}"/>
                </a:ext>
              </a:extLst>
            </p:cNvPr>
            <p:cNvSpPr/>
            <p:nvPr/>
          </p:nvSpPr>
          <p:spPr>
            <a:xfrm flipV="1">
              <a:off x="9533054" y="5890086"/>
              <a:ext cx="77821" cy="79200"/>
            </a:xfrm>
            <a:prstGeom prst="ellipse">
              <a:avLst/>
            </a:prstGeom>
            <a:solidFill>
              <a:srgbClr val="EB904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Ellipsi 5">
              <a:extLst>
                <a:ext uri="{FF2B5EF4-FFF2-40B4-BE49-F238E27FC236}">
                  <a16:creationId xmlns:a16="http://schemas.microsoft.com/office/drawing/2014/main" id="{7C890666-ABBB-90CE-2950-595797A8813F}"/>
                </a:ext>
              </a:extLst>
            </p:cNvPr>
            <p:cNvSpPr/>
            <p:nvPr/>
          </p:nvSpPr>
          <p:spPr>
            <a:xfrm flipV="1">
              <a:off x="9962924" y="5489716"/>
              <a:ext cx="77821" cy="79200"/>
            </a:xfrm>
            <a:prstGeom prst="ellipse">
              <a:avLst/>
            </a:prstGeom>
            <a:solidFill>
              <a:srgbClr val="EB904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3" name="Tekstiruutu 32">
            <a:extLst>
              <a:ext uri="{FF2B5EF4-FFF2-40B4-BE49-F238E27FC236}">
                <a16:creationId xmlns:a16="http://schemas.microsoft.com/office/drawing/2014/main" id="{AE7E745B-D44F-ED28-C44B-F0F29ED6531B}"/>
              </a:ext>
            </a:extLst>
          </p:cNvPr>
          <p:cNvSpPr txBox="1"/>
          <p:nvPr/>
        </p:nvSpPr>
        <p:spPr>
          <a:xfrm>
            <a:off x="8306878" y="6021829"/>
            <a:ext cx="3689338" cy="46166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+mn-lt"/>
              </a:rPr>
              <a:t>Kuopion sai muuttovoittoa: kartassa vihreällä</a:t>
            </a:r>
          </a:p>
          <a:p>
            <a:r>
              <a:rPr lang="fi-FI" sz="1200" dirty="0">
                <a:latin typeface="+mn-lt"/>
              </a:rPr>
              <a:t>Kuopio menetti muuttoliikkeessä: kartassa oranssilla </a:t>
            </a: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4CB1204B-DF4D-8308-F30E-D81C8BB3FA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523977"/>
              </p:ext>
            </p:extLst>
          </p:nvPr>
        </p:nvGraphicFramePr>
        <p:xfrm>
          <a:off x="399394" y="1340567"/>
          <a:ext cx="5733840" cy="528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346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3" y="474307"/>
            <a:ext cx="10136956" cy="461485"/>
          </a:xfrm>
        </p:spPr>
        <p:txBody>
          <a:bodyPr>
            <a:normAutofit fontScale="90000"/>
          </a:bodyPr>
          <a:lstStyle/>
          <a:p>
            <a:r>
              <a:rPr lang="fi-FI" sz="3733" b="1" dirty="0">
                <a:solidFill>
                  <a:schemeClr val="accent1"/>
                </a:solidFill>
                <a:latin typeface="Corbel" panose="020B0503020204020204" pitchFamily="34" charset="0"/>
              </a:rPr>
              <a:t>Ulkomaan kansalaiset Kuopiossa 2010 - 2022</a:t>
            </a:r>
          </a:p>
        </p:txBody>
      </p:sp>
      <p:sp>
        <p:nvSpPr>
          <p:cNvPr id="13" name="Alatunnisteen paikkamerkki 12"/>
          <p:cNvSpPr txBox="1">
            <a:spLocks noGrp="1"/>
          </p:cNvSpPr>
          <p:nvPr>
            <p:ph type="ftr" sz="quarter" idx="11"/>
          </p:nvPr>
        </p:nvSpPr>
        <p:spPr>
          <a:xfrm>
            <a:off x="3710101" y="6515612"/>
            <a:ext cx="3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dirty="0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Kuopion kaupunki, talous- ja omistajaohjaus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9710671" y="2272749"/>
            <a:ext cx="2281035" cy="3991349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 eaLnBrk="0" hangingPunct="0"/>
            <a:endParaRPr lang="fi-FI" sz="1200" dirty="0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  <a:p>
            <a:pPr algn="ctr" defTabSz="609585" eaLnBrk="0" hangingPunct="0"/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Ulkomaan kansalaisia</a:t>
            </a:r>
          </a:p>
          <a:p>
            <a:pPr algn="ctr" defTabSz="609585" eaLnBrk="0" hangingPunct="0"/>
            <a:r>
              <a:rPr lang="fi-FI" sz="1867" b="1" dirty="0">
                <a:solidFill>
                  <a:srgbClr val="5971DF"/>
                </a:solidFill>
                <a:latin typeface="Corbel" panose="020B0503020204020204" pitchFamily="34" charset="0"/>
                <a:ea typeface="+mn-ea"/>
              </a:rPr>
              <a:t>3924 (3,2 %)</a:t>
            </a:r>
            <a:r>
              <a:rPr lang="fi-FI" sz="1867" dirty="0">
                <a:solidFill>
                  <a:srgbClr val="5971DF"/>
                </a:solidFill>
                <a:latin typeface="Corbel" panose="020B0503020204020204" pitchFamily="34" charset="0"/>
                <a:ea typeface="+mn-ea"/>
              </a:rPr>
              <a:t> </a:t>
            </a:r>
          </a:p>
          <a:p>
            <a:pPr algn="ctr" defTabSz="609585" eaLnBrk="0" hangingPunct="0"/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31.12.2022</a:t>
            </a:r>
          </a:p>
          <a:p>
            <a:pPr algn="ctr" defTabSz="609585" eaLnBrk="0" hangingPunct="0"/>
            <a:endParaRPr lang="fi-FI" sz="1200" dirty="0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  <a:p>
            <a:pPr algn="ctr" defTabSz="609585" eaLnBrk="0" hangingPunct="0"/>
            <a:r>
              <a:rPr lang="fi-FI" sz="1867" b="1" dirty="0">
                <a:solidFill>
                  <a:srgbClr val="FDAA63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Muutos </a:t>
            </a:r>
            <a:br>
              <a:rPr lang="fi-FI" sz="1867" b="1" dirty="0">
                <a:solidFill>
                  <a:srgbClr val="FDAA63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</a:br>
            <a:r>
              <a:rPr lang="fi-FI" sz="1867" b="1" dirty="0">
                <a:solidFill>
                  <a:srgbClr val="FDAA63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+376 (+11 %) </a:t>
            </a:r>
          </a:p>
          <a:p>
            <a:pPr algn="ctr" defTabSz="609585" eaLnBrk="0" hangingPunct="0"/>
            <a:r>
              <a:rPr lang="fi-FI" sz="1867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vuonna 2022</a:t>
            </a:r>
            <a:endParaRPr lang="fi-FI" sz="1867" b="1" dirty="0">
              <a:solidFill>
                <a:srgbClr val="FDAA63"/>
              </a:solidFill>
              <a:latin typeface="Corbel" panose="020B0503020204020204" pitchFamily="34" charset="0"/>
              <a:ea typeface="+mn-ea"/>
            </a:endParaRPr>
          </a:p>
          <a:p>
            <a:pPr algn="ctr" defTabSz="609585" eaLnBrk="0" hangingPunct="0"/>
            <a:endParaRPr lang="fi-FI" sz="1600" b="1" dirty="0">
              <a:solidFill>
                <a:srgbClr val="FDAA63"/>
              </a:solidFill>
              <a:latin typeface="Corbel" panose="020B0503020204020204" pitchFamily="34" charset="0"/>
              <a:ea typeface="+mn-ea"/>
            </a:endParaRPr>
          </a:p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Ulkomaalaisten määrä </a:t>
            </a:r>
          </a:p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yli kaksinkertaistui </a:t>
            </a:r>
          </a:p>
          <a:p>
            <a:pPr algn="ctr" defTabSz="609585" eaLnBrk="0" hangingPunct="0"/>
            <a:r>
              <a:rPr lang="fi-FI" sz="1600" dirty="0" err="1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aj</a:t>
            </a:r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. 2010 – 2022</a:t>
            </a:r>
          </a:p>
          <a:p>
            <a:pPr algn="ctr" defTabSz="609585" eaLnBrk="0" hangingPunct="0"/>
            <a:r>
              <a:rPr lang="fi-FI" sz="1867" b="1" dirty="0">
                <a:solidFill>
                  <a:srgbClr val="5971DF"/>
                </a:solidFill>
                <a:latin typeface="Corbel" panose="020B0503020204020204"/>
                <a:ea typeface="+mn-ea"/>
              </a:rPr>
              <a:t>+2252 (+135 %) </a:t>
            </a:r>
            <a:br>
              <a:rPr lang="fi-FI" sz="1600" b="1" dirty="0">
                <a:solidFill>
                  <a:srgbClr val="FDAA63"/>
                </a:solidFill>
                <a:latin typeface="Corbel" panose="020B0503020204020204" pitchFamily="34" charset="0"/>
                <a:ea typeface="+mn-ea"/>
              </a:rPr>
            </a:br>
            <a:endParaRPr lang="fi-FI" sz="1600" b="1" dirty="0">
              <a:solidFill>
                <a:srgbClr val="FDAA63"/>
              </a:solidFill>
              <a:latin typeface="Corbel" panose="020B0503020204020204" pitchFamily="34" charset="0"/>
              <a:ea typeface="+mn-ea"/>
            </a:endParaRPr>
          </a:p>
        </p:txBody>
      </p:sp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00000000-0008-0000-0000-000003000000}"/>
              </a:ext>
              <a:ext uri="{147F2762-F138-4A5C-976F-8EAC2B608ADB}">
                <a16:predDERef xmlns:a16="http://schemas.microsoft.com/office/drawing/2014/main" pre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829643"/>
              </p:ext>
            </p:extLst>
          </p:nvPr>
        </p:nvGraphicFramePr>
        <p:xfrm>
          <a:off x="383458" y="1355063"/>
          <a:ext cx="8987598" cy="4909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396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773FE7E-E72F-359F-9106-E46F8A1A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49917"/>
            <a:ext cx="6096000" cy="6469793"/>
          </a:xfrm>
          <a:prstGeom prst="rect">
            <a:avLst/>
          </a:prstGeom>
        </p:spPr>
      </p:pic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1C78B202-6A34-ED58-6219-BF755A399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fld id="{575F299C-0BC6-4CA9-BF3C-D534151B7EAF}" type="datetime1">
              <a:rPr lang="fi-FI" altLang="fi-FI">
                <a:solidFill>
                  <a:srgbClr val="000000"/>
                </a:solidFill>
                <a:ea typeface="+mn-ea"/>
              </a:rPr>
              <a:pPr defTabSz="609585" fontAlgn="base">
                <a:spcBef>
                  <a:spcPct val="0"/>
                </a:spcBef>
                <a:spcAft>
                  <a:spcPts val="800"/>
                </a:spcAft>
              </a:pPr>
              <a:t>1.2.2024</a:t>
            </a:fld>
            <a:endParaRPr lang="LID4096" altLang="fi-FI">
              <a:solidFill>
                <a:srgbClr val="000000"/>
              </a:solidFill>
              <a:ea typeface="+mn-ea"/>
            </a:endParaRPr>
          </a:p>
        </p:txBody>
      </p:sp>
      <p:sp>
        <p:nvSpPr>
          <p:cNvPr id="18437" name="Slide Number Placeholder 5">
            <a:extLst>
              <a:ext uri="{FF2B5EF4-FFF2-40B4-BE49-F238E27FC236}">
                <a16:creationId xmlns:a16="http://schemas.microsoft.com/office/drawing/2014/main" id="{BD626B71-C904-E077-8C59-4CB30722E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ts val="800"/>
              </a:spcAft>
            </a:pPr>
            <a:fld id="{D3D92FB8-C075-43E7-B14A-E0E4B1C683A2}" type="slidenum">
              <a:rPr lang="LID4096" altLang="fi-FI">
                <a:solidFill>
                  <a:srgbClr val="000000"/>
                </a:solidFill>
                <a:ea typeface="+mn-ea"/>
              </a:rPr>
              <a:pPr defTabSz="609585" fontAlgn="base">
                <a:spcBef>
                  <a:spcPct val="0"/>
                </a:spcBef>
                <a:spcAft>
                  <a:spcPts val="800"/>
                </a:spcAft>
              </a:pPr>
              <a:t>2</a:t>
            </a:fld>
            <a:endParaRPr lang="LID4096" altLang="fi-FI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DA268A1F-AA18-2D53-F7DD-676AB00686F5}"/>
              </a:ext>
            </a:extLst>
          </p:cNvPr>
          <p:cNvSpPr txBox="1">
            <a:spLocks/>
          </p:cNvSpPr>
          <p:nvPr/>
        </p:nvSpPr>
        <p:spPr bwMode="auto">
          <a:xfrm>
            <a:off x="701964" y="1648766"/>
            <a:ext cx="11272501" cy="465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Faktoja Kuopiosta – Kuopio kartalla, Kuopio strategia 2030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Facts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about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Kuopio, Kuopio on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the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map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Kuopio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strategy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2030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Yleistietoa Kuopiosta - Väestö, koulutus, tulotaso, työttömyys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General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information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about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Kuopio -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population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education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income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unemployment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Elinkeinoelämä - Kuopion kehitys, työpaikat, työssäkäynti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Services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furnished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by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business,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development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jobs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employment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457200" indent="-45720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buFont typeface="Arial" charset="0"/>
              <a:buChar char="l"/>
              <a:defRPr/>
            </a:pPr>
            <a: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Kansainvälisyys – majoitus ja matkailu, ystävyyskaupungit </a:t>
            </a:r>
            <a:br>
              <a:rPr lang="fi-FI" sz="1600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Internationality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accommodation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and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travel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sister</a:t>
            </a:r>
            <a: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fi-FI" sz="1600" i="1" dirty="0" err="1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  <a:t>cities</a:t>
            </a:r>
            <a:br>
              <a:rPr lang="fi-FI" sz="1600" i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 charset="-128"/>
                <a:cs typeface="Arial" pitchFamily="34" charset="0"/>
              </a:rPr>
            </a:br>
            <a:endParaRPr lang="fi-FI" sz="1600" i="1" dirty="0">
              <a:solidFill>
                <a:srgbClr val="0F0F0F"/>
              </a:solidFill>
              <a:latin typeface="Corbel" panose="020B0503020204020204" pitchFamily="34" charset="0"/>
              <a:ea typeface="ＭＳ Ｐゴシック" charset="-128"/>
              <a:cs typeface="Arial" pitchFamily="34" charset="0"/>
            </a:endParaRPr>
          </a:p>
          <a:p>
            <a:pPr marL="0" indent="0" defTabSz="457200" eaLnBrk="1" hangingPunct="1">
              <a:lnSpc>
                <a:spcPct val="90000"/>
              </a:lnSpc>
              <a:spcBef>
                <a:spcPts val="624"/>
              </a:spcBef>
              <a:buClr>
                <a:schemeClr val="accent1"/>
              </a:buClr>
              <a:defRPr/>
            </a:pPr>
            <a:br>
              <a:rPr lang="fi-FI" sz="1700" dirty="0">
                <a:solidFill>
                  <a:srgbClr val="0F0F0F"/>
                </a:solidFill>
                <a:latin typeface="Verdana"/>
                <a:ea typeface="ＭＳ Ｐゴシック" charset="-128"/>
                <a:cs typeface="Arial" pitchFamily="34" charset="0"/>
              </a:rPr>
            </a:br>
            <a:endParaRPr lang="fi-FI" sz="1700" dirty="0">
              <a:solidFill>
                <a:srgbClr val="0F0F0F"/>
              </a:solidFill>
              <a:latin typeface="Verdana"/>
              <a:ea typeface="ＭＳ Ｐゴシック" charset="-128"/>
              <a:cs typeface="Arial" pitchFamily="34" charset="0"/>
            </a:endParaRPr>
          </a:p>
        </p:txBody>
      </p:sp>
      <p:sp>
        <p:nvSpPr>
          <p:cNvPr id="3" name="Otsikko 3">
            <a:extLst>
              <a:ext uri="{FF2B5EF4-FFF2-40B4-BE49-F238E27FC236}">
                <a16:creationId xmlns:a16="http://schemas.microsoft.com/office/drawing/2014/main" id="{A8B90A88-7579-439D-0C59-23EBAAD48271}"/>
              </a:ext>
            </a:extLst>
          </p:cNvPr>
          <p:cNvSpPr txBox="1">
            <a:spLocks/>
          </p:cNvSpPr>
          <p:nvPr/>
        </p:nvSpPr>
        <p:spPr bwMode="auto">
          <a:xfrm>
            <a:off x="1049548" y="558801"/>
            <a:ext cx="3617877" cy="94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 baseline="0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SISÄLLYS</a:t>
            </a:r>
            <a:b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+mn-lt"/>
                <a:ea typeface="ＭＳ Ｐゴシック" charset="-128"/>
              </a:rPr>
            </a:br>
            <a:r>
              <a:rPr kumimoji="0" lang="fi-FI" sz="1800" i="1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  <a:t>Contents</a:t>
            </a:r>
            <a:br>
              <a:rPr kumimoji="0" lang="fi-FI" sz="1800" b="1" i="1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ＭＳ Ｐゴシック"/>
                <a:cs typeface="+mn-cs"/>
              </a:rPr>
            </a:br>
            <a:endParaRPr kumimoji="0" lang="fi-FI" sz="1800" b="1" i="1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+mn-lt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39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D03459B6-0524-4B80-B77B-3A60C239F127}"/>
              </a:ext>
              <a:ext uri="{147F2762-F138-4A5C-976F-8EAC2B608ADB}">
                <a16:predDERef xmlns:a16="http://schemas.microsoft.com/office/drawing/2014/main" pre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6302243" y="1730885"/>
          <a:ext cx="5627197" cy="4411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8C1278FC-58EC-4DB6-A607-5AFCFA6894C1}"/>
              </a:ext>
              <a:ext uri="{147F2762-F138-4A5C-976F-8EAC2B608ADB}">
                <a16:predDERef xmlns:a16="http://schemas.microsoft.com/office/drawing/2014/main" pre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468804" y="1730884"/>
          <a:ext cx="5627197" cy="441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803" y="387438"/>
            <a:ext cx="11082867" cy="1102783"/>
          </a:xfrm>
        </p:spPr>
        <p:txBody>
          <a:bodyPr>
            <a:normAutofit fontScale="90000"/>
          </a:bodyPr>
          <a:lstStyle/>
          <a:p>
            <a:r>
              <a:rPr lang="fi-FI" sz="3733" b="1" dirty="0">
                <a:solidFill>
                  <a:schemeClr val="accent1"/>
                </a:solidFill>
                <a:latin typeface="Corbel" panose="020B0503020204020204" pitchFamily="34" charset="0"/>
              </a:rPr>
              <a:t>Ulkomaan kansalaisten ja vieraskielisten osuus (%) väestöstä 2002 - 2022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C69781B-CB28-4A6F-B658-A8018DED9B1B}"/>
              </a:ext>
            </a:extLst>
          </p:cNvPr>
          <p:cNvSpPr txBox="1"/>
          <p:nvPr/>
        </p:nvSpPr>
        <p:spPr>
          <a:xfrm>
            <a:off x="2226156" y="2445475"/>
            <a:ext cx="2059801" cy="99540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 defTabSz="609585" eaLnBrk="0" hangingPunct="0"/>
            <a:r>
              <a:rPr lang="fi-FI" sz="1467" dirty="0">
                <a:solidFill>
                  <a:srgbClr val="000000"/>
                </a:solidFill>
                <a:latin typeface="Corbel" panose="020B0503020204020204"/>
                <a:ea typeface="+mn-ea"/>
              </a:rPr>
              <a:t>31.12.2022</a:t>
            </a:r>
            <a:br>
              <a:rPr lang="fi-FI" sz="1467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</a:br>
            <a:r>
              <a:rPr lang="fi-FI" sz="1467" b="1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Ulkomaan kansalaisia</a:t>
            </a:r>
            <a:r>
              <a:rPr lang="fi-FI" sz="1467" b="1" dirty="0">
                <a:solidFill>
                  <a:srgbClr val="000000"/>
                </a:solidFill>
                <a:latin typeface="Corbel" panose="020B0503020204020204"/>
                <a:ea typeface="+mn-ea"/>
                <a:cs typeface="Arial"/>
              </a:rPr>
              <a:t> </a:t>
            </a:r>
            <a:br>
              <a:rPr lang="fi-FI" sz="1467" dirty="0">
                <a:solidFill>
                  <a:srgbClr val="000000"/>
                </a:solidFill>
                <a:latin typeface="Corbel" panose="020B0503020204020204"/>
                <a:ea typeface="+mn-ea"/>
                <a:cs typeface="Arial"/>
              </a:rPr>
            </a:br>
            <a:r>
              <a:rPr lang="fi-FI" sz="1467" b="1" dirty="0">
                <a:solidFill>
                  <a:srgbClr val="5971DF"/>
                </a:solidFill>
                <a:latin typeface="Corbel" panose="020B0503020204020204"/>
                <a:ea typeface="ＭＳ Ｐゴシック"/>
                <a:cs typeface="Arial"/>
              </a:rPr>
              <a:t>3924</a:t>
            </a:r>
            <a:br>
              <a:rPr lang="fi-FI" sz="1467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</a:br>
            <a:r>
              <a:rPr lang="fi-FI" sz="1467" b="1" dirty="0">
                <a:solidFill>
                  <a:srgbClr val="5971DF"/>
                </a:solidFill>
                <a:latin typeface="Corbel" panose="020B0503020204020204"/>
                <a:ea typeface="ＭＳ Ｐゴシック"/>
                <a:cs typeface="Arial"/>
              </a:rPr>
              <a:t>3,2 % </a:t>
            </a:r>
            <a:r>
              <a:rPr lang="fi-FI" sz="1467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kuopiolaisista</a:t>
            </a:r>
            <a:endParaRPr lang="fi-FI" sz="1467" dirty="0">
              <a:solidFill>
                <a:srgbClr val="FDAA63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8233851" y="2445305"/>
            <a:ext cx="1938135" cy="99540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 defTabSz="609585" eaLnBrk="0" hangingPunct="0"/>
            <a:r>
              <a:rPr lang="fi-FI" sz="1467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31.12.2022</a:t>
            </a:r>
            <a:endParaRPr lang="fi-FI" sz="1467" dirty="0">
              <a:solidFill>
                <a:srgbClr val="000000"/>
              </a:solidFill>
              <a:latin typeface="Corbel" panose="020B0503020204020204"/>
              <a:ea typeface="+mn-ea"/>
            </a:endParaRPr>
          </a:p>
          <a:p>
            <a:pPr algn="ctr" defTabSz="609585" eaLnBrk="0" hangingPunct="0"/>
            <a:r>
              <a:rPr lang="fi-FI" sz="1467" b="1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Vieraskielisiä</a:t>
            </a:r>
            <a:r>
              <a:rPr lang="fi-FI" sz="1467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  </a:t>
            </a:r>
            <a:endParaRPr lang="fi-FI" sz="1467" b="1" dirty="0">
              <a:solidFill>
                <a:srgbClr val="FDAA63"/>
              </a:solidFill>
              <a:latin typeface="Corbel" panose="020B0503020204020204"/>
              <a:ea typeface="ＭＳ Ｐゴシック"/>
              <a:cs typeface="Arial"/>
            </a:endParaRPr>
          </a:p>
          <a:p>
            <a:pPr algn="ctr" defTabSz="609585" eaLnBrk="0" hangingPunct="0"/>
            <a:r>
              <a:rPr lang="fi-FI" sz="1467" b="1" dirty="0">
                <a:solidFill>
                  <a:srgbClr val="F277C6"/>
                </a:solidFill>
                <a:latin typeface="Corbel" panose="020B0503020204020204"/>
                <a:ea typeface="ＭＳ Ｐゴシック"/>
                <a:cs typeface="Arial"/>
              </a:rPr>
              <a:t>6023</a:t>
            </a:r>
          </a:p>
          <a:p>
            <a:pPr algn="ctr" defTabSz="609585" eaLnBrk="0" hangingPunct="0"/>
            <a:r>
              <a:rPr lang="fi-FI" sz="1467" b="1" dirty="0">
                <a:solidFill>
                  <a:srgbClr val="F277C6"/>
                </a:solidFill>
                <a:latin typeface="Corbel" panose="020B0503020204020204"/>
                <a:ea typeface="ＭＳ Ｐゴシック"/>
                <a:cs typeface="Arial"/>
              </a:rPr>
              <a:t>4,9 %</a:t>
            </a:r>
            <a:r>
              <a:rPr lang="fi-FI" sz="1467" b="1" dirty="0">
                <a:solidFill>
                  <a:srgbClr val="5971DF"/>
                </a:solidFill>
                <a:latin typeface="Corbel" panose="020B0503020204020204"/>
                <a:ea typeface="ＭＳ Ｐゴシック"/>
                <a:cs typeface="Arial"/>
              </a:rPr>
              <a:t> </a:t>
            </a:r>
            <a:r>
              <a:rPr lang="fi-FI" sz="1467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kuopiolaisista</a:t>
            </a:r>
          </a:p>
        </p:txBody>
      </p:sp>
    </p:spTree>
    <p:extLst>
      <p:ext uri="{BB962C8B-B14F-4D97-AF65-F5344CB8AC3E}">
        <p14:creationId xmlns:p14="http://schemas.microsoft.com/office/powerpoint/2010/main" val="2207278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/>
          </p:cNvSpPr>
          <p:nvPr/>
        </p:nvSpPr>
        <p:spPr bwMode="auto">
          <a:xfrm>
            <a:off x="534958" y="545560"/>
            <a:ext cx="109727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0" kern="1200" cap="none">
                <a:solidFill>
                  <a:srgbClr val="F01E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defTabSz="609585"/>
            <a:r>
              <a:rPr lang="fi-FI" sz="3733" b="1" dirty="0">
                <a:solidFill>
                  <a:srgbClr val="5971DF"/>
                </a:solidFill>
                <a:latin typeface="Corbel" panose="020B0503020204020204"/>
              </a:rPr>
              <a:t>Ulkomaan kansalaisten osuus (%) Kuopiossa ja suurimmissa kaupungeissa 2022</a:t>
            </a:r>
          </a:p>
        </p:txBody>
      </p:sp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314227" y="1923068"/>
          <a:ext cx="11563547" cy="467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iruutu 7"/>
          <p:cNvSpPr txBox="1"/>
          <p:nvPr/>
        </p:nvSpPr>
        <p:spPr>
          <a:xfrm>
            <a:off x="9250801" y="1699293"/>
            <a:ext cx="2256956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Kuopiossa asui </a:t>
            </a:r>
            <a:endParaRPr lang="fi-FI" sz="2400" dirty="0">
              <a:solidFill>
                <a:srgbClr val="000000"/>
              </a:solidFill>
              <a:latin typeface="Corbel" panose="020B0503020204020204"/>
              <a:ea typeface="+mn-ea"/>
            </a:endParaRPr>
          </a:p>
          <a:p>
            <a:pPr algn="ctr" defTabSz="609585" eaLnBrk="0" hangingPunct="0"/>
            <a:r>
              <a:rPr lang="fi-FI" sz="2400" b="1" dirty="0">
                <a:solidFill>
                  <a:srgbClr val="F277C6">
                    <a:lumMod val="75000"/>
                  </a:srgbClr>
                </a:solidFill>
                <a:latin typeface="Corbel" panose="020B0503020204020204"/>
                <a:ea typeface="ＭＳ Ｐゴシック"/>
                <a:cs typeface="Arial"/>
              </a:rPr>
              <a:t>   3924 (3,2 %)</a:t>
            </a:r>
            <a:r>
              <a:rPr lang="fi-FI" sz="2400" dirty="0">
                <a:solidFill>
                  <a:srgbClr val="F277C6">
                    <a:lumMod val="75000"/>
                  </a:srgbClr>
                </a:solidFill>
                <a:latin typeface="Corbel" panose="020B0503020204020204"/>
                <a:ea typeface="ＭＳ Ｐゴシック"/>
                <a:cs typeface="Arial"/>
              </a:rPr>
              <a:t> </a:t>
            </a:r>
          </a:p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ulkomaan kansalaista</a:t>
            </a:r>
            <a:endParaRPr lang="fi-FI" sz="2400" dirty="0">
              <a:solidFill>
                <a:srgbClr val="000000"/>
              </a:solidFill>
              <a:latin typeface="Corbel" panose="020B0503020204020204"/>
              <a:ea typeface="+mn-ea"/>
            </a:endParaRPr>
          </a:p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31.12.2022</a:t>
            </a:r>
          </a:p>
        </p:txBody>
      </p:sp>
    </p:spTree>
    <p:extLst>
      <p:ext uri="{BB962C8B-B14F-4D97-AF65-F5344CB8AC3E}">
        <p14:creationId xmlns:p14="http://schemas.microsoft.com/office/powerpoint/2010/main" val="423049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tsikko 1"/>
          <p:cNvSpPr txBox="1">
            <a:spLocks/>
          </p:cNvSpPr>
          <p:nvPr/>
        </p:nvSpPr>
        <p:spPr>
          <a:xfrm>
            <a:off x="3578" y="277772"/>
            <a:ext cx="12192000" cy="1034951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i="0" u="none" strike="noStrike" kern="1200" cap="none" spc="-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 pitchFamily="34" charset="0"/>
              </a:rPr>
              <a:t>Työttömyys 31.12.2023</a:t>
            </a: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F0201104-6718-32BA-6223-E5287BECE418}"/>
              </a:ext>
            </a:extLst>
          </p:cNvPr>
          <p:cNvGrpSpPr/>
          <p:nvPr/>
        </p:nvGrpSpPr>
        <p:grpSpPr>
          <a:xfrm>
            <a:off x="1364792" y="3922002"/>
            <a:ext cx="9295540" cy="2438941"/>
            <a:chOff x="1314775" y="3543653"/>
            <a:chExt cx="9295540" cy="2438941"/>
          </a:xfrm>
        </p:grpSpPr>
        <p:sp>
          <p:nvSpPr>
            <p:cNvPr id="2" name="Suorakulmio 1"/>
            <p:cNvSpPr/>
            <p:nvPr/>
          </p:nvSpPr>
          <p:spPr>
            <a:xfrm>
              <a:off x="1484360" y="3543653"/>
              <a:ext cx="2254817" cy="23010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2" name="Suorakulmio 31"/>
            <p:cNvSpPr/>
            <p:nvPr/>
          </p:nvSpPr>
          <p:spPr>
            <a:xfrm>
              <a:off x="3903615" y="3554634"/>
              <a:ext cx="2254817" cy="23010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Suorakulmio 32"/>
            <p:cNvSpPr/>
            <p:nvPr/>
          </p:nvSpPr>
          <p:spPr>
            <a:xfrm>
              <a:off x="6281320" y="3554635"/>
              <a:ext cx="2156898" cy="2301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9" name="Tekstiruutu 28"/>
            <p:cNvSpPr txBox="1"/>
            <p:nvPr/>
          </p:nvSpPr>
          <p:spPr>
            <a:xfrm>
              <a:off x="1314775" y="3828019"/>
              <a:ext cx="2677140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Työttömyysaste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11,8 %</a:t>
              </a:r>
              <a:endPara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+1,3 </a:t>
              </a:r>
              <a:br>
                <a:rPr kumimoji="0" lang="fi-FI" sz="24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24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%-</a:t>
              </a: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yksikköä</a:t>
              </a:r>
              <a:b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joulukuun lopussa</a:t>
              </a:r>
            </a:p>
          </p:txBody>
        </p:sp>
        <p:sp>
          <p:nvSpPr>
            <p:cNvPr id="30" name="Tekstiruutu 29"/>
            <p:cNvSpPr txBox="1"/>
            <p:nvPr/>
          </p:nvSpPr>
          <p:spPr>
            <a:xfrm>
              <a:off x="3868481" y="3781852"/>
              <a:ext cx="2254817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Työttömiä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n. 6900</a:t>
              </a:r>
              <a:br>
                <a:rPr kumimoji="0" lang="fi-FI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+900</a:t>
              </a:r>
              <a:br>
                <a:rPr kumimoji="0" lang="fi-FI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enemmän kuin vuosi sitten</a:t>
              </a:r>
              <a:r>
                <a:rPr kumimoji="0" lang="fi-FI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kstiruutu 30"/>
            <p:cNvSpPr txBox="1"/>
            <p:nvPr/>
          </p:nvSpPr>
          <p:spPr>
            <a:xfrm>
              <a:off x="6286430" y="3858366"/>
              <a:ext cx="2128683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Pitkäaikais-työttömiä</a:t>
              </a:r>
              <a:br>
                <a:rPr kumimoji="0" lang="fi-FI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lang="fi-FI" sz="3200" b="1" kern="0" spc="-150" dirty="0">
                  <a:solidFill>
                    <a:srgbClr val="192D9B"/>
                  </a:solidFill>
                  <a:latin typeface="Verdana"/>
                  <a:cs typeface="Arial" panose="020B0604020202020204" pitchFamily="34" charset="0"/>
                </a:rPr>
                <a:t>-</a:t>
              </a: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51</a:t>
              </a:r>
              <a:br>
                <a:rPr kumimoji="0" lang="fi-FI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vähemmän kuin vuosi sitten</a:t>
              </a:r>
              <a:endParaRPr kumimoji="0" lang="fi-FI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Suorakulmio 10"/>
            <p:cNvSpPr/>
            <p:nvPr/>
          </p:nvSpPr>
          <p:spPr>
            <a:xfrm>
              <a:off x="8563007" y="3554634"/>
              <a:ext cx="2047308" cy="2301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Tekstiruutu 11"/>
            <p:cNvSpPr txBox="1"/>
            <p:nvPr/>
          </p:nvSpPr>
          <p:spPr>
            <a:xfrm>
              <a:off x="8567522" y="3643492"/>
              <a:ext cx="2042793" cy="23391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Avoimia työpaikkoja</a:t>
              </a:r>
              <a:br>
                <a:rPr kumimoji="0" lang="fi-FI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+1300</a:t>
              </a:r>
              <a:b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fi-FI" sz="3200" b="1" i="0" u="none" strike="noStrike" kern="0" cap="none" spc="-15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-145</a:t>
              </a:r>
              <a:br>
                <a:rPr kumimoji="0" lang="fi-FI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</a:br>
              <a:r>
                <a:rPr lang="fi-FI" sz="1600" i="1" kern="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vähemmän</a:t>
              </a:r>
              <a:r>
                <a:rPr kumimoji="0" lang="fi-FI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kuin vuosi sitten</a:t>
              </a:r>
              <a:endParaRPr kumimoji="0" lang="fi-FI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92D9B"/>
                  </a:solidFill>
                  <a:effectLst/>
                  <a:uLnTx/>
                  <a:uFillTx/>
                  <a:latin typeface="Verdana"/>
                  <a:ea typeface="ＭＳ Ｐゴシック" charset="-128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" name="Tekstiruutu 6"/>
          <p:cNvSpPr txBox="1"/>
          <p:nvPr/>
        </p:nvSpPr>
        <p:spPr>
          <a:xfrm>
            <a:off x="3213068" y="1969145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12/2021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7116423" y="2411963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12/2021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10951114" y="2547510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12/2021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603760" y="2543076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12/2018</a:t>
            </a:r>
          </a:p>
        </p:txBody>
      </p:sp>
      <p:sp>
        <p:nvSpPr>
          <p:cNvPr id="19" name="Tekstiruutu 18"/>
          <p:cNvSpPr txBox="1"/>
          <p:nvPr/>
        </p:nvSpPr>
        <p:spPr>
          <a:xfrm>
            <a:off x="4429004" y="2549911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12/2018</a:t>
            </a:r>
          </a:p>
        </p:txBody>
      </p:sp>
      <p:sp>
        <p:nvSpPr>
          <p:cNvPr id="20" name="Tekstiruutu 19"/>
          <p:cNvSpPr txBox="1"/>
          <p:nvPr/>
        </p:nvSpPr>
        <p:spPr>
          <a:xfrm>
            <a:off x="8195855" y="2055865"/>
            <a:ext cx="736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12/2018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0AFA6376-B4F4-4F3B-B260-9EC1485212AC}"/>
              </a:ext>
            </a:extLst>
          </p:cNvPr>
          <p:cNvSpPr txBox="1"/>
          <p:nvPr/>
        </p:nvSpPr>
        <p:spPr>
          <a:xfrm>
            <a:off x="458857" y="1370355"/>
            <a:ext cx="366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Pitkäaikaistyöttömät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0CB57919-A85B-43FE-A9FB-A17002485831}"/>
              </a:ext>
            </a:extLst>
          </p:cNvPr>
          <p:cNvSpPr txBox="1"/>
          <p:nvPr/>
        </p:nvSpPr>
        <p:spPr>
          <a:xfrm>
            <a:off x="452133" y="1647503"/>
            <a:ext cx="3668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2693</a:t>
            </a:r>
          </a:p>
        </p:txBody>
      </p:sp>
      <p:sp>
        <p:nvSpPr>
          <p:cNvPr id="47" name="Ellipsi 46">
            <a:extLst>
              <a:ext uri="{FF2B5EF4-FFF2-40B4-BE49-F238E27FC236}">
                <a16:creationId xmlns:a16="http://schemas.microsoft.com/office/drawing/2014/main" id="{08A8763B-27C6-4323-9617-9A9A12F19EB6}"/>
              </a:ext>
            </a:extLst>
          </p:cNvPr>
          <p:cNvSpPr/>
          <p:nvPr/>
        </p:nvSpPr>
        <p:spPr>
          <a:xfrm>
            <a:off x="987775" y="2849836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Ellipsi 47">
            <a:extLst>
              <a:ext uri="{FF2B5EF4-FFF2-40B4-BE49-F238E27FC236}">
                <a16:creationId xmlns:a16="http://schemas.microsoft.com/office/drawing/2014/main" id="{97173E09-0CEA-4B58-AC79-CB63D35E508A}"/>
              </a:ext>
            </a:extLst>
          </p:cNvPr>
          <p:cNvSpPr/>
          <p:nvPr/>
        </p:nvSpPr>
        <p:spPr>
          <a:xfrm>
            <a:off x="1798765" y="2804532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Ellipsi 48">
            <a:extLst>
              <a:ext uri="{FF2B5EF4-FFF2-40B4-BE49-F238E27FC236}">
                <a16:creationId xmlns:a16="http://schemas.microsoft.com/office/drawing/2014/main" id="{675C726D-E208-42A5-A9F0-2600210CE305}"/>
              </a:ext>
            </a:extLst>
          </p:cNvPr>
          <p:cNvSpPr/>
          <p:nvPr/>
        </p:nvSpPr>
        <p:spPr>
          <a:xfrm>
            <a:off x="2644038" y="2483201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Ellipsi 49">
            <a:extLst>
              <a:ext uri="{FF2B5EF4-FFF2-40B4-BE49-F238E27FC236}">
                <a16:creationId xmlns:a16="http://schemas.microsoft.com/office/drawing/2014/main" id="{D5E9F438-B68C-4176-9B6B-60DC14901929}"/>
              </a:ext>
            </a:extLst>
          </p:cNvPr>
          <p:cNvSpPr/>
          <p:nvPr/>
        </p:nvSpPr>
        <p:spPr>
          <a:xfrm>
            <a:off x="3463915" y="2283237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4" name="Suora yhdysviiva 53">
            <a:extLst>
              <a:ext uri="{FF2B5EF4-FFF2-40B4-BE49-F238E27FC236}">
                <a16:creationId xmlns:a16="http://schemas.microsoft.com/office/drawing/2014/main" id="{CFE66218-813F-4165-9D7E-75890EF4A22C}"/>
              </a:ext>
            </a:extLst>
          </p:cNvPr>
          <p:cNvCxnSpPr>
            <a:cxnSpLocks/>
          </p:cNvCxnSpPr>
          <p:nvPr/>
        </p:nvCxnSpPr>
        <p:spPr>
          <a:xfrm flipV="1">
            <a:off x="1827337" y="2530410"/>
            <a:ext cx="888258" cy="31806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uora yhdysviiva 63">
            <a:extLst>
              <a:ext uri="{FF2B5EF4-FFF2-40B4-BE49-F238E27FC236}">
                <a16:creationId xmlns:a16="http://schemas.microsoft.com/office/drawing/2014/main" id="{88E450B5-9C98-410E-BAE8-968C6461BAA7}"/>
              </a:ext>
            </a:extLst>
          </p:cNvPr>
          <p:cNvCxnSpPr>
            <a:cxnSpLocks/>
          </p:cNvCxnSpPr>
          <p:nvPr/>
        </p:nvCxnSpPr>
        <p:spPr>
          <a:xfrm flipV="1">
            <a:off x="2691306" y="2324731"/>
            <a:ext cx="849881" cy="2080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kstiruutu 82">
            <a:extLst>
              <a:ext uri="{FF2B5EF4-FFF2-40B4-BE49-F238E27FC236}">
                <a16:creationId xmlns:a16="http://schemas.microsoft.com/office/drawing/2014/main" id="{E1ED7E03-8EEA-4629-A1A5-4CE2C0F77B4B}"/>
              </a:ext>
            </a:extLst>
          </p:cNvPr>
          <p:cNvSpPr txBox="1"/>
          <p:nvPr/>
        </p:nvSpPr>
        <p:spPr>
          <a:xfrm>
            <a:off x="4265251" y="1375049"/>
            <a:ext cx="366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Yli 50-v. työttömät</a:t>
            </a:r>
          </a:p>
        </p:txBody>
      </p:sp>
      <p:sp>
        <p:nvSpPr>
          <p:cNvPr id="84" name="Tekstiruutu 83">
            <a:extLst>
              <a:ext uri="{FF2B5EF4-FFF2-40B4-BE49-F238E27FC236}">
                <a16:creationId xmlns:a16="http://schemas.microsoft.com/office/drawing/2014/main" id="{E0EEB34A-F4C1-46B9-A7E9-CDF49E63A4BD}"/>
              </a:ext>
            </a:extLst>
          </p:cNvPr>
          <p:cNvSpPr txBox="1"/>
          <p:nvPr/>
        </p:nvSpPr>
        <p:spPr>
          <a:xfrm>
            <a:off x="4258527" y="1652197"/>
            <a:ext cx="3668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2190</a:t>
            </a:r>
          </a:p>
        </p:txBody>
      </p:sp>
      <p:sp>
        <p:nvSpPr>
          <p:cNvPr id="85" name="Ellipsi 84">
            <a:extLst>
              <a:ext uri="{FF2B5EF4-FFF2-40B4-BE49-F238E27FC236}">
                <a16:creationId xmlns:a16="http://schemas.microsoft.com/office/drawing/2014/main" id="{1B674CA2-7426-47F0-9EEB-96A050C4306C}"/>
              </a:ext>
            </a:extLst>
          </p:cNvPr>
          <p:cNvSpPr/>
          <p:nvPr/>
        </p:nvSpPr>
        <p:spPr>
          <a:xfrm>
            <a:off x="4808004" y="2849355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Ellipsi 85">
            <a:extLst>
              <a:ext uri="{FF2B5EF4-FFF2-40B4-BE49-F238E27FC236}">
                <a16:creationId xmlns:a16="http://schemas.microsoft.com/office/drawing/2014/main" id="{E1A6B7DF-2CFD-4B36-8227-5DA7872388D6}"/>
              </a:ext>
            </a:extLst>
          </p:cNvPr>
          <p:cNvSpPr/>
          <p:nvPr/>
        </p:nvSpPr>
        <p:spPr>
          <a:xfrm>
            <a:off x="5615002" y="2725423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Ellipsi 86">
            <a:extLst>
              <a:ext uri="{FF2B5EF4-FFF2-40B4-BE49-F238E27FC236}">
                <a16:creationId xmlns:a16="http://schemas.microsoft.com/office/drawing/2014/main" id="{B9C27EC3-710D-40DD-B9CC-5E1DE81F4C0F}"/>
              </a:ext>
            </a:extLst>
          </p:cNvPr>
          <p:cNvSpPr/>
          <p:nvPr/>
        </p:nvSpPr>
        <p:spPr>
          <a:xfrm>
            <a:off x="6451952" y="2281793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Ellipsi 87">
            <a:extLst>
              <a:ext uri="{FF2B5EF4-FFF2-40B4-BE49-F238E27FC236}">
                <a16:creationId xmlns:a16="http://schemas.microsoft.com/office/drawing/2014/main" id="{85537654-B530-48F0-8668-A2DAB7E3A3A3}"/>
              </a:ext>
            </a:extLst>
          </p:cNvPr>
          <p:cNvSpPr/>
          <p:nvPr/>
        </p:nvSpPr>
        <p:spPr>
          <a:xfrm>
            <a:off x="7263249" y="2736303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89" name="Suora yhdysviiva 88">
            <a:extLst>
              <a:ext uri="{FF2B5EF4-FFF2-40B4-BE49-F238E27FC236}">
                <a16:creationId xmlns:a16="http://schemas.microsoft.com/office/drawing/2014/main" id="{F907EE13-ADE5-449D-8221-E96DF2228CB7}"/>
              </a:ext>
            </a:extLst>
          </p:cNvPr>
          <p:cNvCxnSpPr>
            <a:cxnSpLocks/>
          </p:cNvCxnSpPr>
          <p:nvPr/>
        </p:nvCxnSpPr>
        <p:spPr>
          <a:xfrm flipV="1">
            <a:off x="4822827" y="2776442"/>
            <a:ext cx="852302" cy="13177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uora yhdysviiva 89">
            <a:extLst>
              <a:ext uri="{FF2B5EF4-FFF2-40B4-BE49-F238E27FC236}">
                <a16:creationId xmlns:a16="http://schemas.microsoft.com/office/drawing/2014/main" id="{D92B9747-74A1-4F96-8851-DC01B0400BED}"/>
              </a:ext>
            </a:extLst>
          </p:cNvPr>
          <p:cNvCxnSpPr>
            <a:cxnSpLocks/>
          </p:cNvCxnSpPr>
          <p:nvPr/>
        </p:nvCxnSpPr>
        <p:spPr>
          <a:xfrm flipV="1">
            <a:off x="5671042" y="2316083"/>
            <a:ext cx="830024" cy="45844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uora yhdysviiva 90">
            <a:extLst>
              <a:ext uri="{FF2B5EF4-FFF2-40B4-BE49-F238E27FC236}">
                <a16:creationId xmlns:a16="http://schemas.microsoft.com/office/drawing/2014/main" id="{B47A33E9-B38F-4EE0-A328-CC1991FE6F11}"/>
              </a:ext>
            </a:extLst>
          </p:cNvPr>
          <p:cNvCxnSpPr>
            <a:cxnSpLocks/>
          </p:cNvCxnSpPr>
          <p:nvPr/>
        </p:nvCxnSpPr>
        <p:spPr>
          <a:xfrm>
            <a:off x="6484337" y="2323287"/>
            <a:ext cx="811297" cy="45451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kstiruutu 96">
            <a:extLst>
              <a:ext uri="{FF2B5EF4-FFF2-40B4-BE49-F238E27FC236}">
                <a16:creationId xmlns:a16="http://schemas.microsoft.com/office/drawing/2014/main" id="{F4418E5C-17D2-40C7-B538-6DE9A31639FB}"/>
              </a:ext>
            </a:extLst>
          </p:cNvPr>
          <p:cNvSpPr txBox="1"/>
          <p:nvPr/>
        </p:nvSpPr>
        <p:spPr>
          <a:xfrm>
            <a:off x="8045542" y="1375638"/>
            <a:ext cx="366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Alle 25-v.työttömät</a:t>
            </a:r>
          </a:p>
        </p:txBody>
      </p:sp>
      <p:sp>
        <p:nvSpPr>
          <p:cNvPr id="98" name="Tekstiruutu 97">
            <a:extLst>
              <a:ext uri="{FF2B5EF4-FFF2-40B4-BE49-F238E27FC236}">
                <a16:creationId xmlns:a16="http://schemas.microsoft.com/office/drawing/2014/main" id="{42C40B88-F8CC-4296-B51B-CCA7508B5908}"/>
              </a:ext>
            </a:extLst>
          </p:cNvPr>
          <p:cNvSpPr txBox="1"/>
          <p:nvPr/>
        </p:nvSpPr>
        <p:spPr>
          <a:xfrm>
            <a:off x="8038818" y="1652786"/>
            <a:ext cx="3668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-128"/>
                <a:cs typeface="Arial" panose="020B0604020202020204" pitchFamily="34" charset="0"/>
              </a:rPr>
              <a:t>862</a:t>
            </a:r>
          </a:p>
        </p:txBody>
      </p:sp>
      <p:sp>
        <p:nvSpPr>
          <p:cNvPr id="103" name="Ellipsi 102">
            <a:extLst>
              <a:ext uri="{FF2B5EF4-FFF2-40B4-BE49-F238E27FC236}">
                <a16:creationId xmlns:a16="http://schemas.microsoft.com/office/drawing/2014/main" id="{D1B72979-DF97-459E-A3A7-C609C04A62B7}"/>
              </a:ext>
            </a:extLst>
          </p:cNvPr>
          <p:cNvSpPr/>
          <p:nvPr/>
        </p:nvSpPr>
        <p:spPr>
          <a:xfrm>
            <a:off x="8580138" y="2343108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4" name="Ellipsi 103">
            <a:extLst>
              <a:ext uri="{FF2B5EF4-FFF2-40B4-BE49-F238E27FC236}">
                <a16:creationId xmlns:a16="http://schemas.microsoft.com/office/drawing/2014/main" id="{88698848-BE97-4793-9B66-E8AF9B4FF3F1}"/>
              </a:ext>
            </a:extLst>
          </p:cNvPr>
          <p:cNvSpPr/>
          <p:nvPr/>
        </p:nvSpPr>
        <p:spPr>
          <a:xfrm>
            <a:off x="9409287" y="2634816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5" name="Ellipsi 104">
            <a:extLst>
              <a:ext uri="{FF2B5EF4-FFF2-40B4-BE49-F238E27FC236}">
                <a16:creationId xmlns:a16="http://schemas.microsoft.com/office/drawing/2014/main" id="{1CA9528E-D7B9-4045-8CC9-90C052807476}"/>
              </a:ext>
            </a:extLst>
          </p:cNvPr>
          <p:cNvSpPr/>
          <p:nvPr/>
        </p:nvSpPr>
        <p:spPr>
          <a:xfrm>
            <a:off x="10230157" y="2286085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6" name="Ellipsi 105">
            <a:extLst>
              <a:ext uri="{FF2B5EF4-FFF2-40B4-BE49-F238E27FC236}">
                <a16:creationId xmlns:a16="http://schemas.microsoft.com/office/drawing/2014/main" id="{AE7AD43D-3925-4A5C-A28B-406BD424D1FE}"/>
              </a:ext>
            </a:extLst>
          </p:cNvPr>
          <p:cNvSpPr/>
          <p:nvPr/>
        </p:nvSpPr>
        <p:spPr>
          <a:xfrm>
            <a:off x="11048729" y="2858556"/>
            <a:ext cx="90607" cy="90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7" name="Suora yhdysviiva 106">
            <a:extLst>
              <a:ext uri="{FF2B5EF4-FFF2-40B4-BE49-F238E27FC236}">
                <a16:creationId xmlns:a16="http://schemas.microsoft.com/office/drawing/2014/main" id="{DB8ED872-50C7-4CD0-B905-4E2DE488D4E7}"/>
              </a:ext>
            </a:extLst>
          </p:cNvPr>
          <p:cNvCxnSpPr>
            <a:cxnSpLocks/>
          </p:cNvCxnSpPr>
          <p:nvPr/>
        </p:nvCxnSpPr>
        <p:spPr>
          <a:xfrm>
            <a:off x="8611246" y="2373932"/>
            <a:ext cx="860139" cy="32298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uora yhdysviiva 107">
            <a:extLst>
              <a:ext uri="{FF2B5EF4-FFF2-40B4-BE49-F238E27FC236}">
                <a16:creationId xmlns:a16="http://schemas.microsoft.com/office/drawing/2014/main" id="{705D7CEB-3552-43E6-83C8-DCDC2C66EBE3}"/>
              </a:ext>
            </a:extLst>
          </p:cNvPr>
          <p:cNvCxnSpPr>
            <a:cxnSpLocks/>
          </p:cNvCxnSpPr>
          <p:nvPr/>
        </p:nvCxnSpPr>
        <p:spPr>
          <a:xfrm flipV="1">
            <a:off x="9435848" y="2308879"/>
            <a:ext cx="852597" cy="38905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uora yhdysviiva 108">
            <a:extLst>
              <a:ext uri="{FF2B5EF4-FFF2-40B4-BE49-F238E27FC236}">
                <a16:creationId xmlns:a16="http://schemas.microsoft.com/office/drawing/2014/main" id="{7AED958D-C2F6-4994-B03B-6C6FEFD26353}"/>
              </a:ext>
            </a:extLst>
          </p:cNvPr>
          <p:cNvCxnSpPr>
            <a:cxnSpLocks/>
            <a:endCxn id="106" idx="1"/>
          </p:cNvCxnSpPr>
          <p:nvPr/>
        </p:nvCxnSpPr>
        <p:spPr>
          <a:xfrm>
            <a:off x="10258666" y="2319435"/>
            <a:ext cx="803332" cy="55239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iruutu 23">
            <a:extLst>
              <a:ext uri="{FF2B5EF4-FFF2-40B4-BE49-F238E27FC236}">
                <a16:creationId xmlns:a16="http://schemas.microsoft.com/office/drawing/2014/main" id="{B1E20B03-59EC-2978-4D17-2B60810FAF78}"/>
              </a:ext>
            </a:extLst>
          </p:cNvPr>
          <p:cNvSpPr txBox="1"/>
          <p:nvPr/>
        </p:nvSpPr>
        <p:spPr>
          <a:xfrm>
            <a:off x="11290758" y="6501182"/>
            <a:ext cx="833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</a:rPr>
              <a:t>02/2023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85D8979-852B-8229-27B6-5E939473B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28" y="1539941"/>
            <a:ext cx="11594865" cy="20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464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81B0F2-EDB1-5C10-13A1-84D493AB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6" y="370132"/>
            <a:ext cx="11084169" cy="960625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fi-FI" sz="3600" b="1" dirty="0">
                <a:effectLst/>
                <a:latin typeface="Corbel"/>
                <a:ea typeface="Calibri" panose="020F0502020204030204" pitchFamily="34" charset="0"/>
              </a:rPr>
              <a:t>Työttömyysaste suurimmissa kaupungeissa keskimäärin vuonna 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CDA656-4621-59CD-E22C-3A7C1EBF8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6BAC812D-A8C8-EB4A-A839-AEA0FF0A5EC0}"/>
              </a:ext>
            </a:extLst>
          </p:cNvPr>
          <p:cNvGraphicFramePr>
            <a:graphicFrameLocks/>
          </p:cNvGraphicFramePr>
          <p:nvPr/>
        </p:nvGraphicFramePr>
        <p:xfrm>
          <a:off x="553916" y="1730060"/>
          <a:ext cx="11170302" cy="4863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7A64DEC1-954A-E66E-8D24-D6691CB43E56}"/>
              </a:ext>
            </a:extLst>
          </p:cNvPr>
          <p:cNvSpPr txBox="1"/>
          <p:nvPr/>
        </p:nvSpPr>
        <p:spPr>
          <a:xfrm>
            <a:off x="553916" y="6462821"/>
            <a:ext cx="5995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Arial" pitchFamily="34" charset="0"/>
              </a:rPr>
              <a:t>Lähde: TEM</a:t>
            </a:r>
          </a:p>
        </p:txBody>
      </p:sp>
    </p:spTree>
    <p:extLst>
      <p:ext uri="{BB962C8B-B14F-4D97-AF65-F5344CB8AC3E}">
        <p14:creationId xmlns:p14="http://schemas.microsoft.com/office/powerpoint/2010/main" val="328871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33171" y="371392"/>
            <a:ext cx="7035304" cy="1143000"/>
          </a:xfrm>
        </p:spPr>
        <p:txBody>
          <a:bodyPr/>
          <a:lstStyle/>
          <a:p>
            <a:pPr algn="ctr"/>
            <a:r>
              <a:rPr lang="fi-FI" sz="3200" b="1" dirty="0">
                <a:solidFill>
                  <a:schemeClr val="accent1"/>
                </a:solidFill>
                <a:latin typeface="Corbel" panose="020B0503020204020204" pitchFamily="34" charset="0"/>
              </a:rPr>
              <a:t>Työllisyysaste</a:t>
            </a:r>
            <a:r>
              <a:rPr lang="fi-FI" sz="3200" b="1" cap="all" dirty="0">
                <a:solidFill>
                  <a:schemeClr val="accent1"/>
                </a:solidFill>
                <a:latin typeface="Corbel" panose="020B0503020204020204" pitchFamily="34" charset="0"/>
              </a:rPr>
              <a:t> 2021, %</a:t>
            </a:r>
            <a:br>
              <a:rPr lang="fi-FI" sz="3200" b="1" cap="all" dirty="0">
                <a:solidFill>
                  <a:schemeClr val="accent1"/>
                </a:solidFill>
                <a:latin typeface="Corbel" panose="020B0503020204020204" pitchFamily="34" charset="0"/>
              </a:rPr>
            </a:br>
            <a:r>
              <a:rPr lang="fi-FI" sz="2000" b="0" i="1" dirty="0" err="1">
                <a:solidFill>
                  <a:schemeClr val="tx1"/>
                </a:solidFill>
                <a:latin typeface="Corbel" panose="020B0503020204020204" pitchFamily="34" charset="0"/>
              </a:rPr>
              <a:t>Employment</a:t>
            </a:r>
            <a:r>
              <a:rPr lang="fi-FI" sz="2000" b="0" i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fi-FI" sz="2000" b="0" i="1" dirty="0" err="1">
                <a:solidFill>
                  <a:schemeClr val="tx1"/>
                </a:solidFill>
                <a:latin typeface="Corbel" panose="020B0503020204020204" pitchFamily="34" charset="0"/>
              </a:rPr>
              <a:t>rate</a:t>
            </a:r>
            <a:r>
              <a:rPr lang="fi-FI" sz="2000" b="0" i="1" dirty="0">
                <a:solidFill>
                  <a:schemeClr val="tx1"/>
                </a:solidFill>
                <a:latin typeface="Corbel" panose="020B0503020204020204" pitchFamily="34" charset="0"/>
              </a:rPr>
              <a:t>, %</a:t>
            </a:r>
            <a:endParaRPr lang="fi-FI" sz="2000" b="0" dirty="0">
              <a:latin typeface="Corbel" panose="020B0503020204020204" pitchFamily="34" charset="0"/>
            </a:endParaRPr>
          </a:p>
        </p:txBody>
      </p:sp>
      <p:sp>
        <p:nvSpPr>
          <p:cNvPr id="8" name="Tekstiruutu 1"/>
          <p:cNvSpPr txBox="1">
            <a:spLocks noChangeArrowheads="1"/>
          </p:cNvSpPr>
          <p:nvPr/>
        </p:nvSpPr>
        <p:spPr bwMode="auto">
          <a:xfrm>
            <a:off x="800618" y="6209609"/>
            <a:ext cx="5727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200" dirty="0">
                <a:solidFill>
                  <a:srgbClr val="0F0F0F"/>
                </a:solidFill>
                <a:latin typeface="Arial" charset="0"/>
                <a:ea typeface="ＭＳ Ｐゴシック" pitchFamily="34" charset="-128"/>
              </a:rPr>
              <a:t>Lähde: Tilastokeskus, työssäkäyntitilastot 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11189977" y="6240387"/>
            <a:ext cx="6783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000" dirty="0">
                <a:solidFill>
                  <a:srgbClr val="0F0F0F"/>
                </a:solidFill>
                <a:latin typeface="Arial" pitchFamily="34" charset="0"/>
                <a:ea typeface="ＭＳ Ｐゴシック" pitchFamily="34" charset="-128"/>
              </a:rPr>
              <a:t>12 /2022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D37549-6CEA-C391-C64F-7751DC610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" y="2062575"/>
            <a:ext cx="9569330" cy="3598851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9849740" y="2297081"/>
            <a:ext cx="21899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latin typeface="+mn-lt"/>
              </a:rPr>
              <a:t>Työllisyysaste on </a:t>
            </a:r>
            <a:br>
              <a:rPr lang="fi-FI" sz="1400" b="1" dirty="0">
                <a:latin typeface="+mn-lt"/>
              </a:rPr>
            </a:br>
            <a:r>
              <a:rPr lang="fi-FI" sz="1400" b="1" dirty="0">
                <a:latin typeface="+mn-lt"/>
              </a:rPr>
              <a:t>18-64-vuotiaiden työllisten osuus samanikäisestä väestöstä.</a:t>
            </a:r>
          </a:p>
          <a:p>
            <a:endParaRPr lang="fi-FI" sz="1400" i="1" dirty="0">
              <a:latin typeface="+mn-lt"/>
            </a:endParaRPr>
          </a:p>
          <a:p>
            <a:endParaRPr lang="fi-FI" sz="1400" i="1" dirty="0">
              <a:latin typeface="+mn-lt"/>
            </a:endParaRPr>
          </a:p>
          <a:p>
            <a:r>
              <a:rPr lang="en-US" sz="1400" i="1" dirty="0">
                <a:latin typeface="+mn-lt"/>
              </a:rPr>
              <a:t>The employment rate is the ratio of employed persons aged 18 to 64 to the population of the same age. Source: Employment statistics, Statistics Finland. </a:t>
            </a:r>
            <a:endParaRPr lang="fi-FI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484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 noGrp="1"/>
          </p:cNvSpPr>
          <p:nvPr>
            <p:ph type="title"/>
          </p:nvPr>
        </p:nvSpPr>
        <p:spPr>
          <a:xfrm>
            <a:off x="378823" y="342046"/>
            <a:ext cx="8255725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fi-FI" sz="4400" b="0" spc="-150" dirty="0">
                <a:solidFill>
                  <a:schemeClr val="accent1"/>
                </a:solidFill>
                <a:latin typeface="Corbel" panose="020B0503020204020204" pitchFamily="34" charset="0"/>
              </a:rPr>
              <a:t>Kuopion asuntotuotanto</a:t>
            </a:r>
          </a:p>
          <a:p>
            <a:pPr lvl="0" algn="ctr">
              <a:defRPr/>
            </a:pPr>
            <a:r>
              <a:rPr lang="en-US" sz="1800" b="0" i="1" kern="0" dirty="0">
                <a:solidFill>
                  <a:srgbClr val="0F0F0F"/>
                </a:solidFill>
                <a:latin typeface="Georgia"/>
                <a:ea typeface="ＭＳ Ｐゴシック"/>
              </a:rPr>
              <a:t>Dwelling construction</a:t>
            </a:r>
            <a:endParaRPr kumimoji="0" lang="fi-FI" sz="18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8787732" y="3689173"/>
            <a:ext cx="3265231" cy="148733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fi-FI" sz="2000" b="1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Vuonna 2023 </a:t>
            </a:r>
            <a:br>
              <a:rPr lang="fi-FI" sz="2000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kumimoji="0" lang="fi-FI" sz="200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Asuntoja</a:t>
            </a:r>
            <a:r>
              <a:rPr kumimoji="0" lang="fi-FI" sz="2000" i="0" u="none" strike="noStrike" kern="0" cap="none" spc="0" normalizeH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valmistui 1198 kpl </a:t>
            </a:r>
            <a:br>
              <a:rPr kumimoji="0" lang="fi-FI" sz="2000" i="0" u="none" strike="noStrike" kern="0" cap="none" spc="0" normalizeH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2000" i="0" u="none" strike="noStrike" kern="0" cap="none" spc="0" normalizeH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-Asuntoja m</a:t>
            </a:r>
            <a:r>
              <a:rPr lang="fi-FI" sz="2000" kern="0" baseline="0" dirty="0" err="1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yönnetyissä</a:t>
            </a:r>
            <a:r>
              <a:rPr lang="fi-FI" sz="2000" kern="0" baseline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rakennusluvissa </a:t>
            </a:r>
            <a:r>
              <a:rPr lang="fi-FI" sz="2000" kern="0" dirty="0">
                <a:solidFill>
                  <a:srgbClr val="0F0F0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667 kpl</a:t>
            </a:r>
            <a:endParaRPr kumimoji="0" lang="fi-FI" sz="200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11219535" y="6515953"/>
            <a:ext cx="833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02/.2023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E0ED49A-93F3-2D31-EBEA-21B75A64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684" y="490439"/>
            <a:ext cx="840254" cy="846214"/>
          </a:xfrm>
          <a:prstGeom prst="rect">
            <a:avLst/>
          </a:prstGeom>
        </p:spPr>
      </p:pic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00000000-0008-0000-0000-000008000000}"/>
              </a:ext>
              <a:ext uri="{147F2762-F138-4A5C-976F-8EAC2B608ADB}">
                <a16:predDERef xmlns:a16="http://schemas.microsoft.com/office/drawing/2014/main" pre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415347"/>
              </p:ext>
            </p:extLst>
          </p:nvPr>
        </p:nvGraphicFramePr>
        <p:xfrm>
          <a:off x="537753" y="1681497"/>
          <a:ext cx="8096795" cy="494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5383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iruutu 17">
            <a:extLst>
              <a:ext uri="{FF2B5EF4-FFF2-40B4-BE49-F238E27FC236}">
                <a16:creationId xmlns:a16="http://schemas.microsoft.com/office/drawing/2014/main" id="{7C7FD266-EC75-D212-0D8D-4301DD96553D}"/>
              </a:ext>
            </a:extLst>
          </p:cNvPr>
          <p:cNvSpPr txBox="1"/>
          <p:nvPr/>
        </p:nvSpPr>
        <p:spPr>
          <a:xfrm>
            <a:off x="5802421" y="1862716"/>
            <a:ext cx="1260207" cy="120327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8FFC0D8-8E6F-EC6A-F2F0-948D26A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5" y="332317"/>
            <a:ext cx="11084169" cy="1155801"/>
          </a:xfrm>
        </p:spPr>
        <p:txBody>
          <a:bodyPr/>
          <a:lstStyle/>
          <a:p>
            <a:r>
              <a:rPr lang="fi-FI" dirty="0"/>
              <a:t>Valmistuneet asunnot tilastoalueittain 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0D44F3E-1FDE-A215-6730-332F13958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508A-0C97-414B-8605-029C56254428}" type="slidenum">
              <a:rPr kumimoji="0" lang="en-FI" sz="106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FI" sz="10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420A10A-43A6-7CA3-7B1A-0FB3EF378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437" y="1210497"/>
            <a:ext cx="4209647" cy="564144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079E8A2-C5E1-DC07-131B-963A43B802A8}"/>
              </a:ext>
            </a:extLst>
          </p:cNvPr>
          <p:cNvSpPr txBox="1"/>
          <p:nvPr/>
        </p:nvSpPr>
        <p:spPr>
          <a:xfrm>
            <a:off x="209549" y="6484014"/>
            <a:ext cx="562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Tietolähde: Taavi karttapalvelu, 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Facta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kuntarekisterit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39C24E4-F992-711C-B332-B72ECAF33BA7}"/>
              </a:ext>
            </a:extLst>
          </p:cNvPr>
          <p:cNvSpPr txBox="1"/>
          <p:nvPr/>
        </p:nvSpPr>
        <p:spPr>
          <a:xfrm>
            <a:off x="8086725" y="5724525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53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0721CA9-701A-DCF8-2D92-7687E6DD56D5}"/>
              </a:ext>
            </a:extLst>
          </p:cNvPr>
          <p:cNvSpPr txBox="1"/>
          <p:nvPr/>
        </p:nvSpPr>
        <p:spPr>
          <a:xfrm>
            <a:off x="9994034" y="3846551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43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C82665D-875C-D5B2-8E65-40147881DA7C}"/>
              </a:ext>
            </a:extLst>
          </p:cNvPr>
          <p:cNvSpPr txBox="1"/>
          <p:nvPr/>
        </p:nvSpPr>
        <p:spPr>
          <a:xfrm>
            <a:off x="10599016" y="4643870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36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30F5A41-F311-FD66-25C3-5DFE1F1A9505}"/>
              </a:ext>
            </a:extLst>
          </p:cNvPr>
          <p:cNvSpPr txBox="1"/>
          <p:nvPr/>
        </p:nvSpPr>
        <p:spPr>
          <a:xfrm>
            <a:off x="9533260" y="5013202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42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D05451D-6C36-FD3A-E424-CCF04FBA3EDF}"/>
              </a:ext>
            </a:extLst>
          </p:cNvPr>
          <p:cNvSpPr txBox="1"/>
          <p:nvPr/>
        </p:nvSpPr>
        <p:spPr>
          <a:xfrm>
            <a:off x="8844683" y="2366298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173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69299BA-76E7-8E1A-CC01-8CA589394074}"/>
              </a:ext>
            </a:extLst>
          </p:cNvPr>
          <p:cNvSpPr txBox="1"/>
          <p:nvPr/>
        </p:nvSpPr>
        <p:spPr>
          <a:xfrm>
            <a:off x="9368558" y="3001757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153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FA22BEA-61BD-0E1F-87CC-BF7FDC1ADDD9}"/>
              </a:ext>
            </a:extLst>
          </p:cNvPr>
          <p:cNvSpPr txBox="1"/>
          <p:nvPr/>
        </p:nvSpPr>
        <p:spPr>
          <a:xfrm>
            <a:off x="9732096" y="2760899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575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A51F9A7-6780-AF03-1AB5-89F8C391FA9F}"/>
              </a:ext>
            </a:extLst>
          </p:cNvPr>
          <p:cNvSpPr txBox="1"/>
          <p:nvPr/>
        </p:nvSpPr>
        <p:spPr>
          <a:xfrm>
            <a:off x="9106620" y="1532353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42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AEDC913-5C83-B765-06A7-F455A0287425}"/>
              </a:ext>
            </a:extLst>
          </p:cNvPr>
          <p:cNvSpPr txBox="1"/>
          <p:nvPr/>
        </p:nvSpPr>
        <p:spPr>
          <a:xfrm>
            <a:off x="5827717" y="2478537"/>
            <a:ext cx="123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1198 asuntoa valmistui 2023</a:t>
            </a:r>
          </a:p>
        </p:txBody>
      </p:sp>
      <p:pic>
        <p:nvPicPr>
          <p:cNvPr id="19" name="chart">
            <a:extLst>
              <a:ext uri="{FF2B5EF4-FFF2-40B4-BE49-F238E27FC236}">
                <a16:creationId xmlns:a16="http://schemas.microsoft.com/office/drawing/2014/main" id="{267DD91B-770E-3B6A-23A1-577D88C7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123" y="2019553"/>
            <a:ext cx="438508" cy="52322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19E8899-8932-8AA2-474F-DE446BF9BB3C}"/>
              </a:ext>
            </a:extLst>
          </p:cNvPr>
          <p:cNvSpPr txBox="1"/>
          <p:nvPr/>
        </p:nvSpPr>
        <p:spPr>
          <a:xfrm>
            <a:off x="8937577" y="3310093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31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268AFBD8-84DC-CA26-FA1B-1A08BD7E4CB6}"/>
              </a:ext>
            </a:extLst>
          </p:cNvPr>
          <p:cNvGraphicFramePr>
            <a:graphicFrameLocks/>
          </p:cNvGraphicFramePr>
          <p:nvPr/>
        </p:nvGraphicFramePr>
        <p:xfrm>
          <a:off x="209548" y="1210497"/>
          <a:ext cx="7054185" cy="498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0724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F7CCEC1C-9D54-4CF3-81CC-E91D86341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03505"/>
              </p:ext>
            </p:extLst>
          </p:nvPr>
        </p:nvGraphicFramePr>
        <p:xfrm>
          <a:off x="2206301" y="1338131"/>
          <a:ext cx="8014937" cy="5221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tsikko 1"/>
          <p:cNvSpPr txBox="1">
            <a:spLocks/>
          </p:cNvSpPr>
          <p:nvPr/>
        </p:nvSpPr>
        <p:spPr>
          <a:xfrm>
            <a:off x="0" y="422060"/>
            <a:ext cx="12194856" cy="914593"/>
          </a:xfrm>
          <a:prstGeom prst="rect">
            <a:avLst/>
          </a:prstGeom>
        </p:spPr>
        <p:txBody>
          <a:bodyPr vert="horz" lIns="121885" tIns="60942" rIns="121885" bIns="60942" rtlCol="0" anchor="ctr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-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 pitchFamily="34" charset="0"/>
              </a:rPr>
              <a:t>Valmistuneiden asuntojen hallintamuodot 2023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11481935" y="6435940"/>
            <a:ext cx="586002" cy="24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</a:rPr>
              <a:t>1/2024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2E6A871-FCC3-1796-0B48-9D1133ACF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1808" y="490439"/>
            <a:ext cx="840254" cy="8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2671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1957594"/>
              </p:ext>
            </p:extLst>
          </p:nvPr>
        </p:nvGraphicFramePr>
        <p:xfrm>
          <a:off x="539869" y="1624965"/>
          <a:ext cx="8419404" cy="4858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tsikko 1"/>
          <p:cNvSpPr txBox="1">
            <a:spLocks noGrp="1"/>
          </p:cNvSpPr>
          <p:nvPr>
            <p:ph type="title"/>
          </p:nvPr>
        </p:nvSpPr>
        <p:spPr>
          <a:xfrm>
            <a:off x="539869" y="97110"/>
            <a:ext cx="7060301" cy="1383396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500" dirty="0">
                <a:solidFill>
                  <a:schemeClr val="accent1"/>
                </a:solidFill>
                <a:latin typeface="Corbel" panose="020B0503020204020204" pitchFamily="34" charset="0"/>
              </a:rPr>
              <a:t>Asuntorakentaminen 1962 - 2023</a:t>
            </a:r>
            <a:endParaRPr lang="fi-FI" sz="3500" cap="all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00" b="0" i="1" kern="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+mn-cs"/>
              </a:rPr>
              <a:t>Dwelling Construction (31.12.)</a:t>
            </a:r>
            <a:endParaRPr lang="fi-FI" sz="3200" dirty="0">
              <a:latin typeface="Corbel" panose="020B0503020204020204" pitchFamily="34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9271000" y="2612687"/>
            <a:ext cx="2743079" cy="375487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Lähiörakentaminen alkoi 1960-luvulla Puijonlaaksossa.</a:t>
            </a: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1980-luvulta alkaen rakennettiin Neulamäki, 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Jynkkä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 ja 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Petosen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 tytärkaupunki.</a:t>
            </a: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1990-luvun alun lamavuodet vähensivät  asuntorakentamista.</a:t>
            </a: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Vuodesta 2011 alkaen on valmistunut 800 – 1300 asuntoa vuodessa.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</a:endParaRPr>
          </a:p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</a:rPr>
              <a:t>Vuosi 2018 oli ennätysvuosi, jolloin valmistui noin 1800 asuntoa. </a:t>
            </a:r>
          </a:p>
        </p:txBody>
      </p:sp>
      <p:sp>
        <p:nvSpPr>
          <p:cNvPr id="9" name="Suorakulmio 8"/>
          <p:cNvSpPr/>
          <p:nvPr/>
        </p:nvSpPr>
        <p:spPr>
          <a:xfrm>
            <a:off x="11061808" y="6483891"/>
            <a:ext cx="683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Corbel" panose="020B0503020204020204" pitchFamily="34" charset="0"/>
                <a:ea typeface="ＭＳ Ｐゴシック" pitchFamily="34" charset="-128"/>
              </a:rPr>
              <a:t>01/2024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A970380-4263-D21D-8B95-1BCF4988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808" y="490439"/>
            <a:ext cx="840254" cy="846214"/>
          </a:xfrm>
          <a:prstGeom prst="rect">
            <a:avLst/>
          </a:prstGeom>
        </p:spPr>
      </p:pic>
      <p:sp>
        <p:nvSpPr>
          <p:cNvPr id="10" name="Kuvatekstiellipsi 9"/>
          <p:cNvSpPr/>
          <p:nvPr/>
        </p:nvSpPr>
        <p:spPr>
          <a:xfrm>
            <a:off x="7685930" y="1213556"/>
            <a:ext cx="2290497" cy="647169"/>
          </a:xfrm>
          <a:prstGeom prst="wedgeEllipseCallout">
            <a:avLst>
              <a:gd name="adj1" fmla="val -5155"/>
              <a:gd name="adj2" fmla="val 331575"/>
            </a:avLst>
          </a:prstGeom>
          <a:solidFill>
            <a:schemeClr val="bg1">
              <a:alpha val="61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800" b="1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1198 </a:t>
            </a:r>
            <a:r>
              <a:rPr lang="fi-FI" sz="1800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asuntoa valmistui </a:t>
            </a:r>
            <a:r>
              <a:rPr lang="fi-FI" sz="1800" b="1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729412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4445" y="1933733"/>
            <a:ext cx="1264836" cy="1126014"/>
          </a:xfrm>
          <a:prstGeom prst="rect">
            <a:avLst/>
          </a:prstGeom>
        </p:spPr>
      </p:pic>
      <p:sp>
        <p:nvSpPr>
          <p:cNvPr id="16" name="Otsikko 15">
            <a:extLst>
              <a:ext uri="{FF2B5EF4-FFF2-40B4-BE49-F238E27FC236}">
                <a16:creationId xmlns:a16="http://schemas.microsoft.com/office/drawing/2014/main" id="{19E347BC-18F2-4CC1-95DC-2F047BA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32" y="416199"/>
            <a:ext cx="11084169" cy="593817"/>
          </a:xfrm>
        </p:spPr>
        <p:txBody>
          <a:bodyPr>
            <a:normAutofit fontScale="90000"/>
          </a:bodyPr>
          <a:lstStyle/>
          <a:p>
            <a:r>
              <a:rPr lang="fi-FI" kern="0" dirty="0">
                <a:solidFill>
                  <a:schemeClr val="accent1"/>
                </a:solidFill>
                <a:latin typeface="Corbel" panose="020B0503020204020204" pitchFamily="34" charset="0"/>
                <a:ea typeface="ＭＳ Ｐゴシック"/>
                <a:cs typeface="Times New Roman"/>
              </a:rPr>
              <a:t>Kuopion maaseutualue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377032" y="1224644"/>
            <a:ext cx="7049004" cy="2760492"/>
          </a:xfrm>
        </p:spPr>
        <p:txBody>
          <a:bodyPr>
            <a:normAutofit/>
          </a:bodyPr>
          <a:lstStyle/>
          <a:p>
            <a:pPr marL="0" indent="0" defTabSz="715963">
              <a:buNone/>
            </a:pPr>
            <a:r>
              <a:rPr lang="fi-FI" dirty="0"/>
              <a:t>   </a:t>
            </a:r>
            <a:r>
              <a:rPr lang="fi-FI" dirty="0">
                <a:latin typeface="Corbel" panose="020B0503020204020204" pitchFamily="34" charset="0"/>
              </a:rPr>
              <a:t>1350 	maaseudulla toimivaa yritystä</a:t>
            </a:r>
            <a:br>
              <a:rPr lang="fi-FI" dirty="0">
                <a:latin typeface="Corbel" panose="020B0503020204020204" pitchFamily="34" charset="0"/>
              </a:rPr>
            </a:br>
            <a:r>
              <a:rPr lang="fi-FI" dirty="0">
                <a:latin typeface="Corbel" panose="020B0503020204020204" pitchFamily="34" charset="0"/>
              </a:rPr>
              <a:t>     654 	maatalous- ja puutarhayritystä 2022 </a:t>
            </a:r>
            <a:br>
              <a:rPr lang="fi-FI" dirty="0">
                <a:latin typeface="Corbel" panose="020B0503020204020204" pitchFamily="34" charset="0"/>
              </a:rPr>
            </a:br>
            <a:r>
              <a:rPr lang="fi-FI" dirty="0">
                <a:latin typeface="Corbel" panose="020B0503020204020204" pitchFamily="34" charset="0"/>
              </a:rPr>
              <a:t>     647	tilaa 2022</a:t>
            </a:r>
            <a:br>
              <a:rPr lang="fi-FI" dirty="0">
                <a:latin typeface="Corbel" panose="020B0503020204020204" pitchFamily="34" charset="0"/>
              </a:rPr>
            </a:br>
            <a:r>
              <a:rPr lang="fi-FI" dirty="0">
                <a:latin typeface="Corbel" panose="020B0503020204020204" pitchFamily="34" charset="0"/>
              </a:rPr>
              <a:t>32 900 ha  viljelymaata 2021 </a:t>
            </a:r>
          </a:p>
          <a:p>
            <a:pPr marL="0" indent="0" defTabSz="674688">
              <a:buNone/>
            </a:pPr>
            <a:r>
              <a:rPr lang="fi-FI" dirty="0">
                <a:latin typeface="Corbel" panose="020B0503020204020204" pitchFamily="34" charset="0"/>
              </a:rPr>
              <a:t>   4887 	 työpaikkaa maaseudulla 2021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5" y="3985136"/>
            <a:ext cx="1953885" cy="2454399"/>
          </a:xfrm>
          <a:prstGeom prst="rect">
            <a:avLst/>
          </a:prstGeom>
        </p:spPr>
      </p:pic>
      <p:pic>
        <p:nvPicPr>
          <p:cNvPr id="11" name="Kuva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91290" y="2174365"/>
            <a:ext cx="1038284" cy="733251"/>
          </a:xfrm>
          <a:prstGeom prst="rect">
            <a:avLst/>
          </a:prstGeom>
        </p:spPr>
      </p:pic>
      <p:sp>
        <p:nvSpPr>
          <p:cNvPr id="7" name="Tekstiruutu 6" descr="Kesämökit 10 850 eniten Suomessa 2019.&#10;"/>
          <p:cNvSpPr txBox="1"/>
          <p:nvPr/>
        </p:nvSpPr>
        <p:spPr>
          <a:xfrm>
            <a:off x="7967511" y="1728532"/>
            <a:ext cx="3791191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srgbClr val="0F0F0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Kesämökit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10 500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/>
              </a:rPr>
              <a:t>        2022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/>
              </a:rPr>
              <a:t> </a:t>
            </a:r>
            <a:b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</a:b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  mökkivaltaisin kunta</a:t>
            </a:r>
            <a:endParaRPr kumimoji="0" lang="fi-FI" sz="2800" b="1" i="0" u="none" strike="noStrike" kern="1200" cap="none" spc="0" normalizeH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uorakulmio 1" descr="Kesämökit 10 850 eniten Suomessa&#10;2019.&#10;&#10;"/>
          <p:cNvSpPr/>
          <p:nvPr/>
        </p:nvSpPr>
        <p:spPr>
          <a:xfrm>
            <a:off x="7911245" y="1488469"/>
            <a:ext cx="3903724" cy="2296008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tx2"/>
                </a:solidFill>
              </a:ln>
              <a:noFill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3881769" y="4169772"/>
            <a:ext cx="3786872" cy="1969770"/>
          </a:xfrm>
          <a:prstGeom prst="rect">
            <a:avLst/>
          </a:prstGeom>
          <a:ln>
            <a:solidFill>
              <a:schemeClr val="tx2">
                <a:lumMod val="9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Maidon tuotanto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 </a:t>
            </a:r>
            <a:br>
              <a:rPr lang="fi-FI" sz="2800" b="1" dirty="0">
                <a:latin typeface="Corbel" panose="020B0503020204020204" pitchFamily="34" charset="0"/>
                <a:cs typeface="Arial" pitchFamily="34" charset="0"/>
              </a:rPr>
            </a:b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68,7 milj. litraa </a:t>
            </a:r>
            <a:endParaRPr lang="fi-FI" sz="2800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eniten</a:t>
            </a: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 </a:t>
            </a: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Suomessa </a:t>
            </a:r>
            <a:endParaRPr lang="fi-FI" sz="2800" b="1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ea typeface="ＭＳ Ｐゴシック"/>
                <a:cs typeface="Arial"/>
              </a:rPr>
              <a:t>2022 </a:t>
            </a:r>
            <a:endParaRPr lang="fi-FI" sz="2800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7911245" y="4158486"/>
            <a:ext cx="3903724" cy="196977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cs typeface="Arial" pitchFamily="34" charset="0"/>
              </a:rPr>
              <a:t>Naudanlihan tuotanto</a:t>
            </a:r>
            <a:b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</a:b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  <a:t>3,1 milj. kg </a:t>
            </a: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b="1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  <a:t>2. eniten Suomessa</a:t>
            </a:r>
          </a:p>
          <a:p>
            <a:pPr algn="ctr">
              <a:spcBef>
                <a:spcPts val="624"/>
              </a:spcBef>
              <a:buClr>
                <a:schemeClr val="tx1"/>
              </a:buClr>
              <a:buSzPct val="100000"/>
              <a:defRPr/>
            </a:pPr>
            <a:r>
              <a:rPr lang="fi-FI" sz="2800" dirty="0">
                <a:solidFill>
                  <a:srgbClr val="0F0F0F"/>
                </a:solidFill>
                <a:latin typeface="Corbel" panose="020B0503020204020204" pitchFamily="34" charset="0"/>
                <a:cs typeface="Arial" pitchFamily="34" charset="0"/>
              </a:rPr>
              <a:t>2022</a:t>
            </a:r>
            <a:endParaRPr lang="fi-FI" sz="2800" b="1" dirty="0">
              <a:solidFill>
                <a:srgbClr val="0F0F0F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E5C01BC-2DD9-41E8-AE8C-01B91B0B946A}"/>
              </a:ext>
            </a:extLst>
          </p:cNvPr>
          <p:cNvSpPr txBox="1"/>
          <p:nvPr/>
        </p:nvSpPr>
        <p:spPr>
          <a:xfrm>
            <a:off x="11263090" y="6390309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12/2023</a:t>
            </a:r>
          </a:p>
        </p:txBody>
      </p:sp>
    </p:spTree>
    <p:extLst>
      <p:ext uri="{BB962C8B-B14F-4D97-AF65-F5344CB8AC3E}">
        <p14:creationId xmlns:p14="http://schemas.microsoft.com/office/powerpoint/2010/main" val="2342305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B8E2540-91D3-AAE9-2C9F-45F85EDBB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709204" y="813134"/>
            <a:ext cx="3482796" cy="5773298"/>
          </a:xfrm>
          <a:prstGeom prst="rect">
            <a:avLst/>
          </a:prstGeom>
        </p:spPr>
      </p:pic>
      <p:sp>
        <p:nvSpPr>
          <p:cNvPr id="18445" name="Title 1">
            <a:extLst>
              <a:ext uri="{FF2B5EF4-FFF2-40B4-BE49-F238E27FC236}">
                <a16:creationId xmlns:a16="http://schemas.microsoft.com/office/drawing/2014/main" id="{55C12B9C-592C-40C4-7C8A-CE0B4995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6" y="595128"/>
            <a:ext cx="6160821" cy="1155784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  <a:t>Väestö, alue, sijainti</a:t>
            </a:r>
            <a:endParaRPr lang="en-US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1C78B202-6A34-ED58-6219-BF755A399EBD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75F299C-0BC6-4CA9-BF3C-D534151B7EAF}" type="datetime1">
              <a:rPr kumimoji="0" lang="fi-FI" altLang="fi-FI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</a:rPr>
              <a:pPr marL="0" marR="0" lvl="0" indent="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1.2.2024</a:t>
            </a:fld>
            <a:endParaRPr kumimoji="0" lang="LID4096" altLang="fi-FI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8437" name="Slide Number Placeholder 5">
            <a:extLst>
              <a:ext uri="{FF2B5EF4-FFF2-40B4-BE49-F238E27FC236}">
                <a16:creationId xmlns:a16="http://schemas.microsoft.com/office/drawing/2014/main" id="{BD626B71-C904-E077-8C59-4CB30722E377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D92FB8-C075-43E7-B14A-E0E4B1C683A2}" type="slidenum">
              <a:rPr kumimoji="0" lang="en-FI" altLang="fi-FI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pPr marL="0" marR="0" lvl="0" indent="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FI" altLang="fi-FI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A1CF33EE-A97D-F83D-2FE7-A18AF4381A5E}"/>
              </a:ext>
            </a:extLst>
          </p:cNvPr>
          <p:cNvSpPr/>
          <p:nvPr/>
        </p:nvSpPr>
        <p:spPr bwMode="auto">
          <a:xfrm>
            <a:off x="701598" y="1999844"/>
            <a:ext cx="6013139" cy="45865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Suomen 8. suurin kaupunki</a:t>
            </a:r>
          </a:p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Noin 124 000 asukasta 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About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 124 000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/>
                <a:cs typeface="Verdana" panose="020B0604030504040204" pitchFamily="34" charset="0"/>
              </a:rPr>
              <a:t>capita</a:t>
            </a:r>
            <a:endParaRPr lang="fi-FI" sz="2000" i="1" kern="0" dirty="0">
              <a:solidFill>
                <a:schemeClr val="accent5"/>
              </a:solidFill>
              <a:latin typeface="Corbel" panose="020B0503020204020204" pitchFamily="34" charset="0"/>
              <a:ea typeface="Verdana"/>
              <a:cs typeface="Verdana" panose="020B0604030504040204" pitchFamily="34" charset="0"/>
            </a:endParaRPr>
          </a:p>
          <a:p>
            <a:pPr marL="285750" indent="-285750" defTabSz="449263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Työssäkäyntialueella 170 000 asukasta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Travel-to-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170 000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lang="fi-FI" sz="2000" i="1" kern="0" dirty="0">
              <a:solidFill>
                <a:schemeClr val="accent5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Asukastiheys noin 37,8 asukasta / maa-km²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density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37,8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inhabitans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000" i="1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</a:t>
            </a:r>
            <a:r>
              <a:rPr lang="fi-FI" sz="2000" i="1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km</a:t>
            </a:r>
            <a:r>
              <a:rPr lang="fi-FI" sz="2000" i="1" baseline="30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fi-FI" sz="2000" i="1" kern="0" dirty="0">
              <a:solidFill>
                <a:schemeClr val="accent5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Rantaviiva 6340 km, järviä noin 900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Shoreline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6340 km, </a:t>
            </a:r>
            <a:r>
              <a:rPr lang="fi-FI" sz="2000" i="1" kern="0" dirty="0" err="1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900</a:t>
            </a:r>
          </a:p>
          <a:p>
            <a:pPr marL="285750" indent="-28575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l"/>
              <a:defRPr/>
            </a:pP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Pinta-ala 4326 </a:t>
            </a:r>
            <a:r>
              <a:rPr lang="fi-FI" sz="2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km²</a:t>
            </a: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maapinta-ala 3241 km</a:t>
            </a:r>
            <a:r>
              <a:rPr lang="fi-FI" sz="2000" kern="0" cap="small" baseline="30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i="1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4326 km</a:t>
            </a:r>
            <a:r>
              <a:rPr lang="fi-FI" sz="2000" i="1" kern="0" baseline="30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fi-FI" sz="2000" kern="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i-FI" sz="2000" i="1" kern="0" baseline="30000" dirty="0">
              <a:solidFill>
                <a:schemeClr val="accent5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E22BF4B2-9CA3-7D21-1FB0-E9EA1D5C1026}"/>
              </a:ext>
            </a:extLst>
          </p:cNvPr>
          <p:cNvSpPr txBox="1">
            <a:spLocks/>
          </p:cNvSpPr>
          <p:nvPr/>
        </p:nvSpPr>
        <p:spPr>
          <a:xfrm>
            <a:off x="553916" y="1357902"/>
            <a:ext cx="5284763" cy="517476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i-FI" sz="1800" b="0" i="1" dirty="0" err="1">
                <a:solidFill>
                  <a:schemeClr val="tx1"/>
                </a:solidFill>
                <a:latin typeface="Georgia"/>
                <a:ea typeface="ＭＳ Ｐゴシック" charset="-128"/>
              </a:rPr>
              <a:t>Population</a:t>
            </a:r>
            <a:r>
              <a:rPr lang="fi-FI" sz="1800" b="0" i="1" dirty="0">
                <a:solidFill>
                  <a:schemeClr val="tx1"/>
                </a:solidFill>
                <a:latin typeface="Georgia"/>
                <a:ea typeface="ＭＳ Ｐゴシック" charset="-128"/>
              </a:rPr>
              <a:t>, </a:t>
            </a:r>
            <a:r>
              <a:rPr lang="fi-FI" sz="1800" b="0" i="1" dirty="0" err="1">
                <a:solidFill>
                  <a:schemeClr val="tx1"/>
                </a:solidFill>
                <a:latin typeface="Georgia"/>
                <a:ea typeface="ＭＳ Ｐゴシック" charset="-128"/>
              </a:rPr>
              <a:t>areal</a:t>
            </a:r>
            <a:r>
              <a:rPr lang="fi-FI" sz="1800" b="0" i="1" dirty="0">
                <a:solidFill>
                  <a:schemeClr val="tx1"/>
                </a:solidFill>
                <a:latin typeface="Georgia"/>
                <a:ea typeface="ＭＳ Ｐゴシック" charset="-128"/>
              </a:rPr>
              <a:t> and </a:t>
            </a:r>
            <a:r>
              <a:rPr lang="fi-FI" sz="1800" b="0" i="1" dirty="0" err="1">
                <a:solidFill>
                  <a:schemeClr val="tx1"/>
                </a:solidFill>
                <a:latin typeface="Georgia"/>
                <a:ea typeface="ＭＳ Ｐゴシック" charset="-128"/>
              </a:rPr>
              <a:t>location</a:t>
            </a:r>
            <a:endParaRPr lang="fi-FI" sz="3200" b="0" dirty="0">
              <a:solidFill>
                <a:schemeClr val="tx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C31BFB5-5417-81BC-2546-E3994BDF8467}"/>
              </a:ext>
            </a:extLst>
          </p:cNvPr>
          <p:cNvSpPr txBox="1"/>
          <p:nvPr/>
        </p:nvSpPr>
        <p:spPr>
          <a:xfrm>
            <a:off x="6834852" y="4538297"/>
            <a:ext cx="1733202" cy="1477328"/>
          </a:xfrm>
          <a:prstGeom prst="rect">
            <a:avLst/>
          </a:prstGeom>
          <a:noFill/>
          <a:ln>
            <a:solidFill>
              <a:srgbClr val="C5CAD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Corbel" panose="020B0503020204020204" pitchFamily="34" charset="0"/>
              </a:rPr>
              <a:t>Maapinta-ala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</a:rPr>
              <a:t>75 %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Corbel" panose="020B0503020204020204" pitchFamily="34" charset="0"/>
              </a:rPr>
              <a:t>vesialue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rbel" panose="020B0503020204020204" pitchFamily="34" charset="0"/>
              </a:rPr>
              <a:t>25 %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Corbel" panose="020B0503020204020204" pitchFamily="34" charset="0"/>
              </a:rPr>
              <a:t>pinta-alasta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1FBCE149-7555-EC12-BA6D-44F45739C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91711" y="4545912"/>
            <a:ext cx="645040" cy="432488"/>
          </a:xfrm>
          <a:prstGeom prst="ellipse">
            <a:avLst/>
          </a:prstGeom>
          <a:noFill/>
          <a:ln w="9525" cap="flat" cmpd="sng" algn="ctr">
            <a:solidFill>
              <a:srgbClr val="E27EDB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97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 noGrp="1"/>
          </p:cNvSpPr>
          <p:nvPr>
            <p:ph type="title"/>
          </p:nvPr>
        </p:nvSpPr>
        <p:spPr>
          <a:xfrm>
            <a:off x="553915" y="408888"/>
            <a:ext cx="11084169" cy="1155801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fi-FI" sz="4000" dirty="0">
                <a:solidFill>
                  <a:schemeClr val="accent1"/>
                </a:solidFill>
                <a:latin typeface="+mn-lt"/>
                <a:ea typeface="Verdana"/>
              </a:rPr>
              <a:t>Kesämökit</a:t>
            </a:r>
            <a:r>
              <a:rPr lang="fi-FI" sz="4000" cap="all" dirty="0">
                <a:solidFill>
                  <a:schemeClr val="accent1"/>
                </a:solidFill>
                <a:latin typeface="+mn-lt"/>
                <a:ea typeface="Verdana"/>
              </a:rPr>
              <a:t> 31.12.2022, </a:t>
            </a:r>
            <a:r>
              <a:rPr lang="fi-FI" sz="4000" dirty="0">
                <a:solidFill>
                  <a:schemeClr val="accent1"/>
                </a:solidFill>
                <a:latin typeface="+mn-lt"/>
                <a:ea typeface="Verdana"/>
              </a:rPr>
              <a:t>10 kuntaa, joissa eniten</a:t>
            </a:r>
            <a:br>
              <a:rPr lang="fi-FI" sz="3100" cap="all" dirty="0"/>
            </a:br>
            <a:r>
              <a:rPr lang="en-US" sz="1800" b="0" i="1" kern="0" cap="all" dirty="0" err="1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  <a:t>H</a:t>
            </a:r>
            <a:r>
              <a:rPr lang="en-US" sz="1800" b="0" i="1" kern="0" dirty="0" err="1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  <a:t>olidayhomes</a:t>
            </a:r>
            <a:r>
              <a:rPr lang="en-US" sz="1800" b="0" i="1" kern="0" dirty="0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  <a:t> and cottages 31.12.2022</a:t>
            </a:r>
            <a:endParaRPr lang="fi-FI" sz="1800" dirty="0"/>
          </a:p>
        </p:txBody>
      </p:sp>
      <p:sp>
        <p:nvSpPr>
          <p:cNvPr id="7" name="Tekstiruutu 1"/>
          <p:cNvSpPr txBox="1">
            <a:spLocks noChangeArrowheads="1"/>
          </p:cNvSpPr>
          <p:nvPr/>
        </p:nvSpPr>
        <p:spPr bwMode="auto">
          <a:xfrm>
            <a:off x="1337363" y="6499919"/>
            <a:ext cx="18119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Lähde: Tilastokeskus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985341" y="6434675"/>
            <a:ext cx="600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+mn-lt"/>
                <a:ea typeface="ＭＳ Ｐゴシック" pitchFamily="34" charset="-128"/>
              </a:rPr>
              <a:t>2/2023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9437502" y="4579617"/>
            <a:ext cx="250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/>
              <a:t>”Kuopio on Suomen mökkivaltaisin kunta”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91192" y="1791088"/>
            <a:ext cx="1264836" cy="1126014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9437502" y="2816893"/>
            <a:ext cx="2415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Kesämökit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10 500</a:t>
            </a:r>
            <a:br>
              <a:rPr lang="fi-FI" b="1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</a:br>
            <a:r>
              <a:rPr lang="fi-FI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2022</a:t>
            </a:r>
            <a:r>
              <a:rPr lang="fi-FI" b="1" dirty="0">
                <a:solidFill>
                  <a:srgbClr val="0F0F0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uorakulmio 5"/>
          <p:cNvSpPr/>
          <p:nvPr/>
        </p:nvSpPr>
        <p:spPr>
          <a:xfrm>
            <a:off x="9437502" y="1791088"/>
            <a:ext cx="2415582" cy="2309221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noFill/>
            </a:endParaRPr>
          </a:p>
        </p:txBody>
      </p:sp>
      <p:graphicFrame>
        <p:nvGraphicFramePr>
          <p:cNvPr id="11" name="Kaavio 10">
            <a:extLst>
              <a:ext uri="{FF2B5EF4-FFF2-40B4-BE49-F238E27FC236}">
                <a16:creationId xmlns:a16="http://schemas.microsoft.com/office/drawing/2014/main" id="{5B7FEDE2-AB1E-4375-AE4B-11B79E07C2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097764"/>
              </p:ext>
            </p:extLst>
          </p:nvPr>
        </p:nvGraphicFramePr>
        <p:xfrm>
          <a:off x="1502463" y="1740908"/>
          <a:ext cx="7376083" cy="461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9446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 noGrp="1"/>
          </p:cNvSpPr>
          <p:nvPr>
            <p:ph type="title"/>
          </p:nvPr>
        </p:nvSpPr>
        <p:spPr>
          <a:xfrm>
            <a:off x="553914" y="406059"/>
            <a:ext cx="11084169" cy="1103524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 fontScale="92500"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4300" b="0" dirty="0">
                <a:solidFill>
                  <a:schemeClr val="accent1"/>
                </a:solidFill>
                <a:latin typeface="Corbel" panose="020B0503020204020204" pitchFamily="34" charset="0"/>
              </a:rPr>
              <a:t>Kuopion kehitys</a:t>
            </a:r>
            <a:br>
              <a:rPr lang="fi-FI" sz="3500" cap="all" dirty="0"/>
            </a:br>
            <a:r>
              <a:rPr lang="en-US" sz="1800" b="0" i="1" kern="0" dirty="0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  <a:t>Development of Kuopio</a:t>
            </a:r>
            <a:endParaRPr lang="fi-FI" sz="3200" dirty="0"/>
          </a:p>
        </p:txBody>
      </p:sp>
      <p:sp>
        <p:nvSpPr>
          <p:cNvPr id="7" name="Suorakulmio 6"/>
          <p:cNvSpPr/>
          <p:nvPr/>
        </p:nvSpPr>
        <p:spPr>
          <a:xfrm>
            <a:off x="10938430" y="6451941"/>
            <a:ext cx="78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ea typeface="ＭＳ Ｐゴシック" pitchFamily="34" charset="-128"/>
              </a:rPr>
              <a:t>3.1.2024</a:t>
            </a:r>
            <a:endParaRPr lang="fi-FI" sz="1200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4908E69-F2A0-DC2D-D36C-24C9878BB218}"/>
              </a:ext>
            </a:extLst>
          </p:cNvPr>
          <p:cNvSpPr txBox="1"/>
          <p:nvPr/>
        </p:nvSpPr>
        <p:spPr>
          <a:xfrm>
            <a:off x="795337" y="5452612"/>
            <a:ext cx="6097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i="1" u="none" strike="noStrike" dirty="0">
                <a:effectLst/>
                <a:latin typeface="Corbel" panose="020B0503020204020204" pitchFamily="34" charset="0"/>
              </a:rPr>
              <a:t>Lähteet: Väestörekisterikeskus, Kuntarekisterit, Tilastokeskus,  Työ- ja elinkeinoministeriö</a:t>
            </a:r>
            <a:r>
              <a:rPr lang="fi-FI" sz="1200" dirty="0"/>
              <a:t> 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B9570233-48D3-8710-6111-06A127913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83" y="1876135"/>
            <a:ext cx="106013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95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869320"/>
              </p:ext>
            </p:extLst>
          </p:nvPr>
        </p:nvGraphicFramePr>
        <p:xfrm>
          <a:off x="-1469389" y="-1088696"/>
          <a:ext cx="15374620" cy="900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tsikko 1">
            <a:extLst>
              <a:ext uri="{FF2B5EF4-FFF2-40B4-BE49-F238E27FC236}">
                <a16:creationId xmlns:a16="http://schemas.microsoft.com/office/drawing/2014/main" id="{57565D79-0619-EADC-6C96-09AA84F2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78" y="507976"/>
            <a:ext cx="6368577" cy="630264"/>
          </a:xfrm>
        </p:spPr>
        <p:txBody>
          <a:bodyPr wrap="square" anchor="t">
            <a:noAutofit/>
          </a:bodyPr>
          <a:lstStyle/>
          <a:p>
            <a:r>
              <a:rPr lang="fi-FI" sz="4000" b="0" dirty="0"/>
              <a:t>Kuopion työpaikat 2022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F5627F-6ED7-4F11-6830-9B45FE7FB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978" y="1601697"/>
            <a:ext cx="4810565" cy="254923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i-FI" dirty="0">
                <a:ea typeface="ＭＳ Ｐゴシック"/>
                <a:cs typeface="Arial"/>
              </a:rPr>
              <a:t>Vuoden 2022 lopussa Kuopiossa oli noin 55 400 työpaikkaa. Työpaikkojen määrä kasvoi 2,o % (1104)  edelliseen vuoteen verrattuna. Eniten työpaikkojen määrä kasvoi terveys- ja sosiaalipalveluissa (+452)  ja  hallinto- ja tukipalveluissa (+186) sekä informaatio ja viestintäalalla (+166). </a:t>
            </a:r>
            <a:endParaRPr lang="fi-FI" dirty="0"/>
          </a:p>
          <a:p>
            <a:r>
              <a:rPr lang="fi-FI" dirty="0">
                <a:ea typeface="ＭＳ Ｐゴシック"/>
                <a:cs typeface="Arial"/>
              </a:rPr>
              <a:t>Kuopion elinkeinorakenne on monipuolinen. Työpaikoista miltei neljännes (23 % ) on terveys- ja sosiaalipalveluissa.</a:t>
            </a:r>
            <a:br>
              <a:rPr lang="fi-FI" dirty="0">
                <a:ea typeface="ＭＳ Ｐゴシック"/>
                <a:cs typeface="Arial"/>
              </a:rPr>
            </a:br>
            <a:endParaRPr lang="fi-FI" dirty="0">
              <a:ea typeface="ＭＳ Ｐゴシック"/>
              <a:cs typeface="Arial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55EE0D-42A9-38E8-FF5C-4C686D35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77552" y="1"/>
            <a:ext cx="842433" cy="328084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BBFC7D50-1F31-49CD-8385-98543CA8F635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1.2.2024</a:t>
            </a:fld>
            <a:endParaRPr lang="fi-FI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D5D874E-FFB1-25E0-0658-D26B06ED1C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4218" y="0"/>
            <a:ext cx="463549" cy="332317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CFA92AC5-BF84-401D-9188-C2FACE3ADDC9}" type="slidenum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32</a:t>
            </a:fld>
            <a:endParaRPr lang="fi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4714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004F2D2E-689A-40EA-8912-AA0B9410348C}"/>
              </a:ext>
            </a:extLst>
          </p:cNvPr>
          <p:cNvGraphicFramePr>
            <a:graphicFrameLocks/>
          </p:cNvGraphicFramePr>
          <p:nvPr/>
        </p:nvGraphicFramePr>
        <p:xfrm>
          <a:off x="6543040" y="1044412"/>
          <a:ext cx="5527040" cy="55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1A730F10-72D9-4A0E-AEEB-F196AC06AECE}"/>
              </a:ext>
            </a:extLst>
          </p:cNvPr>
          <p:cNvGraphicFramePr>
            <a:graphicFrameLocks/>
          </p:cNvGraphicFramePr>
          <p:nvPr/>
        </p:nvGraphicFramePr>
        <p:xfrm>
          <a:off x="566613" y="1044412"/>
          <a:ext cx="5877467" cy="55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0648" y="365884"/>
            <a:ext cx="10953749" cy="738664"/>
          </a:xfrm>
        </p:spPr>
        <p:txBody>
          <a:bodyPr/>
          <a:lstStyle/>
          <a:p>
            <a:r>
              <a:rPr lang="fi-FI" sz="3733" b="0" dirty="0"/>
              <a:t>Työpaikat toimialan mukaan, elinkeinorakenne, 2022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3819525" y="6551150"/>
            <a:ext cx="4552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200" i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*) Hallinto- ja tukipalvelut sisältää mm. vuokratyövoiman.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484225" y="3750249"/>
            <a:ext cx="1780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cs typeface="Arial" panose="020B0604020202020204" pitchFamily="34" charset="0"/>
              </a:rPr>
              <a:t>Työpaikkoja 2022</a:t>
            </a:r>
            <a:endParaRPr lang="fi-FI" sz="2000" dirty="0">
              <a:solidFill>
                <a:srgbClr val="000000"/>
              </a:solidFill>
              <a:latin typeface="Corbel" panose="020B0503020204020204"/>
              <a:cs typeface="Arial" panose="020B0604020202020204" pitchFamily="34" charset="0"/>
            </a:endParaRPr>
          </a:p>
          <a:p>
            <a:pPr algn="ctr" defTabSz="609585" eaLnBrk="0" hangingPunct="0"/>
            <a: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  <a:t>55 401</a:t>
            </a:r>
            <a:endParaRPr lang="fi-FI" sz="2000" b="1" dirty="0">
              <a:solidFill>
                <a:srgbClr val="000000"/>
              </a:solidFill>
              <a:latin typeface="Corbel" panose="020B0503020204020204"/>
              <a:cs typeface="Arial" panose="020B0604020202020204" pitchFamily="34" charset="0"/>
            </a:endParaRPr>
          </a:p>
        </p:txBody>
      </p:sp>
      <p:sp>
        <p:nvSpPr>
          <p:cNvPr id="13" name="Tekstiruutu 1">
            <a:extLst>
              <a:ext uri="{FF2B5EF4-FFF2-40B4-BE49-F238E27FC236}">
                <a16:creationId xmlns:a16="http://schemas.microsoft.com/office/drawing/2014/main" id="{47DEA836-5108-4CD3-905D-47AE2B871A01}"/>
              </a:ext>
            </a:extLst>
          </p:cNvPr>
          <p:cNvSpPr txBox="1"/>
          <p:nvPr/>
        </p:nvSpPr>
        <p:spPr>
          <a:xfrm>
            <a:off x="245786" y="6512433"/>
            <a:ext cx="5128908" cy="329856"/>
          </a:xfrm>
          <a:prstGeom prst="rect">
            <a:avLst/>
          </a:prstGeom>
        </p:spPr>
        <p:txBody>
          <a:bodyPr wrap="none" lIns="91440" tIns="45720" rIns="91440" bIns="4572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09585" eaLnBrk="0" hangingPunct="0"/>
            <a:r>
              <a:rPr lang="fi-FI" sz="1333" dirty="0">
                <a:solidFill>
                  <a:srgbClr val="000000"/>
                </a:solidFill>
                <a:latin typeface="Corbel" panose="020B0503020204020204"/>
                <a:cs typeface="Arial"/>
              </a:rPr>
              <a:t>Lähde: Tilastokeskus, työssäkäyntitilasto 12/2023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C056BA0F-D3A6-2EBC-D947-60033FC9A0CE}"/>
              </a:ext>
            </a:extLst>
          </p:cNvPr>
          <p:cNvSpPr txBox="1"/>
          <p:nvPr/>
        </p:nvSpPr>
        <p:spPr>
          <a:xfrm>
            <a:off x="9950960" y="4731241"/>
            <a:ext cx="186813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cs typeface="Arial" panose="020B0604020202020204" pitchFamily="34" charset="0"/>
              </a:rPr>
              <a:t>Työpaikkoja lisää</a:t>
            </a:r>
            <a:b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</a:br>
            <a: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  <a:t>+1104</a:t>
            </a:r>
            <a:b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</a:br>
            <a: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  <a:t>+2,0 %</a:t>
            </a:r>
            <a:br>
              <a:rPr lang="fi-FI" sz="2000" b="1" dirty="0">
                <a:solidFill>
                  <a:srgbClr val="000000"/>
                </a:solidFill>
                <a:latin typeface="Corbel" panose="020B0503020204020204"/>
                <a:cs typeface="Arial"/>
              </a:rPr>
            </a:br>
            <a:r>
              <a:rPr lang="fi-FI" sz="1600" dirty="0">
                <a:solidFill>
                  <a:srgbClr val="000000"/>
                </a:solidFill>
                <a:latin typeface="Corbel" panose="020B0503020204020204"/>
                <a:cs typeface="Arial" panose="020B0604020202020204" pitchFamily="34" charset="0"/>
              </a:rPr>
              <a:t>vuonna 2022</a:t>
            </a:r>
            <a:endParaRPr lang="fi-FI" sz="1600" b="1" dirty="0">
              <a:solidFill>
                <a:srgbClr val="000000"/>
              </a:solidFill>
              <a:latin typeface="Corbel" panose="020B0503020204020204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6F38395-F709-9468-8950-162F922FEC9C}"/>
              </a:ext>
            </a:extLst>
          </p:cNvPr>
          <p:cNvSpPr txBox="1"/>
          <p:nvPr/>
        </p:nvSpPr>
        <p:spPr>
          <a:xfrm>
            <a:off x="4449812" y="4531186"/>
            <a:ext cx="184976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Kuopion elinkeinorakenne on monipuolinen.</a:t>
            </a:r>
            <a:br>
              <a:rPr lang="fi-FI" sz="1867" b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</a:b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Terveys- ja sosiaalipalvelujen osuus on 23 %.</a:t>
            </a:r>
          </a:p>
        </p:txBody>
      </p:sp>
    </p:spTree>
    <p:extLst>
      <p:ext uri="{BB962C8B-B14F-4D97-AF65-F5344CB8AC3E}">
        <p14:creationId xmlns:p14="http://schemas.microsoft.com/office/powerpoint/2010/main" val="28466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8914A2E5-12F7-4923-A6F7-DAB9CBFB6AA7}"/>
              </a:ext>
            </a:extLst>
          </p:cNvPr>
          <p:cNvGraphicFramePr>
            <a:graphicFrameLocks/>
          </p:cNvGraphicFramePr>
          <p:nvPr/>
        </p:nvGraphicFramePr>
        <p:xfrm>
          <a:off x="6342643" y="1050142"/>
          <a:ext cx="5475435" cy="5604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8FDC6B86-066B-4FEC-B242-9C642A75098E}"/>
              </a:ext>
            </a:extLst>
          </p:cNvPr>
          <p:cNvGraphicFramePr>
            <a:graphicFrameLocks/>
          </p:cNvGraphicFramePr>
          <p:nvPr/>
        </p:nvGraphicFramePr>
        <p:xfrm>
          <a:off x="373925" y="1046618"/>
          <a:ext cx="5600156" cy="5604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tsikko 3">
            <a:extLst>
              <a:ext uri="{FF2B5EF4-FFF2-40B4-BE49-F238E27FC236}">
                <a16:creationId xmlns:a16="http://schemas.microsoft.com/office/drawing/2014/main" id="{27A70DC4-49BC-47FF-A627-BA46C7DC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25" y="409533"/>
            <a:ext cx="10972799" cy="727799"/>
          </a:xfrm>
        </p:spPr>
        <p:txBody>
          <a:bodyPr/>
          <a:lstStyle/>
          <a:p>
            <a:r>
              <a:rPr lang="fi-FI" sz="4267" b="0" dirty="0"/>
              <a:t>Työpaikkakehitys vertailukaupungeissa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DC1349C-4CE2-431A-8B14-9AEDC8AF7588}"/>
              </a:ext>
            </a:extLst>
          </p:cNvPr>
          <p:cNvSpPr txBox="1"/>
          <p:nvPr/>
        </p:nvSpPr>
        <p:spPr>
          <a:xfrm>
            <a:off x="502274" y="1073711"/>
            <a:ext cx="49473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867" b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Työpaikkojen määrän suhteellinen muutos </a:t>
            </a:r>
            <a:r>
              <a:rPr lang="fi-FI" sz="1867" b="1" dirty="0">
                <a:solidFill>
                  <a:srgbClr val="F277C6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vuonna 2022</a:t>
            </a:r>
            <a:r>
              <a:rPr lang="fi-FI" sz="1867" b="1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, %</a:t>
            </a:r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23959B28-EC63-A436-FF4B-BA1F473151C0}"/>
              </a:ext>
            </a:extLst>
          </p:cNvPr>
          <p:cNvSpPr txBox="1"/>
          <p:nvPr/>
        </p:nvSpPr>
        <p:spPr>
          <a:xfrm>
            <a:off x="6399322" y="1046617"/>
            <a:ext cx="494740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09585" eaLnBrk="0" hangingPunct="0"/>
            <a:r>
              <a:rPr lang="fi-FI" sz="1867" b="1" dirty="0">
                <a:solidFill>
                  <a:srgbClr val="000000"/>
                </a:solidFill>
                <a:latin typeface="Corbel" panose="020B0503020204020204"/>
              </a:rPr>
              <a:t>Työpaikkojen määrän suhteellinen muutos </a:t>
            </a:r>
            <a:br>
              <a:rPr lang="fi-FI" sz="1867" b="1" dirty="0">
                <a:solidFill>
                  <a:srgbClr val="000000"/>
                </a:solidFill>
                <a:latin typeface="Corbel" panose="020B0503020204020204"/>
              </a:rPr>
            </a:br>
            <a:r>
              <a:rPr lang="fi-FI" sz="1867" b="1" dirty="0">
                <a:solidFill>
                  <a:srgbClr val="F277C6">
                    <a:lumMod val="75000"/>
                  </a:srgbClr>
                </a:solidFill>
                <a:latin typeface="Corbel" panose="020B0503020204020204"/>
              </a:rPr>
              <a:t>10 vuodessa 2012 – 2o22</a:t>
            </a:r>
            <a:r>
              <a:rPr lang="fi-FI" sz="1867" b="1" dirty="0">
                <a:solidFill>
                  <a:srgbClr val="000000"/>
                </a:solidFill>
                <a:latin typeface="Corbel" panose="020B0503020204020204"/>
              </a:rPr>
              <a:t>, %</a:t>
            </a:r>
          </a:p>
        </p:txBody>
      </p:sp>
    </p:spTree>
    <p:extLst>
      <p:ext uri="{BB962C8B-B14F-4D97-AF65-F5344CB8AC3E}">
        <p14:creationId xmlns:p14="http://schemas.microsoft.com/office/powerpoint/2010/main" val="383843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46" y="671645"/>
            <a:ext cx="5608305" cy="912807"/>
          </a:xfrm>
        </p:spPr>
        <p:txBody>
          <a:bodyPr>
            <a:normAutofit/>
          </a:bodyPr>
          <a:lstStyle/>
          <a:p>
            <a:r>
              <a:rPr lang="fi-FI" sz="3600" dirty="0"/>
              <a:t>Työssäkäyntiliikenne 2022</a:t>
            </a:r>
            <a:br>
              <a:rPr lang="fi-FI" dirty="0"/>
            </a:br>
            <a:endParaRPr lang="fi-FI" sz="2000" b="0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8C0B12-6B63-4C88-8B00-C63DC4180CFD}"/>
              </a:ext>
            </a:extLst>
          </p:cNvPr>
          <p:cNvSpPr/>
          <p:nvPr/>
        </p:nvSpPr>
        <p:spPr>
          <a:xfrm>
            <a:off x="417780" y="1986388"/>
            <a:ext cx="5413056" cy="29856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endParaRPr lang="fi-FI" altLang="fi-FI" sz="20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r>
              <a:rPr lang="fi-FI" altLang="fi-FI" sz="1867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Kuopiossa työpaikkoja 55 401 , joissa käy töissä</a:t>
            </a:r>
          </a:p>
          <a:p>
            <a:pPr marL="171446" indent="-171446"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151009" algn="r"/>
              </a:tabLst>
              <a:defRPr/>
            </a:pPr>
            <a:r>
              <a:rPr lang="fi-FI" altLang="fi-FI" sz="1600" b="1" dirty="0">
                <a:solidFill>
                  <a:schemeClr val="accent1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muista kunnista </a:t>
            </a:r>
            <a:r>
              <a:rPr lang="fi-FI" altLang="fi-FI" sz="1600" dirty="0">
                <a:solidFill>
                  <a:schemeClr val="accent1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(19 % ) </a:t>
            </a:r>
            <a:r>
              <a:rPr lang="fi-FI" altLang="fi-FI" sz="1600" b="1" dirty="0">
                <a:solidFill>
                  <a:schemeClr val="accent1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10 243</a:t>
            </a: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br>
              <a:rPr lang="fi-FI" altLang="fi-FI" sz="1600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fi-FI" altLang="fi-FI" sz="1867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Kuopiolaisia käy töissä </a:t>
            </a:r>
          </a:p>
          <a:p>
            <a:pPr marL="171446" indent="-171446"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151009" algn="r"/>
              </a:tabLst>
              <a:defRPr/>
            </a:pPr>
            <a:r>
              <a:rPr lang="fi-FI" altLang="fi-FI" sz="1600" b="1" dirty="0">
                <a:solidFill>
                  <a:srgbClr val="F277C6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muissa kunnissa 8 621</a:t>
            </a:r>
          </a:p>
          <a:p>
            <a:pPr marL="171446" indent="-171446"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2151009" algn="r"/>
              </a:tabLst>
              <a:defRPr/>
            </a:pPr>
            <a:endParaRPr lang="fi-FI" altLang="fi-FI" sz="1600" dirty="0">
              <a:solidFill>
                <a:srgbClr val="5A71DF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r>
              <a:rPr lang="fi-FI" altLang="fi-FI" sz="1867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  <a:t>Nettopendelöinti  +1 622 henkilöä</a:t>
            </a:r>
            <a:br>
              <a:rPr lang="fi-FI" altLang="fi-FI" sz="1600" b="1" dirty="0">
                <a:solidFill>
                  <a:prstClr val="black"/>
                </a:solidFill>
                <a:latin typeface="Corbel" panose="020B0503020204020204"/>
                <a:ea typeface="ＭＳ Ｐゴシック" pitchFamily="34" charset="-128"/>
                <a:cs typeface="Arial" panose="020B0604020202020204" pitchFamily="34" charset="0"/>
              </a:rPr>
            </a:br>
            <a:endParaRPr lang="fi-FI" altLang="fi-FI" sz="16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endParaRPr lang="fi-FI" altLang="fi-FI" sz="16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44925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2151009" algn="r"/>
              </a:tabLst>
              <a:defRPr/>
            </a:pPr>
            <a:endParaRPr lang="fi-FI" altLang="fi-FI" sz="1600" b="1" dirty="0">
              <a:solidFill>
                <a:prstClr val="black"/>
              </a:solidFill>
              <a:latin typeface="Corbel" panose="020B0503020204020204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4183B8F-9D37-4734-87E8-633B2D134182}"/>
              </a:ext>
            </a:extLst>
          </p:cNvPr>
          <p:cNvSpPr txBox="1"/>
          <p:nvPr/>
        </p:nvSpPr>
        <p:spPr>
          <a:xfrm>
            <a:off x="3384406" y="3112523"/>
            <a:ext cx="2089948" cy="7797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57189"/>
            <a:r>
              <a:rPr lang="fi-FI" sz="2667" b="1" dirty="0">
                <a:solidFill>
                  <a:schemeClr val="accent1"/>
                </a:solidFill>
                <a:latin typeface="Corbel" panose="020B0503020204020204"/>
              </a:rPr>
              <a:t>18 864</a:t>
            </a:r>
            <a:br>
              <a:rPr lang="fi-FI" dirty="0">
                <a:solidFill>
                  <a:prstClr val="black"/>
                </a:solidFill>
                <a:latin typeface="Corbel" panose="020B0503020204020204"/>
              </a:rPr>
            </a:br>
            <a:r>
              <a:rPr lang="fi-FI" sz="1400" b="1" dirty="0">
                <a:solidFill>
                  <a:prstClr val="black"/>
                </a:solidFill>
                <a:latin typeface="Corbel" panose="020B0503020204020204"/>
              </a:rPr>
              <a:t>pendelöijää</a:t>
            </a:r>
            <a:r>
              <a:rPr lang="fi-FI" dirty="0">
                <a:solidFill>
                  <a:prstClr val="black"/>
                </a:solidFill>
                <a:latin typeface="Corbel" panose="020B0503020204020204"/>
              </a:rPr>
              <a:t> 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74C478F-42FB-4779-AE30-F6F6F7EE58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12" y="3196446"/>
            <a:ext cx="730939" cy="509260"/>
          </a:xfrm>
          <a:prstGeom prst="rect">
            <a:avLst/>
          </a:prstGeom>
        </p:spPr>
      </p:pic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688CE25C-9CE7-6437-F204-B7D450FF284B}"/>
              </a:ext>
            </a:extLst>
          </p:cNvPr>
          <p:cNvCxnSpPr>
            <a:cxnSpLocks/>
          </p:cNvCxnSpPr>
          <p:nvPr/>
        </p:nvCxnSpPr>
        <p:spPr>
          <a:xfrm flipV="1">
            <a:off x="2673627" y="3429000"/>
            <a:ext cx="680443" cy="157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0011D2AB-3A74-FE2D-54EA-0B4923851856}"/>
              </a:ext>
            </a:extLst>
          </p:cNvPr>
          <p:cNvCxnSpPr>
            <a:cxnSpLocks/>
          </p:cNvCxnSpPr>
          <p:nvPr/>
        </p:nvCxnSpPr>
        <p:spPr>
          <a:xfrm>
            <a:off x="3064805" y="2926080"/>
            <a:ext cx="289265" cy="270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orakulmio 14">
            <a:extLst>
              <a:ext uri="{FF2B5EF4-FFF2-40B4-BE49-F238E27FC236}">
                <a16:creationId xmlns:a16="http://schemas.microsoft.com/office/drawing/2014/main" id="{A2DD1D57-21AD-45A1-899B-6E71768F6AED}"/>
              </a:ext>
            </a:extLst>
          </p:cNvPr>
          <p:cNvSpPr/>
          <p:nvPr/>
        </p:nvSpPr>
        <p:spPr>
          <a:xfrm>
            <a:off x="449346" y="6371764"/>
            <a:ext cx="5049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51">
              <a:buClr>
                <a:srgbClr val="000000"/>
              </a:buClr>
              <a:buSzPct val="100000"/>
            </a:pPr>
            <a:r>
              <a:rPr lang="fi-FI" sz="1400" dirty="0">
                <a:solidFill>
                  <a:prstClr val="black"/>
                </a:solidFill>
                <a:latin typeface="Corbel" panose="020B0503020204020204"/>
              </a:rPr>
              <a:t>Lähde: Tilastokeskuksen työssäkäyntitilastot, 12/2023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A00913A-8750-6DFB-0B36-2DEC855DC797}"/>
              </a:ext>
            </a:extLst>
          </p:cNvPr>
          <p:cNvSpPr txBox="1"/>
          <p:nvPr/>
        </p:nvSpPr>
        <p:spPr>
          <a:xfrm>
            <a:off x="6302828" y="358686"/>
            <a:ext cx="597311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2133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Pendelöinti Kuopion ja sen lähikuntien välillä 2022 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F541C0AD-2606-ABC7-DDFE-F55EF689E8C0}"/>
              </a:ext>
            </a:extLst>
          </p:cNvPr>
          <p:cNvSpPr txBox="1"/>
          <p:nvPr/>
        </p:nvSpPr>
        <p:spPr>
          <a:xfrm>
            <a:off x="6228463" y="6288199"/>
            <a:ext cx="484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600" b="1" dirty="0">
                <a:solidFill>
                  <a:srgbClr val="F277C6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Punainen</a:t>
            </a: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=  </a:t>
            </a:r>
            <a:r>
              <a:rPr lang="fi-FI" sz="1600" dirty="0">
                <a:solidFill>
                  <a:srgbClr val="240E61">
                    <a:lumMod val="75000"/>
                  </a:srgbClr>
                </a:solidFill>
                <a:latin typeface="Corbel" panose="020B0503020204020204" pitchFamily="34" charset="0"/>
                <a:ea typeface="+mn-ea"/>
              </a:rPr>
              <a:t>kuopiolaisen työpaikka lähikunnassa </a:t>
            </a:r>
            <a:r>
              <a:rPr lang="fi-FI" sz="1600" b="1" dirty="0">
                <a:solidFill>
                  <a:srgbClr val="5971DF">
                    <a:lumMod val="50000"/>
                  </a:srgbClr>
                </a:solidFill>
                <a:latin typeface="Corbel" panose="020B0503020204020204" pitchFamily="34" charset="0"/>
                <a:ea typeface="+mn-ea"/>
              </a:rPr>
              <a:t>Sininen</a:t>
            </a:r>
            <a:r>
              <a:rPr lang="fi-FI" sz="1600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= lähikuntalaisen työpaikka Kuopiossa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9D0A3979-E535-D031-7225-357A0BFB3498}"/>
              </a:ext>
            </a:extLst>
          </p:cNvPr>
          <p:cNvSpPr txBox="1"/>
          <p:nvPr/>
        </p:nvSpPr>
        <p:spPr>
          <a:xfrm>
            <a:off x="449346" y="4506022"/>
            <a:ext cx="4845553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Kuopiossa on enemmän työpaikkoja kuin työvoimaa</a:t>
            </a:r>
          </a:p>
          <a:p>
            <a:pPr algn="ctr" defTabSz="609585" eaLnBrk="0" hangingPunct="0"/>
            <a:r>
              <a:rPr lang="fi-FI" sz="1600" dirty="0">
                <a:solidFill>
                  <a:srgbClr val="000000"/>
                </a:solidFill>
                <a:latin typeface="Corbel" panose="020B0503020204020204"/>
                <a:ea typeface="ＭＳ Ｐゴシック"/>
                <a:cs typeface="Arial"/>
              </a:rPr>
              <a:t>työpaikkaomavaraisuus on </a:t>
            </a:r>
            <a:r>
              <a:rPr lang="fi-FI" sz="1600" b="1" dirty="0">
                <a:solidFill>
                  <a:srgbClr val="5971DF"/>
                </a:solidFill>
                <a:latin typeface="Corbel" panose="020B0503020204020204"/>
                <a:ea typeface="ＭＳ Ｐゴシック"/>
                <a:cs typeface="Arial"/>
              </a:rPr>
              <a:t>103,0 %</a:t>
            </a:r>
            <a:endParaRPr lang="fi-FI" sz="1600" b="1" dirty="0">
              <a:solidFill>
                <a:srgbClr val="5971DF"/>
              </a:solidFill>
              <a:latin typeface="Corbel" panose="020B0503020204020204" pitchFamily="34" charset="0"/>
              <a:ea typeface="+mn-ea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1759ED6-5EFC-39BC-358A-256E3D06AE03}"/>
              </a:ext>
            </a:extLst>
          </p:cNvPr>
          <p:cNvSpPr txBox="1"/>
          <p:nvPr/>
        </p:nvSpPr>
        <p:spPr>
          <a:xfrm>
            <a:off x="417781" y="5292169"/>
            <a:ext cx="484555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333" i="1" dirty="0">
                <a:solidFill>
                  <a:srgbClr val="000000"/>
                </a:solidFill>
                <a:latin typeface="Barlow" panose="00000500000000000000" pitchFamily="2" charset="0"/>
                <a:ea typeface="+mn-ea"/>
              </a:rPr>
              <a:t>Pendelöinnillä (sukkuloinnilla) tarkoitetaan työssäkäyntiä oman asuinalueen ulkopuolella. Nettopendelöinnillä tarkoitetaan alueen ulkopuolella työssäkäyvien ja alueelle muualta töihin tulevien henkilöiden välistä erotusta. </a:t>
            </a:r>
            <a:endParaRPr lang="fi-FI" sz="1333" i="1" dirty="0">
              <a:solidFill>
                <a:srgbClr val="000000"/>
              </a:solidFill>
              <a:latin typeface="Corbel" panose="020B0503020204020204" pitchFamily="34" charset="0"/>
              <a:ea typeface="+mn-ea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3F4B0F9-B639-BD24-443D-268A951E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46" y="822059"/>
            <a:ext cx="6174975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87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2FCEF4-A1F1-D406-48F5-94C5BAB6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04" y="277130"/>
            <a:ext cx="11084169" cy="729893"/>
          </a:xfrm>
        </p:spPr>
        <p:txBody>
          <a:bodyPr/>
          <a:lstStyle/>
          <a:p>
            <a:r>
              <a:rPr lang="en-US" sz="3200" dirty="0" err="1"/>
              <a:t>Yritysten</a:t>
            </a:r>
            <a:r>
              <a:rPr lang="en-US" sz="3200" dirty="0"/>
              <a:t> </a:t>
            </a:r>
            <a:r>
              <a:rPr lang="en-US" sz="3200" dirty="0" err="1"/>
              <a:t>verotettava</a:t>
            </a:r>
            <a:r>
              <a:rPr lang="en-US" sz="3200" dirty="0"/>
              <a:t> </a:t>
            </a:r>
            <a:r>
              <a:rPr lang="en-US" sz="3200" dirty="0" err="1"/>
              <a:t>tulo</a:t>
            </a:r>
            <a:r>
              <a:rPr lang="en-US" sz="3200" dirty="0"/>
              <a:t> 2022, </a:t>
            </a:r>
            <a:r>
              <a:rPr lang="en-US" sz="3200" dirty="0" err="1"/>
              <a:t>kotikunta</a:t>
            </a:r>
            <a:r>
              <a:rPr lang="en-US" sz="3200" dirty="0"/>
              <a:t> Kuopio</a:t>
            </a:r>
            <a:br>
              <a:rPr lang="en-US" sz="3200" dirty="0"/>
            </a:br>
            <a:r>
              <a:rPr lang="en-US" sz="2133" dirty="0" err="1"/>
              <a:t>yhteisöverot</a:t>
            </a:r>
            <a:r>
              <a:rPr lang="en-US" sz="2133" dirty="0"/>
              <a:t> </a:t>
            </a:r>
            <a:r>
              <a:rPr lang="en-US" sz="2133" dirty="0" err="1"/>
              <a:t>yrityksen</a:t>
            </a:r>
            <a:r>
              <a:rPr lang="en-US" sz="2133" dirty="0"/>
              <a:t> </a:t>
            </a:r>
            <a:r>
              <a:rPr lang="en-US" sz="2133" dirty="0" err="1"/>
              <a:t>verotuskunnan</a:t>
            </a:r>
            <a:r>
              <a:rPr lang="en-US" sz="2133" dirty="0"/>
              <a:t> </a:t>
            </a:r>
            <a:r>
              <a:rPr lang="en-US" sz="2133" dirty="0" err="1"/>
              <a:t>mukaan</a:t>
            </a:r>
            <a:endParaRPr lang="en-US" sz="2133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4E6159-ECF2-D498-7C3F-90FF97ED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77552" y="1"/>
            <a:ext cx="842433" cy="328084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BAE6F401-8C23-4AD3-94D9-ECD1B46D1969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1.2.2024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04F941-4833-11A0-C444-FB58E937F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4218" y="0"/>
            <a:ext cx="463549" cy="332317"/>
          </a:xfrm>
        </p:spPr>
        <p:txBody>
          <a:bodyPr anchor="ctr">
            <a:normAutofit/>
          </a:bodyPr>
          <a:lstStyle/>
          <a:p>
            <a:pPr defTabSz="609585">
              <a:spcAft>
                <a:spcPts val="800"/>
              </a:spcAft>
              <a:defRPr/>
            </a:pPr>
            <a:fld id="{81CEFACB-7DA3-4681-A2B7-96892D925249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>
                <a:spcAft>
                  <a:spcPts val="800"/>
                </a:spcAft>
                <a:defRPr/>
              </a:pPr>
              <a:t>36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56835236-6344-1B9D-C0AC-D0FA247A1F31}"/>
              </a:ext>
            </a:extLst>
          </p:cNvPr>
          <p:cNvGraphicFramePr>
            <a:graphicFrameLocks/>
          </p:cNvGraphicFramePr>
          <p:nvPr/>
        </p:nvGraphicFramePr>
        <p:xfrm>
          <a:off x="6002592" y="1199535"/>
          <a:ext cx="5859992" cy="5245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D222EBE8-9B7A-F4D1-E37A-FC4E787EBCAF}"/>
              </a:ext>
            </a:extLst>
          </p:cNvPr>
          <p:cNvGraphicFramePr>
            <a:graphicFrameLocks/>
          </p:cNvGraphicFramePr>
          <p:nvPr/>
        </p:nvGraphicFramePr>
        <p:xfrm>
          <a:off x="460131" y="1199535"/>
          <a:ext cx="5372312" cy="5245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3611E1E5-E8E5-1056-E19A-CEDDF86B1A67}"/>
              </a:ext>
            </a:extLst>
          </p:cNvPr>
          <p:cNvSpPr txBox="1"/>
          <p:nvPr/>
        </p:nvSpPr>
        <p:spPr>
          <a:xfrm>
            <a:off x="320623" y="6546964"/>
            <a:ext cx="626814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/>
            <a:r>
              <a:rPr lang="fi-FI" sz="1333" dirty="0">
                <a:solidFill>
                  <a:srgbClr val="000000"/>
                </a:solidFill>
                <a:latin typeface="Corbel" panose="020B0503020204020204" pitchFamily="34" charset="0"/>
                <a:ea typeface="+mn-ea"/>
              </a:rPr>
              <a:t>*)Tieto siitä, paljonko yhtiö on maksanut veroa mihinkin kuntaan, ei ole julkinen tieto.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0D1F704-6043-E1A8-37EF-D67E33D5C0F5}"/>
              </a:ext>
            </a:extLst>
          </p:cNvPr>
          <p:cNvSpPr txBox="1"/>
          <p:nvPr/>
        </p:nvSpPr>
        <p:spPr>
          <a:xfrm>
            <a:off x="320623" y="6371240"/>
            <a:ext cx="12415327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0" hangingPunct="0"/>
            <a:r>
              <a:rPr lang="fi-FI" sz="1333" dirty="0">
                <a:solidFill>
                  <a:srgbClr val="333333"/>
                </a:solidFill>
                <a:latin typeface="Corbel" panose="020B0503020204020204" pitchFamily="34" charset="0"/>
                <a:ea typeface="+mn-ea"/>
              </a:rPr>
              <a:t>Lähde: Yhteisöjen julkiset tiedot julkaistaan </a:t>
            </a:r>
            <a:r>
              <a:rPr lang="fi-FI" sz="1333" dirty="0" err="1">
                <a:solidFill>
                  <a:srgbClr val="333333"/>
                </a:solidFill>
                <a:latin typeface="Corbel" panose="020B0503020204020204" pitchFamily="34" charset="0"/>
                <a:ea typeface="+mn-ea"/>
              </a:rPr>
              <a:t>vero.fi:ssä</a:t>
            </a:r>
            <a:r>
              <a:rPr lang="fi-FI" sz="1333" dirty="0">
                <a:solidFill>
                  <a:srgbClr val="333333"/>
                </a:solidFill>
                <a:latin typeface="Corbel" panose="020B0503020204020204" pitchFamily="34" charset="0"/>
                <a:ea typeface="+mn-ea"/>
              </a:rPr>
              <a:t> pois lukien asunto-osakeyhtiöt, keskinäiset kiinteistöosakeyhtiöt ja rajoitetusti verovelvolliset kuolinpesät.</a:t>
            </a:r>
          </a:p>
        </p:txBody>
      </p:sp>
    </p:spTree>
    <p:extLst>
      <p:ext uri="{BB962C8B-B14F-4D97-AF65-F5344CB8AC3E}">
        <p14:creationId xmlns:p14="http://schemas.microsoft.com/office/powerpoint/2010/main" val="2614337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 noGrp="1"/>
          </p:cNvSpPr>
          <p:nvPr>
            <p:ph type="title"/>
          </p:nvPr>
        </p:nvSpPr>
        <p:spPr>
          <a:xfrm>
            <a:off x="379798" y="407437"/>
            <a:ext cx="11084169" cy="1103524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 fontScale="92500"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4300" b="0" dirty="0">
                <a:solidFill>
                  <a:schemeClr val="accent3">
                    <a:lumMod val="50000"/>
                  </a:schemeClr>
                </a:solidFill>
                <a:latin typeface="Corbel" panose="020B0503020204020204" pitchFamily="34" charset="0"/>
              </a:rPr>
              <a:t>Kuopion suuria toimijoita</a:t>
            </a:r>
            <a:endParaRPr lang="fi-FI" sz="1900" dirty="0">
              <a:latin typeface="+mn-lt"/>
            </a:endParaRPr>
          </a:p>
        </p:txBody>
      </p:sp>
      <p:sp>
        <p:nvSpPr>
          <p:cNvPr id="5" name="Sisällön paikkamerkki 2"/>
          <p:cNvSpPr txBox="1">
            <a:spLocks noGrp="1"/>
          </p:cNvSpPr>
          <p:nvPr>
            <p:ph idx="1"/>
          </p:nvPr>
        </p:nvSpPr>
        <p:spPr bwMode="auto">
          <a:xfrm>
            <a:off x="2382982" y="1597891"/>
            <a:ext cx="8017163" cy="468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4365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Kuopion kaupunki,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City of Kuopio</a:t>
            </a:r>
            <a:r>
              <a:rPr lang="fi-FI" sz="1800" kern="0" dirty="0">
                <a:latin typeface="Corbel" panose="020B0503020204020204" pitchFamily="34" charset="0"/>
                <a:ea typeface="ＭＳ Ｐゴシック"/>
                <a:cs typeface="Arial" charset="0"/>
              </a:rPr>
              <a:t>, henkilöstö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3900 (2023)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Kuopion yliopistollinen sairaala,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Kuopio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University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Hospital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panose="020B0604020202020204" pitchFamily="34" charset="0"/>
              </a:rPr>
              <a:t>  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Itä-Suomen yliopisto,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University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of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Estern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Finland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Servica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Oy Itä-Suomen huoltopalvelut liikelaitoskuntayhtymä 	</a:t>
            </a:r>
          </a:p>
          <a:p>
            <a:pPr marL="342900" marR="0" lvl="0" indent="-342900" algn="l" defTabSz="45561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Osuuskauppa </a:t>
            </a: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PeeÄssä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(P-S),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Co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-op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PeeÄssä</a:t>
            </a:r>
            <a:endParaRPr kumimoji="0" lang="fi-FI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ＭＳ Ｐゴシック"/>
            </a:endParaRP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Istekki Oy, Kuopion Viestikadun toimipiste (henkilöstö n. 980) 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Väre Oy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lang="fi-FI" sz="1800" kern="0" dirty="0" err="1">
                <a:latin typeface="Corbel" panose="020B0503020204020204" pitchFamily="34" charset="0"/>
                <a:ea typeface="ＭＳ Ｐゴシック"/>
                <a:cs typeface="Arial" charset="0"/>
              </a:rPr>
              <a:t>Mondi</a:t>
            </a:r>
            <a:r>
              <a:rPr lang="fi-FI" sz="1800" kern="0" dirty="0">
                <a:latin typeface="Corbel" panose="020B0503020204020204" pitchFamily="34" charset="0"/>
                <a:ea typeface="ＭＳ Ｐゴシック"/>
                <a:cs typeface="Arial" charset="0"/>
              </a:rPr>
              <a:t> </a:t>
            </a:r>
            <a:r>
              <a:rPr lang="fi-FI" sz="1800" kern="0" dirty="0" err="1">
                <a:latin typeface="Corbel" panose="020B0503020204020204" pitchFamily="34" charset="0"/>
                <a:ea typeface="ＭＳ Ｐゴシック"/>
                <a:cs typeface="Arial" charset="0"/>
              </a:rPr>
              <a:t>Powerflute</a:t>
            </a:r>
            <a:r>
              <a:rPr lang="fi-FI" sz="1800" kern="0" dirty="0">
                <a:latin typeface="Corbel" panose="020B0503020204020204" pitchFamily="34" charset="0"/>
                <a:ea typeface="ＭＳ Ｐゴシック"/>
                <a:cs typeface="Arial" charset="0"/>
              </a:rPr>
              <a:t> Oy, </a:t>
            </a:r>
            <a:r>
              <a:rPr lang="fi-FI" sz="1800" i="1" kern="0" dirty="0">
                <a:latin typeface="Corbel" panose="020B0503020204020204" pitchFamily="34" charset="0"/>
                <a:ea typeface="ＭＳ Ｐゴシック"/>
                <a:cs typeface="Arial" charset="0"/>
              </a:rPr>
              <a:t>paperin, pahvin ja kartongin valmistus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 	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Savon koulutuskuntayhtymä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Savo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Consortium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for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Education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 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Niuvanniemen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sairaala,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Niuvanniemi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Hospital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	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096000" algn="l"/>
              </a:tabLst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Itella Posti Group Oyj,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Itella Post Group Oyj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ISS Palvelut Oy, 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ISS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, </a:t>
            </a:r>
            <a:r>
              <a:rPr kumimoji="0" lang="fi-FI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Facility</a:t>
            </a:r>
            <a:r>
              <a:rPr kumimoji="0" lang="fi-FI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</a:rPr>
              <a:t> Services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					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 charset="0"/>
              </a:rPr>
              <a:t>				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1279236" y="6328734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fi-FI" sz="1000" kern="0" dirty="0">
              <a:solidFill>
                <a:prstClr val="black"/>
              </a:solidFill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3156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 noGrp="1"/>
          </p:cNvSpPr>
          <p:nvPr>
            <p:ph type="title"/>
          </p:nvPr>
        </p:nvSpPr>
        <p:spPr>
          <a:xfrm>
            <a:off x="609601" y="479709"/>
            <a:ext cx="10972799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200" b="0" cap="all" dirty="0">
                <a:solidFill>
                  <a:schemeClr val="accent1"/>
                </a:solidFill>
                <a:latin typeface="Corbel" panose="020B0503020204020204" pitchFamily="34" charset="0"/>
              </a:rPr>
              <a:t>Kuopion alueen yrityksiä </a:t>
            </a:r>
          </a:p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200" b="0" cap="all" dirty="0">
                <a:solidFill>
                  <a:schemeClr val="accent1"/>
                </a:solidFill>
                <a:latin typeface="Corbel" panose="020B0503020204020204" pitchFamily="34" charset="0"/>
              </a:rPr>
              <a:t>merkittäviltä aloilta</a:t>
            </a:r>
            <a:br>
              <a:rPr lang="fi-FI" sz="2800" cap="all" dirty="0"/>
            </a:br>
            <a:r>
              <a:rPr lang="fi-FI" sz="2000" b="0" i="1" kern="0" dirty="0" err="1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Large</a:t>
            </a:r>
            <a:r>
              <a:rPr lang="fi-FI" sz="2000" b="0" i="1" kern="0" dirty="0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 </a:t>
            </a:r>
            <a:r>
              <a:rPr lang="fi-FI" sz="2000" b="0" i="1" kern="0" dirty="0" err="1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employers</a:t>
            </a:r>
            <a:r>
              <a:rPr lang="fi-FI" sz="2000" b="0" i="1" kern="0" dirty="0">
                <a:solidFill>
                  <a:srgbClr val="000000"/>
                </a:solidFill>
                <a:latin typeface="+mn-lt"/>
                <a:ea typeface="ＭＳ Ｐゴシック"/>
                <a:cs typeface="+mj-cs"/>
              </a:rPr>
              <a:t> in Kuopio</a:t>
            </a:r>
            <a:endParaRPr lang="fi-FI" sz="2000" dirty="0">
              <a:latin typeface="+mn-lt"/>
            </a:endParaRPr>
          </a:p>
        </p:txBody>
      </p:sp>
      <p:sp>
        <p:nvSpPr>
          <p:cNvPr id="5" name="Sisällön paikkamerkki 2"/>
          <p:cNvSpPr txBox="1">
            <a:spLocks noGrp="1"/>
          </p:cNvSpPr>
          <p:nvPr>
            <p:ph idx="1"/>
          </p:nvPr>
        </p:nvSpPr>
        <p:spPr bwMode="auto">
          <a:xfrm>
            <a:off x="715618" y="2018790"/>
            <a:ext cx="11106268" cy="378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55600" indent="-355600">
              <a:buNone/>
            </a:pPr>
            <a:r>
              <a:rPr lang="fi-FI" sz="1800" kern="0" dirty="0">
                <a:cs typeface="Arial" charset="0"/>
              </a:rPr>
              <a:t>-	</a:t>
            </a: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Metalliala ja korkea teknologia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Junttan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Samesor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Hydroline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AutoRobot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Finland,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Kratos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Bella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Boats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NewIcon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Honeywell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Kemian- ja elintarviketeollisuus</a:t>
            </a:r>
            <a:r>
              <a:rPr lang="fi-FI" sz="1600" kern="0" dirty="0">
                <a:latin typeface="Corbel" panose="020B0503020204020204" pitchFamily="34" charset="0"/>
                <a:cs typeface="Arial" charset="0"/>
              </a:rPr>
              <a:t>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Lignell&amp;Piispanen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FK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Trube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Apetit Kala, Leijona Catering</a:t>
            </a: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Kaupan ala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Ikea,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Ikano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Osk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.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Peeässä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lukuisat eri kaupan alan toimijat</a:t>
            </a: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Puunjalostus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PinArctic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Powerflute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Puumit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Kuopion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Woodi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Matkailu</a:t>
            </a:r>
            <a:r>
              <a:rPr lang="fi-FI" sz="1400" kern="0" dirty="0"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Kuopio-Tahko Markkinointi, Kuopio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Convention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Byro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Rakennusala</a:t>
            </a:r>
            <a:r>
              <a:rPr lang="fi-FI" sz="1400" kern="0" dirty="0"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YIT, Skanska, Lujatalo,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Lapti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Vesrak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Lemminkäinen</a:t>
            </a: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ICT- ja ohjelmistoala 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Ropo Capital,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Enfo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Tieto, Istekki,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Arction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SenSoftia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Data Prisma,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OwnSurround</a:t>
            </a:r>
            <a:endParaRPr lang="fi-FI" sz="1400" i="1" kern="0" dirty="0">
              <a:latin typeface="Corbel" panose="020B0503020204020204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Terveys-, </a:t>
            </a:r>
            <a:r>
              <a:rPr lang="fi-FI" sz="1600" b="1" kern="0" dirty="0" err="1">
                <a:latin typeface="Corbel" panose="020B0503020204020204" pitchFamily="34" charset="0"/>
                <a:cs typeface="Arial" charset="0"/>
              </a:rPr>
              <a:t>bio</a:t>
            </a: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- ja lääkeala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FinVector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Vision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Therapies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Galena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Pharma,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Medikro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Medfiles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Charles River DRS Finland,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Aurealis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Pharma,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Bone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 Index</a:t>
            </a:r>
          </a:p>
          <a:p>
            <a:pPr>
              <a:buFontTx/>
              <a:buChar char="-"/>
            </a:pPr>
            <a:r>
              <a:rPr lang="fi-FI" sz="1600" b="1" kern="0" dirty="0" err="1">
                <a:latin typeface="Corbel" panose="020B0503020204020204" pitchFamily="34" charset="0"/>
                <a:cs typeface="Arial" charset="0"/>
              </a:rPr>
              <a:t>Cleantech</a:t>
            </a:r>
            <a:r>
              <a:rPr lang="fi-FI" sz="1600" b="1" kern="0" dirty="0">
                <a:latin typeface="Corbel" panose="020B0503020204020204" pitchFamily="34" charset="0"/>
                <a:cs typeface="Arial" charset="0"/>
              </a:rPr>
              <a:t> -ala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Rocsole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Ecomond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Venacontra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Savroc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Vesi-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Eko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Mäkelä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Plast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FinnEnergia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Granlund, Outotec, BioSO4,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Scantarp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Sulfator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</a:t>
            </a:r>
            <a:r>
              <a:rPr lang="fi-FI" sz="1400" i="1" kern="0" dirty="0" err="1">
                <a:latin typeface="Corbel" panose="020B0503020204020204" pitchFamily="34" charset="0"/>
                <a:cs typeface="Arial" charset="0"/>
              </a:rPr>
              <a:t>Snowek</a:t>
            </a:r>
            <a:r>
              <a:rPr lang="fi-FI" sz="1400" i="1" kern="0" dirty="0">
                <a:latin typeface="Corbel" panose="020B0503020204020204" pitchFamily="34" charset="0"/>
                <a:cs typeface="Arial" charset="0"/>
              </a:rPr>
              <a:t>, Jätekukko, Kuopion Energia, Kuopion Vesi</a:t>
            </a:r>
            <a:r>
              <a:rPr lang="fi-FI" sz="1800" kern="0" dirty="0">
                <a:latin typeface="Corbel" panose="020B0503020204020204" pitchFamily="34" charset="0"/>
                <a:cs typeface="Arial" charset="0"/>
              </a:rPr>
              <a:t>			</a:t>
            </a:r>
            <a:r>
              <a:rPr lang="fi-FI" sz="1800" kern="0" dirty="0">
                <a:cs typeface="Arial" charset="0"/>
              </a:rPr>
              <a:t>	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1211753" y="6239791"/>
            <a:ext cx="701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+mn-lt"/>
                <a:ea typeface="ＭＳ Ｐゴシック" pitchFamily="34" charset="-128"/>
              </a:rPr>
              <a:t>3.4.2017</a:t>
            </a:r>
          </a:p>
        </p:txBody>
      </p:sp>
      <p:sp>
        <p:nvSpPr>
          <p:cNvPr id="8" name="Tekstiruutu 1"/>
          <p:cNvSpPr txBox="1">
            <a:spLocks noChangeArrowheads="1"/>
          </p:cNvSpPr>
          <p:nvPr/>
        </p:nvSpPr>
        <p:spPr bwMode="auto">
          <a:xfrm>
            <a:off x="715618" y="6187462"/>
            <a:ext cx="31690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Lähde: Tilastokeskus</a:t>
            </a:r>
          </a:p>
        </p:txBody>
      </p:sp>
    </p:spTree>
    <p:extLst>
      <p:ext uri="{BB962C8B-B14F-4D97-AF65-F5344CB8AC3E}">
        <p14:creationId xmlns:p14="http://schemas.microsoft.com/office/powerpoint/2010/main" val="319397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7620FE-ACE8-4E5A-9661-FABB3AF4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56" y="423476"/>
            <a:ext cx="10337840" cy="838192"/>
          </a:xfrm>
        </p:spPr>
        <p:txBody>
          <a:bodyPr/>
          <a:lstStyle/>
          <a:p>
            <a:pPr algn="ctr">
              <a:defRPr/>
            </a:pPr>
            <a:r>
              <a:rPr lang="fi-FI" sz="2800" b="1" spc="133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KUOPION YRITYSTEN LIIKETOIMINTA</a:t>
            </a:r>
            <a:br>
              <a:rPr lang="fi-FI" sz="3200" b="1" spc="-151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400" b="1" dirty="0">
                <a:solidFill>
                  <a:schemeClr val="accent1"/>
                </a:solidFill>
                <a:latin typeface="Corbel" panose="020B0503020204020204" pitchFamily="34" charset="0"/>
                <a:ea typeface="+mn-ea"/>
                <a:cs typeface="Arial"/>
              </a:rPr>
              <a:t>Liiketoiminnan trendit 2015-2022 ja alkuvuosi 2023</a:t>
            </a:r>
          </a:p>
        </p:txBody>
      </p:sp>
      <p:sp>
        <p:nvSpPr>
          <p:cNvPr id="7" name="Tekstin paikkamerkki 2"/>
          <p:cNvSpPr txBox="1">
            <a:spLocks/>
          </p:cNvSpPr>
          <p:nvPr/>
        </p:nvSpPr>
        <p:spPr>
          <a:xfrm>
            <a:off x="6381749" y="4883079"/>
            <a:ext cx="5470864" cy="13455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867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Palkkasummakertymä on kasvanut tasaisesti vuoden 2021 alusta lähtien. Palkkasummakertymään vaikuttaa osaltaan Kuopiossa jo pitempään jatkunut myönteinen työllisyyskehitys.</a:t>
            </a:r>
          </a:p>
          <a:p>
            <a:pPr algn="l"/>
            <a:r>
              <a:rPr lang="fi-FI" sz="1867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 </a:t>
            </a:r>
            <a:endParaRPr lang="fi-FI" sz="1400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algn="l"/>
            <a:endParaRPr lang="fi-FI" sz="1400" dirty="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algn="l"/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iruutu 1">
            <a:extLst>
              <a:ext uri="{FF2B5EF4-FFF2-40B4-BE49-F238E27FC236}">
                <a16:creationId xmlns:a16="http://schemas.microsoft.com/office/drawing/2014/main" id="{137CB192-B731-4B5F-836B-477F0E71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51" y="6203187"/>
            <a:ext cx="386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51">
              <a:buClr>
                <a:srgbClr val="000000"/>
              </a:buClr>
              <a:buSzPct val="100000"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Lähde: Tilastokeskus, </a:t>
            </a:r>
          </a:p>
          <a:p>
            <a:pPr defTabSz="449251">
              <a:buClr>
                <a:srgbClr val="000000"/>
              </a:buClr>
              <a:buSzPct val="100000"/>
            </a:pPr>
            <a:r>
              <a:rPr lang="fi-FI" sz="1200" dirty="0">
                <a:solidFill>
                  <a:srgbClr val="0F0F0F"/>
                </a:solidFill>
                <a:latin typeface="+mn-lt"/>
                <a:ea typeface="ＭＳ Ｐゴシック" pitchFamily="34" charset="-128"/>
              </a:rPr>
              <a:t>Asiakaskohtainen suhdannepalvelu 23.8.2023</a:t>
            </a:r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EAC1927B-10B6-4935-859F-11E211D3DBBD}"/>
              </a:ext>
            </a:extLst>
          </p:cNvPr>
          <p:cNvSpPr txBox="1">
            <a:spLocks/>
          </p:cNvSpPr>
          <p:nvPr/>
        </p:nvSpPr>
        <p:spPr>
          <a:xfrm>
            <a:off x="435953" y="4816995"/>
            <a:ext cx="5470863" cy="1182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867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Kuopion yritysten liikevaihto on kasvanut vuoden 2021 alusta lähtien yhtäjaksoisesti, mutta hieman hitaammin kuin koko maassa keskimäärin. </a:t>
            </a:r>
            <a:endParaRPr lang="fi-F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344C5926-104D-4307-9B5B-A8D9420950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820416"/>
              </p:ext>
            </p:extLst>
          </p:nvPr>
        </p:nvGraphicFramePr>
        <p:xfrm>
          <a:off x="435951" y="1525132"/>
          <a:ext cx="5470863" cy="318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B760E6DB-FFFB-46FA-8C56-1330390CAC1C}"/>
              </a:ext>
            </a:extLst>
          </p:cNvPr>
          <p:cNvGraphicFramePr>
            <a:graphicFrameLocks/>
          </p:cNvGraphicFramePr>
          <p:nvPr/>
        </p:nvGraphicFramePr>
        <p:xfrm>
          <a:off x="6381750" y="1525131"/>
          <a:ext cx="5470863" cy="318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372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1153500" y="6491627"/>
            <a:ext cx="780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fi-FI" sz="1200" dirty="0">
                <a:solidFill>
                  <a:srgbClr val="0F0F0F"/>
                </a:solidFill>
              </a:rPr>
              <a:t>6</a:t>
            </a:r>
            <a:r>
              <a:rPr lang="fi-FI" sz="1200" dirty="0">
                <a:solidFill>
                  <a:srgbClr val="0F0F0F"/>
                </a:solidFill>
                <a:latin typeface="Arial" charset="0"/>
                <a:ea typeface="ＭＳ Ｐゴシック" charset="-128"/>
              </a:rPr>
              <a:t>.4.2022</a:t>
            </a:r>
          </a:p>
        </p:txBody>
      </p:sp>
      <p:sp>
        <p:nvSpPr>
          <p:cNvPr id="3" name="Otsikko 8">
            <a:extLst>
              <a:ext uri="{FF2B5EF4-FFF2-40B4-BE49-F238E27FC236}">
                <a16:creationId xmlns:a16="http://schemas.microsoft.com/office/drawing/2014/main" id="{4DE77392-F100-BBD0-7E50-CEA34BF57A71}"/>
              </a:ext>
            </a:extLst>
          </p:cNvPr>
          <p:cNvSpPr txBox="1">
            <a:spLocks/>
          </p:cNvSpPr>
          <p:nvPr/>
        </p:nvSpPr>
        <p:spPr>
          <a:xfrm>
            <a:off x="523549" y="501011"/>
            <a:ext cx="6757190" cy="984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i-FI" sz="400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Etäisyydet ja matka-ajat</a:t>
            </a:r>
            <a:br>
              <a:rPr lang="fi-FI" sz="4000" dirty="0">
                <a:solidFill>
                  <a:schemeClr val="accent5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800" b="0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Distances</a:t>
            </a:r>
            <a:r>
              <a:rPr lang="fi-FI" sz="1800" b="0" i="1" kern="0" dirty="0">
                <a:latin typeface="Georgia"/>
                <a:ea typeface="ＭＳ Ｐゴシック"/>
                <a:cs typeface="Verdana" panose="020B0604030504040204" pitchFamily="34" charset="0"/>
              </a:rPr>
              <a:t> and </a:t>
            </a:r>
            <a:r>
              <a:rPr lang="fi-FI" sz="1800" b="0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travel</a:t>
            </a:r>
            <a:r>
              <a:rPr lang="fi-FI" sz="1800" b="0" i="1" kern="0" dirty="0">
                <a:latin typeface="Georgia"/>
                <a:ea typeface="ＭＳ Ｐゴシック"/>
                <a:cs typeface="Verdana" panose="020B0604030504040204" pitchFamily="34" charset="0"/>
              </a:rPr>
              <a:t> </a:t>
            </a:r>
            <a:r>
              <a:rPr lang="fi-FI" sz="1800" b="0" i="1" kern="0" dirty="0" err="1">
                <a:latin typeface="Georgia"/>
                <a:ea typeface="ＭＳ Ｐゴシック"/>
                <a:cs typeface="Verdana" panose="020B0604030504040204" pitchFamily="34" charset="0"/>
              </a:rPr>
              <a:t>times</a:t>
            </a:r>
            <a:r>
              <a:rPr lang="fi-FI" sz="1800" b="0" i="1" kern="0" dirty="0">
                <a:latin typeface="Georgia"/>
                <a:ea typeface="ＭＳ Ｐゴシック"/>
                <a:cs typeface="Verdana" panose="020B0604030504040204" pitchFamily="34" charset="0"/>
              </a:rPr>
              <a:t> to Kuopio</a:t>
            </a:r>
            <a:br>
              <a:rPr lang="fi-FI" sz="1800" spc="-300" dirty="0">
                <a:cs typeface="Verdana" panose="020B0604030504040204" pitchFamily="34" charset="0"/>
              </a:rPr>
            </a:br>
            <a:endParaRPr lang="fi-FI" sz="1800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4A64A61-A556-7EFD-ABDD-B5D50506D347}"/>
              </a:ext>
            </a:extLst>
          </p:cNvPr>
          <p:cNvSpPr/>
          <p:nvPr/>
        </p:nvSpPr>
        <p:spPr>
          <a:xfrm>
            <a:off x="708103" y="1969872"/>
            <a:ext cx="7804486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96963">
              <a:lnSpc>
                <a:spcPct val="90000"/>
              </a:lnSpc>
              <a:tabLst>
                <a:tab pos="1792288" algn="l"/>
                <a:tab pos="2959100" algn="l"/>
                <a:tab pos="4306888" algn="l"/>
                <a:tab pos="5738813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Kuopioon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	</a:t>
            </a: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Etäisyys 	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br>
              <a:rPr lang="fi-FI" sz="16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6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Kuopio	</a:t>
            </a:r>
            <a:r>
              <a:rPr lang="fi-FI" sz="1600" i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</a:t>
            </a:r>
            <a:r>
              <a:rPr lang="fi-FI" sz="16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  		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endParaRPr lang="fi-FI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Helsinki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382 km	   4 h 50 min   4 h 00 min    50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Joensuu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136 km	   1 h 40 min	  4 h 40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Lahti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280 km	   3 h 30 min   3 h 20 min	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Oulu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284 km	   3 h 30 min   4 h 00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Rovaniemi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491 km	   6 h 10 min   6 h 50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Tampere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293 km	   3 h 40 min   3 h 20 min</a:t>
            </a:r>
          </a:p>
          <a:p>
            <a:pPr lvl="0">
              <a:lnSpc>
                <a:spcPct val="130000"/>
              </a:lnSpc>
              <a:buClr>
                <a:srgbClr val="4F81BD"/>
              </a:buClr>
              <a:tabLst>
                <a:tab pos="1792288" algn="l"/>
              </a:tabLst>
            </a:pPr>
            <a:r>
              <a:rPr lang="fi-FI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Turku</a:t>
            </a:r>
            <a:r>
              <a:rPr lang="fi-FI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449 km	   5 h 40 min   5 h 30 min</a:t>
            </a:r>
          </a:p>
        </p:txBody>
      </p:sp>
      <p:pic>
        <p:nvPicPr>
          <p:cNvPr id="5" name="Kuva 4" descr="Henkilöautolla.">
            <a:extLst>
              <a:ext uri="{FF2B5EF4-FFF2-40B4-BE49-F238E27FC236}">
                <a16:creationId xmlns:a16="http://schemas.microsoft.com/office/drawing/2014/main" id="{E0CF541B-D318-2CDC-287B-DCDCEDAE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742" y="1969872"/>
            <a:ext cx="810327" cy="540218"/>
          </a:xfrm>
          <a:prstGeom prst="rect">
            <a:avLst/>
          </a:prstGeom>
        </p:spPr>
      </p:pic>
      <p:pic>
        <p:nvPicPr>
          <p:cNvPr id="7" name="Kuva 6" descr="Junalla.">
            <a:extLst>
              <a:ext uri="{FF2B5EF4-FFF2-40B4-BE49-F238E27FC236}">
                <a16:creationId xmlns:a16="http://schemas.microsoft.com/office/drawing/2014/main" id="{DAE04EF7-35B4-82AE-71D7-80BAE7BBA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64" y="1863989"/>
            <a:ext cx="508695" cy="751983"/>
          </a:xfrm>
          <a:prstGeom prst="rect">
            <a:avLst/>
          </a:prstGeom>
        </p:spPr>
      </p:pic>
      <p:pic>
        <p:nvPicPr>
          <p:cNvPr id="8" name="Kuva 7" descr="Lentäen.">
            <a:extLst>
              <a:ext uri="{FF2B5EF4-FFF2-40B4-BE49-F238E27FC236}">
                <a16:creationId xmlns:a16="http://schemas.microsoft.com/office/drawing/2014/main" id="{F9F02FD6-5B65-DB59-2228-F8326AA06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057" y="1967874"/>
            <a:ext cx="746710" cy="597368"/>
          </a:xfrm>
          <a:prstGeom prst="rect">
            <a:avLst/>
          </a:prstGeom>
        </p:spPr>
      </p:pic>
      <p:pic>
        <p:nvPicPr>
          <p:cNvPr id="9" name="Kuva 8" descr="Suomen kartalla kaupungit, etelästä alkaen: Helsinki, Turku, Lahti, Tampere, Joensuu, Kuopio, Oulu, Rovaniemi.">
            <a:extLst>
              <a:ext uri="{FF2B5EF4-FFF2-40B4-BE49-F238E27FC236}">
                <a16:creationId xmlns:a16="http://schemas.microsoft.com/office/drawing/2014/main" id="{2FBFB4E3-AF40-40B4-83F0-83EA74E5AF2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alphaModFix/>
          </a:blip>
          <a:stretch>
            <a:fillRect/>
          </a:stretch>
        </p:blipFill>
        <p:spPr>
          <a:xfrm>
            <a:off x="8286092" y="559841"/>
            <a:ext cx="3546427" cy="5738317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E7A1ED58-9EC2-9040-7259-6A2B1A217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46393" y="4359943"/>
            <a:ext cx="601579" cy="26469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4496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C3FA0AB-4AE8-4E91-99CB-3FCBB145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50" y="446849"/>
            <a:ext cx="7145760" cy="698966"/>
          </a:xfrm>
        </p:spPr>
        <p:txBody>
          <a:bodyPr/>
          <a:lstStyle/>
          <a:p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Kestävän kehityksen mittareita 1 </a:t>
            </a:r>
            <a:endParaRPr lang="fi-FI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7" name="Otsikko 1" descr="Kestävän kehityksen mittareita.&#10;" hidden="1"/>
          <p:cNvSpPr txBox="1">
            <a:spLocks/>
          </p:cNvSpPr>
          <p:nvPr/>
        </p:nvSpPr>
        <p:spPr>
          <a:xfrm>
            <a:off x="1477337" y="245329"/>
            <a:ext cx="6192871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 dirty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6" y="316117"/>
            <a:ext cx="990894" cy="1064504"/>
          </a:xfrm>
          <a:prstGeom prst="rect">
            <a:avLst/>
          </a:prstGeom>
        </p:spPr>
      </p:pic>
      <p:sp>
        <p:nvSpPr>
          <p:cNvPr id="15" name="Suorakulmio 14"/>
          <p:cNvSpPr/>
          <p:nvPr/>
        </p:nvSpPr>
        <p:spPr>
          <a:xfrm>
            <a:off x="400571" y="1455242"/>
            <a:ext cx="4201246" cy="126188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84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Asuinrakennusten 	energiankulutus 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2021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11,0 </a:t>
            </a: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Wh/asukas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(2015 11,0 MWh/as.)</a:t>
            </a:r>
          </a:p>
          <a:p>
            <a:pPr marL="0" marR="0" lvl="0" indent="0" algn="l" defTabSz="984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</a:tabLst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Kuva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2" y="1592961"/>
            <a:ext cx="1001341" cy="915757"/>
          </a:xfrm>
          <a:prstGeom prst="rect">
            <a:avLst/>
          </a:prstGeom>
        </p:spPr>
      </p:pic>
      <p:sp>
        <p:nvSpPr>
          <p:cNvPr id="24" name="Tekstiruutu 23"/>
          <p:cNvSpPr txBox="1"/>
          <p:nvPr/>
        </p:nvSpPr>
        <p:spPr>
          <a:xfrm>
            <a:off x="422549" y="2854845"/>
            <a:ext cx="4206675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Kasvihuonepäästöt 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asukasta kohden</a:t>
            </a:r>
          </a:p>
          <a:p>
            <a:pPr marL="0" marR="0" lvl="0" indent="0" algn="ctr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9906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  </a:t>
            </a: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4,04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CO2-ekv /asukas</a:t>
            </a:r>
          </a:p>
          <a:p>
            <a:pPr marL="0" marR="0" lvl="0" indent="0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138" algn="l"/>
                <a:tab pos="9906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(2011  7,4 t)</a:t>
            </a:r>
          </a:p>
          <a:p>
            <a:pPr marL="0" marR="0" lvl="0" indent="0" algn="ctr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Kuva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66" y="3068541"/>
            <a:ext cx="1042999" cy="757416"/>
          </a:xfrm>
          <a:prstGeom prst="rect">
            <a:avLst/>
          </a:prstGeom>
        </p:spPr>
      </p:pic>
      <p:cxnSp>
        <p:nvCxnSpPr>
          <p:cNvPr id="34" name="Suora nuoliyhdysviiva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04658" y="3136384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Suorakulmio 32"/>
          <p:cNvSpPr/>
          <p:nvPr/>
        </p:nvSpPr>
        <p:spPr>
          <a:xfrm>
            <a:off x="398723" y="4245135"/>
            <a:ext cx="4201246" cy="175432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Henkilöautoa /asukas</a:t>
            </a:r>
          </a:p>
          <a:p>
            <a:pPr marL="0" marR="0" lvl="0" indent="0" algn="l" defTabSz="3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</a:tabLst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2021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0,46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(2011  0,44)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R="0" lvl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  <a:cs typeface="Verdana"/>
              </a:rPr>
              <a:t>							</a:t>
            </a:r>
            <a:br>
              <a:rPr lang="fi-FI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  <a:cs typeface="Verdana"/>
              </a:rPr>
              <a:t>Biopolttoaineen tankkausasemat </a:t>
            </a: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</a:rPr>
              <a:t>2021 </a:t>
            </a:r>
            <a:br>
              <a:rPr lang="fi-FI" sz="1400" b="1" dirty="0">
                <a:solidFill>
                  <a:srgbClr val="192D9B"/>
                </a:solidFill>
                <a:latin typeface="Verdana"/>
                <a:ea typeface="Verdana"/>
              </a:rPr>
            </a:br>
            <a:r>
              <a:rPr lang="fi-FI" sz="1400" b="1" dirty="0">
                <a:latin typeface="Verdana"/>
                <a:ea typeface="Verdana"/>
              </a:rPr>
              <a:t>5 kpl</a:t>
            </a:r>
            <a:br>
              <a:rPr lang="fi-FI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  <a:cs typeface="Verdana"/>
              </a:rPr>
              <a:t>Sähköisten ajoneuvojen latauspisteet </a:t>
            </a:r>
            <a:r>
              <a:rPr lang="fi-FI" sz="1400" b="1" dirty="0">
                <a:solidFill>
                  <a:srgbClr val="192D9B"/>
                </a:solidFill>
                <a:latin typeface="Verdana"/>
                <a:ea typeface="Verdana"/>
              </a:rPr>
              <a:t>2020 </a:t>
            </a:r>
            <a:r>
              <a:rPr lang="fi-FI" sz="1600" b="1" noProof="0" dirty="0">
                <a:latin typeface="Verdana"/>
                <a:ea typeface="Verdana"/>
                <a:cs typeface="Verdana"/>
              </a:rPr>
              <a:t>81 kpl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	</a:t>
            </a:r>
            <a:endParaRPr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pic>
        <p:nvPicPr>
          <p:cNvPr id="32" name="Kuva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79" y="4381458"/>
            <a:ext cx="924534" cy="550565"/>
          </a:xfrm>
          <a:prstGeom prst="rect">
            <a:avLst/>
          </a:prstGeom>
        </p:spPr>
      </p:pic>
      <p:sp>
        <p:nvSpPr>
          <p:cNvPr id="39" name="Suorakulmio 38"/>
          <p:cNvSpPr/>
          <p:nvPr/>
        </p:nvSpPr>
        <p:spPr>
          <a:xfrm>
            <a:off x="4896918" y="1474806"/>
            <a:ext cx="1421494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srgbClr val="0F0F0F"/>
                </a:solidFill>
              </a:rPr>
              <a:t>2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Sähköavusteista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kaupunki-pyörää 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61" b="97468" l="4202" r="96639">
                        <a14:foregroundMark x1="35294" y1="62025" x2="35294" y2="62025"/>
                        <a14:foregroundMark x1="29412" y1="39241" x2="29412" y2="39241"/>
                        <a14:foregroundMark x1="43697" y1="37975" x2="43697" y2="37975"/>
                        <a14:foregroundMark x1="61345" y1="30380" x2="61345" y2="30380"/>
                        <a14:foregroundMark x1="35294" y1="25316" x2="35294" y2="25316"/>
                        <a14:foregroundMark x1="30252" y1="17722" x2="30252" y2="17722"/>
                        <a14:foregroundMark x1="22689" y1="63291" x2="22689" y2="63291"/>
                        <a14:foregroundMark x1="78151" y1="63291" x2="78151" y2="63291"/>
                        <a14:foregroundMark x1="68067" y1="72152" x2="68067" y2="72152"/>
                        <a14:foregroundMark x1="58824" y1="48101" x2="58824" y2="48101"/>
                        <a14:foregroundMark x1="66387" y1="50633" x2="66387" y2="50633"/>
                        <a14:foregroundMark x1="52101" y1="43038" x2="52101" y2="41772"/>
                        <a14:foregroundMark x1="79832" y1="49367" x2="79832" y2="49367"/>
                        <a14:foregroundMark x1="52101" y1="75949" x2="52101" y2="75949"/>
                        <a14:foregroundMark x1="47059" y1="68354" x2="47059" y2="68354"/>
                        <a14:foregroundMark x1="47899" y1="63291" x2="47899" y2="63291"/>
                        <a14:backgroundMark x1="79832" y1="29114" x2="79832" y2="29114"/>
                        <a14:backgroundMark x1="14286" y1="22785" x2="14286" y2="22785"/>
                        <a14:backgroundMark x1="39496" y1="89873" x2="39496" y2="89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5412" y="1541096"/>
            <a:ext cx="1133475" cy="752475"/>
          </a:xfrm>
          <a:prstGeom prst="rect">
            <a:avLst/>
          </a:prstGeom>
        </p:spPr>
      </p:pic>
      <p:sp>
        <p:nvSpPr>
          <p:cNvPr id="26" name="Suorakulmio 25"/>
          <p:cNvSpPr/>
          <p:nvPr/>
        </p:nvSpPr>
        <p:spPr>
          <a:xfrm>
            <a:off x="4853967" y="3859125"/>
            <a:ext cx="1464445" cy="2154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600" b="1" dirty="0">
                <a:solidFill>
                  <a:srgbClr val="192D9B"/>
                </a:solidFill>
              </a:rPr>
              <a:t>K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aupunki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-liikenne 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7,3 milj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matkaa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2022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3" name="Kuva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3" b="98913" l="9174" r="89908">
                        <a14:foregroundMark x1="65138" y1="67391" x2="65138" y2="67391"/>
                        <a14:foregroundMark x1="70642" y1="58696" x2="70642" y2="58696"/>
                        <a14:foregroundMark x1="27523" y1="55435" x2="27523" y2="55435"/>
                        <a14:foregroundMark x1="33028" y1="68478" x2="33028" y2="68478"/>
                        <a14:foregroundMark x1="21101" y1="18478" x2="23853" y2="18478"/>
                        <a14:foregroundMark x1="22936" y1="90217" x2="22936" y2="90217"/>
                        <a14:foregroundMark x1="75229" y1="90217" x2="75229" y2="90217"/>
                        <a14:foregroundMark x1="56881" y1="85870" x2="56881" y2="85870"/>
                        <a14:foregroundMark x1="35780" y1="86957" x2="35780" y2="86957"/>
                        <a14:foregroundMark x1="15596" y1="33696" x2="15596" y2="33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3388" y="3931067"/>
            <a:ext cx="826912" cy="697944"/>
          </a:xfrm>
          <a:prstGeom prst="rect">
            <a:avLst/>
          </a:prstGeom>
        </p:spPr>
      </p:pic>
      <p:sp>
        <p:nvSpPr>
          <p:cNvPr id="23" name="Tekstiruutu 22"/>
          <p:cNvSpPr txBox="1"/>
          <p:nvPr/>
        </p:nvSpPr>
        <p:spPr>
          <a:xfrm>
            <a:off x="6649859" y="1463917"/>
            <a:ext cx="3243623" cy="13542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Hiilinielupotentiaali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Metsiä ja suoalueita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Maatalousmaata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maapinta-alasta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3636" y="530669"/>
            <a:ext cx="990893" cy="1241118"/>
          </a:xfrm>
          <a:prstGeom prst="rect">
            <a:avLst/>
          </a:prstGeom>
        </p:spPr>
      </p:pic>
      <p:pic>
        <p:nvPicPr>
          <p:cNvPr id="29" name="Kuva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58385">
            <a:off x="7905848" y="2922989"/>
            <a:ext cx="659582" cy="426790"/>
          </a:xfrm>
          <a:prstGeom prst="rect">
            <a:avLst/>
          </a:prstGeom>
        </p:spPr>
      </p:pic>
      <p:sp>
        <p:nvSpPr>
          <p:cNvPr id="25" name="Suorakulmio 24"/>
          <p:cNvSpPr/>
          <p:nvPr/>
        </p:nvSpPr>
        <p:spPr>
          <a:xfrm>
            <a:off x="6679717" y="3113180"/>
            <a:ext cx="3213765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Järvien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(n.900)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ekologinen tila 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hyvä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4,02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(asteikko 0-5)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Suorakulmio 34"/>
          <p:cNvSpPr/>
          <p:nvPr/>
        </p:nvSpPr>
        <p:spPr>
          <a:xfrm>
            <a:off x="6628168" y="4770354"/>
            <a:ext cx="3213765" cy="123110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Jäteveden käsittelyaste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paras mahdollinen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puhdistusvaihetta 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(asteikko 0-3)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42" l="3261" r="99457">
                        <a14:foregroundMark x1="55978" y1="21406" x2="55978" y2="21406"/>
                        <a14:foregroundMark x1="67935" y1="45687" x2="67935" y2="45687"/>
                        <a14:foregroundMark x1="77174" y1="52716" x2="77174" y2="52716"/>
                        <a14:foregroundMark x1="89130" y1="69968" x2="89130" y2="69968"/>
                        <a14:foregroundMark x1="72283" y1="70607" x2="72283" y2="70607"/>
                        <a14:foregroundMark x1="65761" y1="65176" x2="65761" y2="65176"/>
                        <a14:foregroundMark x1="53804" y1="59744" x2="53804" y2="59744"/>
                        <a14:foregroundMark x1="38587" y1="63578" x2="38587" y2="63578"/>
                        <a14:foregroundMark x1="28261" y1="68371" x2="28261" y2="68371"/>
                        <a14:foregroundMark x1="34783" y1="73802" x2="34783" y2="73163"/>
                        <a14:foregroundMark x1="40761" y1="79233" x2="40761" y2="79233"/>
                        <a14:foregroundMark x1="52717" y1="75080" x2="52717" y2="75080"/>
                        <a14:foregroundMark x1="74457" y1="79233" x2="74457" y2="79233"/>
                        <a14:foregroundMark x1="74457" y1="87859" x2="74457" y2="87859"/>
                        <a14:foregroundMark x1="66304" y1="90735" x2="66304" y2="90735"/>
                        <a14:foregroundMark x1="55978" y1="92013" x2="55978" y2="92013"/>
                        <a14:foregroundMark x1="33152" y1="93930" x2="33152" y2="93930"/>
                        <a14:foregroundMark x1="29348" y1="95847" x2="29348" y2="95847"/>
                        <a14:foregroundMark x1="23913" y1="94249" x2="23370" y2="93930"/>
                        <a14:foregroundMark x1="20109" y1="92971" x2="20109" y2="92971"/>
                        <a14:foregroundMark x1="19022" y1="91374" x2="19022" y2="91374"/>
                        <a14:foregroundMark x1="11413" y1="94249" x2="11413" y2="94249"/>
                        <a14:foregroundMark x1="7609" y1="93291" x2="7609" y2="92971"/>
                        <a14:foregroundMark x1="26630" y1="89137" x2="26630" y2="89137"/>
                        <a14:foregroundMark x1="23370" y1="84984" x2="23370" y2="84984"/>
                        <a14:foregroundMark x1="23370" y1="79872" x2="23370" y2="79872"/>
                        <a14:foregroundMark x1="22283" y1="75399" x2="22283" y2="75399"/>
                        <a14:foregroundMark x1="22283" y1="72204" x2="22283" y2="72204"/>
                        <a14:foregroundMark x1="23370" y1="65176" x2="23370" y2="65176"/>
                        <a14:foregroundMark x1="30978" y1="64537" x2="30978" y2="64537"/>
                        <a14:foregroundMark x1="33696" y1="61981" x2="33696" y2="61981"/>
                        <a14:foregroundMark x1="38043" y1="60064" x2="38043" y2="60064"/>
                        <a14:foregroundMark x1="42391" y1="56869" x2="42391" y2="56869"/>
                        <a14:foregroundMark x1="47283" y1="53355" x2="47283" y2="53355"/>
                        <a14:foregroundMark x1="49457" y1="49840" x2="49457" y2="49840"/>
                        <a14:foregroundMark x1="54891" y1="45687" x2="54891" y2="45687"/>
                        <a14:foregroundMark x1="51087" y1="41853" x2="51087" y2="41853"/>
                        <a14:foregroundMark x1="46196" y1="38019" x2="46196" y2="38019"/>
                        <a14:foregroundMark x1="44565" y1="34505" x2="44565" y2="34505"/>
                        <a14:foregroundMark x1="44565" y1="29393" x2="44565" y2="29393"/>
                        <a14:foregroundMark x1="44565" y1="25240" x2="44565" y2="25240"/>
                        <a14:foregroundMark x1="44565" y1="20767" x2="44565" y2="20767"/>
                        <a14:foregroundMark x1="28261" y1="11182" x2="28261" y2="11182"/>
                        <a14:foregroundMark x1="32609" y1="9265" x2="32609" y2="9265"/>
                        <a14:foregroundMark x1="32609" y1="12780" x2="32609" y2="12780"/>
                        <a14:foregroundMark x1="38587" y1="14058" x2="38587" y2="14058"/>
                        <a14:foregroundMark x1="38587" y1="17891" x2="38587" y2="17891"/>
                        <a14:foregroundMark x1="44565" y1="15016" x2="44565" y2="15016"/>
                        <a14:foregroundMark x1="55978" y1="14377" x2="55978" y2="14377"/>
                        <a14:foregroundMark x1="58152" y1="10543" x2="58152" y2="10543"/>
                        <a14:foregroundMark x1="58696" y1="5751" x2="58696" y2="5751"/>
                        <a14:foregroundMark x1="61957" y1="2875" x2="61957" y2="2875"/>
                        <a14:foregroundMark x1="67391" y1="2556" x2="67391" y2="2556"/>
                        <a14:foregroundMark x1="73370" y1="4473" x2="73370" y2="4473"/>
                        <a14:foregroundMark x1="75543" y1="7029" x2="75543" y2="7029"/>
                        <a14:foregroundMark x1="73370" y1="14377" x2="73370" y2="14377"/>
                        <a14:foregroundMark x1="77174" y1="21406" x2="77174" y2="21406"/>
                        <a14:foregroundMark x1="83152" y1="24920" x2="83152" y2="24920"/>
                        <a14:foregroundMark x1="78804" y1="32907" x2="78804" y2="32907"/>
                        <a14:foregroundMark x1="86413" y1="42173" x2="86413" y2="42173"/>
                        <a14:foregroundMark x1="84783" y1="53035" x2="84783" y2="53035"/>
                        <a14:foregroundMark x1="89674" y1="57508" x2="89674" y2="57508"/>
                        <a14:foregroundMark x1="97283" y1="68690" x2="97826" y2="69010"/>
                        <a14:foregroundMark x1="89130" y1="79553" x2="88587" y2="79553"/>
                        <a14:foregroundMark x1="82609" y1="84984" x2="82609" y2="84984"/>
                        <a14:foregroundMark x1="45652" y1="95527" x2="45652" y2="95527"/>
                        <a14:foregroundMark x1="35870" y1="97444" x2="35870" y2="97125"/>
                        <a14:foregroundMark x1="35326" y1="11182" x2="35326" y2="11182"/>
                        <a14:foregroundMark x1="47283" y1="12460" x2="47283" y2="12460"/>
                        <a14:foregroundMark x1="51087" y1="14696" x2="51087" y2="14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7215" y="316117"/>
            <a:ext cx="2277622" cy="3874433"/>
          </a:xfrm>
          <a:prstGeom prst="rect">
            <a:avLst/>
          </a:prstGeom>
        </p:spPr>
      </p:pic>
      <p:sp>
        <p:nvSpPr>
          <p:cNvPr id="21" name="Tekstiruutu 4"/>
          <p:cNvSpPr txBox="1"/>
          <p:nvPr/>
        </p:nvSpPr>
        <p:spPr>
          <a:xfrm>
            <a:off x="10767911" y="2376075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Asukkaat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124 000</a:t>
            </a:r>
          </a:p>
        </p:txBody>
      </p:sp>
      <p:sp>
        <p:nvSpPr>
          <p:cNvPr id="9" name="Suorakulmio 8"/>
          <p:cNvSpPr/>
          <p:nvPr/>
        </p:nvSpPr>
        <p:spPr>
          <a:xfrm>
            <a:off x="9980571" y="4361876"/>
            <a:ext cx="2090911" cy="16312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Energian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tuotantolähteistä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uusiutuvia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61 %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Tuulivoima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 kW/as.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0571" y="5216630"/>
            <a:ext cx="517604" cy="760231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44725" y="6432739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2021 ja Kuopion kaupunki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008524" y="6451978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0F0F0F"/>
                </a:solidFill>
              </a:rPr>
              <a:t>06/2022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11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orakulmio 32"/>
          <p:cNvSpPr/>
          <p:nvPr/>
        </p:nvSpPr>
        <p:spPr>
          <a:xfrm>
            <a:off x="402581" y="4759687"/>
            <a:ext cx="4201246" cy="126188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Koulutustasoindeksi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perusasteen jälkeen suoritetun 			koulutuksen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pituus henkeä kohti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3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2020 n. 4,1 vuotta			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3,5 vuotta)</a:t>
            </a:r>
          </a:p>
        </p:txBody>
      </p:sp>
      <p:sp>
        <p:nvSpPr>
          <p:cNvPr id="9" name="Suorakulmio 8"/>
          <p:cNvSpPr/>
          <p:nvPr/>
        </p:nvSpPr>
        <p:spPr>
          <a:xfrm>
            <a:off x="4757918" y="4681485"/>
            <a:ext cx="1442336" cy="135421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Lapsi-parlamentti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Pitäjäraadit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42" l="3261" r="99457">
                        <a14:foregroundMark x1="55978" y1="21406" x2="55978" y2="21406"/>
                        <a14:foregroundMark x1="67935" y1="45687" x2="67935" y2="45687"/>
                        <a14:foregroundMark x1="77174" y1="52716" x2="77174" y2="52716"/>
                        <a14:foregroundMark x1="89130" y1="69968" x2="89130" y2="69968"/>
                        <a14:foregroundMark x1="72283" y1="70607" x2="72283" y2="70607"/>
                        <a14:foregroundMark x1="65761" y1="65176" x2="65761" y2="65176"/>
                        <a14:foregroundMark x1="53804" y1="59744" x2="53804" y2="59744"/>
                        <a14:foregroundMark x1="38587" y1="63578" x2="38587" y2="63578"/>
                        <a14:foregroundMark x1="28261" y1="68371" x2="28261" y2="68371"/>
                        <a14:foregroundMark x1="34783" y1="73802" x2="34783" y2="73163"/>
                        <a14:foregroundMark x1="40761" y1="79233" x2="40761" y2="79233"/>
                        <a14:foregroundMark x1="52717" y1="75080" x2="52717" y2="75080"/>
                        <a14:foregroundMark x1="74457" y1="79233" x2="74457" y2="79233"/>
                        <a14:foregroundMark x1="74457" y1="87859" x2="74457" y2="87859"/>
                        <a14:foregroundMark x1="66304" y1="90735" x2="66304" y2="90735"/>
                        <a14:foregroundMark x1="55978" y1="92013" x2="55978" y2="92013"/>
                        <a14:foregroundMark x1="33152" y1="93930" x2="33152" y2="93930"/>
                        <a14:foregroundMark x1="29348" y1="95847" x2="29348" y2="95847"/>
                        <a14:foregroundMark x1="23913" y1="94249" x2="23370" y2="93930"/>
                        <a14:foregroundMark x1="20109" y1="92971" x2="20109" y2="92971"/>
                        <a14:foregroundMark x1="19022" y1="91374" x2="19022" y2="91374"/>
                        <a14:foregroundMark x1="11413" y1="94249" x2="11413" y2="94249"/>
                        <a14:foregroundMark x1="7609" y1="93291" x2="7609" y2="92971"/>
                        <a14:foregroundMark x1="26630" y1="89137" x2="26630" y2="89137"/>
                        <a14:foregroundMark x1="23370" y1="84984" x2="23370" y2="84984"/>
                        <a14:foregroundMark x1="23370" y1="79872" x2="23370" y2="79872"/>
                        <a14:foregroundMark x1="22283" y1="75399" x2="22283" y2="75399"/>
                        <a14:foregroundMark x1="22283" y1="72204" x2="22283" y2="72204"/>
                        <a14:foregroundMark x1="23370" y1="65176" x2="23370" y2="65176"/>
                        <a14:foregroundMark x1="30978" y1="64537" x2="30978" y2="64537"/>
                        <a14:foregroundMark x1="33696" y1="61981" x2="33696" y2="61981"/>
                        <a14:foregroundMark x1="38043" y1="60064" x2="38043" y2="60064"/>
                        <a14:foregroundMark x1="42391" y1="56869" x2="42391" y2="56869"/>
                        <a14:foregroundMark x1="47283" y1="53355" x2="47283" y2="53355"/>
                        <a14:foregroundMark x1="49457" y1="49840" x2="49457" y2="49840"/>
                        <a14:foregroundMark x1="54891" y1="45687" x2="54891" y2="45687"/>
                        <a14:foregroundMark x1="51087" y1="41853" x2="51087" y2="41853"/>
                        <a14:foregroundMark x1="46196" y1="38019" x2="46196" y2="38019"/>
                        <a14:foregroundMark x1="44565" y1="34505" x2="44565" y2="34505"/>
                        <a14:foregroundMark x1="44565" y1="29393" x2="44565" y2="29393"/>
                        <a14:foregroundMark x1="44565" y1="25240" x2="44565" y2="25240"/>
                        <a14:foregroundMark x1="44565" y1="20767" x2="44565" y2="20767"/>
                        <a14:foregroundMark x1="28261" y1="11182" x2="28261" y2="11182"/>
                        <a14:foregroundMark x1="32609" y1="9265" x2="32609" y2="9265"/>
                        <a14:foregroundMark x1="32609" y1="12780" x2="32609" y2="12780"/>
                        <a14:foregroundMark x1="38587" y1="14058" x2="38587" y2="14058"/>
                        <a14:foregroundMark x1="38587" y1="17891" x2="38587" y2="17891"/>
                        <a14:foregroundMark x1="44565" y1="15016" x2="44565" y2="15016"/>
                        <a14:foregroundMark x1="55978" y1="14377" x2="55978" y2="14377"/>
                        <a14:foregroundMark x1="58152" y1="10543" x2="58152" y2="10543"/>
                        <a14:foregroundMark x1="58696" y1="5751" x2="58696" y2="5751"/>
                        <a14:foregroundMark x1="61957" y1="2875" x2="61957" y2="2875"/>
                        <a14:foregroundMark x1="67391" y1="2556" x2="67391" y2="2556"/>
                        <a14:foregroundMark x1="73370" y1="4473" x2="73370" y2="4473"/>
                        <a14:foregroundMark x1="75543" y1="7029" x2="75543" y2="7029"/>
                        <a14:foregroundMark x1="73370" y1="14377" x2="73370" y2="14377"/>
                        <a14:foregroundMark x1="77174" y1="21406" x2="77174" y2="21406"/>
                        <a14:foregroundMark x1="83152" y1="24920" x2="83152" y2="24920"/>
                        <a14:foregroundMark x1="78804" y1="32907" x2="78804" y2="32907"/>
                        <a14:foregroundMark x1="86413" y1="42173" x2="86413" y2="42173"/>
                        <a14:foregroundMark x1="84783" y1="53035" x2="84783" y2="53035"/>
                        <a14:foregroundMark x1="89674" y1="57508" x2="89674" y2="57508"/>
                        <a14:foregroundMark x1="97283" y1="68690" x2="97826" y2="69010"/>
                        <a14:foregroundMark x1="89130" y1="79553" x2="88587" y2="79553"/>
                        <a14:foregroundMark x1="82609" y1="84984" x2="82609" y2="84984"/>
                        <a14:foregroundMark x1="45652" y1="95527" x2="45652" y2="95527"/>
                        <a14:foregroundMark x1="35870" y1="97444" x2="35870" y2="97125"/>
                        <a14:foregroundMark x1="35326" y1="11182" x2="35326" y2="11182"/>
                        <a14:foregroundMark x1="47283" y1="12460" x2="47283" y2="12460"/>
                        <a14:foregroundMark x1="51087" y1="14696" x2="51087" y2="14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5771" y="369090"/>
            <a:ext cx="2277622" cy="3874433"/>
          </a:xfrm>
          <a:prstGeom prst="rect">
            <a:avLst/>
          </a:prstGeom>
        </p:spPr>
      </p:pic>
      <p:sp>
        <p:nvSpPr>
          <p:cNvPr id="7" name="Otsikko 1" descr="Kestävän kehityksen mittareita."/>
          <p:cNvSpPr txBox="1">
            <a:spLocks/>
          </p:cNvSpPr>
          <p:nvPr/>
        </p:nvSpPr>
        <p:spPr>
          <a:xfrm>
            <a:off x="1477337" y="245329"/>
            <a:ext cx="6150190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iruutu 4"/>
          <p:cNvSpPr txBox="1"/>
          <p:nvPr/>
        </p:nvSpPr>
        <p:spPr>
          <a:xfrm>
            <a:off x="10706837" y="2452009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Asukkaat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</a:t>
            </a:r>
            <a:r>
              <a:rPr kumimoji="0" lang="fi-FI" sz="1100" b="1" i="0" u="none" strike="noStrike" kern="1200" cap="none" spc="0" normalizeH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100" b="1" i="0" u="none" strike="noStrike" kern="1200" cap="none" spc="0" normalizeH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  <a:endParaRPr kumimoji="0" lang="fi-FI" sz="11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kstiruutu 22"/>
          <p:cNvSpPr txBox="1"/>
          <p:nvPr/>
        </p:nvSpPr>
        <p:spPr>
          <a:xfrm>
            <a:off x="4739391" y="1402731"/>
            <a:ext cx="3243623" cy="123110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Palkkatasa-arvo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naisten ja miesten mediaanitulojen vertailu, täydellinen tasa-arvo 100 %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86,04 %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415243" y="1415583"/>
            <a:ext cx="4201246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Sairastavuusindeksi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suhteessa koko maan indeksiin, 			joka on 100.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2018-2019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125,3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(2010 144,4)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76" y="468250"/>
            <a:ext cx="788148" cy="846696"/>
          </a:xfrm>
          <a:prstGeom prst="rect">
            <a:avLst/>
          </a:prstGeom>
        </p:spPr>
      </p:pic>
      <p:sp>
        <p:nvSpPr>
          <p:cNvPr id="35" name="Suorakulmio 34"/>
          <p:cNvSpPr/>
          <p:nvPr/>
        </p:nvSpPr>
        <p:spPr>
          <a:xfrm>
            <a:off x="8073478" y="3610070"/>
            <a:ext cx="1641854" cy="98488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Yksinäisyyttä kokevat koululaiset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13,6 % </a:t>
            </a:r>
            <a:r>
              <a:rPr kumimoji="0" lang="fi-FI" sz="11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4758590" y="2766861"/>
            <a:ext cx="3213765" cy="16312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Työttömyysaste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600" b="1" i="0" u="none" strike="noStrike" kern="1200" cap="none" spc="0" normalizeH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arvio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10,0 %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11,3 %)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Rakennetyöttömyys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vaikeasti työllistyvien %-osuus 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4,7 %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4,2 %)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9855771" y="4222509"/>
            <a:ext cx="1917503" cy="64633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Väestönkasvu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2022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+0,9 %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38" name="Suora nuoliyhdysviiva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16543" y="5542249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Suorakulmio 38"/>
          <p:cNvSpPr/>
          <p:nvPr/>
        </p:nvSpPr>
        <p:spPr>
          <a:xfrm>
            <a:off x="8063016" y="1384898"/>
            <a:ext cx="1647516" cy="200054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Nuorten tyytyväisyys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elämäänsä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2023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66,9 %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ovat elämäänsä melko tai erittäin tyytyväisiä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9223513" y="6423902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0F0F0F"/>
                </a:solidFill>
              </a:rPr>
              <a:t>12/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2023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3696851" y="2063393"/>
            <a:ext cx="36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!</a:t>
            </a:r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45" y="1501193"/>
            <a:ext cx="859443" cy="1402249"/>
          </a:xfrm>
          <a:prstGeom prst="rect">
            <a:avLst/>
          </a:prstGeom>
        </p:spPr>
      </p:pic>
      <p:pic>
        <p:nvPicPr>
          <p:cNvPr id="17" name="Kuva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214" y="5023388"/>
            <a:ext cx="1152525" cy="809625"/>
          </a:xfrm>
          <a:prstGeom prst="rect">
            <a:avLst/>
          </a:prstGeom>
        </p:spPr>
      </p:pic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827" y="1079992"/>
            <a:ext cx="561173" cy="601257"/>
          </a:xfrm>
          <a:prstGeom prst="rect">
            <a:avLst/>
          </a:prstGeom>
        </p:spPr>
      </p:pic>
      <p:pic>
        <p:nvPicPr>
          <p:cNvPr id="22" name="Kuva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2062" y="2052813"/>
            <a:ext cx="1030599" cy="506988"/>
          </a:xfrm>
          <a:prstGeom prst="rect">
            <a:avLst/>
          </a:prstGeom>
        </p:spPr>
      </p:pic>
      <p:sp>
        <p:nvSpPr>
          <p:cNvPr id="44" name="Suorakulmio 43"/>
          <p:cNvSpPr/>
          <p:nvPr/>
        </p:nvSpPr>
        <p:spPr>
          <a:xfrm>
            <a:off x="402581" y="2998556"/>
            <a:ext cx="4201246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Suhteellinen köyhyys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Pienituloisten kotitalouksien osuus 		suhteessa muuhun väestöön.	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14,8 %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 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16,7 %)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cxnSp>
        <p:nvCxnSpPr>
          <p:cNvPr id="45" name="Suora nuoliyhdysviiva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414425" y="3802047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6" name="Kuva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60" y="3281358"/>
            <a:ext cx="902528" cy="1041379"/>
          </a:xfrm>
          <a:prstGeom prst="rect">
            <a:avLst/>
          </a:prstGeom>
        </p:spPr>
      </p:pic>
      <p:sp>
        <p:nvSpPr>
          <p:cNvPr id="47" name="Suorakulmio 46"/>
          <p:cNvSpPr/>
          <p:nvPr/>
        </p:nvSpPr>
        <p:spPr>
          <a:xfrm>
            <a:off x="8076018" y="4712262"/>
            <a:ext cx="1641854" cy="129266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Useasti kiusaamisen kohteena olleet 8. ja 9. lk. oppilaat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600" b="1" dirty="0">
                <a:solidFill>
                  <a:srgbClr val="0F0F0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5,9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% </a:t>
            </a: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Suorakulmio 47"/>
          <p:cNvSpPr/>
          <p:nvPr/>
        </p:nvSpPr>
        <p:spPr>
          <a:xfrm>
            <a:off x="9855771" y="5045560"/>
            <a:ext cx="1917503" cy="9541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Rikokset / 1000 asukasta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90,13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(2010 156,9)    </a:t>
            </a:r>
          </a:p>
        </p:txBody>
      </p:sp>
      <p:cxnSp>
        <p:nvCxnSpPr>
          <p:cNvPr id="49" name="Suora nuoliyhdysviiva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589262" y="5574652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277915" y="3982515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Suorakulmio 40"/>
          <p:cNvSpPr/>
          <p:nvPr/>
        </p:nvSpPr>
        <p:spPr>
          <a:xfrm>
            <a:off x="6284890" y="4944353"/>
            <a:ext cx="1698124" cy="107721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Eduskuntavaalien äänestys-aktiivisuus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66,9 %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(2011 67,5%)    </a:t>
            </a:r>
          </a:p>
        </p:txBody>
      </p:sp>
      <p:cxnSp>
        <p:nvCxnSpPr>
          <p:cNvPr id="42" name="Suora nuoliyhdysviiva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792800" y="5260447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3" name="Kuva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4172" y="4419654"/>
            <a:ext cx="933355" cy="580406"/>
          </a:xfrm>
          <a:prstGeom prst="rect">
            <a:avLst/>
          </a:prstGeom>
        </p:spPr>
      </p:pic>
      <p:sp>
        <p:nvSpPr>
          <p:cNvPr id="50" name="Tekstiruutu 49"/>
          <p:cNvSpPr txBox="1"/>
          <p:nvPr/>
        </p:nvSpPr>
        <p:spPr>
          <a:xfrm>
            <a:off x="144725" y="6432739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ja Kuopion kaupunki</a:t>
            </a:r>
          </a:p>
        </p:txBody>
      </p:sp>
      <p:cxnSp>
        <p:nvCxnSpPr>
          <p:cNvPr id="51" name="Suora nuoliyhdysviiva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52863" y="3127077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D25B139C-D180-420D-B3B5-747A504A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739" y="404510"/>
            <a:ext cx="7145760" cy="693116"/>
          </a:xfrm>
        </p:spPr>
        <p:txBody>
          <a:bodyPr/>
          <a:lstStyle/>
          <a:p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Kestävän kehityksen mittareita 2</a:t>
            </a:r>
            <a:endParaRPr lang="fi-FI" sz="32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F8B3B045-02EE-BAAE-082A-4A472F0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558900" y="4243523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5DBA350A-27DB-B9E0-6AEA-2B55D5AE6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3672" y="221201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20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111" y="5131239"/>
            <a:ext cx="531188" cy="780182"/>
          </a:xfrm>
          <a:prstGeom prst="rect">
            <a:avLst/>
          </a:prstGeom>
        </p:spPr>
      </p:pic>
      <p:sp>
        <p:nvSpPr>
          <p:cNvPr id="33" name="Suorakulmio 32"/>
          <p:cNvSpPr/>
          <p:nvPr/>
        </p:nvSpPr>
        <p:spPr>
          <a:xfrm>
            <a:off x="396378" y="4370596"/>
            <a:ext cx="4251711" cy="13234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388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Private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388938" fontAlgn="auto">
              <a:spcBef>
                <a:spcPts val="0"/>
              </a:spcBef>
              <a:spcAft>
                <a:spcPts val="0"/>
              </a:spcAft>
              <a:tabLst>
                <a:tab pos="1168400" algn="l"/>
              </a:tabLst>
              <a:defRPr/>
            </a:pP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2021</a:t>
            </a:r>
            <a:r>
              <a:rPr lang="fi-FI" sz="1400" b="1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fi-FI" sz="1600" b="1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0,46 </a:t>
            </a:r>
            <a:r>
              <a:rPr lang="fi-FI" sz="12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lvl="0" defTabSz="388938" fontAlgn="auto">
              <a:spcBef>
                <a:spcPts val="0"/>
              </a:spcBef>
              <a:spcAft>
                <a:spcPts val="0"/>
              </a:spcAft>
              <a:tabLst>
                <a:tab pos="11684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(2011  0,44)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filling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stations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i-FI" sz="16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br>
              <a:rPr lang="fi-FI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vehicle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 err="1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points</a:t>
            </a:r>
            <a:r>
              <a:rPr lang="fi-FI" sz="1400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2020 </a:t>
            </a:r>
            <a:r>
              <a:rPr lang="fi-FI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81</a:t>
            </a:r>
            <a:r>
              <a:rPr lang="fi-FI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i-FI" sz="1400" b="1" dirty="0">
              <a:solidFill>
                <a:srgbClr val="192D9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9967766" y="4415435"/>
            <a:ext cx="2153591" cy="160043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Renewable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energy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sources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61 %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Wind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power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capacity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kW/as.</a:t>
            </a: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735" y="408238"/>
            <a:ext cx="2277622" cy="3874433"/>
          </a:xfrm>
          <a:prstGeom prst="rect">
            <a:avLst/>
          </a:prstGeom>
        </p:spPr>
      </p:pic>
      <p:sp>
        <p:nvSpPr>
          <p:cNvPr id="7" name="Otsikko 1" descr="Sustainable Development Indicators.&#10;"/>
          <p:cNvSpPr txBox="1">
            <a:spLocks/>
          </p:cNvSpPr>
          <p:nvPr/>
        </p:nvSpPr>
        <p:spPr>
          <a:xfrm>
            <a:off x="1477337" y="245329"/>
            <a:ext cx="6796508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iruutu 4"/>
          <p:cNvSpPr txBox="1"/>
          <p:nvPr/>
        </p:nvSpPr>
        <p:spPr>
          <a:xfrm>
            <a:off x="10767911" y="2459855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</a:t>
            </a:r>
            <a:r>
              <a:rPr lang="fi-FI" b="1" dirty="0">
                <a:solidFill>
                  <a:srgbClr val="192D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6686209" y="1790441"/>
            <a:ext cx="3281557" cy="13388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sink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1835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31835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Forests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marshland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Agricultural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soils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areas</a:t>
            </a:r>
            <a:endParaRPr kumimoji="0" lang="fi-FI" sz="15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kstiruutu 23"/>
          <p:cNvSpPr txBox="1"/>
          <p:nvPr/>
        </p:nvSpPr>
        <p:spPr>
          <a:xfrm>
            <a:off x="380493" y="3159760"/>
            <a:ext cx="4288911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16681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GHG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emissions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538163" fontAlgn="auto">
              <a:spcBef>
                <a:spcPts val="0"/>
              </a:spcBef>
              <a:spcAft>
                <a:spcPts val="0"/>
              </a:spcAft>
              <a:tabLst>
                <a:tab pos="93663" algn="l"/>
                <a:tab pos="1166813" algn="l"/>
              </a:tabLst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2022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600" b="1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4,04 </a:t>
            </a:r>
            <a:r>
              <a:rPr lang="fi-FI" sz="16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CO2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fi-FI" sz="12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(2011  7,4 t CO2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marR="0" lvl="3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80493" y="1790441"/>
            <a:ext cx="4283482" cy="126188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defTabSz="984250" fontAlgn="auto">
              <a:spcBef>
                <a:spcPts val="0"/>
              </a:spcBef>
              <a:spcAft>
                <a:spcPts val="0"/>
              </a:spcAft>
              <a:tabLst>
                <a:tab pos="116681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Residential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2021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11,0 </a:t>
            </a: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i-FI" sz="1200" dirty="0">
                <a:solidFill>
                  <a:srgbClr val="0F0F0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2015 11,0 </a:t>
            </a:r>
            <a:r>
              <a:rPr lang="fi-FI" sz="1200" dirty="0">
                <a:solidFill>
                  <a:srgbClr val="0F0F0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marR="0" lvl="0" indent="0" algn="l" defTabSz="984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813" algn="l"/>
              </a:tabLst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Kuva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67" y="1843033"/>
            <a:ext cx="1001341" cy="915757"/>
          </a:xfrm>
          <a:prstGeom prst="rect">
            <a:avLst/>
          </a:prstGeom>
        </p:spPr>
      </p:pic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03" y="492462"/>
            <a:ext cx="943842" cy="1013956"/>
          </a:xfrm>
          <a:prstGeom prst="rect">
            <a:avLst/>
          </a:prstGeom>
        </p:spPr>
      </p:pic>
      <p:pic>
        <p:nvPicPr>
          <p:cNvPr id="30" name="Kuva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20" y="3159760"/>
            <a:ext cx="1042999" cy="757416"/>
          </a:xfrm>
          <a:prstGeom prst="rect">
            <a:avLst/>
          </a:prstGeom>
        </p:spPr>
      </p:pic>
      <p:pic>
        <p:nvPicPr>
          <p:cNvPr id="32" name="Kuva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183" y="4533681"/>
            <a:ext cx="847725" cy="504825"/>
          </a:xfrm>
          <a:prstGeom prst="rect">
            <a:avLst/>
          </a:prstGeom>
        </p:spPr>
      </p:pic>
      <p:sp>
        <p:nvSpPr>
          <p:cNvPr id="35" name="Suorakulmio 34"/>
          <p:cNvSpPr/>
          <p:nvPr/>
        </p:nvSpPr>
        <p:spPr>
          <a:xfrm>
            <a:off x="6720104" y="4969433"/>
            <a:ext cx="3213765" cy="104644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of </a:t>
            </a: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wastewater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 </a:t>
            </a:r>
            <a:r>
              <a:rPr kumimoji="0" lang="fi-FI" sz="1600" b="1" i="0" u="none" strike="noStrike" kern="1200" cap="none" spc="0" normalizeH="0" baseline="0" noProof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score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0-3)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4344" y="815836"/>
            <a:ext cx="990893" cy="1241118"/>
          </a:xfrm>
          <a:prstGeom prst="rect">
            <a:avLst/>
          </a:prstGeom>
        </p:spPr>
      </p:pic>
      <p:sp>
        <p:nvSpPr>
          <p:cNvPr id="25" name="Suorakulmio 24"/>
          <p:cNvSpPr/>
          <p:nvPr/>
        </p:nvSpPr>
        <p:spPr>
          <a:xfrm>
            <a:off x="6706287" y="3423974"/>
            <a:ext cx="3213765" cy="13234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Ecological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status of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(some 900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=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4,02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score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0-5)</a:t>
            </a:r>
          </a:p>
        </p:txBody>
      </p:sp>
      <p:pic>
        <p:nvPicPr>
          <p:cNvPr id="29" name="Kuva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58385">
            <a:off x="7895193" y="3223766"/>
            <a:ext cx="659582" cy="426790"/>
          </a:xfrm>
          <a:prstGeom prst="rect">
            <a:avLst/>
          </a:prstGeom>
        </p:spPr>
      </p:pic>
      <p:cxnSp>
        <p:nvCxnSpPr>
          <p:cNvPr id="34" name="Suora nuoliyhdysviiva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41250" y="3581354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50327" y="4729439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Suorakulmio 25"/>
          <p:cNvSpPr/>
          <p:nvPr/>
        </p:nvSpPr>
        <p:spPr>
          <a:xfrm>
            <a:off x="4904357" y="3866884"/>
            <a:ext cx="1607136" cy="215443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Public transport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5,9 milj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trips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2021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38" name="Suora nuoliyhdysviiva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27116" y="5362591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Suorakulmio 38"/>
          <p:cNvSpPr/>
          <p:nvPr/>
        </p:nvSpPr>
        <p:spPr>
          <a:xfrm>
            <a:off x="4898270" y="1790441"/>
            <a:ext cx="1573722" cy="169277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srgbClr val="0F0F0F"/>
                </a:solidFill>
              </a:rPr>
              <a:t>2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Electric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citybikes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9223513" y="6423902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0F0F0F"/>
                </a:solidFill>
              </a:rPr>
              <a:t>06/2022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41" name="Kuva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1187" y="1855799"/>
            <a:ext cx="1133475" cy="752475"/>
          </a:xfrm>
          <a:prstGeom prst="rect">
            <a:avLst/>
          </a:prstGeom>
        </p:spPr>
      </p:pic>
      <p:pic>
        <p:nvPicPr>
          <p:cNvPr id="42" name="Kuva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204" y="4010355"/>
            <a:ext cx="826912" cy="697944"/>
          </a:xfrm>
          <a:prstGeom prst="rect">
            <a:avLst/>
          </a:prstGeom>
        </p:spPr>
      </p:pic>
      <p:sp>
        <p:nvSpPr>
          <p:cNvPr id="43" name="Tekstiruutu 42"/>
          <p:cNvSpPr txBox="1"/>
          <p:nvPr/>
        </p:nvSpPr>
        <p:spPr>
          <a:xfrm>
            <a:off x="380493" y="6423901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2021 and City of Kuopio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A249D59-08D4-46F8-95D6-CA0FDAF8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855" y="449141"/>
            <a:ext cx="7145760" cy="632775"/>
          </a:xfrm>
        </p:spPr>
        <p:txBody>
          <a:bodyPr/>
          <a:lstStyle/>
          <a:p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Sustainable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Development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Indicators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1</a:t>
            </a:r>
            <a:endParaRPr lang="fi-FI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9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orakulmio 32"/>
          <p:cNvSpPr/>
          <p:nvPr/>
        </p:nvSpPr>
        <p:spPr>
          <a:xfrm>
            <a:off x="397706" y="4759990"/>
            <a:ext cx="4201246" cy="13234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average length of schooling per 			person after elementary school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marR="0" lvl="0" indent="0" algn="l" defTabSz="419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2020 n. 4,1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(2010 3,5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9" name="Suorakulmio 8"/>
          <p:cNvSpPr/>
          <p:nvPr/>
        </p:nvSpPr>
        <p:spPr>
          <a:xfrm>
            <a:off x="4726476" y="4266712"/>
            <a:ext cx="129395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Local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childrens´parliament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b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</a:b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Rural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popular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assemblies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921" y="295749"/>
            <a:ext cx="2277622" cy="3874433"/>
          </a:xfrm>
          <a:prstGeom prst="rect">
            <a:avLst/>
          </a:prstGeom>
        </p:spPr>
      </p:pic>
      <p:sp>
        <p:nvSpPr>
          <p:cNvPr id="7" name="Otsikko 1" descr="Sustainable Development Indicators.&#10;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477337" y="245329"/>
            <a:ext cx="6622228" cy="693116"/>
          </a:xfrm>
          <a:prstGeom prst="rect">
            <a:avLst/>
          </a:prstGeom>
        </p:spPr>
        <p:txBody>
          <a:bodyPr lIns="55446" tIns="27724" rIns="55446" bIns="2772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000" b="1" i="0" u="none" strike="noStrike" kern="1200" cap="none" spc="-150" normalizeH="0" baseline="0" noProof="0">
              <a:ln>
                <a:noFill/>
              </a:ln>
              <a:solidFill>
                <a:srgbClr val="F01E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iruutu 4"/>
          <p:cNvSpPr txBox="1"/>
          <p:nvPr/>
        </p:nvSpPr>
        <p:spPr>
          <a:xfrm>
            <a:off x="10767911" y="2414489"/>
            <a:ext cx="1424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124 000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4675781" y="1406521"/>
            <a:ext cx="3243623" cy="123110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Salary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equality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genders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equality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100 %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86,04 %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415243" y="1415583"/>
            <a:ext cx="4201246" cy="156966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Morbidity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national average morbidity 			index is 100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2018-2019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125,3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(2010 144,4)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pic>
        <p:nvPicPr>
          <p:cNvPr id="28" name="Kuva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5" y="454544"/>
            <a:ext cx="862039" cy="926077"/>
          </a:xfrm>
          <a:prstGeom prst="rect">
            <a:avLst/>
          </a:prstGeom>
        </p:spPr>
      </p:pic>
      <p:sp>
        <p:nvSpPr>
          <p:cNvPr id="35" name="Suorakulmio 34"/>
          <p:cNvSpPr/>
          <p:nvPr/>
        </p:nvSpPr>
        <p:spPr>
          <a:xfrm>
            <a:off x="8087245" y="3757798"/>
            <a:ext cx="1641854" cy="76944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Loneliness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pupils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13,6 %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2023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4726476" y="2695969"/>
            <a:ext cx="3213765" cy="144655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Unemployment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10,0 %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11,3 %)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Structural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unemployment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4,7 %</a:t>
            </a: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4,2 %)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9898238" y="4227807"/>
            <a:ext cx="2034151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Population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change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2022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+</a:t>
            </a:r>
            <a:r>
              <a:rPr lang="fi-FI" b="1" dirty="0">
                <a:solidFill>
                  <a:srgbClr val="0F0F0F"/>
                </a:solidFill>
              </a:rPr>
              <a:t>0,9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%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38" name="Suora nuoliyhdysviiva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45726" y="5593019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Suorakulmio 38"/>
          <p:cNvSpPr/>
          <p:nvPr/>
        </p:nvSpPr>
        <p:spPr>
          <a:xfrm>
            <a:off x="8078823" y="1415583"/>
            <a:ext cx="1647516" cy="209288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Life satisfaction of young people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00" b="1" dirty="0">
                <a:solidFill>
                  <a:srgbClr val="192D9B"/>
                </a:solidFill>
                <a:latin typeface="Verdana"/>
              </a:rPr>
              <a:t>2023 </a:t>
            </a:r>
            <a:r>
              <a:rPr lang="fi-FI" sz="1400" b="1" dirty="0">
                <a:solidFill>
                  <a:srgbClr val="0F0F0F"/>
                </a:solidFill>
                <a:latin typeface="Verdana"/>
              </a:rPr>
              <a:t>66,9 %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are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happy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with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their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ＭＳ Ｐゴシック" charset="-128"/>
                <a:cs typeface="+mn-cs"/>
              </a:rPr>
              <a:t>lives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ＭＳ Ｐゴシック" charset="-128"/>
              <a:cs typeface="+mn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9223513" y="6423902"/>
            <a:ext cx="878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12/2023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3678368" y="2143464"/>
            <a:ext cx="36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!</a:t>
            </a:r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87" y="1449309"/>
            <a:ext cx="910650" cy="1485797"/>
          </a:xfrm>
          <a:prstGeom prst="rect">
            <a:avLst/>
          </a:prstGeom>
        </p:spPr>
      </p:pic>
      <p:pic>
        <p:nvPicPr>
          <p:cNvPr id="17" name="Kuva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61" y="5000674"/>
            <a:ext cx="1152525" cy="809625"/>
          </a:xfrm>
          <a:prstGeom prst="rect">
            <a:avLst/>
          </a:prstGeom>
        </p:spPr>
      </p:pic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069" y="1009914"/>
            <a:ext cx="690689" cy="740024"/>
          </a:xfrm>
          <a:prstGeom prst="rect">
            <a:avLst/>
          </a:prstGeom>
        </p:spPr>
      </p:pic>
      <p:pic>
        <p:nvPicPr>
          <p:cNvPr id="22" name="Kuva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455" y="2171510"/>
            <a:ext cx="1181100" cy="581025"/>
          </a:xfrm>
          <a:prstGeom prst="rect">
            <a:avLst/>
          </a:prstGeom>
        </p:spPr>
      </p:pic>
      <p:pic>
        <p:nvPicPr>
          <p:cNvPr id="43" name="Kuva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146" y="4290228"/>
            <a:ext cx="933355" cy="580406"/>
          </a:xfrm>
          <a:prstGeom prst="rect">
            <a:avLst/>
          </a:prstGeom>
        </p:spPr>
      </p:pic>
      <p:sp>
        <p:nvSpPr>
          <p:cNvPr id="44" name="Suorakulmio 43"/>
          <p:cNvSpPr/>
          <p:nvPr/>
        </p:nvSpPr>
        <p:spPr>
          <a:xfrm>
            <a:off x="408616" y="3090176"/>
            <a:ext cx="4201246" cy="150810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  <a:tab pos="1257300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poverty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percentage of people 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4125" algn="l"/>
                <a:tab pos="12573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living in low-income households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  <a:tab pos="1254125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2021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14,8 %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3663" algn="l"/>
              </a:tabLst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	  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(2010 16,7 %)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cxnSp>
        <p:nvCxnSpPr>
          <p:cNvPr id="45" name="Suora nuoliyhdysviiva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432313" y="3870864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6" name="Kuva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12" y="3262030"/>
            <a:ext cx="902528" cy="1041379"/>
          </a:xfrm>
          <a:prstGeom prst="rect">
            <a:avLst/>
          </a:prstGeom>
        </p:spPr>
      </p:pic>
      <p:sp>
        <p:nvSpPr>
          <p:cNvPr id="47" name="Suorakulmio 46"/>
          <p:cNvSpPr/>
          <p:nvPr/>
        </p:nvSpPr>
        <p:spPr>
          <a:xfrm>
            <a:off x="8099565" y="4728377"/>
            <a:ext cx="1626774" cy="135421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Pupils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regularly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being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bullied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192D9B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(8th and 9th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grades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5,9 %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Suorakulmio 47"/>
          <p:cNvSpPr/>
          <p:nvPr/>
        </p:nvSpPr>
        <p:spPr>
          <a:xfrm>
            <a:off x="9898238" y="5148243"/>
            <a:ext cx="2034151" cy="9541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Crimes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per 1000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inhabitants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2022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90,13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(2010 156,9)    </a:t>
            </a:r>
          </a:p>
        </p:txBody>
      </p:sp>
      <p:cxnSp>
        <p:nvCxnSpPr>
          <p:cNvPr id="49" name="Suora nuoliyhdysviiva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686789" y="572854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301361" y="3782719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Suorakulmio 35"/>
          <p:cNvSpPr/>
          <p:nvPr/>
        </p:nvSpPr>
        <p:spPr>
          <a:xfrm>
            <a:off x="6124864" y="4913043"/>
            <a:ext cx="1917503" cy="116955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Parliament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election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vote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turnout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2023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66,9 %</a:t>
            </a:r>
            <a:b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(2011 67,5%)    </a:t>
            </a:r>
          </a:p>
        </p:txBody>
      </p:sp>
      <p:cxnSp>
        <p:nvCxnSpPr>
          <p:cNvPr id="42" name="Suora nuoliyhdysviiva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19404" y="558211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/>
        </p:nvSpPr>
        <p:spPr>
          <a:xfrm>
            <a:off x="397706" y="6423902"/>
            <a:ext cx="4709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Lähteet: 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Mayorsindicators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F0F0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and City of Kuopio</a:t>
            </a:r>
          </a:p>
        </p:txBody>
      </p:sp>
      <p:cxnSp>
        <p:nvCxnSpPr>
          <p:cNvPr id="51" name="Suora nuoliyhdysviiva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67660" y="3090176"/>
            <a:ext cx="0" cy="239994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696BBF2E-40A1-450C-BB8B-F60541BE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71" y="482978"/>
            <a:ext cx="7145760" cy="693116"/>
          </a:xfrm>
        </p:spPr>
        <p:txBody>
          <a:bodyPr/>
          <a:lstStyle/>
          <a:p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Sustainable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Development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fi-FI" sz="3200" b="0" dirty="0" err="1">
                <a:solidFill>
                  <a:schemeClr val="accent1"/>
                </a:solidFill>
                <a:latin typeface="Corbel" panose="020B0503020204020204" pitchFamily="34" charset="0"/>
              </a:rPr>
              <a:t>Indicators</a:t>
            </a:r>
            <a:r>
              <a:rPr lang="fi-FI" sz="3200" b="0" dirty="0">
                <a:solidFill>
                  <a:schemeClr val="accent1"/>
                </a:solidFill>
                <a:latin typeface="Corbel" panose="020B0503020204020204" pitchFamily="34" charset="0"/>
              </a:rPr>
              <a:t> 2</a:t>
            </a:r>
            <a:endParaRPr lang="fi-FI" sz="32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07E579DA-B64E-BE42-F064-40016A31F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614038" y="4005087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7FDF8DFB-3526-56BE-0143-E32FDA120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614038" y="2752535"/>
            <a:ext cx="0" cy="2399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42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yöristetty suorakulmio 33">
            <a:extLst>
              <a:ext uri="{FF2B5EF4-FFF2-40B4-BE49-F238E27FC236}">
                <a16:creationId xmlns:a16="http://schemas.microsoft.com/office/drawing/2014/main" id="{C82CD664-C12C-49E1-9D13-AFDD19A51A91}"/>
              </a:ext>
            </a:extLst>
          </p:cNvPr>
          <p:cNvSpPr/>
          <p:nvPr/>
        </p:nvSpPr>
        <p:spPr>
          <a:xfrm>
            <a:off x="1943759" y="4994410"/>
            <a:ext cx="3688300" cy="683393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53" name="Pyöristetty suorakulmio 33">
            <a:extLst>
              <a:ext uri="{FF2B5EF4-FFF2-40B4-BE49-F238E27FC236}">
                <a16:creationId xmlns:a16="http://schemas.microsoft.com/office/drawing/2014/main" id="{17A008C7-7A99-4032-87F6-A9F7A77F56B5}"/>
              </a:ext>
            </a:extLst>
          </p:cNvPr>
          <p:cNvSpPr/>
          <p:nvPr/>
        </p:nvSpPr>
        <p:spPr>
          <a:xfrm>
            <a:off x="6559943" y="4997985"/>
            <a:ext cx="3688300" cy="683393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8027193-DEB6-46B9-92C4-4EBB4EE9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7B685A53-5E9F-A941-A5B7-EEE903F1244B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1.2.2024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5D0BA7-81BA-4BAD-AC36-9634E48A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E8CDC835-6F96-6540-A055-BE713FCBC575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169862D4-3CDC-4607-8B22-FBE749664C3A}"/>
              </a:ext>
            </a:extLst>
          </p:cNvPr>
          <p:cNvSpPr/>
          <p:nvPr/>
        </p:nvSpPr>
        <p:spPr>
          <a:xfrm>
            <a:off x="1" y="0"/>
            <a:ext cx="12187889" cy="4632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fi-FI" sz="240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DEE60D6-30D7-4208-944D-976A9630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11" y="133854"/>
            <a:ext cx="12192000" cy="765284"/>
          </a:xfrm>
        </p:spPr>
        <p:txBody>
          <a:bodyPr/>
          <a:lstStyle/>
          <a:p>
            <a:pPr algn="ctr"/>
            <a:r>
              <a:rPr lang="fi-FI" dirty="0">
                <a:solidFill>
                  <a:schemeClr val="accent4"/>
                </a:solidFill>
              </a:rPr>
              <a:t>Kuopion strateginen johtamisjärjestelmä</a:t>
            </a:r>
          </a:p>
        </p:txBody>
      </p:sp>
      <p:sp>
        <p:nvSpPr>
          <p:cNvPr id="6" name="Pyöristetty suorakulmio 3">
            <a:extLst>
              <a:ext uri="{FF2B5EF4-FFF2-40B4-BE49-F238E27FC236}">
                <a16:creationId xmlns:a16="http://schemas.microsoft.com/office/drawing/2014/main" id="{24623D55-7907-4386-8911-94655FB54755}"/>
              </a:ext>
            </a:extLst>
          </p:cNvPr>
          <p:cNvSpPr/>
          <p:nvPr/>
        </p:nvSpPr>
        <p:spPr>
          <a:xfrm>
            <a:off x="1137377" y="908406"/>
            <a:ext cx="9909025" cy="62118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prstClr val="white"/>
                </a:solidFill>
                <a:latin typeface="Corbel" panose="020B0503020204020204" pitchFamily="34" charset="0"/>
              </a:rPr>
              <a:t>Kuopion strategia 2030: Hyvän elämän pääkaupunki</a:t>
            </a:r>
          </a:p>
        </p:txBody>
      </p:sp>
      <p:sp>
        <p:nvSpPr>
          <p:cNvPr id="7" name="Pyöristetty suorakulmio 50">
            <a:extLst>
              <a:ext uri="{FF2B5EF4-FFF2-40B4-BE49-F238E27FC236}">
                <a16:creationId xmlns:a16="http://schemas.microsoft.com/office/drawing/2014/main" id="{17A02122-EEC9-4223-9824-651C0AC2599A}"/>
              </a:ext>
            </a:extLst>
          </p:cNvPr>
          <p:cNvSpPr/>
          <p:nvPr/>
        </p:nvSpPr>
        <p:spPr>
          <a:xfrm rot="16200000">
            <a:off x="9166422" y="3828405"/>
            <a:ext cx="4931049" cy="6216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400" dirty="0">
                <a:solidFill>
                  <a:prstClr val="white"/>
                </a:solidFill>
                <a:latin typeface="Calibri" panose="020F0502020204030204"/>
              </a:rPr>
              <a:t>Seuranta ja arviointi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D25FC39-F19D-414E-8742-834D0B8DF4FD}"/>
              </a:ext>
            </a:extLst>
          </p:cNvPr>
          <p:cNvCxnSpPr/>
          <p:nvPr/>
        </p:nvCxnSpPr>
        <p:spPr>
          <a:xfrm flipV="1">
            <a:off x="11643463" y="5614358"/>
            <a:ext cx="0" cy="7907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FADDEBAA-E975-44FF-A063-B75DB789ED41}"/>
              </a:ext>
            </a:extLst>
          </p:cNvPr>
          <p:cNvCxnSpPr/>
          <p:nvPr/>
        </p:nvCxnSpPr>
        <p:spPr>
          <a:xfrm flipV="1">
            <a:off x="11643463" y="1901070"/>
            <a:ext cx="0" cy="7907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 22">
            <a:extLst>
              <a:ext uri="{FF2B5EF4-FFF2-40B4-BE49-F238E27FC236}">
                <a16:creationId xmlns:a16="http://schemas.microsoft.com/office/drawing/2014/main" id="{939D177E-B92C-42F8-9680-03E8FB0E6A8B}"/>
              </a:ext>
            </a:extLst>
          </p:cNvPr>
          <p:cNvSpPr/>
          <p:nvPr/>
        </p:nvSpPr>
        <p:spPr>
          <a:xfrm>
            <a:off x="1505998" y="3087524"/>
            <a:ext cx="947645" cy="758997"/>
          </a:xfrm>
          <a:prstGeom prst="rect">
            <a:avLst/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7805ECD9-B00B-4C11-BA95-F5D8E1B22ADB}"/>
              </a:ext>
            </a:extLst>
          </p:cNvPr>
          <p:cNvSpPr/>
          <p:nvPr/>
        </p:nvSpPr>
        <p:spPr>
          <a:xfrm>
            <a:off x="3048000" y="3150828"/>
            <a:ext cx="733733" cy="632389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9732D174-7087-4C50-83C0-AC3A54FD87C3}"/>
              </a:ext>
            </a:extLst>
          </p:cNvPr>
          <p:cNvSpPr/>
          <p:nvPr/>
        </p:nvSpPr>
        <p:spPr>
          <a:xfrm>
            <a:off x="4398235" y="3051147"/>
            <a:ext cx="918117" cy="810075"/>
          </a:xfrm>
          <a:prstGeom prst="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Pyöristetty suorakulmio 33">
            <a:extLst>
              <a:ext uri="{FF2B5EF4-FFF2-40B4-BE49-F238E27FC236}">
                <a16:creationId xmlns:a16="http://schemas.microsoft.com/office/drawing/2014/main" id="{CCA70F2E-F3CE-47B8-8D3B-C683EE198CAB}"/>
              </a:ext>
            </a:extLst>
          </p:cNvPr>
          <p:cNvSpPr/>
          <p:nvPr/>
        </p:nvSpPr>
        <p:spPr>
          <a:xfrm>
            <a:off x="5623245" y="2374339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296C54A7-DCBB-4069-A28D-55420F45F5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472" y="3125327"/>
            <a:ext cx="739328" cy="661715"/>
          </a:xfrm>
          <a:prstGeom prst="rect">
            <a:avLst/>
          </a:prstGeom>
        </p:spPr>
      </p:pic>
      <p:sp>
        <p:nvSpPr>
          <p:cNvPr id="15" name="Pyöristetty suorakulmio 4">
            <a:extLst>
              <a:ext uri="{FF2B5EF4-FFF2-40B4-BE49-F238E27FC236}">
                <a16:creationId xmlns:a16="http://schemas.microsoft.com/office/drawing/2014/main" id="{89CC3289-69E1-4095-A99E-705CB283A414}"/>
              </a:ext>
            </a:extLst>
          </p:cNvPr>
          <p:cNvSpPr/>
          <p:nvPr/>
        </p:nvSpPr>
        <p:spPr>
          <a:xfrm>
            <a:off x="1137376" y="1682543"/>
            <a:ext cx="5995497" cy="269864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rgbClr val="240E61"/>
                </a:solidFill>
                <a:latin typeface="Corbel" panose="020B0503020204020204" pitchFamily="34" charset="0"/>
              </a:rPr>
              <a:t>Strategiaohjelmat</a:t>
            </a:r>
          </a:p>
        </p:txBody>
      </p:sp>
      <p:sp>
        <p:nvSpPr>
          <p:cNvPr id="24" name="Pyöristetty suorakulmio 6">
            <a:extLst>
              <a:ext uri="{FF2B5EF4-FFF2-40B4-BE49-F238E27FC236}">
                <a16:creationId xmlns:a16="http://schemas.microsoft.com/office/drawing/2014/main" id="{86DEFB5E-5EC1-4791-81AC-7185361EBB38}"/>
              </a:ext>
            </a:extLst>
          </p:cNvPr>
          <p:cNvSpPr/>
          <p:nvPr/>
        </p:nvSpPr>
        <p:spPr>
          <a:xfrm>
            <a:off x="7384918" y="1673685"/>
            <a:ext cx="3661484" cy="269864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333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28" name="Pyöristetty suorakulmio 43">
            <a:extLst>
              <a:ext uri="{FF2B5EF4-FFF2-40B4-BE49-F238E27FC236}">
                <a16:creationId xmlns:a16="http://schemas.microsoft.com/office/drawing/2014/main" id="{40AEE24E-CF69-4BE0-8193-CE5FA3AD3A20}"/>
              </a:ext>
            </a:extLst>
          </p:cNvPr>
          <p:cNvSpPr/>
          <p:nvPr/>
        </p:nvSpPr>
        <p:spPr>
          <a:xfrm>
            <a:off x="3801149" y="5965341"/>
            <a:ext cx="1165492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 err="1">
                <a:solidFill>
                  <a:srgbClr val="FFFFFF"/>
                </a:solidFill>
                <a:latin typeface="Corbel" panose="020B0503020204020204" pitchFamily="34" charset="0"/>
              </a:rPr>
              <a:t>Kehittämis</a:t>
            </a: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-hankkeet</a:t>
            </a:r>
          </a:p>
        </p:txBody>
      </p:sp>
      <p:sp>
        <p:nvSpPr>
          <p:cNvPr id="29" name="Pyöristetty suorakulmio 44">
            <a:extLst>
              <a:ext uri="{FF2B5EF4-FFF2-40B4-BE49-F238E27FC236}">
                <a16:creationId xmlns:a16="http://schemas.microsoft.com/office/drawing/2014/main" id="{8A6CC836-AD33-4B61-880F-4D1D1F3EA021}"/>
              </a:ext>
            </a:extLst>
          </p:cNvPr>
          <p:cNvSpPr/>
          <p:nvPr/>
        </p:nvSpPr>
        <p:spPr>
          <a:xfrm>
            <a:off x="1126459" y="5965340"/>
            <a:ext cx="1285572" cy="62118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Johtoryhmä-työskentely</a:t>
            </a:r>
          </a:p>
        </p:txBody>
      </p:sp>
      <p:sp>
        <p:nvSpPr>
          <p:cNvPr id="30" name="Pyöristetty suorakulmio 45">
            <a:extLst>
              <a:ext uri="{FF2B5EF4-FFF2-40B4-BE49-F238E27FC236}">
                <a16:creationId xmlns:a16="http://schemas.microsoft.com/office/drawing/2014/main" id="{EF0F0626-7542-49A3-BDA6-0FC119CA1FD1}"/>
              </a:ext>
            </a:extLst>
          </p:cNvPr>
          <p:cNvSpPr/>
          <p:nvPr/>
        </p:nvSpPr>
        <p:spPr>
          <a:xfrm>
            <a:off x="9800629" y="5965341"/>
            <a:ext cx="1245771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Palvelu-sopimukset</a:t>
            </a:r>
          </a:p>
        </p:txBody>
      </p:sp>
      <p:sp>
        <p:nvSpPr>
          <p:cNvPr id="31" name="Pyöristetty suorakulmio 46">
            <a:extLst>
              <a:ext uri="{FF2B5EF4-FFF2-40B4-BE49-F238E27FC236}">
                <a16:creationId xmlns:a16="http://schemas.microsoft.com/office/drawing/2014/main" id="{760BC8E6-B548-4258-AD7C-226B765D63F0}"/>
              </a:ext>
            </a:extLst>
          </p:cNvPr>
          <p:cNvSpPr/>
          <p:nvPr/>
        </p:nvSpPr>
        <p:spPr>
          <a:xfrm>
            <a:off x="7577715" y="5960630"/>
            <a:ext cx="2116572" cy="62118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Sidosyksikköjen talous- ja toimintasuunnitelmat</a:t>
            </a:r>
          </a:p>
        </p:txBody>
      </p:sp>
      <p:sp>
        <p:nvSpPr>
          <p:cNvPr id="32" name="Pyöristetty suorakulmio 47">
            <a:extLst>
              <a:ext uri="{FF2B5EF4-FFF2-40B4-BE49-F238E27FC236}">
                <a16:creationId xmlns:a16="http://schemas.microsoft.com/office/drawing/2014/main" id="{706D4FC0-DC45-4A69-B7DA-D38261BA29DE}"/>
              </a:ext>
            </a:extLst>
          </p:cNvPr>
          <p:cNvSpPr/>
          <p:nvPr/>
        </p:nvSpPr>
        <p:spPr>
          <a:xfrm>
            <a:off x="2521111" y="5965341"/>
            <a:ext cx="1165492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Kehitys-keskustelut</a:t>
            </a:r>
          </a:p>
        </p:txBody>
      </p:sp>
      <p:sp>
        <p:nvSpPr>
          <p:cNvPr id="33" name="Pyöristetty suorakulmio 48">
            <a:extLst>
              <a:ext uri="{FF2B5EF4-FFF2-40B4-BE49-F238E27FC236}">
                <a16:creationId xmlns:a16="http://schemas.microsoft.com/office/drawing/2014/main" id="{6703C00D-0B1C-43D1-AF2F-D74CE7ACF713}"/>
              </a:ext>
            </a:extLst>
          </p:cNvPr>
          <p:cNvSpPr/>
          <p:nvPr/>
        </p:nvSpPr>
        <p:spPr>
          <a:xfrm>
            <a:off x="5070893" y="5965341"/>
            <a:ext cx="1048367" cy="615671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Viestintä</a:t>
            </a:r>
          </a:p>
        </p:txBody>
      </p:sp>
      <p:sp>
        <p:nvSpPr>
          <p:cNvPr id="34" name="Pyöristetty suorakulmio 49">
            <a:extLst>
              <a:ext uri="{FF2B5EF4-FFF2-40B4-BE49-F238E27FC236}">
                <a16:creationId xmlns:a16="http://schemas.microsoft.com/office/drawing/2014/main" id="{B5673C77-CA50-4CF6-A391-6F8F87965658}"/>
              </a:ext>
            </a:extLst>
          </p:cNvPr>
          <p:cNvSpPr/>
          <p:nvPr/>
        </p:nvSpPr>
        <p:spPr>
          <a:xfrm>
            <a:off x="6225604" y="5965340"/>
            <a:ext cx="1245769" cy="614915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srgbClr val="FFFFFF"/>
                </a:solidFill>
                <a:latin typeface="Corbel" panose="020B0503020204020204" pitchFamily="34" charset="0"/>
              </a:rPr>
              <a:t>Sidosryhmä-yhteistyö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FAB9259E-4DC4-4C8F-9311-DFCCBAFC52C3}"/>
              </a:ext>
            </a:extLst>
          </p:cNvPr>
          <p:cNvSpPr txBox="1"/>
          <p:nvPr/>
        </p:nvSpPr>
        <p:spPr>
          <a:xfrm>
            <a:off x="7597188" y="1692233"/>
            <a:ext cx="3328945" cy="2625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Muut suunnitelmat ja ohjelmat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Kaupunkirakennesuunnitelma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Kaupunkiseutusuunnitelma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Maapoliittinen 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Ilmastopoliittinen 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Omistajapoliittiset linjaukset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Maaseutuohjelma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Ikäystävällinen Kuopio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Koulutuspoliittinen 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Joukkoliikenneohjelma  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Hankintaohjelma</a:t>
            </a:r>
          </a:p>
          <a:p>
            <a:pPr marL="285744" indent="-285744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1333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Muut suunnitelmat ja ohjelmat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38027FA1-0D60-45B4-9891-E0616392D26C}"/>
              </a:ext>
            </a:extLst>
          </p:cNvPr>
          <p:cNvSpPr txBox="1"/>
          <p:nvPr/>
        </p:nvSpPr>
        <p:spPr>
          <a:xfrm>
            <a:off x="5690296" y="2461318"/>
            <a:ext cx="1197344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Uudistuva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40" name="Pyöristetty suorakulmio 33">
            <a:extLst>
              <a:ext uri="{FF2B5EF4-FFF2-40B4-BE49-F238E27FC236}">
                <a16:creationId xmlns:a16="http://schemas.microsoft.com/office/drawing/2014/main" id="{055B992F-C530-4B4D-91A8-23DB21632EEC}"/>
              </a:ext>
            </a:extLst>
          </p:cNvPr>
          <p:cNvSpPr/>
          <p:nvPr/>
        </p:nvSpPr>
        <p:spPr>
          <a:xfrm>
            <a:off x="4191570" y="2369133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E504CD6A-5B21-44DA-A2B3-998460736D1F}"/>
              </a:ext>
            </a:extLst>
          </p:cNvPr>
          <p:cNvSpPr txBox="1"/>
          <p:nvPr/>
        </p:nvSpPr>
        <p:spPr>
          <a:xfrm>
            <a:off x="4158225" y="2456111"/>
            <a:ext cx="1399515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Resurssiviisas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43" name="Pyöristetty suorakulmio 33">
            <a:extLst>
              <a:ext uri="{FF2B5EF4-FFF2-40B4-BE49-F238E27FC236}">
                <a16:creationId xmlns:a16="http://schemas.microsoft.com/office/drawing/2014/main" id="{E93E8045-D359-41B1-AA2B-6DED458F1123}"/>
              </a:ext>
            </a:extLst>
          </p:cNvPr>
          <p:cNvSpPr/>
          <p:nvPr/>
        </p:nvSpPr>
        <p:spPr>
          <a:xfrm>
            <a:off x="2751644" y="2374339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8AA6F341-82A0-4C89-B80E-9A78C156D036}"/>
              </a:ext>
            </a:extLst>
          </p:cNvPr>
          <p:cNvSpPr txBox="1"/>
          <p:nvPr/>
        </p:nvSpPr>
        <p:spPr>
          <a:xfrm>
            <a:off x="2751644" y="2461318"/>
            <a:ext cx="1367001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Hyvinvoiva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46" name="Pyöristetty suorakulmio 33">
            <a:extLst>
              <a:ext uri="{FF2B5EF4-FFF2-40B4-BE49-F238E27FC236}">
                <a16:creationId xmlns:a16="http://schemas.microsoft.com/office/drawing/2014/main" id="{1D19A28F-BD08-4016-8D33-F57F99715AEA}"/>
              </a:ext>
            </a:extLst>
          </p:cNvPr>
          <p:cNvSpPr/>
          <p:nvPr/>
        </p:nvSpPr>
        <p:spPr>
          <a:xfrm>
            <a:off x="1314097" y="2369133"/>
            <a:ext cx="1331449" cy="1629831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t" anchorCtr="0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24DAE4E9-E2CA-4F56-A253-C48DA03F6C43}"/>
              </a:ext>
            </a:extLst>
          </p:cNvPr>
          <p:cNvSpPr txBox="1"/>
          <p:nvPr/>
        </p:nvSpPr>
        <p:spPr>
          <a:xfrm>
            <a:off x="1381148" y="2456111"/>
            <a:ext cx="1197344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Kasvava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240E61"/>
                </a:solidFill>
                <a:latin typeface="Corbel" panose="020B0503020204020204" pitchFamily="34" charset="0"/>
                <a:ea typeface="+mn-ea"/>
              </a:rPr>
              <a:t>Kuopio</a:t>
            </a:r>
          </a:p>
        </p:txBody>
      </p:sp>
      <p:sp>
        <p:nvSpPr>
          <p:cNvPr id="25" name="Pyöristetty suorakulmio 38">
            <a:extLst>
              <a:ext uri="{FF2B5EF4-FFF2-40B4-BE49-F238E27FC236}">
                <a16:creationId xmlns:a16="http://schemas.microsoft.com/office/drawing/2014/main" id="{3E672A78-6A89-4412-BC61-95B4AFC2430A}"/>
              </a:ext>
            </a:extLst>
          </p:cNvPr>
          <p:cNvSpPr/>
          <p:nvPr/>
        </p:nvSpPr>
        <p:spPr>
          <a:xfrm>
            <a:off x="1137376" y="4548927"/>
            <a:ext cx="9909025" cy="1251512"/>
          </a:xfrm>
          <a:prstGeom prst="roundRect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rgbClr val="240E61"/>
                </a:solidFill>
                <a:latin typeface="Corbel" panose="020B0503020204020204" pitchFamily="34" charset="0"/>
              </a:rPr>
              <a:t>Vuosittain tapahtuva toiminnan ja talouden suunnittelu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8FAB4D9C-0EE6-4FCD-9550-EC574292B80B}"/>
              </a:ext>
            </a:extLst>
          </p:cNvPr>
          <p:cNvSpPr txBox="1"/>
          <p:nvPr/>
        </p:nvSpPr>
        <p:spPr>
          <a:xfrm>
            <a:off x="1943760" y="5042866"/>
            <a:ext cx="3688299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Talousarvio ja taloussuunnitelma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(sitovat tavoitteet ja talouskehys)</a:t>
            </a:r>
          </a:p>
        </p:txBody>
      </p:sp>
      <p:sp>
        <p:nvSpPr>
          <p:cNvPr id="52" name="Tekstiruutu 51">
            <a:extLst>
              <a:ext uri="{FF2B5EF4-FFF2-40B4-BE49-F238E27FC236}">
                <a16:creationId xmlns:a16="http://schemas.microsoft.com/office/drawing/2014/main" id="{DECD452F-0841-4181-891A-9534B929EC5C}"/>
              </a:ext>
            </a:extLst>
          </p:cNvPr>
          <p:cNvSpPr txBox="1"/>
          <p:nvPr/>
        </p:nvSpPr>
        <p:spPr>
          <a:xfrm>
            <a:off x="6559944" y="5046441"/>
            <a:ext cx="3688299" cy="56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533" b="1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Palvelualueiden käyttösuunnitelmat </a:t>
            </a:r>
            <a:r>
              <a:rPr lang="fi-FI" sz="1533" dirty="0">
                <a:solidFill>
                  <a:srgbClr val="FFFFFF"/>
                </a:solidFill>
                <a:latin typeface="Corbel" panose="020B0503020204020204" pitchFamily="34" charset="0"/>
                <a:ea typeface="+mn-ea"/>
              </a:rPr>
              <a:t>(tavoitteita toteuttavat toimenpiteet)</a:t>
            </a:r>
          </a:p>
        </p:txBody>
      </p:sp>
    </p:spTree>
    <p:extLst>
      <p:ext uri="{BB962C8B-B14F-4D97-AF65-F5344CB8AC3E}">
        <p14:creationId xmlns:p14="http://schemas.microsoft.com/office/powerpoint/2010/main" val="3011213360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8027193-DEB6-46B9-92C4-4EBB4EE9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7B685A53-5E9F-A941-A5B7-EEE903F1244B}" type="datetime1">
              <a:rPr lang="fi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1.2.2024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5D0BA7-81BA-4BAD-AC36-9634E48A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E8CDC835-6F96-6540-A055-BE713FCBC575}" type="slidenum">
              <a:rPr lang="en-FI">
                <a:solidFill>
                  <a:srgbClr val="000000"/>
                </a:solidFill>
                <a:latin typeface="Corbel" panose="020B0503020204020204"/>
                <a:ea typeface="+mn-ea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FI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169862D4-3CDC-4607-8B22-FBE749664C3A}"/>
              </a:ext>
            </a:extLst>
          </p:cNvPr>
          <p:cNvSpPr/>
          <p:nvPr/>
        </p:nvSpPr>
        <p:spPr>
          <a:xfrm>
            <a:off x="1" y="0"/>
            <a:ext cx="12187889" cy="4632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fi-FI" sz="2400">
              <a:solidFill>
                <a:srgbClr val="000000"/>
              </a:solidFill>
              <a:latin typeface="Corbel" panose="020B0503020204020204"/>
            </a:endParaRP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BBBFFE65-FE0C-4461-A21C-D9071114ADC8}"/>
              </a:ext>
            </a:extLst>
          </p:cNvPr>
          <p:cNvGrpSpPr/>
          <p:nvPr/>
        </p:nvGrpSpPr>
        <p:grpSpPr>
          <a:xfrm>
            <a:off x="205091" y="1311574"/>
            <a:ext cx="4424443" cy="1637207"/>
            <a:chOff x="325474" y="1087097"/>
            <a:chExt cx="4367664" cy="1625818"/>
          </a:xfrm>
        </p:grpSpPr>
        <p:sp>
          <p:nvSpPr>
            <p:cNvPr id="57" name="Sisällön paikkamerkki 2">
              <a:extLst>
                <a:ext uri="{FF2B5EF4-FFF2-40B4-BE49-F238E27FC236}">
                  <a16:creationId xmlns:a16="http://schemas.microsoft.com/office/drawing/2014/main" id="{C86B207A-C0CA-4F31-BEBE-2DDF92A1BE1E}"/>
                </a:ext>
              </a:extLst>
            </p:cNvPr>
            <p:cNvSpPr txBox="1">
              <a:spLocks/>
            </p:cNvSpPr>
            <p:nvPr/>
          </p:nvSpPr>
          <p:spPr>
            <a:xfrm>
              <a:off x="325474" y="1875159"/>
              <a:ext cx="4356534" cy="837756"/>
            </a:xfrm>
            <a:prstGeom prst="rect">
              <a:avLst/>
            </a:prstGeom>
            <a:noFill/>
          </p:spPr>
          <p:txBody>
            <a:bodyPr vert="horz" lIns="162545" tIns="81272" rIns="162545" bIns="81272" rtlCol="0">
              <a:noAutofit/>
            </a:bodyPr>
            <a:lstStyle>
              <a:lvl1pPr marL="457155" indent="-457155" algn="l" defTabSz="121908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990502" indent="-380962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523849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2133387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742926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rgbClr val="2923B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3352464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005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544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082" indent="-304768" algn="l" defTabSz="12190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12636" fontAlgn="auto">
                <a:spcAft>
                  <a:spcPts val="0"/>
                </a:spcAft>
                <a:buNone/>
                <a:defRPr/>
              </a:pPr>
              <a:r>
                <a:rPr lang="fi-FI" sz="1867" b="1" dirty="0">
                  <a:solidFill>
                    <a:srgbClr val="240E61"/>
                  </a:solidFill>
                  <a:latin typeface="Corbel" panose="020B0503020204020204"/>
                </a:rPr>
                <a:t>Hyvän elämän pääkaupunki</a:t>
              </a:r>
            </a:p>
          </p:txBody>
        </p:sp>
        <p:sp>
          <p:nvSpPr>
            <p:cNvPr id="58" name="Otsikko 1">
              <a:extLst>
                <a:ext uri="{FF2B5EF4-FFF2-40B4-BE49-F238E27FC236}">
                  <a16:creationId xmlns:a16="http://schemas.microsoft.com/office/drawing/2014/main" id="{CE1E1FC3-245F-43F2-A49B-FD644A392E18}"/>
                </a:ext>
              </a:extLst>
            </p:cNvPr>
            <p:cNvSpPr txBox="1">
              <a:spLocks/>
            </p:cNvSpPr>
            <p:nvPr/>
          </p:nvSpPr>
          <p:spPr>
            <a:xfrm>
              <a:off x="336604" y="1087097"/>
              <a:ext cx="4356534" cy="876523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9140" fontAlgn="auto">
                <a:spcAft>
                  <a:spcPts val="0"/>
                </a:spcAft>
                <a:defRPr/>
              </a:pPr>
              <a:r>
                <a:rPr lang="fi-FI" sz="5333" b="1" spc="-200" dirty="0">
                  <a:solidFill>
                    <a:srgbClr val="240E61"/>
                  </a:solidFill>
                  <a:latin typeface="Corbel" panose="020B0503020204020204"/>
                  <a:ea typeface="Verdana" panose="020B0604030504040204" pitchFamily="34" charset="0"/>
                  <a:cs typeface="Verdana" panose="020B0604030504040204" pitchFamily="34" charset="0"/>
                </a:rPr>
                <a:t>Kuopio 2030</a:t>
              </a:r>
            </a:p>
          </p:txBody>
        </p:sp>
      </p:grpSp>
      <p:sp>
        <p:nvSpPr>
          <p:cNvPr id="56" name="Suorakulmio 55">
            <a:extLst>
              <a:ext uri="{FF2B5EF4-FFF2-40B4-BE49-F238E27FC236}">
                <a16:creationId xmlns:a16="http://schemas.microsoft.com/office/drawing/2014/main" id="{B92175D5-CD54-4877-9912-6184E96C5BBE}"/>
              </a:ext>
            </a:extLst>
          </p:cNvPr>
          <p:cNvSpPr/>
          <p:nvPr/>
        </p:nvSpPr>
        <p:spPr>
          <a:xfrm>
            <a:off x="241841" y="2416514"/>
            <a:ext cx="3124958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1263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67" i="1" dirty="0">
                <a:solidFill>
                  <a:srgbClr val="240E61"/>
                </a:solidFill>
                <a:latin typeface="Corbel" panose="020B0503020204020204"/>
                <a:ea typeface="Verdana" panose="020B0604030504040204" pitchFamily="34" charset="0"/>
              </a:rPr>
              <a:t>Terveyttä, elinvoimaa ja arjen rikkautta</a:t>
            </a:r>
          </a:p>
        </p:txBody>
      </p:sp>
      <p:sp>
        <p:nvSpPr>
          <p:cNvPr id="47" name="Sisällön paikkamerkki 2">
            <a:extLst>
              <a:ext uri="{FF2B5EF4-FFF2-40B4-BE49-F238E27FC236}">
                <a16:creationId xmlns:a16="http://schemas.microsoft.com/office/drawing/2014/main" id="{630FA9B2-F6B8-4BD5-9902-07CC26354E0A}"/>
              </a:ext>
            </a:extLst>
          </p:cNvPr>
          <p:cNvSpPr txBox="1">
            <a:spLocks/>
          </p:cNvSpPr>
          <p:nvPr/>
        </p:nvSpPr>
        <p:spPr>
          <a:xfrm>
            <a:off x="216366" y="3071731"/>
            <a:ext cx="4817135" cy="1230357"/>
          </a:xfrm>
          <a:prstGeom prst="rect">
            <a:avLst/>
          </a:prstGeom>
          <a:noFill/>
        </p:spPr>
        <p:txBody>
          <a:bodyPr vert="horz" lIns="162545" tIns="81272" rIns="162545" bIns="81272" rtlCol="0" anchor="t">
            <a:noAutofit/>
          </a:bodyPr>
          <a:lstStyle>
            <a:lvl1pPr marL="457155" indent="-457155" algn="l" defTabSz="121908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90502" indent="-380962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849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133387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742926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467" b="1" dirty="0">
                <a:solidFill>
                  <a:srgbClr val="5971DF">
                    <a:lumMod val="60000"/>
                    <a:lumOff val="40000"/>
                  </a:srgbClr>
                </a:solidFill>
                <a:latin typeface="Corbel" panose="020B0503020204020204"/>
              </a:rPr>
              <a:t>Toimintatapa</a:t>
            </a:r>
          </a:p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867" b="1" dirty="0">
                <a:solidFill>
                  <a:srgbClr val="240E61"/>
                </a:solidFill>
                <a:latin typeface="Corbel" panose="020B0503020204020204"/>
                <a:ea typeface="Verdana"/>
              </a:rPr>
              <a:t>Lupa tehdä toisin</a:t>
            </a:r>
          </a:p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467" i="1" dirty="0">
                <a:solidFill>
                  <a:srgbClr val="240E61"/>
                </a:solidFill>
                <a:latin typeface="Corbel" panose="020B0503020204020204"/>
                <a:ea typeface="Verdana"/>
              </a:rPr>
              <a:t>Avoimesti. Innostavasti. Vastuullisesti. Yhdessä. </a:t>
            </a:r>
            <a:endParaRPr lang="fi-FI" sz="1467" i="1" dirty="0">
              <a:solidFill>
                <a:srgbClr val="240E61"/>
              </a:solidFill>
              <a:latin typeface="Corbel" panose="020B0503020204020204"/>
            </a:endParaRPr>
          </a:p>
        </p:txBody>
      </p:sp>
      <p:sp>
        <p:nvSpPr>
          <p:cNvPr id="49" name="Sisällön paikkamerkki 2">
            <a:extLst>
              <a:ext uri="{FF2B5EF4-FFF2-40B4-BE49-F238E27FC236}">
                <a16:creationId xmlns:a16="http://schemas.microsoft.com/office/drawing/2014/main" id="{CB0F950D-6100-4F78-84ED-E98418973CDA}"/>
              </a:ext>
            </a:extLst>
          </p:cNvPr>
          <p:cNvSpPr txBox="1">
            <a:spLocks/>
          </p:cNvSpPr>
          <p:nvPr/>
        </p:nvSpPr>
        <p:spPr>
          <a:xfrm>
            <a:off x="218187" y="4228472"/>
            <a:ext cx="2886348" cy="1230357"/>
          </a:xfrm>
          <a:prstGeom prst="rect">
            <a:avLst/>
          </a:prstGeom>
          <a:noFill/>
        </p:spPr>
        <p:txBody>
          <a:bodyPr vert="horz" lIns="162545" tIns="81272" rIns="162545" bIns="81272" rtlCol="0">
            <a:noAutofit/>
          </a:bodyPr>
          <a:lstStyle>
            <a:lvl1pPr marL="457155" indent="-457155" algn="l" defTabSz="121908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90502" indent="-380962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849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133387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742926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2923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46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12190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467" b="1" dirty="0">
                <a:solidFill>
                  <a:srgbClr val="5971DF">
                    <a:lumMod val="60000"/>
                    <a:lumOff val="40000"/>
                  </a:srgbClr>
                </a:solidFill>
                <a:latin typeface="Corbel" panose="020B0503020204020204"/>
              </a:rPr>
              <a:t>Missio</a:t>
            </a:r>
          </a:p>
          <a:p>
            <a:pPr marL="0" indent="0" defTabSz="812636" fontAlgn="auto">
              <a:spcAft>
                <a:spcPts val="0"/>
              </a:spcAft>
              <a:buNone/>
              <a:defRPr/>
            </a:pPr>
            <a:r>
              <a:rPr lang="fi-FI" sz="1867" b="1" dirty="0">
                <a:solidFill>
                  <a:srgbClr val="240E61"/>
                </a:solidFill>
                <a:latin typeface="Corbel" panose="020B0503020204020204"/>
              </a:rPr>
              <a:t>Kuopio kumppaneineen mahdollistaa kestävän kasvun ja hyvän elämän</a:t>
            </a:r>
          </a:p>
        </p:txBody>
      </p:sp>
      <p:graphicFrame>
        <p:nvGraphicFramePr>
          <p:cNvPr id="59" name="Taulukko 58">
            <a:extLst>
              <a:ext uri="{FF2B5EF4-FFF2-40B4-BE49-F238E27FC236}">
                <a16:creationId xmlns:a16="http://schemas.microsoft.com/office/drawing/2014/main" id="{AAD2DDEB-E84A-4AD7-8659-1A900ABE6A3A}"/>
              </a:ext>
            </a:extLst>
          </p:cNvPr>
          <p:cNvGraphicFramePr>
            <a:graphicFrameLocks noGrp="1"/>
          </p:cNvGraphicFramePr>
          <p:nvPr/>
        </p:nvGraphicFramePr>
        <p:xfrm>
          <a:off x="8597912" y="2103481"/>
          <a:ext cx="3282819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82819">
                  <a:extLst>
                    <a:ext uri="{9D8B030D-6E8A-4147-A177-3AD203B41FA5}">
                      <a16:colId xmlns:a16="http://schemas.microsoft.com/office/drawing/2014/main" val="2148105329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Kilpailukykyinen ja kannustava yrittäjyysympäristö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18153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Rohkea ja kestävä kaupunkikehitys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108194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Vetovoimainen innovaatio-, tutkimus- ja osaamiskeskittymä ja laadukas koulutus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5361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Kasvava matkailu ja vetovoimaiset tapahtumat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941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Kuopion tunnettuus ja edunvalvonta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340783"/>
                  </a:ext>
                </a:extLst>
              </a:tr>
            </a:tbl>
          </a:graphicData>
        </a:graphic>
      </p:graphicFrame>
      <p:graphicFrame>
        <p:nvGraphicFramePr>
          <p:cNvPr id="60" name="Taulukko 59">
            <a:extLst>
              <a:ext uri="{FF2B5EF4-FFF2-40B4-BE49-F238E27FC236}">
                <a16:creationId xmlns:a16="http://schemas.microsoft.com/office/drawing/2014/main" id="{CDFF33D0-738A-48B2-86F5-01ED684B6579}"/>
              </a:ext>
            </a:extLst>
          </p:cNvPr>
          <p:cNvGraphicFramePr>
            <a:graphicFrameLocks noGrp="1"/>
          </p:cNvGraphicFramePr>
          <p:nvPr/>
        </p:nvGraphicFramePr>
        <p:xfrm>
          <a:off x="8597912" y="3713531"/>
          <a:ext cx="3282819" cy="1207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82819">
                  <a:extLst>
                    <a:ext uri="{9D8B030D-6E8A-4147-A177-3AD203B41FA5}">
                      <a16:colId xmlns:a16="http://schemas.microsoft.com/office/drawing/2014/main" val="1493592442"/>
                    </a:ext>
                  </a:extLst>
                </a:gridCol>
              </a:tblGrid>
              <a:tr h="262247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Kiertotalous ja resurssiviisaus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155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Viisas liikkuminen ja kestävä yhdyskuntarakenne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7425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Luonnon monimuotoisuuden edistäminen ja luontokadon torjunta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2104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fi-FI" sz="1100" b="1" strike="noStrike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Huoltovarmuus ja kriisinsietokyky</a:t>
                      </a:r>
                      <a:endParaRPr lang="fi-FI" sz="1100" b="1" strike="sngStrike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899308"/>
                  </a:ext>
                </a:extLst>
              </a:tr>
            </a:tbl>
          </a:graphicData>
        </a:graphic>
      </p:graphicFrame>
      <p:graphicFrame>
        <p:nvGraphicFramePr>
          <p:cNvPr id="61" name="Taulukko 60">
            <a:extLst>
              <a:ext uri="{FF2B5EF4-FFF2-40B4-BE49-F238E27FC236}">
                <a16:creationId xmlns:a16="http://schemas.microsoft.com/office/drawing/2014/main" id="{7DE8EC3C-DA80-4EE3-B4D8-DDC9396B0CA7}"/>
              </a:ext>
            </a:extLst>
          </p:cNvPr>
          <p:cNvGraphicFramePr>
            <a:graphicFrameLocks noGrp="1"/>
          </p:cNvGraphicFramePr>
          <p:nvPr/>
        </p:nvGraphicFramePr>
        <p:xfrm>
          <a:off x="8616925" y="5175344"/>
          <a:ext cx="3282819" cy="10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19">
                  <a:extLst>
                    <a:ext uri="{9D8B030D-6E8A-4147-A177-3AD203B41FA5}">
                      <a16:colId xmlns:a16="http://schemas.microsoft.com/office/drawing/2014/main" val="19279529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Sujuva ja uudistuva toiminta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2459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Uudistuva johtaminen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30672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Osaava ja hyvinvoiva henkilöstö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4809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100" b="1" strike="noStrike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Kestävä talous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123"/>
                  </a:ext>
                </a:extLst>
              </a:tr>
            </a:tbl>
          </a:graphicData>
        </a:graphic>
      </p:graphicFrame>
      <p:sp>
        <p:nvSpPr>
          <p:cNvPr id="62" name="Tekstiruutu 61">
            <a:extLst>
              <a:ext uri="{FF2B5EF4-FFF2-40B4-BE49-F238E27FC236}">
                <a16:creationId xmlns:a16="http://schemas.microsoft.com/office/drawing/2014/main" id="{CF87E05D-59D2-44E3-AE18-60D9B44E9750}"/>
              </a:ext>
            </a:extLst>
          </p:cNvPr>
          <p:cNvSpPr txBox="1"/>
          <p:nvPr/>
        </p:nvSpPr>
        <p:spPr>
          <a:xfrm>
            <a:off x="8580441" y="37512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b="1" dirty="0">
                <a:solidFill>
                  <a:prstClr val="white"/>
                </a:solidFill>
                <a:latin typeface="Corbel" panose="020B0503020204020204"/>
              </a:rPr>
              <a:t>Menestystekijät</a:t>
            </a:r>
          </a:p>
        </p:txBody>
      </p:sp>
      <p:sp>
        <p:nvSpPr>
          <p:cNvPr id="66" name="Vuokaaviosymboli: Rajoitin 65">
            <a:extLst>
              <a:ext uri="{FF2B5EF4-FFF2-40B4-BE49-F238E27FC236}">
                <a16:creationId xmlns:a16="http://schemas.microsoft.com/office/drawing/2014/main" id="{EB980DE5-7911-468B-966B-8856AB9C3D69}"/>
              </a:ext>
            </a:extLst>
          </p:cNvPr>
          <p:cNvSpPr/>
          <p:nvPr/>
        </p:nvSpPr>
        <p:spPr>
          <a:xfrm rot="19891760">
            <a:off x="4194193" y="639504"/>
            <a:ext cx="2160000" cy="576000"/>
          </a:xfrm>
          <a:prstGeom prst="flowChartTerminator">
            <a:avLst/>
          </a:pr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2" name="Vuokaaviosymboli: Rajoitin 71">
            <a:extLst>
              <a:ext uri="{FF2B5EF4-FFF2-40B4-BE49-F238E27FC236}">
                <a16:creationId xmlns:a16="http://schemas.microsoft.com/office/drawing/2014/main" id="{E23E860C-B9DC-40F6-AB13-D9803052B844}"/>
              </a:ext>
            </a:extLst>
          </p:cNvPr>
          <p:cNvSpPr/>
          <p:nvPr/>
        </p:nvSpPr>
        <p:spPr>
          <a:xfrm rot="19959413">
            <a:off x="4236237" y="3525152"/>
            <a:ext cx="2160000" cy="576000"/>
          </a:xfrm>
          <a:prstGeom prst="flowChartTerminator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3" name="Vuokaaviosymboli: Rajoitin 72">
            <a:extLst>
              <a:ext uri="{FF2B5EF4-FFF2-40B4-BE49-F238E27FC236}">
                <a16:creationId xmlns:a16="http://schemas.microsoft.com/office/drawing/2014/main" id="{F4D27675-704D-4344-A65E-D8C653B56111}"/>
              </a:ext>
            </a:extLst>
          </p:cNvPr>
          <p:cNvSpPr/>
          <p:nvPr/>
        </p:nvSpPr>
        <p:spPr>
          <a:xfrm rot="1438018">
            <a:off x="4242727" y="1379692"/>
            <a:ext cx="2091775" cy="576000"/>
          </a:xfrm>
          <a:prstGeom prst="flowChartTerminator">
            <a:avLst/>
          </a:pr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6" name="Vuokaaviosymboli: Rajoitin 95">
            <a:extLst>
              <a:ext uri="{FF2B5EF4-FFF2-40B4-BE49-F238E27FC236}">
                <a16:creationId xmlns:a16="http://schemas.microsoft.com/office/drawing/2014/main" id="{8CB9FC1F-9A84-45C7-A15B-3E4BFB0BE427}"/>
              </a:ext>
            </a:extLst>
          </p:cNvPr>
          <p:cNvSpPr/>
          <p:nvPr/>
        </p:nvSpPr>
        <p:spPr>
          <a:xfrm>
            <a:off x="4257816" y="980020"/>
            <a:ext cx="4164240" cy="684000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5" name="Vuokaaviosymboli: Rajoitin 74">
            <a:extLst>
              <a:ext uri="{FF2B5EF4-FFF2-40B4-BE49-F238E27FC236}">
                <a16:creationId xmlns:a16="http://schemas.microsoft.com/office/drawing/2014/main" id="{62FCA02F-F19B-4330-9D8A-D084C5E88813}"/>
              </a:ext>
            </a:extLst>
          </p:cNvPr>
          <p:cNvSpPr/>
          <p:nvPr/>
        </p:nvSpPr>
        <p:spPr>
          <a:xfrm rot="19923946">
            <a:off x="4205100" y="2073868"/>
            <a:ext cx="2160000" cy="576000"/>
          </a:xfrm>
          <a:prstGeom prst="flowChartTerminator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6" name="Vuokaaviosymboli: Rajoitin 75">
            <a:extLst>
              <a:ext uri="{FF2B5EF4-FFF2-40B4-BE49-F238E27FC236}">
                <a16:creationId xmlns:a16="http://schemas.microsoft.com/office/drawing/2014/main" id="{AB27423E-1F05-4CA5-9F3D-BCBF75419977}"/>
              </a:ext>
            </a:extLst>
          </p:cNvPr>
          <p:cNvSpPr/>
          <p:nvPr/>
        </p:nvSpPr>
        <p:spPr>
          <a:xfrm rot="1442520">
            <a:off x="4216123" y="2821011"/>
            <a:ext cx="2160000" cy="576000"/>
          </a:xfrm>
          <a:prstGeom prst="flowChartTerminator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7" name="Vuokaaviosymboli: Rajoitin 76">
            <a:extLst>
              <a:ext uri="{FF2B5EF4-FFF2-40B4-BE49-F238E27FC236}">
                <a16:creationId xmlns:a16="http://schemas.microsoft.com/office/drawing/2014/main" id="{36BC250C-8C95-477B-9D91-5732E60B5C09}"/>
              </a:ext>
            </a:extLst>
          </p:cNvPr>
          <p:cNvSpPr/>
          <p:nvPr/>
        </p:nvSpPr>
        <p:spPr>
          <a:xfrm rot="1496604">
            <a:off x="4196801" y="4281316"/>
            <a:ext cx="2160000" cy="576000"/>
          </a:xfrm>
          <a:prstGeom prst="flowChartTerminator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8" name="Vuokaaviosymboli: Rajoitin 77">
            <a:extLst>
              <a:ext uri="{FF2B5EF4-FFF2-40B4-BE49-F238E27FC236}">
                <a16:creationId xmlns:a16="http://schemas.microsoft.com/office/drawing/2014/main" id="{88C06C09-7E2E-4DAA-AEAB-5ADEE359A658}"/>
              </a:ext>
            </a:extLst>
          </p:cNvPr>
          <p:cNvSpPr/>
          <p:nvPr/>
        </p:nvSpPr>
        <p:spPr>
          <a:xfrm rot="19999392">
            <a:off x="4207920" y="5004909"/>
            <a:ext cx="2160000" cy="576000"/>
          </a:xfrm>
          <a:prstGeom prst="flowChartTerminator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9" name="Vuokaaviosymboli: Rajoitin 78">
            <a:extLst>
              <a:ext uri="{FF2B5EF4-FFF2-40B4-BE49-F238E27FC236}">
                <a16:creationId xmlns:a16="http://schemas.microsoft.com/office/drawing/2014/main" id="{CE02521E-047E-447D-8372-79BF2A0187C8}"/>
              </a:ext>
            </a:extLst>
          </p:cNvPr>
          <p:cNvSpPr/>
          <p:nvPr/>
        </p:nvSpPr>
        <p:spPr>
          <a:xfrm rot="1529360">
            <a:off x="4216360" y="5728081"/>
            <a:ext cx="2160000" cy="576000"/>
          </a:xfrm>
          <a:prstGeom prst="flowChartTerminator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4" name="Vuokaaviosymboli: Rajoitin 93">
            <a:extLst>
              <a:ext uri="{FF2B5EF4-FFF2-40B4-BE49-F238E27FC236}">
                <a16:creationId xmlns:a16="http://schemas.microsoft.com/office/drawing/2014/main" id="{71E7F318-0165-4C6F-8287-C512B197FA56}"/>
              </a:ext>
            </a:extLst>
          </p:cNvPr>
          <p:cNvSpPr/>
          <p:nvPr/>
        </p:nvSpPr>
        <p:spPr>
          <a:xfrm>
            <a:off x="4255353" y="2426135"/>
            <a:ext cx="4166703" cy="68400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2" name="Vuokaaviosymboli: Rajoitin 91">
            <a:extLst>
              <a:ext uri="{FF2B5EF4-FFF2-40B4-BE49-F238E27FC236}">
                <a16:creationId xmlns:a16="http://schemas.microsoft.com/office/drawing/2014/main" id="{92E63CD6-8B4B-47C2-BB8F-C2BFDB2A14C4}"/>
              </a:ext>
            </a:extLst>
          </p:cNvPr>
          <p:cNvSpPr/>
          <p:nvPr/>
        </p:nvSpPr>
        <p:spPr>
          <a:xfrm>
            <a:off x="4254696" y="3869429"/>
            <a:ext cx="4164240" cy="684000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0" name="Vuokaaviosymboli: Rajoitin 89">
            <a:extLst>
              <a:ext uri="{FF2B5EF4-FFF2-40B4-BE49-F238E27FC236}">
                <a16:creationId xmlns:a16="http://schemas.microsoft.com/office/drawing/2014/main" id="{1A823DA1-845B-4825-9E58-7354C43153EC}"/>
              </a:ext>
            </a:extLst>
          </p:cNvPr>
          <p:cNvSpPr/>
          <p:nvPr/>
        </p:nvSpPr>
        <p:spPr>
          <a:xfrm>
            <a:off x="4264549" y="5322206"/>
            <a:ext cx="4154387" cy="683999"/>
          </a:xfrm>
          <a:prstGeom prst="flowChartTermina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1" name="Tekstiruutu 90">
            <a:extLst>
              <a:ext uri="{FF2B5EF4-FFF2-40B4-BE49-F238E27FC236}">
                <a16:creationId xmlns:a16="http://schemas.microsoft.com/office/drawing/2014/main" id="{EB85AA50-FAE3-4D79-A427-E13216954213}"/>
              </a:ext>
            </a:extLst>
          </p:cNvPr>
          <p:cNvSpPr txBox="1"/>
          <p:nvPr/>
        </p:nvSpPr>
        <p:spPr>
          <a:xfrm>
            <a:off x="4855271" y="5435820"/>
            <a:ext cx="3131325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UUDISTUVA JA YHDESSÄ TEKEVÄ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Haluttu hyvinvoiva työyhteisö</a:t>
            </a:r>
          </a:p>
        </p:txBody>
      </p:sp>
      <p:sp>
        <p:nvSpPr>
          <p:cNvPr id="83" name="Tekstiruutu 82">
            <a:extLst>
              <a:ext uri="{FF2B5EF4-FFF2-40B4-BE49-F238E27FC236}">
                <a16:creationId xmlns:a16="http://schemas.microsoft.com/office/drawing/2014/main" id="{650CED3B-1666-46E6-8AC0-097441EE62EF}"/>
              </a:ext>
            </a:extLst>
          </p:cNvPr>
          <p:cNvSpPr txBox="1"/>
          <p:nvPr/>
        </p:nvSpPr>
        <p:spPr>
          <a:xfrm>
            <a:off x="5282149" y="3282833"/>
            <a:ext cx="111761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067" b="1" dirty="0">
                <a:solidFill>
                  <a:srgbClr val="000000"/>
                </a:solidFill>
                <a:latin typeface="Corbel" panose="020B0503020204020204"/>
                <a:ea typeface="Verdana" panose="020B0604030504040204" pitchFamily="34" charset="0"/>
              </a:rPr>
              <a:t>Kansainvälisyys</a:t>
            </a:r>
          </a:p>
        </p:txBody>
      </p:sp>
      <p:sp>
        <p:nvSpPr>
          <p:cNvPr id="84" name="Tekstiruutu 83">
            <a:extLst>
              <a:ext uri="{FF2B5EF4-FFF2-40B4-BE49-F238E27FC236}">
                <a16:creationId xmlns:a16="http://schemas.microsoft.com/office/drawing/2014/main" id="{A2C1997A-8246-4BC4-83E9-EB3848E4B421}"/>
              </a:ext>
            </a:extLst>
          </p:cNvPr>
          <p:cNvSpPr txBox="1"/>
          <p:nvPr/>
        </p:nvSpPr>
        <p:spPr>
          <a:xfrm>
            <a:off x="5389133" y="4784562"/>
            <a:ext cx="97174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067" b="1" dirty="0">
                <a:solidFill>
                  <a:srgbClr val="000000"/>
                </a:solidFill>
                <a:latin typeface="Corbel" panose="020B0503020204020204"/>
                <a:ea typeface="Verdana" panose="020B0604030504040204" pitchFamily="34" charset="0"/>
              </a:rPr>
              <a:t>Digitalisaatio</a:t>
            </a:r>
          </a:p>
        </p:txBody>
      </p:sp>
      <p:sp>
        <p:nvSpPr>
          <p:cNvPr id="85" name="Tekstiruutu 84">
            <a:extLst>
              <a:ext uri="{FF2B5EF4-FFF2-40B4-BE49-F238E27FC236}">
                <a16:creationId xmlns:a16="http://schemas.microsoft.com/office/drawing/2014/main" id="{333E7043-952C-4586-A2B3-941AF88CCC02}"/>
              </a:ext>
            </a:extLst>
          </p:cNvPr>
          <p:cNvSpPr txBox="1"/>
          <p:nvPr/>
        </p:nvSpPr>
        <p:spPr>
          <a:xfrm>
            <a:off x="5387623" y="1843413"/>
            <a:ext cx="96853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067" b="1" dirty="0">
                <a:solidFill>
                  <a:srgbClr val="000000"/>
                </a:solidFill>
                <a:latin typeface="Corbel" panose="020B0503020204020204"/>
                <a:ea typeface="Verdana" panose="020B0604030504040204" pitchFamily="34" charset="0"/>
              </a:rPr>
              <a:t>Kumppanuus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E09E4C06-40C0-4F49-972E-F607FCBF89BF}"/>
              </a:ext>
            </a:extLst>
          </p:cNvPr>
          <p:cNvGrpSpPr/>
          <p:nvPr/>
        </p:nvGrpSpPr>
        <p:grpSpPr>
          <a:xfrm>
            <a:off x="4401044" y="1118118"/>
            <a:ext cx="384728" cy="392973"/>
            <a:chOff x="3295525" y="877871"/>
            <a:chExt cx="196073" cy="200275"/>
          </a:xfrm>
        </p:grpSpPr>
        <p:sp>
          <p:nvSpPr>
            <p:cNvPr id="86" name="Ellipsi 85">
              <a:extLst>
                <a:ext uri="{FF2B5EF4-FFF2-40B4-BE49-F238E27FC236}">
                  <a16:creationId xmlns:a16="http://schemas.microsoft.com/office/drawing/2014/main" id="{4AA100C7-E1DE-426D-ABEE-AF0176CCC652}"/>
                </a:ext>
              </a:extLst>
            </p:cNvPr>
            <p:cNvSpPr/>
            <p:nvPr/>
          </p:nvSpPr>
          <p:spPr>
            <a:xfrm>
              <a:off x="3295525" y="877871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68" name="Kuva 67">
              <a:extLst>
                <a:ext uri="{FF2B5EF4-FFF2-40B4-BE49-F238E27FC236}">
                  <a16:creationId xmlns:a16="http://schemas.microsoft.com/office/drawing/2014/main" id="{C4A3A4A8-2E1A-4764-BC82-7E1AB619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988" y="920866"/>
              <a:ext cx="157146" cy="130169"/>
            </a:xfrm>
            <a:prstGeom prst="rect">
              <a:avLst/>
            </a:prstGeom>
          </p:spPr>
        </p:pic>
      </p:grp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EDF889F-09DE-4E54-8E0D-28D2AEE376E5}"/>
              </a:ext>
            </a:extLst>
          </p:cNvPr>
          <p:cNvGrpSpPr/>
          <p:nvPr/>
        </p:nvGrpSpPr>
        <p:grpSpPr>
          <a:xfrm>
            <a:off x="4391321" y="2560739"/>
            <a:ext cx="390147" cy="398507"/>
            <a:chOff x="3316344" y="1965639"/>
            <a:chExt cx="196073" cy="200275"/>
          </a:xfrm>
        </p:grpSpPr>
        <p:sp>
          <p:nvSpPr>
            <p:cNvPr id="87" name="Ellipsi 86">
              <a:extLst>
                <a:ext uri="{FF2B5EF4-FFF2-40B4-BE49-F238E27FC236}">
                  <a16:creationId xmlns:a16="http://schemas.microsoft.com/office/drawing/2014/main" id="{9C4A96D0-EC8D-47BA-B358-4EE767FC754E}"/>
                </a:ext>
              </a:extLst>
            </p:cNvPr>
            <p:cNvSpPr/>
            <p:nvPr/>
          </p:nvSpPr>
          <p:spPr>
            <a:xfrm>
              <a:off x="3316344" y="1965639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69" name="Kuva 68">
              <a:extLst>
                <a:ext uri="{FF2B5EF4-FFF2-40B4-BE49-F238E27FC236}">
                  <a16:creationId xmlns:a16="http://schemas.microsoft.com/office/drawing/2014/main" id="{D3F740EB-E501-4896-A60B-543FFAC1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9703" y="1999091"/>
              <a:ext cx="173014" cy="143313"/>
            </a:xfrm>
            <a:prstGeom prst="rect">
              <a:avLst/>
            </a:prstGeom>
          </p:spPr>
        </p:pic>
      </p:grp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EE59C935-B731-47A1-B501-10C91E339460}"/>
              </a:ext>
            </a:extLst>
          </p:cNvPr>
          <p:cNvGrpSpPr/>
          <p:nvPr/>
        </p:nvGrpSpPr>
        <p:grpSpPr>
          <a:xfrm>
            <a:off x="4387021" y="5460555"/>
            <a:ext cx="398752" cy="407299"/>
            <a:chOff x="3341761" y="4095680"/>
            <a:chExt cx="196073" cy="200275"/>
          </a:xfrm>
        </p:grpSpPr>
        <p:sp>
          <p:nvSpPr>
            <p:cNvPr id="89" name="Ellipsi 88">
              <a:extLst>
                <a:ext uri="{FF2B5EF4-FFF2-40B4-BE49-F238E27FC236}">
                  <a16:creationId xmlns:a16="http://schemas.microsoft.com/office/drawing/2014/main" id="{033BE536-4A9A-4B87-9D1C-7C16F0EEFC79}"/>
                </a:ext>
              </a:extLst>
            </p:cNvPr>
            <p:cNvSpPr/>
            <p:nvPr/>
          </p:nvSpPr>
          <p:spPr>
            <a:xfrm>
              <a:off x="3341761" y="4095680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70" name="Kuva 69">
              <a:extLst>
                <a:ext uri="{FF2B5EF4-FFF2-40B4-BE49-F238E27FC236}">
                  <a16:creationId xmlns:a16="http://schemas.microsoft.com/office/drawing/2014/main" id="{38D2AB2A-44AA-4CC0-BC5D-89237E2C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077" y="4128285"/>
              <a:ext cx="157440" cy="130413"/>
            </a:xfrm>
            <a:prstGeom prst="rect">
              <a:avLst/>
            </a:prstGeom>
          </p:spPr>
        </p:pic>
      </p:grp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89D7FAF4-BFAA-46FD-8008-0AEAB064E6FE}"/>
              </a:ext>
            </a:extLst>
          </p:cNvPr>
          <p:cNvGrpSpPr/>
          <p:nvPr/>
        </p:nvGrpSpPr>
        <p:grpSpPr>
          <a:xfrm>
            <a:off x="4380940" y="4008660"/>
            <a:ext cx="390144" cy="398504"/>
            <a:chOff x="3341761" y="3037546"/>
            <a:chExt cx="196073" cy="200275"/>
          </a:xfrm>
        </p:grpSpPr>
        <p:sp>
          <p:nvSpPr>
            <p:cNvPr id="88" name="Ellipsi 87">
              <a:extLst>
                <a:ext uri="{FF2B5EF4-FFF2-40B4-BE49-F238E27FC236}">
                  <a16:creationId xmlns:a16="http://schemas.microsoft.com/office/drawing/2014/main" id="{EB78CC67-F6CF-4493-957F-D477FA768644}"/>
                </a:ext>
              </a:extLst>
            </p:cNvPr>
            <p:cNvSpPr/>
            <p:nvPr/>
          </p:nvSpPr>
          <p:spPr>
            <a:xfrm>
              <a:off x="3341761" y="3037546"/>
              <a:ext cx="196073" cy="2002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71" name="Kuva 70">
              <a:extLst>
                <a:ext uri="{FF2B5EF4-FFF2-40B4-BE49-F238E27FC236}">
                  <a16:creationId xmlns:a16="http://schemas.microsoft.com/office/drawing/2014/main" id="{B5709166-5198-4F45-AF4D-BEC5D298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1427" y="3063314"/>
              <a:ext cx="184481" cy="152812"/>
            </a:xfrm>
            <a:prstGeom prst="rect">
              <a:avLst/>
            </a:prstGeom>
          </p:spPr>
        </p:pic>
      </p:grpSp>
      <p:sp>
        <p:nvSpPr>
          <p:cNvPr id="65" name="Tekstiruutu 64">
            <a:extLst>
              <a:ext uri="{FF2B5EF4-FFF2-40B4-BE49-F238E27FC236}">
                <a16:creationId xmlns:a16="http://schemas.microsoft.com/office/drawing/2014/main" id="{326A812A-EEE6-4E69-BFF5-BCEC438A814F}"/>
              </a:ext>
            </a:extLst>
          </p:cNvPr>
          <p:cNvSpPr txBox="1"/>
          <p:nvPr/>
        </p:nvSpPr>
        <p:spPr>
          <a:xfrm>
            <a:off x="4340864" y="87188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b="1" dirty="0">
                <a:solidFill>
                  <a:srgbClr val="240E61"/>
                </a:solidFill>
                <a:latin typeface="Corbel" panose="020B0503020204020204"/>
              </a:rPr>
              <a:t>Päämäärät</a:t>
            </a:r>
          </a:p>
        </p:txBody>
      </p:sp>
      <p:sp>
        <p:nvSpPr>
          <p:cNvPr id="98" name="Tekstiruutu 97">
            <a:extLst>
              <a:ext uri="{FF2B5EF4-FFF2-40B4-BE49-F238E27FC236}">
                <a16:creationId xmlns:a16="http://schemas.microsoft.com/office/drawing/2014/main" id="{B8885A64-C833-454A-90F4-67D5C3AE8EBC}"/>
              </a:ext>
            </a:extLst>
          </p:cNvPr>
          <p:cNvSpPr txBox="1"/>
          <p:nvPr/>
        </p:nvSpPr>
        <p:spPr>
          <a:xfrm>
            <a:off x="8543772" y="87188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b="1" dirty="0">
                <a:solidFill>
                  <a:srgbClr val="240E61"/>
                </a:solidFill>
                <a:latin typeface="Corbel" panose="020B0503020204020204"/>
              </a:rPr>
              <a:t>Menestystekijät</a:t>
            </a:r>
          </a:p>
        </p:txBody>
      </p:sp>
      <p:graphicFrame>
        <p:nvGraphicFramePr>
          <p:cNvPr id="99" name="Taulukko 98">
            <a:extLst>
              <a:ext uri="{FF2B5EF4-FFF2-40B4-BE49-F238E27FC236}">
                <a16:creationId xmlns:a16="http://schemas.microsoft.com/office/drawing/2014/main" id="{64E2BBF3-1EDD-4D27-BC91-7E11470AFC97}"/>
              </a:ext>
            </a:extLst>
          </p:cNvPr>
          <p:cNvGraphicFramePr>
            <a:graphicFrameLocks noGrp="1"/>
          </p:cNvGraphicFramePr>
          <p:nvPr/>
        </p:nvGraphicFramePr>
        <p:xfrm>
          <a:off x="8604027" y="599974"/>
          <a:ext cx="3295717" cy="15190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95717">
                  <a:extLst>
                    <a:ext uri="{9D8B030D-6E8A-4147-A177-3AD203B41FA5}">
                      <a16:colId xmlns:a16="http://schemas.microsoft.com/office/drawing/2014/main" val="3744657307"/>
                    </a:ext>
                  </a:extLst>
                </a:gridCol>
              </a:tblGrid>
              <a:tr h="303711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Elinympäristö ja osallisuus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32998"/>
                  </a:ext>
                </a:extLst>
              </a:tr>
              <a:tr h="26011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Hyvinvointia edistävät elintavat ja sosiaaliset verkostot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3098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875972"/>
                  </a:ext>
                </a:extLst>
              </a:tr>
              <a:tr h="2704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Elinikäinen oppiminen, työ ja toimeentulo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8487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Laadukas varhaiskasvatus ja koulutus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38669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Vapaa-ajan mielekäs tekeminen ja kokeminen</a:t>
                      </a:r>
                      <a:endParaRPr lang="fi-FI" sz="1100" b="1" strike="noStrike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859830"/>
                  </a:ext>
                </a:extLst>
              </a:tr>
            </a:tbl>
          </a:graphicData>
        </a:graphic>
      </p:graphicFrame>
      <p:sp>
        <p:nvSpPr>
          <p:cNvPr id="93" name="Tekstiruutu 92">
            <a:extLst>
              <a:ext uri="{FF2B5EF4-FFF2-40B4-BE49-F238E27FC236}">
                <a16:creationId xmlns:a16="http://schemas.microsoft.com/office/drawing/2014/main" id="{4712AF47-163B-4C87-97D0-A33DC80C0E3F}"/>
              </a:ext>
            </a:extLst>
          </p:cNvPr>
          <p:cNvSpPr txBox="1"/>
          <p:nvPr/>
        </p:nvSpPr>
        <p:spPr>
          <a:xfrm>
            <a:off x="4850364" y="3962685"/>
            <a:ext cx="3203240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ILMASTO- JA RESURSSIVIISAS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rgbClr val="FFFFFF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Kestävästi kasvava </a:t>
            </a:r>
            <a:r>
              <a:rPr lang="fi-FI" sz="1200" b="1" dirty="0">
                <a:solidFill>
                  <a:srgbClr val="FFFFFF"/>
                </a:solidFill>
                <a:latin typeface="Corbel" panose="020B0503020204020204"/>
                <a:ea typeface="+mn-ea"/>
              </a:rPr>
              <a:t>–</a:t>
            </a:r>
            <a:r>
              <a:rPr lang="fi-FI" sz="1200" dirty="0">
                <a:solidFill>
                  <a:srgbClr val="FFFFFF"/>
                </a:solidFill>
                <a:latin typeface="Corbel" panose="020B0503020204020204"/>
                <a:ea typeface="+mn-ea"/>
              </a:rPr>
              <a:t> </a:t>
            </a:r>
            <a:r>
              <a:rPr lang="fi-FI" sz="1200" b="1" dirty="0">
                <a:solidFill>
                  <a:srgbClr val="FFFFFF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ympäristöstään ylpeä</a:t>
            </a:r>
          </a:p>
        </p:txBody>
      </p:sp>
      <p:sp>
        <p:nvSpPr>
          <p:cNvPr id="95" name="Tekstiruutu 94">
            <a:extLst>
              <a:ext uri="{FF2B5EF4-FFF2-40B4-BE49-F238E27FC236}">
                <a16:creationId xmlns:a16="http://schemas.microsoft.com/office/drawing/2014/main" id="{F53F51A8-6B8C-4E3D-A6C5-CE1FD91848AA}"/>
              </a:ext>
            </a:extLst>
          </p:cNvPr>
          <p:cNvSpPr txBox="1"/>
          <p:nvPr/>
        </p:nvSpPr>
        <p:spPr>
          <a:xfrm>
            <a:off x="4859013" y="2510387"/>
            <a:ext cx="2866820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ELINVOIMAINEN JA KASVAVA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Houkutteleva osaajille ja yrityksille</a:t>
            </a:r>
          </a:p>
        </p:txBody>
      </p:sp>
      <p:sp>
        <p:nvSpPr>
          <p:cNvPr id="97" name="Tekstiruutu 96">
            <a:extLst>
              <a:ext uri="{FF2B5EF4-FFF2-40B4-BE49-F238E27FC236}">
                <a16:creationId xmlns:a16="http://schemas.microsoft.com/office/drawing/2014/main" id="{1E11D322-9E8A-49C4-9C2B-90317326DF62}"/>
              </a:ext>
            </a:extLst>
          </p:cNvPr>
          <p:cNvSpPr txBox="1"/>
          <p:nvPr/>
        </p:nvSpPr>
        <p:spPr>
          <a:xfrm>
            <a:off x="4861287" y="1078823"/>
            <a:ext cx="3648663" cy="4821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333" b="1" dirty="0">
                <a:solidFill>
                  <a:prstClr val="white"/>
                </a:solidFill>
                <a:latin typeface="Corbel" panose="020B0503020204020204"/>
                <a:ea typeface="Verdana" panose="020B0604030504040204" pitchFamily="34" charset="0"/>
                <a:cs typeface="Arial"/>
              </a:rPr>
              <a:t>HYVINVOIVA JA YHTEISÖLLINEN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prstClr val="white"/>
                </a:solidFill>
                <a:latin typeface="Corbel" panose="020B0503020204020204"/>
                <a:ea typeface="Verdana"/>
                <a:cs typeface="Arial"/>
              </a:rPr>
              <a:t>Turvallinen kaikille – paras paikka kasvaa ja oppia  </a:t>
            </a:r>
            <a:endParaRPr lang="fi-FI" sz="1200" b="1" dirty="0">
              <a:solidFill>
                <a:prstClr val="white"/>
              </a:solidFill>
              <a:latin typeface="Corbel" panose="020B0503020204020204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205850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 descr="Kuopion väkiluku diagrammina alkaen vuoden 2014 112000 asukkaasta vuoteen 2040, jonka tavoitteena 200000 asukasta. Graafissa isoimpia tänä aikana olevia kehityskohteita."/>
          <p:cNvSpPr/>
          <p:nvPr/>
        </p:nvSpPr>
        <p:spPr>
          <a:xfrm>
            <a:off x="9538" y="-37630"/>
            <a:ext cx="12138041" cy="589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93" name="Suorakulmio 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53559" y="1331094"/>
            <a:ext cx="2178893" cy="47003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2" name="Kuva 11" descr="Suuria toteutuvia hankkeita ajalla 2014-2040, vision väestömäärätavoitteena 200000 asukasta vuonna 2040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" y="894544"/>
            <a:ext cx="11484523" cy="5069113"/>
          </a:xfrm>
          <a:prstGeom prst="rect">
            <a:avLst/>
          </a:prstGeom>
        </p:spPr>
      </p:pic>
      <p:cxnSp>
        <p:nvCxnSpPr>
          <p:cNvPr id="49" name="Suora yhdysviiva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1408" y="1320461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iruutu 49"/>
          <p:cNvSpPr txBox="1"/>
          <p:nvPr/>
        </p:nvSpPr>
        <p:spPr>
          <a:xfrm>
            <a:off x="131858" y="6020840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2014</a:t>
            </a:r>
          </a:p>
        </p:txBody>
      </p:sp>
      <p:cxnSp>
        <p:nvCxnSpPr>
          <p:cNvPr id="51" name="Suora yhdysviiva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501500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iruutu 51"/>
          <p:cNvSpPr txBox="1"/>
          <p:nvPr/>
        </p:nvSpPr>
        <p:spPr>
          <a:xfrm>
            <a:off x="1141950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2015</a:t>
            </a:r>
          </a:p>
        </p:txBody>
      </p:sp>
      <p:cxnSp>
        <p:nvCxnSpPr>
          <p:cNvPr id="53" name="Suora yhdysviiva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22226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iruutu 53"/>
          <p:cNvSpPr txBox="1"/>
          <p:nvPr/>
        </p:nvSpPr>
        <p:spPr>
          <a:xfrm>
            <a:off x="2162676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2016</a:t>
            </a:r>
          </a:p>
        </p:txBody>
      </p:sp>
      <p:cxnSp>
        <p:nvCxnSpPr>
          <p:cNvPr id="55" name="Suora yhdysviiva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21686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kstiruutu 55"/>
          <p:cNvSpPr txBox="1"/>
          <p:nvPr/>
        </p:nvSpPr>
        <p:spPr>
          <a:xfrm>
            <a:off x="3162136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2017</a:t>
            </a:r>
          </a:p>
        </p:txBody>
      </p:sp>
      <p:cxnSp>
        <p:nvCxnSpPr>
          <p:cNvPr id="57" name="Suora yhdysviiva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67984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iruutu 57"/>
          <p:cNvSpPr txBox="1"/>
          <p:nvPr/>
        </p:nvSpPr>
        <p:spPr>
          <a:xfrm>
            <a:off x="4108434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2018</a:t>
            </a:r>
          </a:p>
        </p:txBody>
      </p:sp>
      <p:cxnSp>
        <p:nvCxnSpPr>
          <p:cNvPr id="59" name="Suora yhdysviiva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8709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iruutu 59"/>
          <p:cNvSpPr txBox="1"/>
          <p:nvPr/>
        </p:nvSpPr>
        <p:spPr>
          <a:xfrm>
            <a:off x="5129159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2019</a:t>
            </a:r>
          </a:p>
        </p:txBody>
      </p:sp>
      <p:cxnSp>
        <p:nvCxnSpPr>
          <p:cNvPr id="61" name="Suora yhdysviiva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93310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iruutu 61"/>
          <p:cNvSpPr txBox="1"/>
          <p:nvPr/>
        </p:nvSpPr>
        <p:spPr>
          <a:xfrm>
            <a:off x="6133760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2020</a:t>
            </a:r>
          </a:p>
        </p:txBody>
      </p:sp>
      <p:cxnSp>
        <p:nvCxnSpPr>
          <p:cNvPr id="63" name="Suora yhdysviiva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08895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kstiruutu 63"/>
          <p:cNvSpPr txBox="1"/>
          <p:nvPr/>
        </p:nvSpPr>
        <p:spPr>
          <a:xfrm>
            <a:off x="7149345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2021</a:t>
            </a:r>
          </a:p>
        </p:txBody>
      </p:sp>
      <p:cxnSp>
        <p:nvCxnSpPr>
          <p:cNvPr id="65" name="Suora yhdysviiva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625315" y="1331094"/>
            <a:ext cx="0" cy="470037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kstiruutu 65"/>
          <p:cNvSpPr txBox="1"/>
          <p:nvPr/>
        </p:nvSpPr>
        <p:spPr>
          <a:xfrm>
            <a:off x="8265765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192D9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2022</a:t>
            </a:r>
          </a:p>
        </p:txBody>
      </p:sp>
      <p:cxnSp>
        <p:nvCxnSpPr>
          <p:cNvPr id="67" name="Suora yhdysviiva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656673" y="1331094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kstiruutu 67"/>
          <p:cNvSpPr txBox="1"/>
          <p:nvPr/>
        </p:nvSpPr>
        <p:spPr>
          <a:xfrm>
            <a:off x="9274263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0432FF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2023</a:t>
            </a:r>
          </a:p>
        </p:txBody>
      </p:sp>
      <p:cxnSp>
        <p:nvCxnSpPr>
          <p:cNvPr id="71" name="Suora yhdysviiva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832450" y="1331094"/>
            <a:ext cx="0" cy="47003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iruutu 71"/>
          <p:cNvSpPr txBox="1"/>
          <p:nvPr/>
        </p:nvSpPr>
        <p:spPr>
          <a:xfrm>
            <a:off x="11533860" y="6031473"/>
            <a:ext cx="719100" cy="2462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300" normalizeH="0" baseline="0" noProof="0" dirty="0">
                <a:ln>
                  <a:noFill/>
                </a:ln>
                <a:solidFill>
                  <a:srgbClr val="0432FF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2040</a:t>
            </a:r>
          </a:p>
        </p:txBody>
      </p:sp>
      <p:sp>
        <p:nvSpPr>
          <p:cNvPr id="73" name="Tekstin paikkamerkki 2"/>
          <p:cNvSpPr txBox="1">
            <a:spLocks/>
          </p:cNvSpPr>
          <p:nvPr/>
        </p:nvSpPr>
        <p:spPr>
          <a:xfrm>
            <a:off x="10722591" y="436869"/>
            <a:ext cx="1506555" cy="29209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KASVUTAVOITE</a:t>
            </a:r>
          </a:p>
        </p:txBody>
      </p:sp>
      <p:sp>
        <p:nvSpPr>
          <p:cNvPr id="74" name="Tekstin paikkamerkki 4"/>
          <p:cNvSpPr txBox="1">
            <a:spLocks/>
          </p:cNvSpPr>
          <p:nvPr/>
        </p:nvSpPr>
        <p:spPr>
          <a:xfrm>
            <a:off x="10669251" y="599748"/>
            <a:ext cx="1506555" cy="43214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1200" cap="none" spc="-150" normalizeH="0" baseline="0" noProof="0" dirty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200 000</a:t>
            </a:r>
          </a:p>
        </p:txBody>
      </p:sp>
      <p:sp>
        <p:nvSpPr>
          <p:cNvPr id="84" name="Tekstin paikkamerkki 7"/>
          <p:cNvSpPr txBox="1">
            <a:spLocks/>
          </p:cNvSpPr>
          <p:nvPr/>
        </p:nvSpPr>
        <p:spPr>
          <a:xfrm>
            <a:off x="434074" y="916707"/>
            <a:ext cx="3677109" cy="9979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Hyvän elämän pääkaupunki </a:t>
            </a: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Terveyttä, elinvoimaa ja arjen rikkautta</a:t>
            </a:r>
          </a:p>
        </p:txBody>
      </p:sp>
      <p:sp>
        <p:nvSpPr>
          <p:cNvPr id="85" name="Tekstin paikkamerkki 3"/>
          <p:cNvSpPr txBox="1">
            <a:spLocks/>
          </p:cNvSpPr>
          <p:nvPr/>
        </p:nvSpPr>
        <p:spPr>
          <a:xfrm>
            <a:off x="-251241" y="2329248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´14</a:t>
            </a:r>
          </a:p>
        </p:txBody>
      </p:sp>
      <p:cxnSp>
        <p:nvCxnSpPr>
          <p:cNvPr id="88" name="Suora yhdysviiva 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91408" y="2724346"/>
            <a:ext cx="0" cy="2813193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in paikkamerkki 4"/>
          <p:cNvSpPr txBox="1">
            <a:spLocks/>
          </p:cNvSpPr>
          <p:nvPr/>
        </p:nvSpPr>
        <p:spPr>
          <a:xfrm>
            <a:off x="-53920" y="5007823"/>
            <a:ext cx="1719633" cy="43214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112 000</a:t>
            </a:r>
          </a:p>
        </p:txBody>
      </p:sp>
      <p:sp>
        <p:nvSpPr>
          <p:cNvPr id="89" name="Tekstin paikkamerkki 3"/>
          <p:cNvSpPr txBox="1">
            <a:spLocks/>
          </p:cNvSpPr>
          <p:nvPr/>
        </p:nvSpPr>
        <p:spPr>
          <a:xfrm>
            <a:off x="597111" y="3431953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´15</a:t>
            </a:r>
          </a:p>
        </p:txBody>
      </p:sp>
      <p:sp>
        <p:nvSpPr>
          <p:cNvPr id="91" name="Tekstin paikkamerkki 6"/>
          <p:cNvSpPr txBox="1">
            <a:spLocks/>
          </p:cNvSpPr>
          <p:nvPr/>
        </p:nvSpPr>
        <p:spPr>
          <a:xfrm>
            <a:off x="1493646" y="3427432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SAVILAHTI</a:t>
            </a:r>
          </a:p>
        </p:txBody>
      </p:sp>
      <p:cxnSp>
        <p:nvCxnSpPr>
          <p:cNvPr id="92" name="Suora yhdysviiva 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1498958" y="3538374"/>
            <a:ext cx="3602" cy="1674358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kstin paikkamerkki 6"/>
          <p:cNvSpPr txBox="1">
            <a:spLocks/>
          </p:cNvSpPr>
          <p:nvPr/>
        </p:nvSpPr>
        <p:spPr>
          <a:xfrm>
            <a:off x="593768" y="2324727"/>
            <a:ext cx="2514113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MALJALAHTI</a:t>
            </a:r>
          </a:p>
        </p:txBody>
      </p:sp>
      <p:sp>
        <p:nvSpPr>
          <p:cNvPr id="97" name="Tekstin paikkamerkki 3"/>
          <p:cNvSpPr txBox="1">
            <a:spLocks/>
          </p:cNvSpPr>
          <p:nvPr/>
        </p:nvSpPr>
        <p:spPr>
          <a:xfrm>
            <a:off x="2624261" y="3435866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´17</a:t>
            </a:r>
          </a:p>
        </p:txBody>
      </p:sp>
      <p:cxnSp>
        <p:nvCxnSpPr>
          <p:cNvPr id="100" name="Suora yhdysviiva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3518488" y="3507188"/>
            <a:ext cx="2308" cy="1440620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kstin paikkamerkki 3"/>
          <p:cNvSpPr txBox="1">
            <a:spLocks/>
          </p:cNvSpPr>
          <p:nvPr/>
        </p:nvSpPr>
        <p:spPr>
          <a:xfrm>
            <a:off x="3545418" y="1625113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´18</a:t>
            </a:r>
          </a:p>
        </p:txBody>
      </p:sp>
      <p:sp>
        <p:nvSpPr>
          <p:cNvPr id="103" name="Tekstin paikkamerkki 6"/>
          <p:cNvSpPr txBox="1">
            <a:spLocks/>
          </p:cNvSpPr>
          <p:nvPr/>
        </p:nvSpPr>
        <p:spPr>
          <a:xfrm>
            <a:off x="4449573" y="1620592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ASEMANSEUTU</a:t>
            </a:r>
          </a:p>
        </p:txBody>
      </p:sp>
      <p:cxnSp>
        <p:nvCxnSpPr>
          <p:cNvPr id="104" name="Suora yhdysviiva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4463395" y="1717669"/>
            <a:ext cx="0" cy="2796397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kstin paikkamerkki 6"/>
          <p:cNvSpPr txBox="1">
            <a:spLocks/>
          </p:cNvSpPr>
          <p:nvPr/>
        </p:nvSpPr>
        <p:spPr>
          <a:xfrm>
            <a:off x="4454563" y="2375683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MÖLYMÄKI</a:t>
            </a:r>
          </a:p>
        </p:txBody>
      </p:sp>
      <p:sp>
        <p:nvSpPr>
          <p:cNvPr id="99" name="Tekstin paikkamerkki 6"/>
          <p:cNvSpPr txBox="1">
            <a:spLocks/>
          </p:cNvSpPr>
          <p:nvPr/>
        </p:nvSpPr>
        <p:spPr>
          <a:xfrm>
            <a:off x="3513176" y="3431344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SAIRAALAKATU</a:t>
            </a:r>
          </a:p>
        </p:txBody>
      </p:sp>
      <p:sp>
        <p:nvSpPr>
          <p:cNvPr id="117" name="Tekstin paikkamerkki 3"/>
          <p:cNvSpPr txBox="1">
            <a:spLocks/>
          </p:cNvSpPr>
          <p:nvPr/>
        </p:nvSpPr>
        <p:spPr>
          <a:xfrm>
            <a:off x="4594400" y="4240648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 dirty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´19</a:t>
            </a:r>
          </a:p>
        </p:txBody>
      </p:sp>
      <p:cxnSp>
        <p:nvCxnSpPr>
          <p:cNvPr id="118" name="Suora yhdysviiva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485344" y="3918857"/>
            <a:ext cx="0" cy="1730531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kstin paikkamerkki 6"/>
          <p:cNvSpPr txBox="1">
            <a:spLocks/>
          </p:cNvSpPr>
          <p:nvPr/>
        </p:nvSpPr>
        <p:spPr>
          <a:xfrm>
            <a:off x="5490935" y="4236127"/>
            <a:ext cx="3911600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KUNTOLAAKSO-HATSALA</a:t>
            </a:r>
          </a:p>
        </p:txBody>
      </p:sp>
      <p:sp>
        <p:nvSpPr>
          <p:cNvPr id="128" name="Tekstin paikkamerkki 3"/>
          <p:cNvSpPr txBox="1">
            <a:spLocks/>
          </p:cNvSpPr>
          <p:nvPr/>
        </p:nvSpPr>
        <p:spPr>
          <a:xfrm>
            <a:off x="5600874" y="1138130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´20</a:t>
            </a:r>
          </a:p>
        </p:txBody>
      </p:sp>
      <p:cxnSp>
        <p:nvCxnSpPr>
          <p:cNvPr id="129" name="Suora yhdysviiva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6502721" y="1235035"/>
            <a:ext cx="0" cy="2509774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kstin paikkamerkki 6"/>
          <p:cNvSpPr txBox="1">
            <a:spLocks/>
          </p:cNvSpPr>
          <p:nvPr/>
        </p:nvSpPr>
        <p:spPr>
          <a:xfrm>
            <a:off x="6489789" y="1133609"/>
            <a:ext cx="2261414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KUOPIONLAHTI</a:t>
            </a:r>
          </a:p>
        </p:txBody>
      </p:sp>
      <p:sp>
        <p:nvSpPr>
          <p:cNvPr id="142" name="Tekstin paikkamerkki 3"/>
          <p:cNvSpPr txBox="1">
            <a:spLocks/>
          </p:cNvSpPr>
          <p:nvPr/>
        </p:nvSpPr>
        <p:spPr>
          <a:xfrm>
            <a:off x="8747373" y="3435866"/>
            <a:ext cx="902419" cy="625711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600" b="1" kern="12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none" spc="-300" normalizeH="0" baseline="0" noProof="0">
                <a:ln>
                  <a:noFill/>
                </a:ln>
                <a:solidFill>
                  <a:srgbClr val="F01E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´23</a:t>
            </a:r>
          </a:p>
        </p:txBody>
      </p:sp>
      <p:cxnSp>
        <p:nvCxnSpPr>
          <p:cNvPr id="143" name="Suora yhdysviiva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9653557" y="2645560"/>
            <a:ext cx="0" cy="1479484"/>
          </a:xfrm>
          <a:prstGeom prst="line">
            <a:avLst/>
          </a:prstGeom>
          <a:ln w="25400">
            <a:solidFill>
              <a:srgbClr val="192D9B">
                <a:alpha val="90000"/>
              </a:srgbClr>
            </a:solidFill>
            <a:miter lim="800000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kstin paikkamerkki 6"/>
          <p:cNvSpPr txBox="1">
            <a:spLocks/>
          </p:cNvSpPr>
          <p:nvPr/>
        </p:nvSpPr>
        <p:spPr>
          <a:xfrm>
            <a:off x="9628668" y="3431343"/>
            <a:ext cx="2128277" cy="579437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ITKONNIEMI</a:t>
            </a:r>
          </a:p>
        </p:txBody>
      </p:sp>
      <p:sp>
        <p:nvSpPr>
          <p:cNvPr id="48" name="Tekstiruutu 47"/>
          <p:cNvSpPr txBox="1"/>
          <p:nvPr/>
        </p:nvSpPr>
        <p:spPr>
          <a:xfrm>
            <a:off x="9773394" y="5905245"/>
            <a:ext cx="1975931" cy="38161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just" defTabSz="9136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srgbClr val="0432FF">
                    <a:lumMod val="40000"/>
                    <a:lumOff val="60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………………………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7B41CC5-4555-49A2-AC14-54ED3989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78" y="206921"/>
            <a:ext cx="9120767" cy="673911"/>
          </a:xfrm>
        </p:spPr>
        <p:txBody>
          <a:bodyPr/>
          <a:lstStyle/>
          <a:p>
            <a:r>
              <a:rPr lang="fi-FI" sz="3200" spc="-150" dirty="0">
                <a:solidFill>
                  <a:schemeClr val="accent1"/>
                </a:solidFill>
                <a:latin typeface="+mn-lt"/>
              </a:rPr>
              <a:t>Kuopio </a:t>
            </a:r>
            <a:r>
              <a:rPr lang="fi-FI" sz="3200" b="1" spc="-150" dirty="0">
                <a:solidFill>
                  <a:schemeClr val="accent1"/>
                </a:solidFill>
                <a:latin typeface="+mn-lt"/>
              </a:rPr>
              <a:t>2030  </a:t>
            </a:r>
            <a:r>
              <a:rPr lang="fi-FI" sz="3200" spc="-150" dirty="0">
                <a:solidFill>
                  <a:schemeClr val="accent1"/>
                </a:solidFill>
                <a:latin typeface="+mn-lt"/>
              </a:rPr>
              <a:t>väkiluvun kehitystavoite</a:t>
            </a:r>
            <a:endParaRPr lang="fi-FI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3430741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/>
          <p:cNvSpPr txBox="1">
            <a:spLocks/>
          </p:cNvSpPr>
          <p:nvPr/>
        </p:nvSpPr>
        <p:spPr>
          <a:xfrm>
            <a:off x="275986" y="1443226"/>
            <a:ext cx="3141469" cy="310256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 fontScale="62500" lnSpcReduction="20000"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23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New </a:t>
            </a:r>
            <a:r>
              <a:rPr lang="fi-FI" sz="2300" b="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residential</a:t>
            </a:r>
            <a:r>
              <a:rPr lang="fi-FI" sz="23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fi-FI" sz="2300" b="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areas</a:t>
            </a:r>
            <a:r>
              <a:rPr lang="fi-FI" sz="23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2023-2027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89CA077-121D-44EC-9FBA-8E1A9246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86" y="642759"/>
            <a:ext cx="3594052" cy="680395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ASUNTOTUOTANNON </a:t>
            </a:r>
            <a:br>
              <a:rPr lang="fi-FI" sz="2800" dirty="0">
                <a:solidFill>
                  <a:srgbClr val="E6BEDD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i-FI" sz="2800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ETENEMINEN</a:t>
            </a:r>
            <a:r>
              <a:rPr lang="fi-FI" sz="2800" dirty="0">
                <a:solidFill>
                  <a:srgbClr val="E6BEDD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sz="2800" cap="all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2024-2028</a:t>
            </a:r>
            <a:endParaRPr lang="fi-FI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BCDB509-22B8-E5B2-7968-F904BDD3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28" y="80564"/>
            <a:ext cx="7560142" cy="66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9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C271EF6-8F97-448C-9E87-8B052C92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17" y="496229"/>
            <a:ext cx="1370762" cy="1143000"/>
          </a:xfrm>
        </p:spPr>
        <p:txBody>
          <a:bodyPr>
            <a:normAutofit fontScale="90000"/>
          </a:bodyPr>
          <a:lstStyle/>
          <a:p>
            <a:r>
              <a:rPr lang="fi-FI">
                <a:solidFill>
                  <a:schemeClr val="bg1"/>
                </a:solidFill>
              </a:rPr>
              <a:t>Kuopion toiminnallisen seudun rakennemalli ”Loikka 2030”</a:t>
            </a:r>
          </a:p>
        </p:txBody>
      </p:sp>
      <p:pic>
        <p:nvPicPr>
          <p:cNvPr id="4" name="Kuva 4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AEC696F5-08A9-4C31-BC77-4296AB029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65" y="517835"/>
            <a:ext cx="8544339" cy="616523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0426391" y="4817327"/>
            <a:ext cx="157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Rakennemalli ”Loikka 2030” valmistui 2011-2012</a:t>
            </a:r>
          </a:p>
        </p:txBody>
      </p:sp>
    </p:spTree>
    <p:extLst>
      <p:ext uri="{BB962C8B-B14F-4D97-AF65-F5344CB8AC3E}">
        <p14:creationId xmlns:p14="http://schemas.microsoft.com/office/powerpoint/2010/main" val="3765564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7619346" y="875098"/>
          <a:ext cx="438912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452931" y="923437"/>
            <a:ext cx="6950509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+mn-cs"/>
              </a:rPr>
              <a:t>Kuopion matkailu on toipunut koronavuosien jälkeen. Vuonna 2022 Kuopiossa (sis. Tahko) rekisteröitiin 535 260 yöpymistä. Edelliseen vuoteen 2021 verrattuna yöpymisten määrä kasvoi 8,4 %. Ulkomaalaisten yöpymisten osuus oli noin 6 %, eniten oli saksalaisten, virolaisten ja  ruotsalaisten yöpymisiä.  Venäläisten matkailijoiden määrässä näkyi Ukrainan sodan vaikutus. Vuonna 2022 venäläisten yöpymisiä oli 1000 (vuonna 2021 390, vuonna 2019 noin 18 900).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94329" y="322388"/>
            <a:ext cx="8759576" cy="45155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fi-FI" sz="2800" b="1" dirty="0">
                <a:solidFill>
                  <a:schemeClr val="accent1"/>
                </a:solidFill>
              </a:rPr>
              <a:t>Kuopion yöpymiset vuonna 2022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6A0F879-83A4-4DAA-B667-B91B4554904F}"/>
              </a:ext>
            </a:extLst>
          </p:cNvPr>
          <p:cNvSpPr txBox="1"/>
          <p:nvPr/>
        </p:nvSpPr>
        <p:spPr>
          <a:xfrm>
            <a:off x="394329" y="6522811"/>
            <a:ext cx="48914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/>
                <a:cs typeface="Arial"/>
              </a:rPr>
              <a:t>Lähde: Tilastotietokanta Rudolf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164" y="48348"/>
            <a:ext cx="870830" cy="80384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61B6C71-3585-49C9-5847-38AB65A4B7F7}"/>
              </a:ext>
            </a:extLst>
          </p:cNvPr>
          <p:cNvSpPr txBox="1"/>
          <p:nvPr/>
        </p:nvSpPr>
        <p:spPr>
          <a:xfrm>
            <a:off x="9265663" y="1830038"/>
            <a:ext cx="10964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Kuopiossa</a:t>
            </a:r>
            <a:b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</a:b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535 260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yöpymistä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vuonna 2022</a:t>
            </a:r>
          </a:p>
        </p:txBody>
      </p:sp>
      <p:graphicFrame>
        <p:nvGraphicFramePr>
          <p:cNvPr id="9" name="Kaavio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507099" y="2276313"/>
          <a:ext cx="6842172" cy="404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Kaavio 10">
                <a:extLst>
                  <a:ext uri="{FF2B5EF4-FFF2-40B4-BE49-F238E27FC236}">
                    <a16:creationId xmlns:a16="http://schemas.microsoft.com/office/drawing/2014/main" id="{1E923B31-3930-6988-1692-5BA20C9CD4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4013587"/>
                  </p:ext>
                </p:extLst>
              </p:nvPr>
            </p:nvGraphicFramePr>
            <p:xfrm>
              <a:off x="7628708" y="3677530"/>
              <a:ext cx="4389120" cy="302230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1" name="Kaavio 10">
                <a:extLst>
                  <a:ext uri="{FF2B5EF4-FFF2-40B4-BE49-F238E27FC236}">
                    <a16:creationId xmlns:a16="http://schemas.microsoft.com/office/drawing/2014/main" id="{1E923B31-3930-6988-1692-5BA20C9CD4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8708" y="3677530"/>
                <a:ext cx="4389120" cy="30223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5606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5474812" y="6309263"/>
            <a:ext cx="1356359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4330 km</a:t>
            </a:r>
            <a:r>
              <a:rPr kumimoji="0" lang="fi-FI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PINTA-ALA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10067175" y="6279499"/>
            <a:ext cx="1429577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6340 km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RANTAVIIVAA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8391506" y="6305031"/>
            <a:ext cx="1596844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 9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 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JÄRVEÄ</a:t>
            </a:r>
          </a:p>
        </p:txBody>
      </p:sp>
      <p:sp>
        <p:nvSpPr>
          <p:cNvPr id="49" name="Tekstiruutu 48"/>
          <p:cNvSpPr txBox="1"/>
          <p:nvPr/>
        </p:nvSpPr>
        <p:spPr>
          <a:xfrm>
            <a:off x="2083055" y="6309263"/>
            <a:ext cx="1266395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</a:t>
            </a: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VÄKILUKU</a:t>
            </a:r>
          </a:p>
        </p:txBody>
      </p:sp>
      <p:sp>
        <p:nvSpPr>
          <p:cNvPr id="51" name="Tekstiruutu 50"/>
          <p:cNvSpPr txBox="1"/>
          <p:nvPr/>
        </p:nvSpPr>
        <p:spPr>
          <a:xfrm>
            <a:off x="6950196" y="6301846"/>
            <a:ext cx="1562770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 as/km</a:t>
            </a:r>
            <a:r>
              <a:rPr kumimoji="0" lang="fi-FI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ASUKASTIHEYS</a:t>
            </a:r>
          </a:p>
        </p:txBody>
      </p:sp>
      <p:grpSp>
        <p:nvGrpSpPr>
          <p:cNvPr id="16" name="Ryhmä 15" descr="Asuminen: Merkittävin kesämökkikunta, 10800 mökkiä, Kaupunkiympäristössä elää 77 % ihmisistä, yksi parhaimmista ympäristöistä lapsille, 6. puhtain ilmanlaatu Euroopassa, 23 % ihmisistä asuu maaseudulla, 100 eri kansalaisuutta, Suomen suurin maitokaupunki, 3000 ulkomaalaista asukasta."/>
          <p:cNvGrpSpPr/>
          <p:nvPr/>
        </p:nvGrpSpPr>
        <p:grpSpPr>
          <a:xfrm>
            <a:off x="139157" y="1496183"/>
            <a:ext cx="4236878" cy="3833600"/>
            <a:chOff x="3489860" y="1720958"/>
            <a:chExt cx="4236878" cy="38336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Ellipsi 43"/>
            <p:cNvSpPr/>
            <p:nvPr/>
          </p:nvSpPr>
          <p:spPr>
            <a:xfrm>
              <a:off x="3554398" y="1720958"/>
              <a:ext cx="4172340" cy="3833600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Tekstiruutu 65"/>
            <p:cNvSpPr txBox="1"/>
            <p:nvPr/>
          </p:nvSpPr>
          <p:spPr>
            <a:xfrm>
              <a:off x="3925986" y="4196385"/>
              <a:ext cx="1525621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eri kansalaisuutta</a:t>
              </a:r>
            </a:p>
          </p:txBody>
        </p:sp>
        <p:sp>
          <p:nvSpPr>
            <p:cNvPr id="67" name="Tekstiruutu 66"/>
            <p:cNvSpPr txBox="1"/>
            <p:nvPr/>
          </p:nvSpPr>
          <p:spPr>
            <a:xfrm>
              <a:off x="6327001" y="3293263"/>
              <a:ext cx="1233504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19 % 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ihmisistä asuu maaseuduilla</a:t>
              </a:r>
            </a:p>
          </p:txBody>
        </p:sp>
        <p:sp>
          <p:nvSpPr>
            <p:cNvPr id="69" name="Tekstiruutu 68"/>
            <p:cNvSpPr txBox="1"/>
            <p:nvPr/>
          </p:nvSpPr>
          <p:spPr>
            <a:xfrm>
              <a:off x="4088464" y="2616267"/>
              <a:ext cx="1546525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Merkittävin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kesämökkikunta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(10 500)</a:t>
              </a:r>
            </a:p>
          </p:txBody>
        </p:sp>
        <p:sp>
          <p:nvSpPr>
            <p:cNvPr id="70" name="Tekstiruutu 69"/>
            <p:cNvSpPr txBox="1"/>
            <p:nvPr/>
          </p:nvSpPr>
          <p:spPr>
            <a:xfrm>
              <a:off x="4823030" y="3529274"/>
              <a:ext cx="1422283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puhtain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ilmanlaatu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Euroopassa</a:t>
              </a:r>
            </a:p>
          </p:txBody>
        </p:sp>
        <p:sp>
          <p:nvSpPr>
            <p:cNvPr id="71" name="Tekstiruutu 70"/>
            <p:cNvSpPr txBox="1"/>
            <p:nvPr/>
          </p:nvSpPr>
          <p:spPr>
            <a:xfrm>
              <a:off x="3489860" y="3290549"/>
              <a:ext cx="1458929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Yksi parhaimmista ympäristöistä 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lapsille</a:t>
              </a:r>
            </a:p>
          </p:txBody>
        </p:sp>
        <p:sp>
          <p:nvSpPr>
            <p:cNvPr id="73" name="Tekstiruutu 72"/>
            <p:cNvSpPr txBox="1"/>
            <p:nvPr/>
          </p:nvSpPr>
          <p:spPr>
            <a:xfrm>
              <a:off x="5014447" y="4703292"/>
              <a:ext cx="1241084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ulkomaalaista asukasta</a:t>
              </a:r>
            </a:p>
          </p:txBody>
        </p:sp>
        <p:sp>
          <p:nvSpPr>
            <p:cNvPr id="74" name="Tekstiruutu 73"/>
            <p:cNvSpPr txBox="1"/>
            <p:nvPr/>
          </p:nvSpPr>
          <p:spPr>
            <a:xfrm>
              <a:off x="5774598" y="2381246"/>
              <a:ext cx="1294948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81 % 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ihmisistä elää kaupunki-ympäristössä</a:t>
              </a:r>
            </a:p>
          </p:txBody>
        </p:sp>
        <p:sp>
          <p:nvSpPr>
            <p:cNvPr id="55" name="Tekstiruutu 54"/>
            <p:cNvSpPr txBox="1"/>
            <p:nvPr/>
          </p:nvSpPr>
          <p:spPr>
            <a:xfrm>
              <a:off x="4488654" y="1872481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ASUMINEN</a:t>
              </a:r>
            </a:p>
          </p:txBody>
        </p:sp>
      </p:grpSp>
      <p:sp>
        <p:nvSpPr>
          <p:cNvPr id="42" name="Ellipsi 41" descr="Koulutus: Koulutuskaupunki, erinomaiset opiskelumahdollilsuudet, englanninkielinen koulupolku päiväkodista korkea-asteen koulutukseen, 33 %:lla korkean asteen tutkinto, 77 %:lla peruskoulun jälkeinen tutkinto, 1000 ulkomaalaista opiskelijaa."/>
          <p:cNvSpPr/>
          <p:nvPr/>
        </p:nvSpPr>
        <p:spPr>
          <a:xfrm>
            <a:off x="4129343" y="2367636"/>
            <a:ext cx="3755201" cy="3482635"/>
          </a:xfrm>
          <a:prstGeom prst="ellipse">
            <a:avLst/>
          </a:prstGeom>
          <a:solidFill>
            <a:srgbClr val="192D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kstiruutu 52"/>
          <p:cNvSpPr txBox="1"/>
          <p:nvPr/>
        </p:nvSpPr>
        <p:spPr>
          <a:xfrm>
            <a:off x="4869843" y="2612672"/>
            <a:ext cx="2300313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KOULUTUS</a:t>
            </a:r>
          </a:p>
        </p:txBody>
      </p:sp>
      <p:sp>
        <p:nvSpPr>
          <p:cNvPr id="46" name="Tekstiruutu 45"/>
          <p:cNvSpPr txBox="1"/>
          <p:nvPr/>
        </p:nvSpPr>
        <p:spPr>
          <a:xfrm>
            <a:off x="6015776" y="4388319"/>
            <a:ext cx="1564537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77 %:lla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peruskoulun jälkeinen tutkinto  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539410" y="3668299"/>
            <a:ext cx="2889313" cy="579210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Englanninkielinen koulupolku 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päiväkodista korkea-asteen koulutukseen</a:t>
            </a:r>
          </a:p>
        </p:txBody>
      </p:sp>
      <p:sp>
        <p:nvSpPr>
          <p:cNvPr id="48" name="Tekstiruutu 47"/>
          <p:cNvSpPr txBox="1"/>
          <p:nvPr/>
        </p:nvSpPr>
        <p:spPr>
          <a:xfrm>
            <a:off x="4664301" y="3117556"/>
            <a:ext cx="2679759" cy="40993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Koulutuskaupunki</a:t>
            </a:r>
          </a:p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erinomaiset opiskelumahdollisuudet</a:t>
            </a:r>
          </a:p>
        </p:txBody>
      </p:sp>
      <p:sp>
        <p:nvSpPr>
          <p:cNvPr id="52" name="Tekstiruutu 51"/>
          <p:cNvSpPr txBox="1"/>
          <p:nvPr/>
        </p:nvSpPr>
        <p:spPr>
          <a:xfrm>
            <a:off x="5104709" y="5088504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ulkomaalaista opiskelijaa</a:t>
            </a:r>
          </a:p>
        </p:txBody>
      </p:sp>
      <p:sp>
        <p:nvSpPr>
          <p:cNvPr id="64" name="Tekstiruutu 63"/>
          <p:cNvSpPr txBox="1"/>
          <p:nvPr/>
        </p:nvSpPr>
        <p:spPr>
          <a:xfrm>
            <a:off x="877825" y="6344652"/>
            <a:ext cx="1266395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SUURIN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KAUPUNKI</a:t>
            </a:r>
          </a:p>
        </p:txBody>
      </p:sp>
      <p:sp>
        <p:nvSpPr>
          <p:cNvPr id="65" name="Tekstiruutu 64"/>
          <p:cNvSpPr txBox="1"/>
          <p:nvPr/>
        </p:nvSpPr>
        <p:spPr>
          <a:xfrm>
            <a:off x="3299640" y="6313205"/>
            <a:ext cx="2096347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 200 000 ASUKKAAN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TYÖSSÄKÄYNTIALUE</a:t>
            </a:r>
          </a:p>
        </p:txBody>
      </p:sp>
      <p:grpSp>
        <p:nvGrpSpPr>
          <p:cNvPr id="21" name="Ryhmä 20" descr="Business: 7000 yritystä, 52000 työpaikkaa, 4 mrd eurolla kaupunkikehitys-hankkeita, hyvät liikenneyhteydet, merkittävä osaamiskeskittymä terveys-, hyvinvointi- ja cleantech -aloilla, 15 ystävyyskaupunkia maailmalla ja lukuisia asiantuntijaverkostoja, Pohjois-Savossa 200 vienti- ja yli 300 tuontiyritystä."/>
          <p:cNvGrpSpPr/>
          <p:nvPr/>
        </p:nvGrpSpPr>
        <p:grpSpPr>
          <a:xfrm>
            <a:off x="7639360" y="1336495"/>
            <a:ext cx="4343833" cy="4152975"/>
            <a:chOff x="7667174" y="1313676"/>
            <a:chExt cx="4343833" cy="415297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Ellipsi 40"/>
            <p:cNvSpPr/>
            <p:nvPr/>
          </p:nvSpPr>
          <p:spPr>
            <a:xfrm>
              <a:off x="7667174" y="1313676"/>
              <a:ext cx="4343833" cy="4152975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iruutu 7"/>
            <p:cNvSpPr txBox="1"/>
            <p:nvPr/>
          </p:nvSpPr>
          <p:spPr>
            <a:xfrm>
              <a:off x="8182192" y="2109357"/>
              <a:ext cx="1519553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 anchor="t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7000</a:t>
              </a:r>
              <a:endPara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YRITYSTÄ</a:t>
              </a:r>
            </a:p>
          </p:txBody>
        </p:sp>
        <p:sp>
          <p:nvSpPr>
            <p:cNvPr id="9" name="Tekstiruutu 8"/>
            <p:cNvSpPr txBox="1"/>
            <p:nvPr/>
          </p:nvSpPr>
          <p:spPr>
            <a:xfrm>
              <a:off x="9755980" y="2087131"/>
              <a:ext cx="1605855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55 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TYÖPAIKKAA</a:t>
              </a:r>
            </a:p>
          </p:txBody>
        </p:sp>
        <p:sp>
          <p:nvSpPr>
            <p:cNvPr id="29" name="Tekstiruutu 28"/>
            <p:cNvSpPr txBox="1"/>
            <p:nvPr/>
          </p:nvSpPr>
          <p:spPr>
            <a:xfrm>
              <a:off x="9048886" y="4393052"/>
              <a:ext cx="1934556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ystävyys-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kaupunkia maailmalla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&amp; lukuisia asiantuntijaverkostoja</a:t>
              </a:r>
            </a:p>
          </p:txBody>
        </p:sp>
        <p:sp>
          <p:nvSpPr>
            <p:cNvPr id="37" name="Tekstiruutu 36"/>
            <p:cNvSpPr txBox="1"/>
            <p:nvPr/>
          </p:nvSpPr>
          <p:spPr>
            <a:xfrm>
              <a:off x="8174021" y="3709919"/>
              <a:ext cx="1721916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yli 300 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tuontiyritystä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Pohjois-Savossa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Tekstiruutu 37"/>
            <p:cNvSpPr txBox="1"/>
            <p:nvPr/>
          </p:nvSpPr>
          <p:spPr>
            <a:xfrm>
              <a:off x="7759395" y="2932507"/>
              <a:ext cx="1463619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440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vientiyritystä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Pohjois-Savossa</a:t>
              </a:r>
            </a:p>
          </p:txBody>
        </p:sp>
        <p:sp>
          <p:nvSpPr>
            <p:cNvPr id="56" name="Tekstiruutu 55"/>
            <p:cNvSpPr txBox="1"/>
            <p:nvPr/>
          </p:nvSpPr>
          <p:spPr>
            <a:xfrm>
              <a:off x="8690272" y="1496183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BUSINESS</a:t>
              </a:r>
            </a:p>
          </p:txBody>
        </p:sp>
        <p:sp>
          <p:nvSpPr>
            <p:cNvPr id="84" name="Tekstiruutu 83"/>
            <p:cNvSpPr txBox="1"/>
            <p:nvPr/>
          </p:nvSpPr>
          <p:spPr>
            <a:xfrm>
              <a:off x="9476121" y="3493694"/>
              <a:ext cx="2455926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Merkittävä osaamiskeskittymä 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terveys-, hyvinvointi- ja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cleantech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-aloilla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8" name="Tekstiruutu 67"/>
            <p:cNvSpPr txBox="1"/>
            <p:nvPr/>
          </p:nvSpPr>
          <p:spPr>
            <a:xfrm>
              <a:off x="9057539" y="2653561"/>
              <a:ext cx="1415594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mrd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€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kaupunkikehitys-hankkeita</a:t>
              </a:r>
            </a:p>
          </p:txBody>
        </p:sp>
        <p:sp>
          <p:nvSpPr>
            <p:cNvPr id="85" name="Tekstiruutu 84"/>
            <p:cNvSpPr txBox="1"/>
            <p:nvPr/>
          </p:nvSpPr>
          <p:spPr>
            <a:xfrm>
              <a:off x="10468428" y="2849158"/>
              <a:ext cx="1463619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Hyvät liikenneyhteydet</a:t>
              </a:r>
            </a:p>
          </p:txBody>
        </p:sp>
      </p:grpSp>
      <p:sp>
        <p:nvSpPr>
          <p:cNvPr id="31" name="Suorakulmio 30"/>
          <p:cNvSpPr/>
          <p:nvPr/>
        </p:nvSpPr>
        <p:spPr>
          <a:xfrm>
            <a:off x="4376035" y="4312680"/>
            <a:ext cx="1543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33 %:lla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korkean asteen tutkinto</a:t>
            </a:r>
          </a:p>
        </p:txBody>
      </p:sp>
      <p:sp>
        <p:nvSpPr>
          <p:cNvPr id="39" name="Tekstiruutu 38"/>
          <p:cNvSpPr txBox="1"/>
          <p:nvPr/>
        </p:nvSpPr>
        <p:spPr>
          <a:xfrm>
            <a:off x="2249511" y="3986673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Suomen suurin 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maitokaupunki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179676-EA55-4C8C-86AD-80B94994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557" y="574726"/>
            <a:ext cx="7145760" cy="938719"/>
          </a:xfrm>
        </p:spPr>
        <p:txBody>
          <a:bodyPr>
            <a:normAutofit/>
          </a:bodyPr>
          <a:lstStyle/>
          <a:p>
            <a:r>
              <a:rPr lang="fi-FI" sz="4400" spc="-150" dirty="0">
                <a:solidFill>
                  <a:schemeClr val="accent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 faktat &amp; luvut</a:t>
            </a:r>
            <a:endParaRPr lang="fi-FI" sz="44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71180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891FEE70-09D0-A3FA-4F88-0BF1959C2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129626"/>
              </p:ext>
            </p:extLst>
          </p:nvPr>
        </p:nvGraphicFramePr>
        <p:xfrm>
          <a:off x="446075" y="1302790"/>
          <a:ext cx="6512074" cy="4905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9799" y="276955"/>
            <a:ext cx="8648636" cy="773135"/>
          </a:xfrm>
        </p:spPr>
        <p:txBody>
          <a:bodyPr>
            <a:normAutofit fontScale="90000"/>
          </a:bodyPr>
          <a:lstStyle/>
          <a:p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Matkailijoiden yöpymisten määrä vertailukaupungeissa </a:t>
            </a:r>
            <a:b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rPr>
            </a:br>
            <a:r>
              <a:rPr lang="fi-FI" sz="2800" b="1" dirty="0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tammi-joulukuu 2022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222721" y="6442545"/>
            <a:ext cx="4619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Lähde: Tilastotietokanta Rudolf / Tilastokeskus, majoitustilastot</a:t>
            </a:r>
          </a:p>
        </p:txBody>
      </p:sp>
      <p:sp>
        <p:nvSpPr>
          <p:cNvPr id="11" name="Tekstiruutu 1"/>
          <p:cNvSpPr txBox="1"/>
          <p:nvPr/>
        </p:nvSpPr>
        <p:spPr>
          <a:xfrm>
            <a:off x="5623017" y="3679089"/>
            <a:ext cx="537979" cy="2697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39</a:t>
            </a:r>
            <a:r>
              <a:rPr kumimoji="0" lang="fi-FI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5" name="Ellipsi 14"/>
          <p:cNvSpPr/>
          <p:nvPr/>
        </p:nvSpPr>
        <p:spPr>
          <a:xfrm>
            <a:off x="1020817" y="3139657"/>
            <a:ext cx="1315875" cy="289343"/>
          </a:xfrm>
          <a:prstGeom prst="ellipse">
            <a:avLst/>
          </a:prstGeom>
          <a:noFill/>
          <a:ln w="28575">
            <a:solidFill>
              <a:srgbClr val="E27E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iruutu 1"/>
          <p:cNvSpPr txBox="1"/>
          <p:nvPr/>
        </p:nvSpPr>
        <p:spPr>
          <a:xfrm>
            <a:off x="1103531" y="1620250"/>
            <a:ext cx="1981313" cy="289343"/>
          </a:xfrm>
          <a:prstGeom prst="rect">
            <a:avLst/>
          </a:prstGeom>
          <a:noFill/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Helsinki +75,8 % 3725 t</a:t>
            </a:r>
          </a:p>
        </p:txBody>
      </p:sp>
      <p:sp>
        <p:nvSpPr>
          <p:cNvPr id="20" name="Tekstiruutu 17"/>
          <p:cNvSpPr txBox="1"/>
          <p:nvPr/>
        </p:nvSpPr>
        <p:spPr>
          <a:xfrm>
            <a:off x="5196494" y="4074086"/>
            <a:ext cx="426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  <a:b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32" name="Tekstiruutu 17"/>
          <p:cNvSpPr txBox="1"/>
          <p:nvPr/>
        </p:nvSpPr>
        <p:spPr>
          <a:xfrm>
            <a:off x="7863247" y="4426096"/>
            <a:ext cx="3840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  <a:b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7411700" y="1302790"/>
            <a:ext cx="4336115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+mn-cs"/>
              </a:rPr>
              <a:t>Vuonna 2022 Kuopio sijoittui </a:t>
            </a:r>
            <a:r>
              <a:rPr kumimoji="0" lang="fi-FI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+mn-cs"/>
              </a:rPr>
              <a:t>kuudenneksi </a:t>
            </a: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+mn-cs"/>
              </a:rPr>
              <a:t>yöpymisten määrässä vertailukaupunkien joukossa. Kasvua edelliseen vuoteen verrattuna oli 8,4 %. </a:t>
            </a:r>
            <a:endParaRPr kumimoji="0" lang="fi-FI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Koko maan matkailukuntien tilastossa Kuopio sijoittui kahdeksanneksi Sotkamon, Kuusamon ja Oulun jälkeen.   </a:t>
            </a:r>
            <a:b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</a:br>
            <a:b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</a:b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Vuonna 2022 Kuopiossa oli yöpymisiä 8,4 %  enemmän kuin edellisenä vuonna vastaavaan aikaan. </a:t>
            </a:r>
            <a:b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</a:br>
            <a:b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</a:br>
            <a:r>
              <a:rPr kumimoji="0" lang="fi-FI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charset="-128"/>
                <a:cs typeface="+mn-cs"/>
              </a:rPr>
              <a:t>Ulkomaalaisten yöpymisiä Kuopiossa  oli 5,8 % kaikista yöpymisistä.</a:t>
            </a:r>
          </a:p>
        </p:txBody>
      </p:sp>
      <p:pic>
        <p:nvPicPr>
          <p:cNvPr id="22" name="Kuva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009" y="155559"/>
            <a:ext cx="969075" cy="894531"/>
          </a:xfrm>
          <a:prstGeom prst="rect">
            <a:avLst/>
          </a:prstGeom>
        </p:spPr>
      </p:pic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B8927D74-96DE-D52C-2010-FE5708484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972549"/>
              </p:ext>
            </p:extLst>
          </p:nvPr>
        </p:nvGraphicFramePr>
        <p:xfrm>
          <a:off x="7671628" y="3978599"/>
          <a:ext cx="3816258" cy="2240280"/>
        </p:xfrm>
        <a:graphic>
          <a:graphicData uri="http://schemas.openxmlformats.org/drawingml/2006/table">
            <a:tbl>
              <a:tblPr/>
              <a:tblGrid>
                <a:gridCol w="948866">
                  <a:extLst>
                    <a:ext uri="{9D8B030D-6E8A-4147-A177-3AD203B41FA5}">
                      <a16:colId xmlns:a16="http://schemas.microsoft.com/office/drawing/2014/main" val="695299780"/>
                    </a:ext>
                  </a:extLst>
                </a:gridCol>
                <a:gridCol w="751208">
                  <a:extLst>
                    <a:ext uri="{9D8B030D-6E8A-4147-A177-3AD203B41FA5}">
                      <a16:colId xmlns:a16="http://schemas.microsoft.com/office/drawing/2014/main" val="2589811029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844758646"/>
                    </a:ext>
                  </a:extLst>
                </a:gridCol>
                <a:gridCol w="1071155">
                  <a:extLst>
                    <a:ext uri="{9D8B030D-6E8A-4147-A177-3AD203B41FA5}">
                      <a16:colId xmlns:a16="http://schemas.microsoft.com/office/drawing/2014/main" val="2476515524"/>
                    </a:ext>
                  </a:extLst>
                </a:gridCol>
              </a:tblGrid>
              <a:tr h="23879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TOP 10 vuonna 2022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71D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Yöpymisetyhteensä</a:t>
                      </a:r>
                      <a:endParaRPr lang="fi-FI" sz="1100" b="1" i="0" u="none" strike="noStrike" dirty="0">
                        <a:solidFill>
                          <a:srgbClr val="FFFFF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71D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Ulkomaiset yöpymiset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71D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Ulkom</a:t>
                      </a:r>
                      <a:r>
                        <a:rPr lang="fi-FI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. osuus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7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13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Helsinki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3 724 656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1 552 181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41,7 %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770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Tampere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1 322 776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160 896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12,2 %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3432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Vantaa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1 044 407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305 087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29,2 %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6601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Turku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932 940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114 365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12,3 %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6648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Sotkamo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742 345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34 678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4,7 %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3431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Kuusamo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635 744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106 930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16,8 %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217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Oulu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558 190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80 545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14,4 %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3114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Kuopio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535 259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31 311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5,8 %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081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Jyväskylä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487 010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48 704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10,0 %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010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Espoo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476 206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152 362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32,0 %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A71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6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279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 descr="Ystävyyskaupungit maailmankartalla."/>
          <p:cNvGrpSpPr/>
          <p:nvPr/>
        </p:nvGrpSpPr>
        <p:grpSpPr>
          <a:xfrm>
            <a:off x="1395223" y="994797"/>
            <a:ext cx="9256650" cy="5299215"/>
            <a:chOff x="179388" y="1442898"/>
            <a:chExt cx="9256650" cy="5299215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395288" y="1846263"/>
              <a:ext cx="7993062" cy="4895850"/>
              <a:chOff x="249" y="618"/>
              <a:chExt cx="5035" cy="3492"/>
            </a:xfrm>
          </p:grpSpPr>
          <p:sp>
            <p:nvSpPr>
              <p:cNvPr id="20" name="Freeform 3"/>
              <p:cNvSpPr>
                <a:spLocks/>
              </p:cNvSpPr>
              <p:nvPr/>
            </p:nvSpPr>
            <p:spPr bwMode="auto">
              <a:xfrm>
                <a:off x="2389" y="2061"/>
                <a:ext cx="1044" cy="1561"/>
              </a:xfrm>
              <a:custGeom>
                <a:avLst/>
                <a:gdLst>
                  <a:gd name="T0" fmla="*/ 694 w 2983"/>
                  <a:gd name="T1" fmla="*/ 125 h 3923"/>
                  <a:gd name="T2" fmla="*/ 601 w 2983"/>
                  <a:gd name="T3" fmla="*/ 91 h 3923"/>
                  <a:gd name="T4" fmla="*/ 558 w 2983"/>
                  <a:gd name="T5" fmla="*/ 147 h 3923"/>
                  <a:gd name="T6" fmla="*/ 523 w 2983"/>
                  <a:gd name="T7" fmla="*/ 129 h 3923"/>
                  <a:gd name="T8" fmla="*/ 456 w 2983"/>
                  <a:gd name="T9" fmla="*/ 99 h 3923"/>
                  <a:gd name="T10" fmla="*/ 430 w 2983"/>
                  <a:gd name="T11" fmla="*/ 53 h 3923"/>
                  <a:gd name="T12" fmla="*/ 388 w 2983"/>
                  <a:gd name="T13" fmla="*/ 0 h 3923"/>
                  <a:gd name="T14" fmla="*/ 241 w 2983"/>
                  <a:gd name="T15" fmla="*/ 31 h 3923"/>
                  <a:gd name="T16" fmla="*/ 166 w 2983"/>
                  <a:gd name="T17" fmla="*/ 18 h 3923"/>
                  <a:gd name="T18" fmla="*/ 127 w 2983"/>
                  <a:gd name="T19" fmla="*/ 79 h 3923"/>
                  <a:gd name="T20" fmla="*/ 92 w 2983"/>
                  <a:gd name="T21" fmla="*/ 180 h 3923"/>
                  <a:gd name="T22" fmla="*/ 35 w 2983"/>
                  <a:gd name="T23" fmla="*/ 269 h 3923"/>
                  <a:gd name="T24" fmla="*/ 6 w 2983"/>
                  <a:gd name="T25" fmla="*/ 355 h 3923"/>
                  <a:gd name="T26" fmla="*/ 2 w 2983"/>
                  <a:gd name="T27" fmla="*/ 502 h 3923"/>
                  <a:gd name="T28" fmla="*/ 8 w 2983"/>
                  <a:gd name="T29" fmla="*/ 564 h 3923"/>
                  <a:gd name="T30" fmla="*/ 41 w 2983"/>
                  <a:gd name="T31" fmla="*/ 629 h 3923"/>
                  <a:gd name="T32" fmla="*/ 112 w 2983"/>
                  <a:gd name="T33" fmla="*/ 713 h 3923"/>
                  <a:gd name="T34" fmla="*/ 173 w 2983"/>
                  <a:gd name="T35" fmla="*/ 713 h 3923"/>
                  <a:gd name="T36" fmla="*/ 241 w 2983"/>
                  <a:gd name="T37" fmla="*/ 692 h 3923"/>
                  <a:gd name="T38" fmla="*/ 287 w 2983"/>
                  <a:gd name="T39" fmla="*/ 697 h 3923"/>
                  <a:gd name="T40" fmla="*/ 352 w 2983"/>
                  <a:gd name="T41" fmla="*/ 722 h 3923"/>
                  <a:gd name="T42" fmla="*/ 394 w 2983"/>
                  <a:gd name="T43" fmla="*/ 759 h 3923"/>
                  <a:gd name="T44" fmla="*/ 394 w 2983"/>
                  <a:gd name="T45" fmla="*/ 866 h 3923"/>
                  <a:gd name="T46" fmla="*/ 427 w 2983"/>
                  <a:gd name="T47" fmla="*/ 955 h 3923"/>
                  <a:gd name="T48" fmla="*/ 442 w 2983"/>
                  <a:gd name="T49" fmla="*/ 1099 h 3923"/>
                  <a:gd name="T50" fmla="*/ 438 w 2983"/>
                  <a:gd name="T51" fmla="*/ 1234 h 3923"/>
                  <a:gd name="T52" fmla="*/ 459 w 2983"/>
                  <a:gd name="T53" fmla="*/ 1341 h 3923"/>
                  <a:gd name="T54" fmla="*/ 483 w 2983"/>
                  <a:gd name="T55" fmla="*/ 1401 h 3923"/>
                  <a:gd name="T56" fmla="*/ 512 w 2983"/>
                  <a:gd name="T57" fmla="*/ 1489 h 3923"/>
                  <a:gd name="T58" fmla="*/ 552 w 2983"/>
                  <a:gd name="T59" fmla="*/ 1561 h 3923"/>
                  <a:gd name="T60" fmla="*/ 641 w 2983"/>
                  <a:gd name="T61" fmla="*/ 1519 h 3923"/>
                  <a:gd name="T62" fmla="*/ 723 w 2983"/>
                  <a:gd name="T63" fmla="*/ 1442 h 3923"/>
                  <a:gd name="T64" fmla="*/ 748 w 2983"/>
                  <a:gd name="T65" fmla="*/ 1348 h 3923"/>
                  <a:gd name="T66" fmla="*/ 791 w 2983"/>
                  <a:gd name="T67" fmla="*/ 1276 h 3923"/>
                  <a:gd name="T68" fmla="*/ 819 w 2983"/>
                  <a:gd name="T69" fmla="*/ 1180 h 3923"/>
                  <a:gd name="T70" fmla="*/ 873 w 2983"/>
                  <a:gd name="T71" fmla="*/ 1058 h 3923"/>
                  <a:gd name="T72" fmla="*/ 873 w 2983"/>
                  <a:gd name="T73" fmla="*/ 904 h 3923"/>
                  <a:gd name="T74" fmla="*/ 905 w 2983"/>
                  <a:gd name="T75" fmla="*/ 823 h 3923"/>
                  <a:gd name="T76" fmla="*/ 976 w 2983"/>
                  <a:gd name="T77" fmla="*/ 722 h 3923"/>
                  <a:gd name="T78" fmla="*/ 1033 w 2983"/>
                  <a:gd name="T79" fmla="*/ 611 h 3923"/>
                  <a:gd name="T80" fmla="*/ 1037 w 2983"/>
                  <a:gd name="T81" fmla="*/ 549 h 3923"/>
                  <a:gd name="T82" fmla="*/ 976 w 2983"/>
                  <a:gd name="T83" fmla="*/ 564 h 3923"/>
                  <a:gd name="T84" fmla="*/ 930 w 2983"/>
                  <a:gd name="T85" fmla="*/ 545 h 3923"/>
                  <a:gd name="T86" fmla="*/ 867 w 2983"/>
                  <a:gd name="T87" fmla="*/ 468 h 3923"/>
                  <a:gd name="T88" fmla="*/ 836 w 2983"/>
                  <a:gd name="T89" fmla="*/ 407 h 3923"/>
                  <a:gd name="T90" fmla="*/ 797 w 2983"/>
                  <a:gd name="T91" fmla="*/ 274 h 3923"/>
                  <a:gd name="T92" fmla="*/ 783 w 2983"/>
                  <a:gd name="T93" fmla="*/ 246 h 39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83"/>
                  <a:gd name="T142" fmla="*/ 0 h 3923"/>
                  <a:gd name="T143" fmla="*/ 2983 w 2983"/>
                  <a:gd name="T144" fmla="*/ 3923 h 39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83" h="3923">
                    <a:moveTo>
                      <a:pt x="2167" y="334"/>
                    </a:moveTo>
                    <a:lnTo>
                      <a:pt x="2115" y="308"/>
                    </a:lnTo>
                    <a:lnTo>
                      <a:pt x="1984" y="314"/>
                    </a:lnTo>
                    <a:lnTo>
                      <a:pt x="1863" y="282"/>
                    </a:lnTo>
                    <a:lnTo>
                      <a:pt x="1791" y="260"/>
                    </a:lnTo>
                    <a:lnTo>
                      <a:pt x="1718" y="229"/>
                    </a:lnTo>
                    <a:lnTo>
                      <a:pt x="1678" y="238"/>
                    </a:lnTo>
                    <a:lnTo>
                      <a:pt x="1607" y="304"/>
                    </a:lnTo>
                    <a:lnTo>
                      <a:pt x="1593" y="369"/>
                    </a:lnTo>
                    <a:lnTo>
                      <a:pt x="1576" y="377"/>
                    </a:lnTo>
                    <a:lnTo>
                      <a:pt x="1507" y="335"/>
                    </a:lnTo>
                    <a:lnTo>
                      <a:pt x="1493" y="324"/>
                    </a:lnTo>
                    <a:lnTo>
                      <a:pt x="1402" y="282"/>
                    </a:lnTo>
                    <a:lnTo>
                      <a:pt x="1392" y="260"/>
                    </a:lnTo>
                    <a:lnTo>
                      <a:pt x="1303" y="250"/>
                    </a:lnTo>
                    <a:lnTo>
                      <a:pt x="1229" y="208"/>
                    </a:lnTo>
                    <a:lnTo>
                      <a:pt x="1210" y="145"/>
                    </a:lnTo>
                    <a:lnTo>
                      <a:pt x="1229" y="132"/>
                    </a:lnTo>
                    <a:lnTo>
                      <a:pt x="1219" y="55"/>
                    </a:lnTo>
                    <a:lnTo>
                      <a:pt x="1202" y="16"/>
                    </a:lnTo>
                    <a:lnTo>
                      <a:pt x="1108" y="0"/>
                    </a:lnTo>
                    <a:lnTo>
                      <a:pt x="873" y="11"/>
                    </a:lnTo>
                    <a:lnTo>
                      <a:pt x="804" y="27"/>
                    </a:lnTo>
                    <a:lnTo>
                      <a:pt x="689" y="79"/>
                    </a:lnTo>
                    <a:lnTo>
                      <a:pt x="628" y="111"/>
                    </a:lnTo>
                    <a:lnTo>
                      <a:pt x="537" y="91"/>
                    </a:lnTo>
                    <a:lnTo>
                      <a:pt x="474" y="45"/>
                    </a:lnTo>
                    <a:lnTo>
                      <a:pt x="455" y="68"/>
                    </a:lnTo>
                    <a:lnTo>
                      <a:pt x="424" y="132"/>
                    </a:lnTo>
                    <a:lnTo>
                      <a:pt x="363" y="198"/>
                    </a:lnTo>
                    <a:lnTo>
                      <a:pt x="311" y="260"/>
                    </a:lnTo>
                    <a:lnTo>
                      <a:pt x="270" y="390"/>
                    </a:lnTo>
                    <a:lnTo>
                      <a:pt x="262" y="453"/>
                    </a:lnTo>
                    <a:lnTo>
                      <a:pt x="137" y="580"/>
                    </a:lnTo>
                    <a:lnTo>
                      <a:pt x="118" y="612"/>
                    </a:lnTo>
                    <a:lnTo>
                      <a:pt x="99" y="675"/>
                    </a:lnTo>
                    <a:lnTo>
                      <a:pt x="57" y="739"/>
                    </a:lnTo>
                    <a:lnTo>
                      <a:pt x="16" y="813"/>
                    </a:lnTo>
                    <a:lnTo>
                      <a:pt x="16" y="891"/>
                    </a:lnTo>
                    <a:lnTo>
                      <a:pt x="6" y="986"/>
                    </a:lnTo>
                    <a:lnTo>
                      <a:pt x="0" y="1177"/>
                    </a:lnTo>
                    <a:lnTo>
                      <a:pt x="6" y="1261"/>
                    </a:lnTo>
                    <a:lnTo>
                      <a:pt x="0" y="1187"/>
                    </a:lnTo>
                    <a:lnTo>
                      <a:pt x="10" y="1356"/>
                    </a:lnTo>
                    <a:lnTo>
                      <a:pt x="24" y="1417"/>
                    </a:lnTo>
                    <a:lnTo>
                      <a:pt x="46" y="1453"/>
                    </a:lnTo>
                    <a:lnTo>
                      <a:pt x="99" y="1517"/>
                    </a:lnTo>
                    <a:lnTo>
                      <a:pt x="118" y="1580"/>
                    </a:lnTo>
                    <a:lnTo>
                      <a:pt x="146" y="1644"/>
                    </a:lnTo>
                    <a:lnTo>
                      <a:pt x="220" y="1718"/>
                    </a:lnTo>
                    <a:lnTo>
                      <a:pt x="320" y="1791"/>
                    </a:lnTo>
                    <a:lnTo>
                      <a:pt x="393" y="1836"/>
                    </a:lnTo>
                    <a:lnTo>
                      <a:pt x="443" y="1823"/>
                    </a:lnTo>
                    <a:lnTo>
                      <a:pt x="493" y="1791"/>
                    </a:lnTo>
                    <a:lnTo>
                      <a:pt x="620" y="1786"/>
                    </a:lnTo>
                    <a:lnTo>
                      <a:pt x="678" y="1752"/>
                    </a:lnTo>
                    <a:lnTo>
                      <a:pt x="689" y="1739"/>
                    </a:lnTo>
                    <a:lnTo>
                      <a:pt x="740" y="1676"/>
                    </a:lnTo>
                    <a:lnTo>
                      <a:pt x="749" y="1676"/>
                    </a:lnTo>
                    <a:lnTo>
                      <a:pt x="819" y="1752"/>
                    </a:lnTo>
                    <a:lnTo>
                      <a:pt x="904" y="1762"/>
                    </a:lnTo>
                    <a:lnTo>
                      <a:pt x="944" y="1762"/>
                    </a:lnTo>
                    <a:lnTo>
                      <a:pt x="1006" y="1815"/>
                    </a:lnTo>
                    <a:lnTo>
                      <a:pt x="1046" y="1815"/>
                    </a:lnTo>
                    <a:lnTo>
                      <a:pt x="1127" y="1845"/>
                    </a:lnTo>
                    <a:lnTo>
                      <a:pt x="1127" y="1908"/>
                    </a:lnTo>
                    <a:lnTo>
                      <a:pt x="1108" y="1976"/>
                    </a:lnTo>
                    <a:lnTo>
                      <a:pt x="1094" y="2103"/>
                    </a:lnTo>
                    <a:lnTo>
                      <a:pt x="1127" y="2177"/>
                    </a:lnTo>
                    <a:lnTo>
                      <a:pt x="1158" y="2219"/>
                    </a:lnTo>
                    <a:lnTo>
                      <a:pt x="1210" y="2295"/>
                    </a:lnTo>
                    <a:lnTo>
                      <a:pt x="1219" y="2401"/>
                    </a:lnTo>
                    <a:lnTo>
                      <a:pt x="1271" y="2612"/>
                    </a:lnTo>
                    <a:lnTo>
                      <a:pt x="1281" y="2678"/>
                    </a:lnTo>
                    <a:lnTo>
                      <a:pt x="1262" y="2762"/>
                    </a:lnTo>
                    <a:lnTo>
                      <a:pt x="1240" y="2839"/>
                    </a:lnTo>
                    <a:lnTo>
                      <a:pt x="1219" y="3038"/>
                    </a:lnTo>
                    <a:lnTo>
                      <a:pt x="1251" y="3102"/>
                    </a:lnTo>
                    <a:lnTo>
                      <a:pt x="1303" y="3177"/>
                    </a:lnTo>
                    <a:lnTo>
                      <a:pt x="1303" y="3253"/>
                    </a:lnTo>
                    <a:lnTo>
                      <a:pt x="1312" y="3369"/>
                    </a:lnTo>
                    <a:lnTo>
                      <a:pt x="1317" y="3380"/>
                    </a:lnTo>
                    <a:lnTo>
                      <a:pt x="1362" y="3454"/>
                    </a:lnTo>
                    <a:lnTo>
                      <a:pt x="1381" y="3522"/>
                    </a:lnTo>
                    <a:lnTo>
                      <a:pt x="1402" y="3602"/>
                    </a:lnTo>
                    <a:lnTo>
                      <a:pt x="1444" y="3675"/>
                    </a:lnTo>
                    <a:lnTo>
                      <a:pt x="1464" y="3742"/>
                    </a:lnTo>
                    <a:lnTo>
                      <a:pt x="1475" y="3805"/>
                    </a:lnTo>
                    <a:lnTo>
                      <a:pt x="1493" y="3871"/>
                    </a:lnTo>
                    <a:lnTo>
                      <a:pt x="1576" y="3923"/>
                    </a:lnTo>
                    <a:lnTo>
                      <a:pt x="1635" y="3881"/>
                    </a:lnTo>
                    <a:lnTo>
                      <a:pt x="1769" y="3839"/>
                    </a:lnTo>
                    <a:lnTo>
                      <a:pt x="1832" y="3818"/>
                    </a:lnTo>
                    <a:lnTo>
                      <a:pt x="1954" y="3752"/>
                    </a:lnTo>
                    <a:lnTo>
                      <a:pt x="2023" y="3691"/>
                    </a:lnTo>
                    <a:lnTo>
                      <a:pt x="2067" y="3623"/>
                    </a:lnTo>
                    <a:lnTo>
                      <a:pt x="2097" y="3561"/>
                    </a:lnTo>
                    <a:lnTo>
                      <a:pt x="2117" y="3498"/>
                    </a:lnTo>
                    <a:lnTo>
                      <a:pt x="2136" y="3388"/>
                    </a:lnTo>
                    <a:lnTo>
                      <a:pt x="2167" y="3356"/>
                    </a:lnTo>
                    <a:lnTo>
                      <a:pt x="2249" y="3285"/>
                    </a:lnTo>
                    <a:lnTo>
                      <a:pt x="2260" y="3208"/>
                    </a:lnTo>
                    <a:lnTo>
                      <a:pt x="2260" y="3124"/>
                    </a:lnTo>
                    <a:lnTo>
                      <a:pt x="2290" y="3038"/>
                    </a:lnTo>
                    <a:lnTo>
                      <a:pt x="2340" y="2965"/>
                    </a:lnTo>
                    <a:lnTo>
                      <a:pt x="2464" y="2847"/>
                    </a:lnTo>
                    <a:lnTo>
                      <a:pt x="2494" y="2781"/>
                    </a:lnTo>
                    <a:lnTo>
                      <a:pt x="2494" y="2659"/>
                    </a:lnTo>
                    <a:lnTo>
                      <a:pt x="2506" y="2505"/>
                    </a:lnTo>
                    <a:lnTo>
                      <a:pt x="2494" y="2432"/>
                    </a:lnTo>
                    <a:lnTo>
                      <a:pt x="2494" y="2271"/>
                    </a:lnTo>
                    <a:lnTo>
                      <a:pt x="2514" y="2198"/>
                    </a:lnTo>
                    <a:lnTo>
                      <a:pt x="2546" y="2134"/>
                    </a:lnTo>
                    <a:lnTo>
                      <a:pt x="2585" y="2069"/>
                    </a:lnTo>
                    <a:lnTo>
                      <a:pt x="2679" y="1955"/>
                    </a:lnTo>
                    <a:lnTo>
                      <a:pt x="2748" y="1876"/>
                    </a:lnTo>
                    <a:lnTo>
                      <a:pt x="2789" y="1815"/>
                    </a:lnTo>
                    <a:lnTo>
                      <a:pt x="2862" y="1718"/>
                    </a:lnTo>
                    <a:lnTo>
                      <a:pt x="2922" y="1625"/>
                    </a:lnTo>
                    <a:lnTo>
                      <a:pt x="2952" y="1536"/>
                    </a:lnTo>
                    <a:lnTo>
                      <a:pt x="2983" y="1473"/>
                    </a:lnTo>
                    <a:lnTo>
                      <a:pt x="2983" y="1432"/>
                    </a:lnTo>
                    <a:lnTo>
                      <a:pt x="2963" y="1380"/>
                    </a:lnTo>
                    <a:lnTo>
                      <a:pt x="2922" y="1367"/>
                    </a:lnTo>
                    <a:lnTo>
                      <a:pt x="2850" y="1417"/>
                    </a:lnTo>
                    <a:lnTo>
                      <a:pt x="2789" y="1417"/>
                    </a:lnTo>
                    <a:lnTo>
                      <a:pt x="2729" y="1409"/>
                    </a:lnTo>
                    <a:lnTo>
                      <a:pt x="2668" y="1409"/>
                    </a:lnTo>
                    <a:lnTo>
                      <a:pt x="2658" y="1369"/>
                    </a:lnTo>
                    <a:lnTo>
                      <a:pt x="2646" y="1369"/>
                    </a:lnTo>
                    <a:lnTo>
                      <a:pt x="2607" y="1261"/>
                    </a:lnTo>
                    <a:lnTo>
                      <a:pt x="2477" y="1177"/>
                    </a:lnTo>
                    <a:lnTo>
                      <a:pt x="2447" y="1142"/>
                    </a:lnTo>
                    <a:lnTo>
                      <a:pt x="2439" y="1055"/>
                    </a:lnTo>
                    <a:lnTo>
                      <a:pt x="2390" y="1024"/>
                    </a:lnTo>
                    <a:lnTo>
                      <a:pt x="2357" y="881"/>
                    </a:lnTo>
                    <a:lnTo>
                      <a:pt x="2282" y="775"/>
                    </a:lnTo>
                    <a:lnTo>
                      <a:pt x="2277" y="688"/>
                    </a:lnTo>
                    <a:lnTo>
                      <a:pt x="2261" y="648"/>
                    </a:lnTo>
                    <a:lnTo>
                      <a:pt x="2238" y="624"/>
                    </a:lnTo>
                    <a:lnTo>
                      <a:pt x="2238" y="618"/>
                    </a:lnTo>
                    <a:lnTo>
                      <a:pt x="2219" y="480"/>
                    </a:lnTo>
                    <a:lnTo>
                      <a:pt x="2167" y="33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" name="Freeform 4"/>
              <p:cNvSpPr>
                <a:spLocks/>
              </p:cNvSpPr>
              <p:nvPr/>
            </p:nvSpPr>
            <p:spPr bwMode="auto">
              <a:xfrm>
                <a:off x="2497" y="1470"/>
                <a:ext cx="1154" cy="1137"/>
              </a:xfrm>
              <a:custGeom>
                <a:avLst/>
                <a:gdLst>
                  <a:gd name="T0" fmla="*/ 490 w 3294"/>
                  <a:gd name="T1" fmla="*/ 4 h 2853"/>
                  <a:gd name="T2" fmla="*/ 479 w 3294"/>
                  <a:gd name="T3" fmla="*/ 58 h 2853"/>
                  <a:gd name="T4" fmla="*/ 453 w 3294"/>
                  <a:gd name="T5" fmla="*/ 58 h 2853"/>
                  <a:gd name="T6" fmla="*/ 430 w 3294"/>
                  <a:gd name="T7" fmla="*/ 136 h 2853"/>
                  <a:gd name="T8" fmla="*/ 321 w 3294"/>
                  <a:gd name="T9" fmla="*/ 149 h 2853"/>
                  <a:gd name="T10" fmla="*/ 304 w 3294"/>
                  <a:gd name="T11" fmla="*/ 89 h 2853"/>
                  <a:gd name="T12" fmla="*/ 261 w 3294"/>
                  <a:gd name="T13" fmla="*/ 106 h 2853"/>
                  <a:gd name="T14" fmla="*/ 214 w 3294"/>
                  <a:gd name="T15" fmla="*/ 171 h 2853"/>
                  <a:gd name="T16" fmla="*/ 164 w 3294"/>
                  <a:gd name="T17" fmla="*/ 212 h 2853"/>
                  <a:gd name="T18" fmla="*/ 147 w 3294"/>
                  <a:gd name="T19" fmla="*/ 277 h 2853"/>
                  <a:gd name="T20" fmla="*/ 103 w 3294"/>
                  <a:gd name="T21" fmla="*/ 310 h 2853"/>
                  <a:gd name="T22" fmla="*/ 95 w 3294"/>
                  <a:gd name="T23" fmla="*/ 336 h 2853"/>
                  <a:gd name="T24" fmla="*/ 93 w 3294"/>
                  <a:gd name="T25" fmla="*/ 436 h 2853"/>
                  <a:gd name="T26" fmla="*/ 22 w 3294"/>
                  <a:gd name="T27" fmla="*/ 442 h 2853"/>
                  <a:gd name="T28" fmla="*/ 0 w 3294"/>
                  <a:gd name="T29" fmla="*/ 529 h 2853"/>
                  <a:gd name="T30" fmla="*/ 43 w 3294"/>
                  <a:gd name="T31" fmla="*/ 590 h 2853"/>
                  <a:gd name="T32" fmla="*/ 122 w 3294"/>
                  <a:gd name="T33" fmla="*/ 585 h 2853"/>
                  <a:gd name="T34" fmla="*/ 173 w 3294"/>
                  <a:gd name="T35" fmla="*/ 529 h 2853"/>
                  <a:gd name="T36" fmla="*/ 193 w 3294"/>
                  <a:gd name="T37" fmla="*/ 479 h 2853"/>
                  <a:gd name="T38" fmla="*/ 260 w 3294"/>
                  <a:gd name="T39" fmla="*/ 444 h 2853"/>
                  <a:gd name="T40" fmla="*/ 275 w 3294"/>
                  <a:gd name="T41" fmla="*/ 416 h 2853"/>
                  <a:gd name="T42" fmla="*/ 333 w 3294"/>
                  <a:gd name="T43" fmla="*/ 484 h 2853"/>
                  <a:gd name="T44" fmla="*/ 382 w 3294"/>
                  <a:gd name="T45" fmla="*/ 551 h 2853"/>
                  <a:gd name="T46" fmla="*/ 407 w 3294"/>
                  <a:gd name="T47" fmla="*/ 523 h 2853"/>
                  <a:gd name="T48" fmla="*/ 420 w 3294"/>
                  <a:gd name="T49" fmla="*/ 521 h 2853"/>
                  <a:gd name="T50" fmla="*/ 390 w 3294"/>
                  <a:gd name="T51" fmla="*/ 470 h 2853"/>
                  <a:gd name="T52" fmla="*/ 340 w 3294"/>
                  <a:gd name="T53" fmla="*/ 414 h 2853"/>
                  <a:gd name="T54" fmla="*/ 372 w 3294"/>
                  <a:gd name="T55" fmla="*/ 431 h 2853"/>
                  <a:gd name="T56" fmla="*/ 437 w 3294"/>
                  <a:gd name="T57" fmla="*/ 492 h 2853"/>
                  <a:gd name="T58" fmla="*/ 475 w 3294"/>
                  <a:gd name="T59" fmla="*/ 542 h 2853"/>
                  <a:gd name="T60" fmla="*/ 473 w 3294"/>
                  <a:gd name="T61" fmla="*/ 561 h 2853"/>
                  <a:gd name="T62" fmla="*/ 496 w 3294"/>
                  <a:gd name="T63" fmla="*/ 590 h 2853"/>
                  <a:gd name="T64" fmla="*/ 506 w 3294"/>
                  <a:gd name="T65" fmla="*/ 559 h 2853"/>
                  <a:gd name="T66" fmla="*/ 533 w 3294"/>
                  <a:gd name="T67" fmla="*/ 560 h 2853"/>
                  <a:gd name="T68" fmla="*/ 602 w 3294"/>
                  <a:gd name="T69" fmla="*/ 618 h 2853"/>
                  <a:gd name="T70" fmla="*/ 668 w 3294"/>
                  <a:gd name="T71" fmla="*/ 607 h 2853"/>
                  <a:gd name="T72" fmla="*/ 672 w 3294"/>
                  <a:gd name="T73" fmla="*/ 671 h 2853"/>
                  <a:gd name="T74" fmla="*/ 668 w 3294"/>
                  <a:gd name="T75" fmla="*/ 784 h 2853"/>
                  <a:gd name="T76" fmla="*/ 725 w 3294"/>
                  <a:gd name="T77" fmla="*/ 904 h 2853"/>
                  <a:gd name="T78" fmla="*/ 772 w 3294"/>
                  <a:gd name="T79" fmla="*/ 992 h 2853"/>
                  <a:gd name="T80" fmla="*/ 820 w 3294"/>
                  <a:gd name="T81" fmla="*/ 1136 h 2853"/>
                  <a:gd name="T82" fmla="*/ 868 w 3294"/>
                  <a:gd name="T83" fmla="*/ 1106 h 2853"/>
                  <a:gd name="T84" fmla="*/ 958 w 3294"/>
                  <a:gd name="T85" fmla="*/ 1056 h 2853"/>
                  <a:gd name="T86" fmla="*/ 1048 w 3294"/>
                  <a:gd name="T87" fmla="*/ 959 h 2853"/>
                  <a:gd name="T88" fmla="*/ 1027 w 3294"/>
                  <a:gd name="T89" fmla="*/ 862 h 2853"/>
                  <a:gd name="T90" fmla="*/ 961 w 3294"/>
                  <a:gd name="T91" fmla="*/ 840 h 2853"/>
                  <a:gd name="T92" fmla="*/ 997 w 3294"/>
                  <a:gd name="T93" fmla="*/ 819 h 2853"/>
                  <a:gd name="T94" fmla="*/ 1111 w 3294"/>
                  <a:gd name="T95" fmla="*/ 861 h 28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294"/>
                  <a:gd name="T145" fmla="*/ 0 h 2853"/>
                  <a:gd name="T146" fmla="*/ 3294 w 3294"/>
                  <a:gd name="T147" fmla="*/ 2853 h 28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294" h="2853">
                    <a:moveTo>
                      <a:pt x="1611" y="5"/>
                    </a:moveTo>
                    <a:lnTo>
                      <a:pt x="1557" y="0"/>
                    </a:lnTo>
                    <a:lnTo>
                      <a:pt x="1480" y="29"/>
                    </a:lnTo>
                    <a:lnTo>
                      <a:pt x="1400" y="9"/>
                    </a:lnTo>
                    <a:lnTo>
                      <a:pt x="1392" y="24"/>
                    </a:lnTo>
                    <a:lnTo>
                      <a:pt x="1407" y="170"/>
                    </a:lnTo>
                    <a:lnTo>
                      <a:pt x="1390" y="186"/>
                    </a:lnTo>
                    <a:lnTo>
                      <a:pt x="1368" y="146"/>
                    </a:lnTo>
                    <a:lnTo>
                      <a:pt x="1348" y="82"/>
                    </a:lnTo>
                    <a:lnTo>
                      <a:pt x="1324" y="69"/>
                    </a:lnTo>
                    <a:lnTo>
                      <a:pt x="1310" y="82"/>
                    </a:lnTo>
                    <a:lnTo>
                      <a:pt x="1293" y="145"/>
                    </a:lnTo>
                    <a:lnTo>
                      <a:pt x="1285" y="170"/>
                    </a:lnTo>
                    <a:lnTo>
                      <a:pt x="1274" y="246"/>
                    </a:lnTo>
                    <a:lnTo>
                      <a:pt x="1263" y="332"/>
                    </a:lnTo>
                    <a:lnTo>
                      <a:pt x="1228" y="341"/>
                    </a:lnTo>
                    <a:lnTo>
                      <a:pt x="1183" y="325"/>
                    </a:lnTo>
                    <a:lnTo>
                      <a:pt x="1061" y="341"/>
                    </a:lnTo>
                    <a:lnTo>
                      <a:pt x="995" y="375"/>
                    </a:lnTo>
                    <a:lnTo>
                      <a:pt x="916" y="375"/>
                    </a:lnTo>
                    <a:lnTo>
                      <a:pt x="904" y="357"/>
                    </a:lnTo>
                    <a:lnTo>
                      <a:pt x="899" y="298"/>
                    </a:lnTo>
                    <a:lnTo>
                      <a:pt x="887" y="266"/>
                    </a:lnTo>
                    <a:lnTo>
                      <a:pt x="868" y="224"/>
                    </a:lnTo>
                    <a:lnTo>
                      <a:pt x="837" y="200"/>
                    </a:lnTo>
                    <a:lnTo>
                      <a:pt x="777" y="200"/>
                    </a:lnTo>
                    <a:lnTo>
                      <a:pt x="756" y="212"/>
                    </a:lnTo>
                    <a:lnTo>
                      <a:pt x="745" y="266"/>
                    </a:lnTo>
                    <a:lnTo>
                      <a:pt x="764" y="332"/>
                    </a:lnTo>
                    <a:lnTo>
                      <a:pt x="764" y="359"/>
                    </a:lnTo>
                    <a:lnTo>
                      <a:pt x="714" y="403"/>
                    </a:lnTo>
                    <a:lnTo>
                      <a:pt x="612" y="428"/>
                    </a:lnTo>
                    <a:lnTo>
                      <a:pt x="552" y="435"/>
                    </a:lnTo>
                    <a:lnTo>
                      <a:pt x="540" y="443"/>
                    </a:lnTo>
                    <a:lnTo>
                      <a:pt x="512" y="506"/>
                    </a:lnTo>
                    <a:lnTo>
                      <a:pt x="469" y="533"/>
                    </a:lnTo>
                    <a:lnTo>
                      <a:pt x="469" y="540"/>
                    </a:lnTo>
                    <a:lnTo>
                      <a:pt x="508" y="606"/>
                    </a:lnTo>
                    <a:lnTo>
                      <a:pt x="488" y="646"/>
                    </a:lnTo>
                    <a:lnTo>
                      <a:pt x="419" y="694"/>
                    </a:lnTo>
                    <a:lnTo>
                      <a:pt x="367" y="686"/>
                    </a:lnTo>
                    <a:lnTo>
                      <a:pt x="331" y="671"/>
                    </a:lnTo>
                    <a:lnTo>
                      <a:pt x="317" y="715"/>
                    </a:lnTo>
                    <a:lnTo>
                      <a:pt x="294" y="779"/>
                    </a:lnTo>
                    <a:lnTo>
                      <a:pt x="212" y="789"/>
                    </a:lnTo>
                    <a:lnTo>
                      <a:pt x="179" y="807"/>
                    </a:lnTo>
                    <a:lnTo>
                      <a:pt x="193" y="832"/>
                    </a:lnTo>
                    <a:lnTo>
                      <a:pt x="271" y="842"/>
                    </a:lnTo>
                    <a:lnTo>
                      <a:pt x="350" y="902"/>
                    </a:lnTo>
                    <a:lnTo>
                      <a:pt x="378" y="979"/>
                    </a:lnTo>
                    <a:lnTo>
                      <a:pt x="377" y="1016"/>
                    </a:lnTo>
                    <a:lnTo>
                      <a:pt x="265" y="1095"/>
                    </a:lnTo>
                    <a:lnTo>
                      <a:pt x="204" y="1081"/>
                    </a:lnTo>
                    <a:lnTo>
                      <a:pt x="188" y="1124"/>
                    </a:lnTo>
                    <a:lnTo>
                      <a:pt x="97" y="1101"/>
                    </a:lnTo>
                    <a:lnTo>
                      <a:pt x="63" y="1109"/>
                    </a:lnTo>
                    <a:lnTo>
                      <a:pt x="32" y="1129"/>
                    </a:lnTo>
                    <a:lnTo>
                      <a:pt x="42" y="1227"/>
                    </a:lnTo>
                    <a:lnTo>
                      <a:pt x="30" y="1308"/>
                    </a:lnTo>
                    <a:lnTo>
                      <a:pt x="0" y="1327"/>
                    </a:lnTo>
                    <a:lnTo>
                      <a:pt x="9" y="1383"/>
                    </a:lnTo>
                    <a:lnTo>
                      <a:pt x="42" y="1457"/>
                    </a:lnTo>
                    <a:lnTo>
                      <a:pt x="91" y="1461"/>
                    </a:lnTo>
                    <a:lnTo>
                      <a:pt x="122" y="1481"/>
                    </a:lnTo>
                    <a:lnTo>
                      <a:pt x="196" y="1499"/>
                    </a:lnTo>
                    <a:lnTo>
                      <a:pt x="232" y="1493"/>
                    </a:lnTo>
                    <a:lnTo>
                      <a:pt x="279" y="1486"/>
                    </a:lnTo>
                    <a:lnTo>
                      <a:pt x="348" y="1469"/>
                    </a:lnTo>
                    <a:lnTo>
                      <a:pt x="419" y="1383"/>
                    </a:lnTo>
                    <a:lnTo>
                      <a:pt x="438" y="1308"/>
                    </a:lnTo>
                    <a:lnTo>
                      <a:pt x="447" y="1296"/>
                    </a:lnTo>
                    <a:lnTo>
                      <a:pt x="493" y="1327"/>
                    </a:lnTo>
                    <a:lnTo>
                      <a:pt x="505" y="1319"/>
                    </a:lnTo>
                    <a:lnTo>
                      <a:pt x="518" y="1266"/>
                    </a:lnTo>
                    <a:lnTo>
                      <a:pt x="530" y="1227"/>
                    </a:lnTo>
                    <a:lnTo>
                      <a:pt x="552" y="1203"/>
                    </a:lnTo>
                    <a:lnTo>
                      <a:pt x="612" y="1158"/>
                    </a:lnTo>
                    <a:lnTo>
                      <a:pt x="645" y="1129"/>
                    </a:lnTo>
                    <a:lnTo>
                      <a:pt x="725" y="1117"/>
                    </a:lnTo>
                    <a:lnTo>
                      <a:pt x="741" y="1114"/>
                    </a:lnTo>
                    <a:lnTo>
                      <a:pt x="764" y="1129"/>
                    </a:lnTo>
                    <a:lnTo>
                      <a:pt x="756" y="1095"/>
                    </a:lnTo>
                    <a:lnTo>
                      <a:pt x="756" y="1073"/>
                    </a:lnTo>
                    <a:lnTo>
                      <a:pt x="785" y="1043"/>
                    </a:lnTo>
                    <a:lnTo>
                      <a:pt x="858" y="1095"/>
                    </a:lnTo>
                    <a:lnTo>
                      <a:pt x="899" y="1158"/>
                    </a:lnTo>
                    <a:lnTo>
                      <a:pt x="929" y="1203"/>
                    </a:lnTo>
                    <a:lnTo>
                      <a:pt x="951" y="1214"/>
                    </a:lnTo>
                    <a:lnTo>
                      <a:pt x="1022" y="1256"/>
                    </a:lnTo>
                    <a:lnTo>
                      <a:pt x="1086" y="1285"/>
                    </a:lnTo>
                    <a:lnTo>
                      <a:pt x="1106" y="1312"/>
                    </a:lnTo>
                    <a:lnTo>
                      <a:pt x="1091" y="1383"/>
                    </a:lnTo>
                    <a:lnTo>
                      <a:pt x="1101" y="1393"/>
                    </a:lnTo>
                    <a:lnTo>
                      <a:pt x="1144" y="1372"/>
                    </a:lnTo>
                    <a:lnTo>
                      <a:pt x="1169" y="1324"/>
                    </a:lnTo>
                    <a:lnTo>
                      <a:pt x="1161" y="1312"/>
                    </a:lnTo>
                    <a:lnTo>
                      <a:pt x="1141" y="1272"/>
                    </a:lnTo>
                    <a:lnTo>
                      <a:pt x="1172" y="1266"/>
                    </a:lnTo>
                    <a:lnTo>
                      <a:pt x="1189" y="1293"/>
                    </a:lnTo>
                    <a:lnTo>
                      <a:pt x="1199" y="1308"/>
                    </a:lnTo>
                    <a:lnTo>
                      <a:pt x="1226" y="1285"/>
                    </a:lnTo>
                    <a:lnTo>
                      <a:pt x="1230" y="1274"/>
                    </a:lnTo>
                    <a:lnTo>
                      <a:pt x="1174" y="1227"/>
                    </a:lnTo>
                    <a:lnTo>
                      <a:pt x="1112" y="1180"/>
                    </a:lnTo>
                    <a:lnTo>
                      <a:pt x="1051" y="1158"/>
                    </a:lnTo>
                    <a:lnTo>
                      <a:pt x="1012" y="1138"/>
                    </a:lnTo>
                    <a:lnTo>
                      <a:pt x="991" y="1109"/>
                    </a:lnTo>
                    <a:lnTo>
                      <a:pt x="971" y="1039"/>
                    </a:lnTo>
                    <a:lnTo>
                      <a:pt x="981" y="1021"/>
                    </a:lnTo>
                    <a:lnTo>
                      <a:pt x="1003" y="990"/>
                    </a:lnTo>
                    <a:lnTo>
                      <a:pt x="1051" y="1011"/>
                    </a:lnTo>
                    <a:lnTo>
                      <a:pt x="1061" y="1082"/>
                    </a:lnTo>
                    <a:lnTo>
                      <a:pt x="1111" y="1098"/>
                    </a:lnTo>
                    <a:lnTo>
                      <a:pt x="1182" y="1158"/>
                    </a:lnTo>
                    <a:lnTo>
                      <a:pt x="1246" y="1214"/>
                    </a:lnTo>
                    <a:lnTo>
                      <a:pt x="1246" y="1234"/>
                    </a:lnTo>
                    <a:lnTo>
                      <a:pt x="1265" y="1288"/>
                    </a:lnTo>
                    <a:lnTo>
                      <a:pt x="1305" y="1351"/>
                    </a:lnTo>
                    <a:lnTo>
                      <a:pt x="1324" y="1338"/>
                    </a:lnTo>
                    <a:lnTo>
                      <a:pt x="1357" y="1361"/>
                    </a:lnTo>
                    <a:lnTo>
                      <a:pt x="1367" y="1372"/>
                    </a:lnTo>
                    <a:lnTo>
                      <a:pt x="1401" y="1399"/>
                    </a:lnTo>
                    <a:lnTo>
                      <a:pt x="1400" y="1415"/>
                    </a:lnTo>
                    <a:lnTo>
                      <a:pt x="1351" y="1407"/>
                    </a:lnTo>
                    <a:lnTo>
                      <a:pt x="1324" y="1433"/>
                    </a:lnTo>
                    <a:lnTo>
                      <a:pt x="1340" y="1496"/>
                    </a:lnTo>
                    <a:lnTo>
                      <a:pt x="1400" y="1501"/>
                    </a:lnTo>
                    <a:lnTo>
                      <a:pt x="1415" y="1481"/>
                    </a:lnTo>
                    <a:lnTo>
                      <a:pt x="1440" y="1477"/>
                    </a:lnTo>
                    <a:lnTo>
                      <a:pt x="1447" y="1433"/>
                    </a:lnTo>
                    <a:lnTo>
                      <a:pt x="1472" y="1407"/>
                    </a:lnTo>
                    <a:lnTo>
                      <a:pt x="1445" y="1403"/>
                    </a:lnTo>
                    <a:lnTo>
                      <a:pt x="1438" y="1391"/>
                    </a:lnTo>
                    <a:lnTo>
                      <a:pt x="1469" y="1356"/>
                    </a:lnTo>
                    <a:lnTo>
                      <a:pt x="1514" y="1348"/>
                    </a:lnTo>
                    <a:lnTo>
                      <a:pt x="1521" y="1405"/>
                    </a:lnTo>
                    <a:lnTo>
                      <a:pt x="1536" y="1443"/>
                    </a:lnTo>
                    <a:lnTo>
                      <a:pt x="1591" y="1501"/>
                    </a:lnTo>
                    <a:lnTo>
                      <a:pt x="1652" y="1522"/>
                    </a:lnTo>
                    <a:lnTo>
                      <a:pt x="1717" y="1550"/>
                    </a:lnTo>
                    <a:lnTo>
                      <a:pt x="1762" y="1517"/>
                    </a:lnTo>
                    <a:lnTo>
                      <a:pt x="1856" y="1534"/>
                    </a:lnTo>
                    <a:lnTo>
                      <a:pt x="1861" y="1538"/>
                    </a:lnTo>
                    <a:lnTo>
                      <a:pt x="1908" y="1522"/>
                    </a:lnTo>
                    <a:lnTo>
                      <a:pt x="1927" y="1512"/>
                    </a:lnTo>
                    <a:lnTo>
                      <a:pt x="1949" y="1530"/>
                    </a:lnTo>
                    <a:lnTo>
                      <a:pt x="1958" y="1596"/>
                    </a:lnTo>
                    <a:lnTo>
                      <a:pt x="1918" y="1683"/>
                    </a:lnTo>
                    <a:lnTo>
                      <a:pt x="1911" y="1725"/>
                    </a:lnTo>
                    <a:lnTo>
                      <a:pt x="1864" y="1779"/>
                    </a:lnTo>
                    <a:lnTo>
                      <a:pt x="1856" y="1818"/>
                    </a:lnTo>
                    <a:lnTo>
                      <a:pt x="1908" y="1966"/>
                    </a:lnTo>
                    <a:lnTo>
                      <a:pt x="1943" y="2055"/>
                    </a:lnTo>
                    <a:lnTo>
                      <a:pt x="1999" y="2109"/>
                    </a:lnTo>
                    <a:lnTo>
                      <a:pt x="2020" y="2180"/>
                    </a:lnTo>
                    <a:lnTo>
                      <a:pt x="2070" y="2269"/>
                    </a:lnTo>
                    <a:lnTo>
                      <a:pt x="2081" y="2320"/>
                    </a:lnTo>
                    <a:lnTo>
                      <a:pt x="2081" y="2340"/>
                    </a:lnTo>
                    <a:lnTo>
                      <a:pt x="2173" y="2427"/>
                    </a:lnTo>
                    <a:lnTo>
                      <a:pt x="2203" y="2489"/>
                    </a:lnTo>
                    <a:lnTo>
                      <a:pt x="2245" y="2554"/>
                    </a:lnTo>
                    <a:lnTo>
                      <a:pt x="2264" y="2630"/>
                    </a:lnTo>
                    <a:lnTo>
                      <a:pt x="2285" y="2713"/>
                    </a:lnTo>
                    <a:lnTo>
                      <a:pt x="2340" y="2850"/>
                    </a:lnTo>
                    <a:lnTo>
                      <a:pt x="2347" y="2853"/>
                    </a:lnTo>
                    <a:lnTo>
                      <a:pt x="2357" y="2841"/>
                    </a:lnTo>
                    <a:lnTo>
                      <a:pt x="2418" y="2819"/>
                    </a:lnTo>
                    <a:lnTo>
                      <a:pt x="2478" y="2776"/>
                    </a:lnTo>
                    <a:lnTo>
                      <a:pt x="2539" y="2757"/>
                    </a:lnTo>
                    <a:lnTo>
                      <a:pt x="2602" y="2713"/>
                    </a:lnTo>
                    <a:lnTo>
                      <a:pt x="2672" y="2681"/>
                    </a:lnTo>
                    <a:lnTo>
                      <a:pt x="2734" y="2650"/>
                    </a:lnTo>
                    <a:lnTo>
                      <a:pt x="2806" y="2596"/>
                    </a:lnTo>
                    <a:lnTo>
                      <a:pt x="2876" y="2554"/>
                    </a:lnTo>
                    <a:lnTo>
                      <a:pt x="2969" y="2470"/>
                    </a:lnTo>
                    <a:lnTo>
                      <a:pt x="2991" y="2406"/>
                    </a:lnTo>
                    <a:lnTo>
                      <a:pt x="3029" y="2340"/>
                    </a:lnTo>
                    <a:lnTo>
                      <a:pt x="3029" y="2320"/>
                    </a:lnTo>
                    <a:lnTo>
                      <a:pt x="2978" y="2236"/>
                    </a:lnTo>
                    <a:lnTo>
                      <a:pt x="2931" y="2164"/>
                    </a:lnTo>
                    <a:lnTo>
                      <a:pt x="2845" y="2097"/>
                    </a:lnTo>
                    <a:lnTo>
                      <a:pt x="2815" y="2097"/>
                    </a:lnTo>
                    <a:lnTo>
                      <a:pt x="2755" y="2116"/>
                    </a:lnTo>
                    <a:lnTo>
                      <a:pt x="2743" y="2109"/>
                    </a:lnTo>
                    <a:lnTo>
                      <a:pt x="2755" y="2087"/>
                    </a:lnTo>
                    <a:lnTo>
                      <a:pt x="2763" y="2071"/>
                    </a:lnTo>
                    <a:lnTo>
                      <a:pt x="2815" y="2055"/>
                    </a:lnTo>
                    <a:lnTo>
                      <a:pt x="2845" y="2055"/>
                    </a:lnTo>
                    <a:lnTo>
                      <a:pt x="2908" y="2087"/>
                    </a:lnTo>
                    <a:lnTo>
                      <a:pt x="3021" y="2204"/>
                    </a:lnTo>
                    <a:lnTo>
                      <a:pt x="3050" y="2190"/>
                    </a:lnTo>
                    <a:lnTo>
                      <a:pt x="3171" y="2161"/>
                    </a:lnTo>
                    <a:lnTo>
                      <a:pt x="3294" y="2171"/>
                    </a:lnTo>
                    <a:lnTo>
                      <a:pt x="1611" y="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" name="Freeform 5"/>
              <p:cNvSpPr>
                <a:spLocks/>
              </p:cNvSpPr>
              <p:nvPr/>
            </p:nvSpPr>
            <p:spPr bwMode="auto">
              <a:xfrm>
                <a:off x="2711" y="1124"/>
                <a:ext cx="1323" cy="1567"/>
              </a:xfrm>
              <a:custGeom>
                <a:avLst/>
                <a:gdLst>
                  <a:gd name="T0" fmla="*/ 1004 w 3788"/>
                  <a:gd name="T1" fmla="*/ 1261 h 3931"/>
                  <a:gd name="T2" fmla="*/ 1016 w 3788"/>
                  <a:gd name="T3" fmla="*/ 1288 h 3931"/>
                  <a:gd name="T4" fmla="*/ 1057 w 3788"/>
                  <a:gd name="T5" fmla="*/ 1395 h 3931"/>
                  <a:gd name="T6" fmla="*/ 1095 w 3788"/>
                  <a:gd name="T7" fmla="*/ 1491 h 3931"/>
                  <a:gd name="T8" fmla="*/ 1117 w 3788"/>
                  <a:gd name="T9" fmla="*/ 1565 h 3931"/>
                  <a:gd name="T10" fmla="*/ 1142 w 3788"/>
                  <a:gd name="T11" fmla="*/ 1560 h 3931"/>
                  <a:gd name="T12" fmla="*/ 1164 w 3788"/>
                  <a:gd name="T13" fmla="*/ 1501 h 3931"/>
                  <a:gd name="T14" fmla="*/ 1189 w 3788"/>
                  <a:gd name="T15" fmla="*/ 1403 h 3931"/>
                  <a:gd name="T16" fmla="*/ 1235 w 3788"/>
                  <a:gd name="T17" fmla="*/ 1344 h 3931"/>
                  <a:gd name="T18" fmla="*/ 1270 w 3788"/>
                  <a:gd name="T19" fmla="*/ 1301 h 3931"/>
                  <a:gd name="T20" fmla="*/ 758 w 3788"/>
                  <a:gd name="T21" fmla="*/ 49 h 3931"/>
                  <a:gd name="T22" fmla="*/ 736 w 3788"/>
                  <a:gd name="T23" fmla="*/ 70 h 3931"/>
                  <a:gd name="T24" fmla="*/ 665 w 3788"/>
                  <a:gd name="T25" fmla="*/ 70 h 3931"/>
                  <a:gd name="T26" fmla="*/ 586 w 3788"/>
                  <a:gd name="T27" fmla="*/ 122 h 3931"/>
                  <a:gd name="T28" fmla="*/ 571 w 3788"/>
                  <a:gd name="T29" fmla="*/ 110 h 3931"/>
                  <a:gd name="T30" fmla="*/ 529 w 3788"/>
                  <a:gd name="T31" fmla="*/ 67 h 3931"/>
                  <a:gd name="T32" fmla="*/ 533 w 3788"/>
                  <a:gd name="T33" fmla="*/ 118 h 3931"/>
                  <a:gd name="T34" fmla="*/ 477 w 3788"/>
                  <a:gd name="T35" fmla="*/ 177 h 3931"/>
                  <a:gd name="T36" fmla="*/ 477 w 3788"/>
                  <a:gd name="T37" fmla="*/ 209 h 3931"/>
                  <a:gd name="T38" fmla="*/ 404 w 3788"/>
                  <a:gd name="T39" fmla="*/ 138 h 3931"/>
                  <a:gd name="T40" fmla="*/ 456 w 3788"/>
                  <a:gd name="T41" fmla="*/ 149 h 3931"/>
                  <a:gd name="T42" fmla="*/ 497 w 3788"/>
                  <a:gd name="T43" fmla="*/ 134 h 3931"/>
                  <a:gd name="T44" fmla="*/ 475 w 3788"/>
                  <a:gd name="T45" fmla="*/ 94 h 3931"/>
                  <a:gd name="T46" fmla="*/ 378 w 3788"/>
                  <a:gd name="T47" fmla="*/ 57 h 3931"/>
                  <a:gd name="T48" fmla="*/ 348 w 3788"/>
                  <a:gd name="T49" fmla="*/ 49 h 3931"/>
                  <a:gd name="T50" fmla="*/ 352 w 3788"/>
                  <a:gd name="T51" fmla="*/ 32 h 3931"/>
                  <a:gd name="T52" fmla="*/ 325 w 3788"/>
                  <a:gd name="T53" fmla="*/ 0 h 3931"/>
                  <a:gd name="T54" fmla="*/ 279 w 3788"/>
                  <a:gd name="T55" fmla="*/ 3 h 3931"/>
                  <a:gd name="T56" fmla="*/ 241 w 3788"/>
                  <a:gd name="T57" fmla="*/ 25 h 3931"/>
                  <a:gd name="T58" fmla="*/ 198 w 3788"/>
                  <a:gd name="T59" fmla="*/ 53 h 3931"/>
                  <a:gd name="T60" fmla="*/ 135 w 3788"/>
                  <a:gd name="T61" fmla="*/ 101 h 3931"/>
                  <a:gd name="T62" fmla="*/ 98 w 3788"/>
                  <a:gd name="T63" fmla="*/ 181 h 3931"/>
                  <a:gd name="T64" fmla="*/ 20 w 3788"/>
                  <a:gd name="T65" fmla="*/ 261 h 3931"/>
                  <a:gd name="T66" fmla="*/ 12 w 3788"/>
                  <a:gd name="T67" fmla="*/ 327 h 3931"/>
                  <a:gd name="T68" fmla="*/ 31 w 3788"/>
                  <a:gd name="T69" fmla="*/ 391 h 3931"/>
                  <a:gd name="T70" fmla="*/ 42 w 3788"/>
                  <a:gd name="T71" fmla="*/ 405 h 3931"/>
                  <a:gd name="T72" fmla="*/ 95 w 3788"/>
                  <a:gd name="T73" fmla="*/ 378 h 3931"/>
                  <a:gd name="T74" fmla="*/ 124 w 3788"/>
                  <a:gd name="T75" fmla="*/ 463 h 3931"/>
                  <a:gd name="T76" fmla="*/ 154 w 3788"/>
                  <a:gd name="T77" fmla="*/ 462 h 3931"/>
                  <a:gd name="T78" fmla="*/ 183 w 3788"/>
                  <a:gd name="T79" fmla="*/ 399 h 3931"/>
                  <a:gd name="T80" fmla="*/ 191 w 3788"/>
                  <a:gd name="T81" fmla="*/ 338 h 3931"/>
                  <a:gd name="T82" fmla="*/ 198 w 3788"/>
                  <a:gd name="T83" fmla="*/ 253 h 3931"/>
                  <a:gd name="T84" fmla="*/ 244 w 3788"/>
                  <a:gd name="T85" fmla="*/ 181 h 3931"/>
                  <a:gd name="T86" fmla="*/ 280 w 3788"/>
                  <a:gd name="T87" fmla="*/ 181 h 3931"/>
                  <a:gd name="T88" fmla="*/ 237 w 3788"/>
                  <a:gd name="T89" fmla="*/ 236 h 3931"/>
                  <a:gd name="T90" fmla="*/ 237 w 3788"/>
                  <a:gd name="T91" fmla="*/ 321 h 3931"/>
                  <a:gd name="T92" fmla="*/ 323 w 3788"/>
                  <a:gd name="T93" fmla="*/ 324 h 3931"/>
                  <a:gd name="T94" fmla="*/ 940 w 3788"/>
                  <a:gd name="T95" fmla="*/ 1212 h 393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788"/>
                  <a:gd name="T145" fmla="*/ 0 h 3931"/>
                  <a:gd name="T146" fmla="*/ 3788 w 3788"/>
                  <a:gd name="T147" fmla="*/ 3931 h 393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788" h="3931">
                    <a:moveTo>
                      <a:pt x="2690" y="3041"/>
                    </a:moveTo>
                    <a:lnTo>
                      <a:pt x="2774" y="3092"/>
                    </a:lnTo>
                    <a:lnTo>
                      <a:pt x="2874" y="3164"/>
                    </a:lnTo>
                    <a:lnTo>
                      <a:pt x="2837" y="3178"/>
                    </a:lnTo>
                    <a:lnTo>
                      <a:pt x="2828" y="3204"/>
                    </a:lnTo>
                    <a:lnTo>
                      <a:pt x="2908" y="3232"/>
                    </a:lnTo>
                    <a:lnTo>
                      <a:pt x="2966" y="3284"/>
                    </a:lnTo>
                    <a:lnTo>
                      <a:pt x="2983" y="3342"/>
                    </a:lnTo>
                    <a:lnTo>
                      <a:pt x="3026" y="3500"/>
                    </a:lnTo>
                    <a:lnTo>
                      <a:pt x="3026" y="3572"/>
                    </a:lnTo>
                    <a:lnTo>
                      <a:pt x="3066" y="3632"/>
                    </a:lnTo>
                    <a:lnTo>
                      <a:pt x="3134" y="3741"/>
                    </a:lnTo>
                    <a:lnTo>
                      <a:pt x="3150" y="3841"/>
                    </a:lnTo>
                    <a:lnTo>
                      <a:pt x="3178" y="3904"/>
                    </a:lnTo>
                    <a:lnTo>
                      <a:pt x="3198" y="3926"/>
                    </a:lnTo>
                    <a:lnTo>
                      <a:pt x="3230" y="3931"/>
                    </a:lnTo>
                    <a:lnTo>
                      <a:pt x="3247" y="3931"/>
                    </a:lnTo>
                    <a:lnTo>
                      <a:pt x="3271" y="3914"/>
                    </a:lnTo>
                    <a:lnTo>
                      <a:pt x="3302" y="3881"/>
                    </a:lnTo>
                    <a:lnTo>
                      <a:pt x="3332" y="3809"/>
                    </a:lnTo>
                    <a:lnTo>
                      <a:pt x="3332" y="3765"/>
                    </a:lnTo>
                    <a:lnTo>
                      <a:pt x="3344" y="3701"/>
                    </a:lnTo>
                    <a:lnTo>
                      <a:pt x="3354" y="3616"/>
                    </a:lnTo>
                    <a:lnTo>
                      <a:pt x="3404" y="3520"/>
                    </a:lnTo>
                    <a:lnTo>
                      <a:pt x="3412" y="3511"/>
                    </a:lnTo>
                    <a:lnTo>
                      <a:pt x="3463" y="3435"/>
                    </a:lnTo>
                    <a:lnTo>
                      <a:pt x="3537" y="3371"/>
                    </a:lnTo>
                    <a:lnTo>
                      <a:pt x="3567" y="3342"/>
                    </a:lnTo>
                    <a:lnTo>
                      <a:pt x="3608" y="3263"/>
                    </a:lnTo>
                    <a:lnTo>
                      <a:pt x="3636" y="3263"/>
                    </a:lnTo>
                    <a:lnTo>
                      <a:pt x="3779" y="3190"/>
                    </a:lnTo>
                    <a:lnTo>
                      <a:pt x="3788" y="3178"/>
                    </a:lnTo>
                    <a:lnTo>
                      <a:pt x="2169" y="123"/>
                    </a:lnTo>
                    <a:lnTo>
                      <a:pt x="2161" y="126"/>
                    </a:lnTo>
                    <a:lnTo>
                      <a:pt x="2150" y="176"/>
                    </a:lnTo>
                    <a:lnTo>
                      <a:pt x="2106" y="176"/>
                    </a:lnTo>
                    <a:lnTo>
                      <a:pt x="2046" y="187"/>
                    </a:lnTo>
                    <a:lnTo>
                      <a:pt x="2006" y="199"/>
                    </a:lnTo>
                    <a:lnTo>
                      <a:pt x="1905" y="176"/>
                    </a:lnTo>
                    <a:lnTo>
                      <a:pt x="1832" y="199"/>
                    </a:lnTo>
                    <a:lnTo>
                      <a:pt x="1762" y="253"/>
                    </a:lnTo>
                    <a:lnTo>
                      <a:pt x="1679" y="306"/>
                    </a:lnTo>
                    <a:lnTo>
                      <a:pt x="1649" y="337"/>
                    </a:lnTo>
                    <a:lnTo>
                      <a:pt x="1629" y="334"/>
                    </a:lnTo>
                    <a:lnTo>
                      <a:pt x="1635" y="276"/>
                    </a:lnTo>
                    <a:lnTo>
                      <a:pt x="1612" y="210"/>
                    </a:lnTo>
                    <a:lnTo>
                      <a:pt x="1547" y="176"/>
                    </a:lnTo>
                    <a:lnTo>
                      <a:pt x="1516" y="169"/>
                    </a:lnTo>
                    <a:lnTo>
                      <a:pt x="1495" y="187"/>
                    </a:lnTo>
                    <a:lnTo>
                      <a:pt x="1526" y="263"/>
                    </a:lnTo>
                    <a:lnTo>
                      <a:pt x="1526" y="295"/>
                    </a:lnTo>
                    <a:lnTo>
                      <a:pt x="1516" y="358"/>
                    </a:lnTo>
                    <a:lnTo>
                      <a:pt x="1507" y="366"/>
                    </a:lnTo>
                    <a:lnTo>
                      <a:pt x="1366" y="443"/>
                    </a:lnTo>
                    <a:lnTo>
                      <a:pt x="1370" y="468"/>
                    </a:lnTo>
                    <a:lnTo>
                      <a:pt x="1408" y="525"/>
                    </a:lnTo>
                    <a:lnTo>
                      <a:pt x="1366" y="524"/>
                    </a:lnTo>
                    <a:lnTo>
                      <a:pt x="1254" y="453"/>
                    </a:lnTo>
                    <a:lnTo>
                      <a:pt x="1202" y="410"/>
                    </a:lnTo>
                    <a:lnTo>
                      <a:pt x="1156" y="347"/>
                    </a:lnTo>
                    <a:lnTo>
                      <a:pt x="1235" y="366"/>
                    </a:lnTo>
                    <a:lnTo>
                      <a:pt x="1270" y="337"/>
                    </a:lnTo>
                    <a:lnTo>
                      <a:pt x="1306" y="374"/>
                    </a:lnTo>
                    <a:lnTo>
                      <a:pt x="1376" y="366"/>
                    </a:lnTo>
                    <a:lnTo>
                      <a:pt x="1397" y="348"/>
                    </a:lnTo>
                    <a:lnTo>
                      <a:pt x="1424" y="337"/>
                    </a:lnTo>
                    <a:lnTo>
                      <a:pt x="1414" y="295"/>
                    </a:lnTo>
                    <a:lnTo>
                      <a:pt x="1393" y="253"/>
                    </a:lnTo>
                    <a:lnTo>
                      <a:pt x="1360" y="235"/>
                    </a:lnTo>
                    <a:lnTo>
                      <a:pt x="1287" y="179"/>
                    </a:lnTo>
                    <a:lnTo>
                      <a:pt x="1210" y="155"/>
                    </a:lnTo>
                    <a:lnTo>
                      <a:pt x="1081" y="144"/>
                    </a:lnTo>
                    <a:lnTo>
                      <a:pt x="1094" y="110"/>
                    </a:lnTo>
                    <a:lnTo>
                      <a:pt x="1058" y="102"/>
                    </a:lnTo>
                    <a:lnTo>
                      <a:pt x="996" y="123"/>
                    </a:lnTo>
                    <a:lnTo>
                      <a:pt x="976" y="123"/>
                    </a:lnTo>
                    <a:lnTo>
                      <a:pt x="965" y="113"/>
                    </a:lnTo>
                    <a:lnTo>
                      <a:pt x="1008" y="80"/>
                    </a:lnTo>
                    <a:lnTo>
                      <a:pt x="1025" y="70"/>
                    </a:lnTo>
                    <a:lnTo>
                      <a:pt x="1015" y="38"/>
                    </a:lnTo>
                    <a:lnTo>
                      <a:pt x="931" y="0"/>
                    </a:lnTo>
                    <a:lnTo>
                      <a:pt x="843" y="30"/>
                    </a:lnTo>
                    <a:lnTo>
                      <a:pt x="817" y="7"/>
                    </a:lnTo>
                    <a:lnTo>
                      <a:pt x="800" y="7"/>
                    </a:lnTo>
                    <a:lnTo>
                      <a:pt x="761" y="30"/>
                    </a:lnTo>
                    <a:lnTo>
                      <a:pt x="752" y="38"/>
                    </a:lnTo>
                    <a:lnTo>
                      <a:pt x="690" y="62"/>
                    </a:lnTo>
                    <a:lnTo>
                      <a:pt x="640" y="102"/>
                    </a:lnTo>
                    <a:lnTo>
                      <a:pt x="628" y="113"/>
                    </a:lnTo>
                    <a:lnTo>
                      <a:pt x="568" y="134"/>
                    </a:lnTo>
                    <a:lnTo>
                      <a:pt x="496" y="176"/>
                    </a:lnTo>
                    <a:lnTo>
                      <a:pt x="438" y="215"/>
                    </a:lnTo>
                    <a:lnTo>
                      <a:pt x="386" y="253"/>
                    </a:lnTo>
                    <a:lnTo>
                      <a:pt x="358" y="316"/>
                    </a:lnTo>
                    <a:lnTo>
                      <a:pt x="312" y="390"/>
                    </a:lnTo>
                    <a:lnTo>
                      <a:pt x="281" y="453"/>
                    </a:lnTo>
                    <a:lnTo>
                      <a:pt x="242" y="519"/>
                    </a:lnTo>
                    <a:lnTo>
                      <a:pt x="120" y="635"/>
                    </a:lnTo>
                    <a:lnTo>
                      <a:pt x="57" y="656"/>
                    </a:lnTo>
                    <a:lnTo>
                      <a:pt x="6" y="726"/>
                    </a:lnTo>
                    <a:lnTo>
                      <a:pt x="0" y="750"/>
                    </a:lnTo>
                    <a:lnTo>
                      <a:pt x="35" y="820"/>
                    </a:lnTo>
                    <a:lnTo>
                      <a:pt x="66" y="949"/>
                    </a:lnTo>
                    <a:lnTo>
                      <a:pt x="101" y="939"/>
                    </a:lnTo>
                    <a:lnTo>
                      <a:pt x="88" y="981"/>
                    </a:lnTo>
                    <a:lnTo>
                      <a:pt x="89" y="1009"/>
                    </a:lnTo>
                    <a:lnTo>
                      <a:pt x="102" y="1012"/>
                    </a:lnTo>
                    <a:lnTo>
                      <a:pt x="120" y="1017"/>
                    </a:lnTo>
                    <a:lnTo>
                      <a:pt x="191" y="1009"/>
                    </a:lnTo>
                    <a:lnTo>
                      <a:pt x="270" y="939"/>
                    </a:lnTo>
                    <a:lnTo>
                      <a:pt x="273" y="949"/>
                    </a:lnTo>
                    <a:lnTo>
                      <a:pt x="311" y="1009"/>
                    </a:lnTo>
                    <a:lnTo>
                      <a:pt x="312" y="1082"/>
                    </a:lnTo>
                    <a:lnTo>
                      <a:pt x="355" y="1162"/>
                    </a:lnTo>
                    <a:lnTo>
                      <a:pt x="416" y="1176"/>
                    </a:lnTo>
                    <a:lnTo>
                      <a:pt x="424" y="1136"/>
                    </a:lnTo>
                    <a:lnTo>
                      <a:pt x="440" y="1160"/>
                    </a:lnTo>
                    <a:lnTo>
                      <a:pt x="480" y="1126"/>
                    </a:lnTo>
                    <a:lnTo>
                      <a:pt x="507" y="1070"/>
                    </a:lnTo>
                    <a:lnTo>
                      <a:pt x="523" y="1000"/>
                    </a:lnTo>
                    <a:lnTo>
                      <a:pt x="548" y="952"/>
                    </a:lnTo>
                    <a:lnTo>
                      <a:pt x="529" y="923"/>
                    </a:lnTo>
                    <a:lnTo>
                      <a:pt x="548" y="847"/>
                    </a:lnTo>
                    <a:lnTo>
                      <a:pt x="523" y="804"/>
                    </a:lnTo>
                    <a:lnTo>
                      <a:pt x="538" y="701"/>
                    </a:lnTo>
                    <a:lnTo>
                      <a:pt x="568" y="635"/>
                    </a:lnTo>
                    <a:lnTo>
                      <a:pt x="628" y="603"/>
                    </a:lnTo>
                    <a:lnTo>
                      <a:pt x="680" y="527"/>
                    </a:lnTo>
                    <a:lnTo>
                      <a:pt x="700" y="453"/>
                    </a:lnTo>
                    <a:lnTo>
                      <a:pt x="719" y="432"/>
                    </a:lnTo>
                    <a:lnTo>
                      <a:pt x="780" y="427"/>
                    </a:lnTo>
                    <a:lnTo>
                      <a:pt x="802" y="453"/>
                    </a:lnTo>
                    <a:lnTo>
                      <a:pt x="802" y="468"/>
                    </a:lnTo>
                    <a:lnTo>
                      <a:pt x="752" y="527"/>
                    </a:lnTo>
                    <a:lnTo>
                      <a:pt x="680" y="593"/>
                    </a:lnTo>
                    <a:lnTo>
                      <a:pt x="659" y="625"/>
                    </a:lnTo>
                    <a:lnTo>
                      <a:pt x="657" y="694"/>
                    </a:lnTo>
                    <a:lnTo>
                      <a:pt x="680" y="806"/>
                    </a:lnTo>
                    <a:lnTo>
                      <a:pt x="742" y="836"/>
                    </a:lnTo>
                    <a:lnTo>
                      <a:pt x="829" y="843"/>
                    </a:lnTo>
                    <a:lnTo>
                      <a:pt x="925" y="814"/>
                    </a:lnTo>
                    <a:lnTo>
                      <a:pt x="976" y="838"/>
                    </a:lnTo>
                    <a:lnTo>
                      <a:pt x="1006" y="875"/>
                    </a:lnTo>
                    <a:lnTo>
                      <a:pt x="2690" y="304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3468" y="1084"/>
                <a:ext cx="1024" cy="1899"/>
              </a:xfrm>
              <a:custGeom>
                <a:avLst/>
                <a:gdLst>
                  <a:gd name="T0" fmla="*/ 290 w 2928"/>
                  <a:gd name="T1" fmla="*/ 57 h 4770"/>
                  <a:gd name="T2" fmla="*/ 264 w 2928"/>
                  <a:gd name="T3" fmla="*/ 21 h 4770"/>
                  <a:gd name="T4" fmla="*/ 211 w 2928"/>
                  <a:gd name="T5" fmla="*/ 18 h 4770"/>
                  <a:gd name="T6" fmla="*/ 211 w 2928"/>
                  <a:gd name="T7" fmla="*/ 43 h 4770"/>
                  <a:gd name="T8" fmla="*/ 193 w 2928"/>
                  <a:gd name="T9" fmla="*/ 27 h 4770"/>
                  <a:gd name="T10" fmla="*/ 185 w 2928"/>
                  <a:gd name="T11" fmla="*/ 0 h 4770"/>
                  <a:gd name="T12" fmla="*/ 161 w 2928"/>
                  <a:gd name="T13" fmla="*/ 35 h 4770"/>
                  <a:gd name="T14" fmla="*/ 175 w 2928"/>
                  <a:gd name="T15" fmla="*/ 106 h 4770"/>
                  <a:gd name="T16" fmla="*/ 211 w 2928"/>
                  <a:gd name="T17" fmla="*/ 119 h 4770"/>
                  <a:gd name="T18" fmla="*/ 182 w 2928"/>
                  <a:gd name="T19" fmla="*/ 183 h 4770"/>
                  <a:gd name="T20" fmla="*/ 126 w 2928"/>
                  <a:gd name="T21" fmla="*/ 205 h 4770"/>
                  <a:gd name="T22" fmla="*/ 121 w 2928"/>
                  <a:gd name="T23" fmla="*/ 186 h 4770"/>
                  <a:gd name="T24" fmla="*/ 168 w 2928"/>
                  <a:gd name="T25" fmla="*/ 178 h 4770"/>
                  <a:gd name="T26" fmla="*/ 171 w 2928"/>
                  <a:gd name="T27" fmla="*/ 110 h 4770"/>
                  <a:gd name="T28" fmla="*/ 160 w 2928"/>
                  <a:gd name="T29" fmla="*/ 68 h 4770"/>
                  <a:gd name="T30" fmla="*/ 145 w 2928"/>
                  <a:gd name="T31" fmla="*/ 31 h 4770"/>
                  <a:gd name="T32" fmla="*/ 112 w 2928"/>
                  <a:gd name="T33" fmla="*/ 3 h 4770"/>
                  <a:gd name="T34" fmla="*/ 71 w 2928"/>
                  <a:gd name="T35" fmla="*/ 55 h 4770"/>
                  <a:gd name="T36" fmla="*/ 104 w 2928"/>
                  <a:gd name="T37" fmla="*/ 124 h 4770"/>
                  <a:gd name="T38" fmla="*/ 36 w 2928"/>
                  <a:gd name="T39" fmla="*/ 86 h 4770"/>
                  <a:gd name="T40" fmla="*/ 567 w 2928"/>
                  <a:gd name="T41" fmla="*/ 1305 h 4770"/>
                  <a:gd name="T42" fmla="*/ 610 w 2928"/>
                  <a:gd name="T43" fmla="*/ 1387 h 4770"/>
                  <a:gd name="T44" fmla="*/ 634 w 2928"/>
                  <a:gd name="T45" fmla="*/ 1438 h 4770"/>
                  <a:gd name="T46" fmla="*/ 667 w 2928"/>
                  <a:gd name="T47" fmla="*/ 1446 h 4770"/>
                  <a:gd name="T48" fmla="*/ 688 w 2928"/>
                  <a:gd name="T49" fmla="*/ 1514 h 4770"/>
                  <a:gd name="T50" fmla="*/ 699 w 2928"/>
                  <a:gd name="T51" fmla="*/ 1632 h 4770"/>
                  <a:gd name="T52" fmla="*/ 738 w 2928"/>
                  <a:gd name="T53" fmla="*/ 1716 h 4770"/>
                  <a:gd name="T54" fmla="*/ 706 w 2928"/>
                  <a:gd name="T55" fmla="*/ 1691 h 4770"/>
                  <a:gd name="T56" fmla="*/ 685 w 2928"/>
                  <a:gd name="T57" fmla="*/ 1645 h 4770"/>
                  <a:gd name="T58" fmla="*/ 642 w 2928"/>
                  <a:gd name="T59" fmla="*/ 1654 h 4770"/>
                  <a:gd name="T60" fmla="*/ 671 w 2928"/>
                  <a:gd name="T61" fmla="*/ 1725 h 4770"/>
                  <a:gd name="T62" fmla="*/ 692 w 2928"/>
                  <a:gd name="T63" fmla="*/ 1747 h 4770"/>
                  <a:gd name="T64" fmla="*/ 728 w 2928"/>
                  <a:gd name="T65" fmla="*/ 1790 h 4770"/>
                  <a:gd name="T66" fmla="*/ 746 w 2928"/>
                  <a:gd name="T67" fmla="*/ 1848 h 4770"/>
                  <a:gd name="T68" fmla="*/ 785 w 2928"/>
                  <a:gd name="T69" fmla="*/ 1899 h 4770"/>
                  <a:gd name="T70" fmla="*/ 813 w 2928"/>
                  <a:gd name="T71" fmla="*/ 1861 h 4770"/>
                  <a:gd name="T72" fmla="*/ 788 w 2928"/>
                  <a:gd name="T73" fmla="*/ 1790 h 4770"/>
                  <a:gd name="T74" fmla="*/ 778 w 2928"/>
                  <a:gd name="T75" fmla="*/ 1745 h 4770"/>
                  <a:gd name="T76" fmla="*/ 773 w 2928"/>
                  <a:gd name="T77" fmla="*/ 1688 h 4770"/>
                  <a:gd name="T78" fmla="*/ 724 w 2928"/>
                  <a:gd name="T79" fmla="*/ 1598 h 4770"/>
                  <a:gd name="T80" fmla="*/ 713 w 2928"/>
                  <a:gd name="T81" fmla="*/ 1542 h 4770"/>
                  <a:gd name="T82" fmla="*/ 724 w 2928"/>
                  <a:gd name="T83" fmla="*/ 1498 h 4770"/>
                  <a:gd name="T84" fmla="*/ 781 w 2928"/>
                  <a:gd name="T85" fmla="*/ 1557 h 4770"/>
                  <a:gd name="T86" fmla="*/ 813 w 2928"/>
                  <a:gd name="T87" fmla="*/ 1586 h 4770"/>
                  <a:gd name="T88" fmla="*/ 856 w 2928"/>
                  <a:gd name="T89" fmla="*/ 1509 h 4770"/>
                  <a:gd name="T90" fmla="*/ 852 w 2928"/>
                  <a:gd name="T91" fmla="*/ 1429 h 4770"/>
                  <a:gd name="T92" fmla="*/ 803 w 2928"/>
                  <a:gd name="T93" fmla="*/ 1371 h 4770"/>
                  <a:gd name="T94" fmla="*/ 820 w 2928"/>
                  <a:gd name="T95" fmla="*/ 1336 h 4770"/>
                  <a:gd name="T96" fmla="*/ 830 w 2928"/>
                  <a:gd name="T97" fmla="*/ 1392 h 4770"/>
                  <a:gd name="T98" fmla="*/ 859 w 2928"/>
                  <a:gd name="T99" fmla="*/ 1340 h 4770"/>
                  <a:gd name="T100" fmla="*/ 898 w 2928"/>
                  <a:gd name="T101" fmla="*/ 1332 h 4770"/>
                  <a:gd name="T102" fmla="*/ 962 w 2928"/>
                  <a:gd name="T103" fmla="*/ 1277 h 4770"/>
                  <a:gd name="T104" fmla="*/ 1014 w 2928"/>
                  <a:gd name="T105" fmla="*/ 1174 h 4770"/>
                  <a:gd name="T106" fmla="*/ 1014 w 2928"/>
                  <a:gd name="T107" fmla="*/ 1073 h 4770"/>
                  <a:gd name="T108" fmla="*/ 977 w 2928"/>
                  <a:gd name="T109" fmla="*/ 1014 h 4770"/>
                  <a:gd name="T110" fmla="*/ 1008 w 2928"/>
                  <a:gd name="T111" fmla="*/ 966 h 4770"/>
                  <a:gd name="T112" fmla="*/ 967 w 2928"/>
                  <a:gd name="T113" fmla="*/ 950 h 4770"/>
                  <a:gd name="T114" fmla="*/ 927 w 2928"/>
                  <a:gd name="T115" fmla="*/ 933 h 47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28"/>
                  <a:gd name="T175" fmla="*/ 0 h 4770"/>
                  <a:gd name="T176" fmla="*/ 2928 w 2928"/>
                  <a:gd name="T177" fmla="*/ 4770 h 47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28" h="4770">
                    <a:moveTo>
                      <a:pt x="857" y="150"/>
                    </a:moveTo>
                    <a:lnTo>
                      <a:pt x="846" y="163"/>
                    </a:lnTo>
                    <a:lnTo>
                      <a:pt x="830" y="142"/>
                    </a:lnTo>
                    <a:lnTo>
                      <a:pt x="813" y="155"/>
                    </a:lnTo>
                    <a:lnTo>
                      <a:pt x="805" y="88"/>
                    </a:lnTo>
                    <a:lnTo>
                      <a:pt x="755" y="52"/>
                    </a:lnTo>
                    <a:lnTo>
                      <a:pt x="680" y="28"/>
                    </a:lnTo>
                    <a:lnTo>
                      <a:pt x="662" y="34"/>
                    </a:lnTo>
                    <a:lnTo>
                      <a:pt x="603" y="44"/>
                    </a:lnTo>
                    <a:lnTo>
                      <a:pt x="582" y="68"/>
                    </a:lnTo>
                    <a:lnTo>
                      <a:pt x="592" y="97"/>
                    </a:lnTo>
                    <a:lnTo>
                      <a:pt x="603" y="108"/>
                    </a:lnTo>
                    <a:lnTo>
                      <a:pt x="592" y="120"/>
                    </a:lnTo>
                    <a:lnTo>
                      <a:pt x="562" y="120"/>
                    </a:lnTo>
                    <a:lnTo>
                      <a:pt x="551" y="68"/>
                    </a:lnTo>
                    <a:lnTo>
                      <a:pt x="551" y="24"/>
                    </a:lnTo>
                    <a:lnTo>
                      <a:pt x="541" y="0"/>
                    </a:lnTo>
                    <a:lnTo>
                      <a:pt x="530" y="0"/>
                    </a:lnTo>
                    <a:lnTo>
                      <a:pt x="513" y="57"/>
                    </a:lnTo>
                    <a:lnTo>
                      <a:pt x="457" y="68"/>
                    </a:lnTo>
                    <a:lnTo>
                      <a:pt x="460" y="88"/>
                    </a:lnTo>
                    <a:lnTo>
                      <a:pt x="482" y="123"/>
                    </a:lnTo>
                    <a:lnTo>
                      <a:pt x="489" y="153"/>
                    </a:lnTo>
                    <a:lnTo>
                      <a:pt x="501" y="266"/>
                    </a:lnTo>
                    <a:lnTo>
                      <a:pt x="574" y="274"/>
                    </a:lnTo>
                    <a:lnTo>
                      <a:pt x="601" y="284"/>
                    </a:lnTo>
                    <a:lnTo>
                      <a:pt x="604" y="300"/>
                    </a:lnTo>
                    <a:lnTo>
                      <a:pt x="549" y="321"/>
                    </a:lnTo>
                    <a:lnTo>
                      <a:pt x="541" y="396"/>
                    </a:lnTo>
                    <a:lnTo>
                      <a:pt x="520" y="459"/>
                    </a:lnTo>
                    <a:lnTo>
                      <a:pt x="414" y="509"/>
                    </a:lnTo>
                    <a:lnTo>
                      <a:pt x="372" y="516"/>
                    </a:lnTo>
                    <a:lnTo>
                      <a:pt x="361" y="516"/>
                    </a:lnTo>
                    <a:lnTo>
                      <a:pt x="301" y="464"/>
                    </a:lnTo>
                    <a:lnTo>
                      <a:pt x="311" y="440"/>
                    </a:lnTo>
                    <a:lnTo>
                      <a:pt x="347" y="468"/>
                    </a:lnTo>
                    <a:lnTo>
                      <a:pt x="397" y="480"/>
                    </a:lnTo>
                    <a:lnTo>
                      <a:pt x="416" y="468"/>
                    </a:lnTo>
                    <a:lnTo>
                      <a:pt x="480" y="448"/>
                    </a:lnTo>
                    <a:lnTo>
                      <a:pt x="507" y="422"/>
                    </a:lnTo>
                    <a:lnTo>
                      <a:pt x="516" y="300"/>
                    </a:lnTo>
                    <a:lnTo>
                      <a:pt x="489" y="277"/>
                    </a:lnTo>
                    <a:lnTo>
                      <a:pt x="468" y="266"/>
                    </a:lnTo>
                    <a:lnTo>
                      <a:pt x="468" y="235"/>
                    </a:lnTo>
                    <a:lnTo>
                      <a:pt x="457" y="171"/>
                    </a:lnTo>
                    <a:lnTo>
                      <a:pt x="451" y="153"/>
                    </a:lnTo>
                    <a:lnTo>
                      <a:pt x="443" y="123"/>
                    </a:lnTo>
                    <a:lnTo>
                      <a:pt x="414" y="78"/>
                    </a:lnTo>
                    <a:lnTo>
                      <a:pt x="420" y="28"/>
                    </a:lnTo>
                    <a:lnTo>
                      <a:pt x="397" y="0"/>
                    </a:lnTo>
                    <a:lnTo>
                      <a:pt x="320" y="7"/>
                    </a:lnTo>
                    <a:lnTo>
                      <a:pt x="295" y="12"/>
                    </a:lnTo>
                    <a:lnTo>
                      <a:pt x="264" y="88"/>
                    </a:lnTo>
                    <a:lnTo>
                      <a:pt x="204" y="139"/>
                    </a:lnTo>
                    <a:lnTo>
                      <a:pt x="201" y="177"/>
                    </a:lnTo>
                    <a:lnTo>
                      <a:pt x="251" y="237"/>
                    </a:lnTo>
                    <a:lnTo>
                      <a:pt x="298" y="311"/>
                    </a:lnTo>
                    <a:lnTo>
                      <a:pt x="221" y="227"/>
                    </a:lnTo>
                    <a:lnTo>
                      <a:pt x="166" y="199"/>
                    </a:lnTo>
                    <a:lnTo>
                      <a:pt x="102" y="215"/>
                    </a:lnTo>
                    <a:lnTo>
                      <a:pt x="49" y="210"/>
                    </a:lnTo>
                    <a:lnTo>
                      <a:pt x="0" y="226"/>
                    </a:lnTo>
                    <a:lnTo>
                      <a:pt x="1620" y="3279"/>
                    </a:lnTo>
                    <a:lnTo>
                      <a:pt x="1641" y="3301"/>
                    </a:lnTo>
                    <a:lnTo>
                      <a:pt x="1674" y="3377"/>
                    </a:lnTo>
                    <a:lnTo>
                      <a:pt x="1745" y="3485"/>
                    </a:lnTo>
                    <a:lnTo>
                      <a:pt x="1734" y="3548"/>
                    </a:lnTo>
                    <a:lnTo>
                      <a:pt x="1754" y="3601"/>
                    </a:lnTo>
                    <a:lnTo>
                      <a:pt x="1814" y="3612"/>
                    </a:lnTo>
                    <a:lnTo>
                      <a:pt x="1877" y="3601"/>
                    </a:lnTo>
                    <a:lnTo>
                      <a:pt x="1888" y="3601"/>
                    </a:lnTo>
                    <a:lnTo>
                      <a:pt x="1907" y="3632"/>
                    </a:lnTo>
                    <a:lnTo>
                      <a:pt x="1918" y="3728"/>
                    </a:lnTo>
                    <a:lnTo>
                      <a:pt x="1959" y="3791"/>
                    </a:lnTo>
                    <a:lnTo>
                      <a:pt x="1968" y="3802"/>
                    </a:lnTo>
                    <a:lnTo>
                      <a:pt x="1968" y="3962"/>
                    </a:lnTo>
                    <a:lnTo>
                      <a:pt x="1979" y="4037"/>
                    </a:lnTo>
                    <a:lnTo>
                      <a:pt x="1999" y="4100"/>
                    </a:lnTo>
                    <a:lnTo>
                      <a:pt x="2059" y="4186"/>
                    </a:lnTo>
                    <a:lnTo>
                      <a:pt x="2111" y="4248"/>
                    </a:lnTo>
                    <a:lnTo>
                      <a:pt x="2111" y="4311"/>
                    </a:lnTo>
                    <a:lnTo>
                      <a:pt x="2101" y="4326"/>
                    </a:lnTo>
                    <a:lnTo>
                      <a:pt x="2081" y="4326"/>
                    </a:lnTo>
                    <a:lnTo>
                      <a:pt x="2018" y="4248"/>
                    </a:lnTo>
                    <a:lnTo>
                      <a:pt x="1990" y="4174"/>
                    </a:lnTo>
                    <a:lnTo>
                      <a:pt x="1979" y="4145"/>
                    </a:lnTo>
                    <a:lnTo>
                      <a:pt x="1959" y="4132"/>
                    </a:lnTo>
                    <a:lnTo>
                      <a:pt x="1918" y="4174"/>
                    </a:lnTo>
                    <a:lnTo>
                      <a:pt x="1883" y="4148"/>
                    </a:lnTo>
                    <a:lnTo>
                      <a:pt x="1836" y="4155"/>
                    </a:lnTo>
                    <a:lnTo>
                      <a:pt x="1825" y="4174"/>
                    </a:lnTo>
                    <a:lnTo>
                      <a:pt x="1877" y="4258"/>
                    </a:lnTo>
                    <a:lnTo>
                      <a:pt x="1918" y="4334"/>
                    </a:lnTo>
                    <a:lnTo>
                      <a:pt x="1928" y="4421"/>
                    </a:lnTo>
                    <a:lnTo>
                      <a:pt x="1949" y="4443"/>
                    </a:lnTo>
                    <a:lnTo>
                      <a:pt x="1979" y="4389"/>
                    </a:lnTo>
                    <a:lnTo>
                      <a:pt x="1990" y="4382"/>
                    </a:lnTo>
                    <a:lnTo>
                      <a:pt x="2009" y="4399"/>
                    </a:lnTo>
                    <a:lnTo>
                      <a:pt x="2081" y="4496"/>
                    </a:lnTo>
                    <a:lnTo>
                      <a:pt x="2090" y="4600"/>
                    </a:lnTo>
                    <a:lnTo>
                      <a:pt x="2101" y="4622"/>
                    </a:lnTo>
                    <a:lnTo>
                      <a:pt x="2132" y="4643"/>
                    </a:lnTo>
                    <a:lnTo>
                      <a:pt x="2194" y="4697"/>
                    </a:lnTo>
                    <a:lnTo>
                      <a:pt x="2233" y="4763"/>
                    </a:lnTo>
                    <a:lnTo>
                      <a:pt x="2244" y="4770"/>
                    </a:lnTo>
                    <a:lnTo>
                      <a:pt x="2274" y="4751"/>
                    </a:lnTo>
                    <a:lnTo>
                      <a:pt x="2305" y="4739"/>
                    </a:lnTo>
                    <a:lnTo>
                      <a:pt x="2324" y="4675"/>
                    </a:lnTo>
                    <a:lnTo>
                      <a:pt x="2296" y="4578"/>
                    </a:lnTo>
                    <a:lnTo>
                      <a:pt x="2274" y="4560"/>
                    </a:lnTo>
                    <a:lnTo>
                      <a:pt x="2253" y="4496"/>
                    </a:lnTo>
                    <a:lnTo>
                      <a:pt x="2163" y="4399"/>
                    </a:lnTo>
                    <a:lnTo>
                      <a:pt x="2163" y="4382"/>
                    </a:lnTo>
                    <a:lnTo>
                      <a:pt x="2225" y="4382"/>
                    </a:lnTo>
                    <a:lnTo>
                      <a:pt x="2263" y="4366"/>
                    </a:lnTo>
                    <a:lnTo>
                      <a:pt x="2253" y="4301"/>
                    </a:lnTo>
                    <a:lnTo>
                      <a:pt x="2211" y="4240"/>
                    </a:lnTo>
                    <a:lnTo>
                      <a:pt x="2183" y="4155"/>
                    </a:lnTo>
                    <a:lnTo>
                      <a:pt x="2132" y="4081"/>
                    </a:lnTo>
                    <a:lnTo>
                      <a:pt x="2070" y="4015"/>
                    </a:lnTo>
                    <a:lnTo>
                      <a:pt x="2030" y="3952"/>
                    </a:lnTo>
                    <a:lnTo>
                      <a:pt x="2030" y="3910"/>
                    </a:lnTo>
                    <a:lnTo>
                      <a:pt x="2040" y="3874"/>
                    </a:lnTo>
                    <a:lnTo>
                      <a:pt x="2040" y="3781"/>
                    </a:lnTo>
                    <a:lnTo>
                      <a:pt x="2049" y="3770"/>
                    </a:lnTo>
                    <a:lnTo>
                      <a:pt x="2070" y="3762"/>
                    </a:lnTo>
                    <a:lnTo>
                      <a:pt x="2142" y="3836"/>
                    </a:lnTo>
                    <a:lnTo>
                      <a:pt x="2172" y="3898"/>
                    </a:lnTo>
                    <a:lnTo>
                      <a:pt x="2233" y="3910"/>
                    </a:lnTo>
                    <a:lnTo>
                      <a:pt x="2263" y="3973"/>
                    </a:lnTo>
                    <a:lnTo>
                      <a:pt x="2274" y="4005"/>
                    </a:lnTo>
                    <a:lnTo>
                      <a:pt x="2324" y="3983"/>
                    </a:lnTo>
                    <a:lnTo>
                      <a:pt x="2367" y="3920"/>
                    </a:lnTo>
                    <a:lnTo>
                      <a:pt x="2420" y="3856"/>
                    </a:lnTo>
                    <a:lnTo>
                      <a:pt x="2448" y="3791"/>
                    </a:lnTo>
                    <a:lnTo>
                      <a:pt x="2437" y="3717"/>
                    </a:lnTo>
                    <a:lnTo>
                      <a:pt x="2448" y="3654"/>
                    </a:lnTo>
                    <a:lnTo>
                      <a:pt x="2437" y="3590"/>
                    </a:lnTo>
                    <a:lnTo>
                      <a:pt x="2374" y="3536"/>
                    </a:lnTo>
                    <a:lnTo>
                      <a:pt x="2305" y="3453"/>
                    </a:lnTo>
                    <a:lnTo>
                      <a:pt x="2296" y="3443"/>
                    </a:lnTo>
                    <a:lnTo>
                      <a:pt x="2296" y="3430"/>
                    </a:lnTo>
                    <a:lnTo>
                      <a:pt x="2336" y="3365"/>
                    </a:lnTo>
                    <a:lnTo>
                      <a:pt x="2344" y="3355"/>
                    </a:lnTo>
                    <a:lnTo>
                      <a:pt x="2355" y="3365"/>
                    </a:lnTo>
                    <a:lnTo>
                      <a:pt x="2374" y="3430"/>
                    </a:lnTo>
                    <a:lnTo>
                      <a:pt x="2374" y="3496"/>
                    </a:lnTo>
                    <a:lnTo>
                      <a:pt x="2457" y="3485"/>
                    </a:lnTo>
                    <a:lnTo>
                      <a:pt x="2479" y="3443"/>
                    </a:lnTo>
                    <a:lnTo>
                      <a:pt x="2457" y="3365"/>
                    </a:lnTo>
                    <a:lnTo>
                      <a:pt x="2457" y="3355"/>
                    </a:lnTo>
                    <a:lnTo>
                      <a:pt x="2528" y="3347"/>
                    </a:lnTo>
                    <a:lnTo>
                      <a:pt x="2569" y="3347"/>
                    </a:lnTo>
                    <a:lnTo>
                      <a:pt x="2633" y="3335"/>
                    </a:lnTo>
                    <a:lnTo>
                      <a:pt x="2693" y="3279"/>
                    </a:lnTo>
                    <a:lnTo>
                      <a:pt x="2752" y="3208"/>
                    </a:lnTo>
                    <a:lnTo>
                      <a:pt x="2804" y="3142"/>
                    </a:lnTo>
                    <a:lnTo>
                      <a:pt x="2835" y="3042"/>
                    </a:lnTo>
                    <a:lnTo>
                      <a:pt x="2898" y="2949"/>
                    </a:lnTo>
                    <a:lnTo>
                      <a:pt x="2886" y="2804"/>
                    </a:lnTo>
                    <a:lnTo>
                      <a:pt x="2928" y="2764"/>
                    </a:lnTo>
                    <a:lnTo>
                      <a:pt x="2898" y="2695"/>
                    </a:lnTo>
                    <a:lnTo>
                      <a:pt x="2845" y="2631"/>
                    </a:lnTo>
                    <a:lnTo>
                      <a:pt x="2804" y="2590"/>
                    </a:lnTo>
                    <a:lnTo>
                      <a:pt x="2793" y="2548"/>
                    </a:lnTo>
                    <a:lnTo>
                      <a:pt x="2809" y="2478"/>
                    </a:lnTo>
                    <a:lnTo>
                      <a:pt x="2866" y="2453"/>
                    </a:lnTo>
                    <a:lnTo>
                      <a:pt x="2883" y="2427"/>
                    </a:lnTo>
                    <a:lnTo>
                      <a:pt x="2886" y="2387"/>
                    </a:lnTo>
                    <a:lnTo>
                      <a:pt x="2866" y="2377"/>
                    </a:lnTo>
                    <a:lnTo>
                      <a:pt x="2764" y="2387"/>
                    </a:lnTo>
                    <a:lnTo>
                      <a:pt x="2675" y="2374"/>
                    </a:lnTo>
                    <a:lnTo>
                      <a:pt x="2674" y="2377"/>
                    </a:lnTo>
                    <a:lnTo>
                      <a:pt x="2652" y="2343"/>
                    </a:lnTo>
                    <a:lnTo>
                      <a:pt x="857" y="15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4" name="Freeform 7"/>
              <p:cNvSpPr>
                <a:spLocks/>
              </p:cNvSpPr>
              <p:nvPr/>
            </p:nvSpPr>
            <p:spPr bwMode="auto">
              <a:xfrm>
                <a:off x="3696" y="915"/>
                <a:ext cx="1089" cy="1200"/>
              </a:xfrm>
              <a:custGeom>
                <a:avLst/>
                <a:gdLst>
                  <a:gd name="T0" fmla="*/ 668 w 2978"/>
                  <a:gd name="T1" fmla="*/ 191 h 2991"/>
                  <a:gd name="T2" fmla="*/ 649 w 2978"/>
                  <a:gd name="T3" fmla="*/ 166 h 2991"/>
                  <a:gd name="T4" fmla="*/ 623 w 2978"/>
                  <a:gd name="T5" fmla="*/ 129 h 2991"/>
                  <a:gd name="T6" fmla="*/ 593 w 2978"/>
                  <a:gd name="T7" fmla="*/ 157 h 2991"/>
                  <a:gd name="T8" fmla="*/ 530 w 2978"/>
                  <a:gd name="T9" fmla="*/ 136 h 2991"/>
                  <a:gd name="T10" fmla="*/ 414 w 2978"/>
                  <a:gd name="T11" fmla="*/ 129 h 2991"/>
                  <a:gd name="T12" fmla="*/ 391 w 2978"/>
                  <a:gd name="T13" fmla="*/ 148 h 2991"/>
                  <a:gd name="T14" fmla="*/ 362 w 2978"/>
                  <a:gd name="T15" fmla="*/ 145 h 2991"/>
                  <a:gd name="T16" fmla="*/ 407 w 2978"/>
                  <a:gd name="T17" fmla="*/ 126 h 2991"/>
                  <a:gd name="T18" fmla="*/ 429 w 2978"/>
                  <a:gd name="T19" fmla="*/ 60 h 2991"/>
                  <a:gd name="T20" fmla="*/ 365 w 2978"/>
                  <a:gd name="T21" fmla="*/ 29 h 2991"/>
                  <a:gd name="T22" fmla="*/ 328 w 2978"/>
                  <a:gd name="T23" fmla="*/ 38 h 2991"/>
                  <a:gd name="T24" fmla="*/ 268 w 2978"/>
                  <a:gd name="T25" fmla="*/ 4 h 2991"/>
                  <a:gd name="T26" fmla="*/ 265 w 2978"/>
                  <a:gd name="T27" fmla="*/ 47 h 2991"/>
                  <a:gd name="T28" fmla="*/ 239 w 2978"/>
                  <a:gd name="T29" fmla="*/ 60 h 2991"/>
                  <a:gd name="T30" fmla="*/ 201 w 2978"/>
                  <a:gd name="T31" fmla="*/ 60 h 2991"/>
                  <a:gd name="T32" fmla="*/ 150 w 2978"/>
                  <a:gd name="T33" fmla="*/ 81 h 2991"/>
                  <a:gd name="T34" fmla="*/ 70 w 2978"/>
                  <a:gd name="T35" fmla="*/ 102 h 2991"/>
                  <a:gd name="T36" fmla="*/ 45 w 2978"/>
                  <a:gd name="T37" fmla="*/ 145 h 2991"/>
                  <a:gd name="T38" fmla="*/ 3 w 2978"/>
                  <a:gd name="T39" fmla="*/ 164 h 2991"/>
                  <a:gd name="T40" fmla="*/ 44 w 2978"/>
                  <a:gd name="T41" fmla="*/ 197 h 2991"/>
                  <a:gd name="T42" fmla="*/ 709 w 2978"/>
                  <a:gd name="T43" fmla="*/ 1110 h 2991"/>
                  <a:gd name="T44" fmla="*/ 754 w 2978"/>
                  <a:gd name="T45" fmla="*/ 1086 h 2991"/>
                  <a:gd name="T46" fmla="*/ 806 w 2978"/>
                  <a:gd name="T47" fmla="*/ 1076 h 2991"/>
                  <a:gd name="T48" fmla="*/ 817 w 2978"/>
                  <a:gd name="T49" fmla="*/ 1110 h 2991"/>
                  <a:gd name="T50" fmla="*/ 854 w 2978"/>
                  <a:gd name="T51" fmla="*/ 1174 h 2991"/>
                  <a:gd name="T52" fmla="*/ 895 w 2978"/>
                  <a:gd name="T53" fmla="*/ 1196 h 2991"/>
                  <a:gd name="T54" fmla="*/ 892 w 2978"/>
                  <a:gd name="T55" fmla="*/ 1102 h 2991"/>
                  <a:gd name="T56" fmla="*/ 912 w 2978"/>
                  <a:gd name="T57" fmla="*/ 1011 h 2991"/>
                  <a:gd name="T58" fmla="*/ 973 w 2978"/>
                  <a:gd name="T59" fmla="*/ 957 h 2991"/>
                  <a:gd name="T60" fmla="*/ 1006 w 2978"/>
                  <a:gd name="T61" fmla="*/ 879 h 2991"/>
                  <a:gd name="T62" fmla="*/ 999 w 2978"/>
                  <a:gd name="T63" fmla="*/ 759 h 2991"/>
                  <a:gd name="T64" fmla="*/ 1006 w 2978"/>
                  <a:gd name="T65" fmla="*/ 747 h 2991"/>
                  <a:gd name="T66" fmla="*/ 1018 w 2978"/>
                  <a:gd name="T67" fmla="*/ 795 h 2991"/>
                  <a:gd name="T68" fmla="*/ 1037 w 2978"/>
                  <a:gd name="T69" fmla="*/ 914 h 2991"/>
                  <a:gd name="T70" fmla="*/ 1065 w 2978"/>
                  <a:gd name="T71" fmla="*/ 909 h 2991"/>
                  <a:gd name="T72" fmla="*/ 1073 w 2978"/>
                  <a:gd name="T73" fmla="*/ 859 h 2991"/>
                  <a:gd name="T74" fmla="*/ 1056 w 2978"/>
                  <a:gd name="T75" fmla="*/ 818 h 2991"/>
                  <a:gd name="T76" fmla="*/ 1033 w 2978"/>
                  <a:gd name="T77" fmla="*/ 743 h 2991"/>
                  <a:gd name="T78" fmla="*/ 1079 w 2978"/>
                  <a:gd name="T79" fmla="*/ 734 h 2991"/>
                  <a:gd name="T80" fmla="*/ 1044 w 2978"/>
                  <a:gd name="T81" fmla="*/ 713 h 2991"/>
                  <a:gd name="T82" fmla="*/ 999 w 2978"/>
                  <a:gd name="T83" fmla="*/ 721 h 2991"/>
                  <a:gd name="T84" fmla="*/ 955 w 2978"/>
                  <a:gd name="T85" fmla="*/ 713 h 2991"/>
                  <a:gd name="T86" fmla="*/ 909 w 2978"/>
                  <a:gd name="T87" fmla="*/ 692 h 299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978"/>
                  <a:gd name="T133" fmla="*/ 0 h 2991"/>
                  <a:gd name="T134" fmla="*/ 2978 w 2978"/>
                  <a:gd name="T135" fmla="*/ 2991 h 299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978" h="2991">
                    <a:moveTo>
                      <a:pt x="1978" y="543"/>
                    </a:moveTo>
                    <a:lnTo>
                      <a:pt x="1886" y="511"/>
                    </a:lnTo>
                    <a:lnTo>
                      <a:pt x="1826" y="477"/>
                    </a:lnTo>
                    <a:lnTo>
                      <a:pt x="1765" y="458"/>
                    </a:lnTo>
                    <a:lnTo>
                      <a:pt x="1753" y="448"/>
                    </a:lnTo>
                    <a:lnTo>
                      <a:pt x="1774" y="414"/>
                    </a:lnTo>
                    <a:lnTo>
                      <a:pt x="1815" y="403"/>
                    </a:lnTo>
                    <a:lnTo>
                      <a:pt x="1765" y="352"/>
                    </a:lnTo>
                    <a:lnTo>
                      <a:pt x="1705" y="321"/>
                    </a:lnTo>
                    <a:lnTo>
                      <a:pt x="1652" y="321"/>
                    </a:lnTo>
                    <a:lnTo>
                      <a:pt x="1622" y="382"/>
                    </a:lnTo>
                    <a:lnTo>
                      <a:pt x="1622" y="392"/>
                    </a:lnTo>
                    <a:lnTo>
                      <a:pt x="1591" y="392"/>
                    </a:lnTo>
                    <a:lnTo>
                      <a:pt x="1511" y="382"/>
                    </a:lnTo>
                    <a:lnTo>
                      <a:pt x="1448" y="340"/>
                    </a:lnTo>
                    <a:lnTo>
                      <a:pt x="1420" y="332"/>
                    </a:lnTo>
                    <a:lnTo>
                      <a:pt x="1192" y="321"/>
                    </a:lnTo>
                    <a:lnTo>
                      <a:pt x="1131" y="322"/>
                    </a:lnTo>
                    <a:lnTo>
                      <a:pt x="1114" y="322"/>
                    </a:lnTo>
                    <a:lnTo>
                      <a:pt x="1090" y="352"/>
                    </a:lnTo>
                    <a:lnTo>
                      <a:pt x="1070" y="369"/>
                    </a:lnTo>
                    <a:lnTo>
                      <a:pt x="1004" y="388"/>
                    </a:lnTo>
                    <a:lnTo>
                      <a:pt x="973" y="382"/>
                    </a:lnTo>
                    <a:lnTo>
                      <a:pt x="990" y="362"/>
                    </a:lnTo>
                    <a:lnTo>
                      <a:pt x="1050" y="329"/>
                    </a:lnTo>
                    <a:lnTo>
                      <a:pt x="1106" y="313"/>
                    </a:lnTo>
                    <a:lnTo>
                      <a:pt x="1114" y="313"/>
                    </a:lnTo>
                    <a:lnTo>
                      <a:pt x="1175" y="258"/>
                    </a:lnTo>
                    <a:lnTo>
                      <a:pt x="1189" y="203"/>
                    </a:lnTo>
                    <a:lnTo>
                      <a:pt x="1173" y="149"/>
                    </a:lnTo>
                    <a:lnTo>
                      <a:pt x="1141" y="118"/>
                    </a:lnTo>
                    <a:lnTo>
                      <a:pt x="1062" y="86"/>
                    </a:lnTo>
                    <a:lnTo>
                      <a:pt x="998" y="73"/>
                    </a:lnTo>
                    <a:lnTo>
                      <a:pt x="960" y="118"/>
                    </a:lnTo>
                    <a:lnTo>
                      <a:pt x="905" y="105"/>
                    </a:lnTo>
                    <a:lnTo>
                      <a:pt x="896" y="95"/>
                    </a:lnTo>
                    <a:lnTo>
                      <a:pt x="846" y="10"/>
                    </a:lnTo>
                    <a:lnTo>
                      <a:pt x="798" y="0"/>
                    </a:lnTo>
                    <a:lnTo>
                      <a:pt x="734" y="10"/>
                    </a:lnTo>
                    <a:lnTo>
                      <a:pt x="715" y="44"/>
                    </a:lnTo>
                    <a:lnTo>
                      <a:pt x="725" y="105"/>
                    </a:lnTo>
                    <a:lnTo>
                      <a:pt x="725" y="118"/>
                    </a:lnTo>
                    <a:lnTo>
                      <a:pt x="662" y="118"/>
                    </a:lnTo>
                    <a:lnTo>
                      <a:pt x="642" y="128"/>
                    </a:lnTo>
                    <a:lnTo>
                      <a:pt x="654" y="149"/>
                    </a:lnTo>
                    <a:lnTo>
                      <a:pt x="654" y="171"/>
                    </a:lnTo>
                    <a:lnTo>
                      <a:pt x="623" y="171"/>
                    </a:lnTo>
                    <a:lnTo>
                      <a:pt x="549" y="149"/>
                    </a:lnTo>
                    <a:lnTo>
                      <a:pt x="540" y="137"/>
                    </a:lnTo>
                    <a:lnTo>
                      <a:pt x="419" y="193"/>
                    </a:lnTo>
                    <a:lnTo>
                      <a:pt x="409" y="203"/>
                    </a:lnTo>
                    <a:lnTo>
                      <a:pt x="347" y="203"/>
                    </a:lnTo>
                    <a:lnTo>
                      <a:pt x="266" y="223"/>
                    </a:lnTo>
                    <a:lnTo>
                      <a:pt x="191" y="255"/>
                    </a:lnTo>
                    <a:lnTo>
                      <a:pt x="205" y="329"/>
                    </a:lnTo>
                    <a:lnTo>
                      <a:pt x="183" y="352"/>
                    </a:lnTo>
                    <a:lnTo>
                      <a:pt x="122" y="362"/>
                    </a:lnTo>
                    <a:lnTo>
                      <a:pt x="50" y="362"/>
                    </a:lnTo>
                    <a:lnTo>
                      <a:pt x="0" y="372"/>
                    </a:lnTo>
                    <a:lnTo>
                      <a:pt x="8" y="410"/>
                    </a:lnTo>
                    <a:lnTo>
                      <a:pt x="55" y="437"/>
                    </a:lnTo>
                    <a:lnTo>
                      <a:pt x="99" y="458"/>
                    </a:lnTo>
                    <a:lnTo>
                      <a:pt x="120" y="491"/>
                    </a:lnTo>
                    <a:lnTo>
                      <a:pt x="143" y="555"/>
                    </a:lnTo>
                    <a:lnTo>
                      <a:pt x="143" y="572"/>
                    </a:lnTo>
                    <a:lnTo>
                      <a:pt x="1938" y="2767"/>
                    </a:lnTo>
                    <a:lnTo>
                      <a:pt x="2007" y="2699"/>
                    </a:lnTo>
                    <a:lnTo>
                      <a:pt x="2036" y="2677"/>
                    </a:lnTo>
                    <a:lnTo>
                      <a:pt x="2063" y="2707"/>
                    </a:lnTo>
                    <a:lnTo>
                      <a:pt x="2079" y="2746"/>
                    </a:lnTo>
                    <a:lnTo>
                      <a:pt x="2131" y="2756"/>
                    </a:lnTo>
                    <a:lnTo>
                      <a:pt x="2203" y="2683"/>
                    </a:lnTo>
                    <a:lnTo>
                      <a:pt x="2214" y="2691"/>
                    </a:lnTo>
                    <a:lnTo>
                      <a:pt x="2223" y="2756"/>
                    </a:lnTo>
                    <a:lnTo>
                      <a:pt x="2234" y="2767"/>
                    </a:lnTo>
                    <a:lnTo>
                      <a:pt x="2294" y="2800"/>
                    </a:lnTo>
                    <a:lnTo>
                      <a:pt x="2325" y="2863"/>
                    </a:lnTo>
                    <a:lnTo>
                      <a:pt x="2335" y="2925"/>
                    </a:lnTo>
                    <a:lnTo>
                      <a:pt x="2355" y="2971"/>
                    </a:lnTo>
                    <a:lnTo>
                      <a:pt x="2396" y="2991"/>
                    </a:lnTo>
                    <a:lnTo>
                      <a:pt x="2448" y="2981"/>
                    </a:lnTo>
                    <a:lnTo>
                      <a:pt x="2465" y="2936"/>
                    </a:lnTo>
                    <a:lnTo>
                      <a:pt x="2456" y="2863"/>
                    </a:lnTo>
                    <a:lnTo>
                      <a:pt x="2438" y="2746"/>
                    </a:lnTo>
                    <a:lnTo>
                      <a:pt x="2426" y="2673"/>
                    </a:lnTo>
                    <a:lnTo>
                      <a:pt x="2448" y="2577"/>
                    </a:lnTo>
                    <a:lnTo>
                      <a:pt x="2495" y="2519"/>
                    </a:lnTo>
                    <a:lnTo>
                      <a:pt x="2547" y="2504"/>
                    </a:lnTo>
                    <a:lnTo>
                      <a:pt x="2581" y="2490"/>
                    </a:lnTo>
                    <a:lnTo>
                      <a:pt x="2660" y="2385"/>
                    </a:lnTo>
                    <a:lnTo>
                      <a:pt x="2691" y="2321"/>
                    </a:lnTo>
                    <a:lnTo>
                      <a:pt x="2733" y="2255"/>
                    </a:lnTo>
                    <a:lnTo>
                      <a:pt x="2752" y="2192"/>
                    </a:lnTo>
                    <a:lnTo>
                      <a:pt x="2752" y="2118"/>
                    </a:lnTo>
                    <a:lnTo>
                      <a:pt x="2745" y="1991"/>
                    </a:lnTo>
                    <a:lnTo>
                      <a:pt x="2733" y="1893"/>
                    </a:lnTo>
                    <a:lnTo>
                      <a:pt x="2733" y="1875"/>
                    </a:lnTo>
                    <a:lnTo>
                      <a:pt x="2745" y="1862"/>
                    </a:lnTo>
                    <a:lnTo>
                      <a:pt x="2752" y="1862"/>
                    </a:lnTo>
                    <a:lnTo>
                      <a:pt x="2764" y="1875"/>
                    </a:lnTo>
                    <a:lnTo>
                      <a:pt x="2776" y="1957"/>
                    </a:lnTo>
                    <a:lnTo>
                      <a:pt x="2785" y="1981"/>
                    </a:lnTo>
                    <a:lnTo>
                      <a:pt x="2815" y="2042"/>
                    </a:lnTo>
                    <a:lnTo>
                      <a:pt x="2854" y="2242"/>
                    </a:lnTo>
                    <a:lnTo>
                      <a:pt x="2835" y="2277"/>
                    </a:lnTo>
                    <a:lnTo>
                      <a:pt x="2845" y="2289"/>
                    </a:lnTo>
                    <a:lnTo>
                      <a:pt x="2876" y="2289"/>
                    </a:lnTo>
                    <a:lnTo>
                      <a:pt x="2912" y="2265"/>
                    </a:lnTo>
                    <a:lnTo>
                      <a:pt x="2899" y="2235"/>
                    </a:lnTo>
                    <a:lnTo>
                      <a:pt x="2887" y="2104"/>
                    </a:lnTo>
                    <a:lnTo>
                      <a:pt x="2934" y="2142"/>
                    </a:lnTo>
                    <a:lnTo>
                      <a:pt x="2978" y="2152"/>
                    </a:lnTo>
                    <a:lnTo>
                      <a:pt x="2978" y="2129"/>
                    </a:lnTo>
                    <a:lnTo>
                      <a:pt x="2887" y="2040"/>
                    </a:lnTo>
                    <a:lnTo>
                      <a:pt x="2849" y="1976"/>
                    </a:lnTo>
                    <a:lnTo>
                      <a:pt x="2826" y="1905"/>
                    </a:lnTo>
                    <a:lnTo>
                      <a:pt x="2826" y="1852"/>
                    </a:lnTo>
                    <a:lnTo>
                      <a:pt x="2835" y="1839"/>
                    </a:lnTo>
                    <a:lnTo>
                      <a:pt x="2937" y="1839"/>
                    </a:lnTo>
                    <a:lnTo>
                      <a:pt x="2950" y="1830"/>
                    </a:lnTo>
                    <a:lnTo>
                      <a:pt x="2956" y="1807"/>
                    </a:lnTo>
                    <a:lnTo>
                      <a:pt x="2917" y="1778"/>
                    </a:lnTo>
                    <a:lnTo>
                      <a:pt x="2854" y="1778"/>
                    </a:lnTo>
                    <a:lnTo>
                      <a:pt x="2764" y="1744"/>
                    </a:lnTo>
                    <a:lnTo>
                      <a:pt x="2745" y="1788"/>
                    </a:lnTo>
                    <a:lnTo>
                      <a:pt x="2733" y="1798"/>
                    </a:lnTo>
                    <a:lnTo>
                      <a:pt x="2722" y="1798"/>
                    </a:lnTo>
                    <a:lnTo>
                      <a:pt x="2650" y="1744"/>
                    </a:lnTo>
                    <a:lnTo>
                      <a:pt x="2611" y="1778"/>
                    </a:lnTo>
                    <a:lnTo>
                      <a:pt x="2600" y="1788"/>
                    </a:lnTo>
                    <a:lnTo>
                      <a:pt x="2498" y="1736"/>
                    </a:lnTo>
                    <a:lnTo>
                      <a:pt x="2487" y="1726"/>
                    </a:lnTo>
                    <a:lnTo>
                      <a:pt x="1978" y="54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5" name="Freeform 8"/>
              <p:cNvSpPr>
                <a:spLocks/>
              </p:cNvSpPr>
              <p:nvPr/>
            </p:nvSpPr>
            <p:spPr bwMode="auto">
              <a:xfrm>
                <a:off x="2996" y="2079"/>
                <a:ext cx="41" cy="20"/>
              </a:xfrm>
              <a:custGeom>
                <a:avLst/>
                <a:gdLst>
                  <a:gd name="T0" fmla="*/ 14 w 118"/>
                  <a:gd name="T1" fmla="*/ 0 h 48"/>
                  <a:gd name="T2" fmla="*/ 33 w 118"/>
                  <a:gd name="T3" fmla="*/ 3 h 48"/>
                  <a:gd name="T4" fmla="*/ 41 w 118"/>
                  <a:gd name="T5" fmla="*/ 20 h 48"/>
                  <a:gd name="T6" fmla="*/ 18 w 118"/>
                  <a:gd name="T7" fmla="*/ 15 h 48"/>
                  <a:gd name="T8" fmla="*/ 0 w 118"/>
                  <a:gd name="T9" fmla="*/ 18 h 48"/>
                  <a:gd name="T10" fmla="*/ 14 w 118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8"/>
                  <a:gd name="T19" fmla="*/ 0 h 48"/>
                  <a:gd name="T20" fmla="*/ 118 w 118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8" h="48">
                    <a:moveTo>
                      <a:pt x="41" y="0"/>
                    </a:moveTo>
                    <a:lnTo>
                      <a:pt x="96" y="8"/>
                    </a:lnTo>
                    <a:lnTo>
                      <a:pt x="118" y="48"/>
                    </a:lnTo>
                    <a:lnTo>
                      <a:pt x="52" y="37"/>
                    </a:lnTo>
                    <a:lnTo>
                      <a:pt x="0" y="4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6" name="Freeform 9"/>
              <p:cNvSpPr>
                <a:spLocks/>
              </p:cNvSpPr>
              <p:nvPr/>
            </p:nvSpPr>
            <p:spPr bwMode="auto">
              <a:xfrm>
                <a:off x="3130" y="2093"/>
                <a:ext cx="25" cy="22"/>
              </a:xfrm>
              <a:custGeom>
                <a:avLst/>
                <a:gdLst>
                  <a:gd name="T0" fmla="*/ 25 w 70"/>
                  <a:gd name="T1" fmla="*/ 3 h 56"/>
                  <a:gd name="T2" fmla="*/ 25 w 70"/>
                  <a:gd name="T3" fmla="*/ 18 h 56"/>
                  <a:gd name="T4" fmla="*/ 10 w 70"/>
                  <a:gd name="T5" fmla="*/ 22 h 56"/>
                  <a:gd name="T6" fmla="*/ 0 w 70"/>
                  <a:gd name="T7" fmla="*/ 17 h 56"/>
                  <a:gd name="T8" fmla="*/ 0 w 70"/>
                  <a:gd name="T9" fmla="*/ 9 h 56"/>
                  <a:gd name="T10" fmla="*/ 14 w 70"/>
                  <a:gd name="T11" fmla="*/ 0 h 56"/>
                  <a:gd name="T12" fmla="*/ 25 w 70"/>
                  <a:gd name="T13" fmla="*/ 3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56"/>
                  <a:gd name="T23" fmla="*/ 70 w 70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56">
                    <a:moveTo>
                      <a:pt x="70" y="8"/>
                    </a:moveTo>
                    <a:lnTo>
                      <a:pt x="69" y="47"/>
                    </a:lnTo>
                    <a:lnTo>
                      <a:pt x="28" y="56"/>
                    </a:lnTo>
                    <a:lnTo>
                      <a:pt x="0" y="43"/>
                    </a:lnTo>
                    <a:lnTo>
                      <a:pt x="0" y="24"/>
                    </a:lnTo>
                    <a:lnTo>
                      <a:pt x="39" y="0"/>
                    </a:ln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7" name="Freeform 10"/>
              <p:cNvSpPr>
                <a:spLocks/>
              </p:cNvSpPr>
              <p:nvPr/>
            </p:nvSpPr>
            <p:spPr bwMode="auto">
              <a:xfrm>
                <a:off x="3422" y="1140"/>
                <a:ext cx="40" cy="33"/>
              </a:xfrm>
              <a:custGeom>
                <a:avLst/>
                <a:gdLst>
                  <a:gd name="T0" fmla="*/ 36 w 113"/>
                  <a:gd name="T1" fmla="*/ 33 h 85"/>
                  <a:gd name="T2" fmla="*/ 29 w 113"/>
                  <a:gd name="T3" fmla="*/ 24 h 85"/>
                  <a:gd name="T4" fmla="*/ 7 w 113"/>
                  <a:gd name="T5" fmla="*/ 16 h 85"/>
                  <a:gd name="T6" fmla="*/ 0 w 113"/>
                  <a:gd name="T7" fmla="*/ 9 h 85"/>
                  <a:gd name="T8" fmla="*/ 4 w 113"/>
                  <a:gd name="T9" fmla="*/ 3 h 85"/>
                  <a:gd name="T10" fmla="*/ 17 w 113"/>
                  <a:gd name="T11" fmla="*/ 0 h 85"/>
                  <a:gd name="T12" fmla="*/ 36 w 113"/>
                  <a:gd name="T13" fmla="*/ 12 h 85"/>
                  <a:gd name="T14" fmla="*/ 40 w 113"/>
                  <a:gd name="T15" fmla="*/ 24 h 85"/>
                  <a:gd name="T16" fmla="*/ 36 w 113"/>
                  <a:gd name="T17" fmla="*/ 33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3"/>
                  <a:gd name="T28" fmla="*/ 0 h 85"/>
                  <a:gd name="T29" fmla="*/ 113 w 113"/>
                  <a:gd name="T30" fmla="*/ 85 h 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3" h="85">
                    <a:moveTo>
                      <a:pt x="102" y="85"/>
                    </a:moveTo>
                    <a:lnTo>
                      <a:pt x="82" y="63"/>
                    </a:lnTo>
                    <a:lnTo>
                      <a:pt x="19" y="41"/>
                    </a:lnTo>
                    <a:lnTo>
                      <a:pt x="0" y="24"/>
                    </a:lnTo>
                    <a:lnTo>
                      <a:pt x="10" y="9"/>
                    </a:lnTo>
                    <a:lnTo>
                      <a:pt x="49" y="0"/>
                    </a:lnTo>
                    <a:lnTo>
                      <a:pt x="102" y="32"/>
                    </a:lnTo>
                    <a:lnTo>
                      <a:pt x="113" y="63"/>
                    </a:lnTo>
                    <a:lnTo>
                      <a:pt x="102" y="8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2709" y="1972"/>
                <a:ext cx="14" cy="12"/>
              </a:xfrm>
              <a:custGeom>
                <a:avLst/>
                <a:gdLst>
                  <a:gd name="T0" fmla="*/ 0 w 39"/>
                  <a:gd name="T1" fmla="*/ 12 h 32"/>
                  <a:gd name="T2" fmla="*/ 0 w 39"/>
                  <a:gd name="T3" fmla="*/ 4 h 32"/>
                  <a:gd name="T4" fmla="*/ 6 w 39"/>
                  <a:gd name="T5" fmla="*/ 0 h 32"/>
                  <a:gd name="T6" fmla="*/ 10 w 39"/>
                  <a:gd name="T7" fmla="*/ 0 h 32"/>
                  <a:gd name="T8" fmla="*/ 14 w 39"/>
                  <a:gd name="T9" fmla="*/ 8 h 32"/>
                  <a:gd name="T10" fmla="*/ 10 w 39"/>
                  <a:gd name="T11" fmla="*/ 12 h 32"/>
                  <a:gd name="T12" fmla="*/ 0 w 39"/>
                  <a:gd name="T13" fmla="*/ 1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32"/>
                  <a:gd name="T23" fmla="*/ 39 w 39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32">
                    <a:moveTo>
                      <a:pt x="0" y="32"/>
                    </a:moveTo>
                    <a:lnTo>
                      <a:pt x="0" y="10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39" y="22"/>
                    </a:lnTo>
                    <a:lnTo>
                      <a:pt x="27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9" name="Freeform 12"/>
              <p:cNvSpPr>
                <a:spLocks/>
              </p:cNvSpPr>
              <p:nvPr/>
            </p:nvSpPr>
            <p:spPr bwMode="auto">
              <a:xfrm>
                <a:off x="2768" y="1956"/>
                <a:ext cx="33" cy="62"/>
              </a:xfrm>
              <a:custGeom>
                <a:avLst/>
                <a:gdLst>
                  <a:gd name="T0" fmla="*/ 0 w 95"/>
                  <a:gd name="T1" fmla="*/ 36 h 155"/>
                  <a:gd name="T2" fmla="*/ 3 w 95"/>
                  <a:gd name="T3" fmla="*/ 12 h 155"/>
                  <a:gd name="T4" fmla="*/ 5 w 95"/>
                  <a:gd name="T5" fmla="*/ 4 h 155"/>
                  <a:gd name="T6" fmla="*/ 19 w 95"/>
                  <a:gd name="T7" fmla="*/ 0 h 155"/>
                  <a:gd name="T8" fmla="*/ 28 w 95"/>
                  <a:gd name="T9" fmla="*/ 9 h 155"/>
                  <a:gd name="T10" fmla="*/ 33 w 95"/>
                  <a:gd name="T11" fmla="*/ 36 h 155"/>
                  <a:gd name="T12" fmla="*/ 28 w 95"/>
                  <a:gd name="T13" fmla="*/ 54 h 155"/>
                  <a:gd name="T14" fmla="*/ 18 w 95"/>
                  <a:gd name="T15" fmla="*/ 51 h 155"/>
                  <a:gd name="T16" fmla="*/ 12 w 95"/>
                  <a:gd name="T17" fmla="*/ 62 h 155"/>
                  <a:gd name="T18" fmla="*/ 2 w 95"/>
                  <a:gd name="T19" fmla="*/ 44 h 155"/>
                  <a:gd name="T20" fmla="*/ 0 w 95"/>
                  <a:gd name="T21" fmla="*/ 36 h 1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5"/>
                  <a:gd name="T34" fmla="*/ 0 h 155"/>
                  <a:gd name="T35" fmla="*/ 95 w 95"/>
                  <a:gd name="T36" fmla="*/ 155 h 1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5" h="155">
                    <a:moveTo>
                      <a:pt x="0" y="91"/>
                    </a:moveTo>
                    <a:lnTo>
                      <a:pt x="9" y="29"/>
                    </a:lnTo>
                    <a:lnTo>
                      <a:pt x="13" y="11"/>
                    </a:lnTo>
                    <a:lnTo>
                      <a:pt x="55" y="0"/>
                    </a:lnTo>
                    <a:lnTo>
                      <a:pt x="80" y="22"/>
                    </a:lnTo>
                    <a:lnTo>
                      <a:pt x="95" y="91"/>
                    </a:lnTo>
                    <a:lnTo>
                      <a:pt x="80" y="135"/>
                    </a:lnTo>
                    <a:lnTo>
                      <a:pt x="53" y="127"/>
                    </a:lnTo>
                    <a:lnTo>
                      <a:pt x="35" y="155"/>
                    </a:lnTo>
                    <a:lnTo>
                      <a:pt x="6" y="11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2777" y="1912"/>
                <a:ext cx="17" cy="28"/>
              </a:xfrm>
              <a:custGeom>
                <a:avLst/>
                <a:gdLst>
                  <a:gd name="T0" fmla="*/ 0 w 50"/>
                  <a:gd name="T1" fmla="*/ 16 h 73"/>
                  <a:gd name="T2" fmla="*/ 3 w 50"/>
                  <a:gd name="T3" fmla="*/ 0 h 73"/>
                  <a:gd name="T4" fmla="*/ 14 w 50"/>
                  <a:gd name="T5" fmla="*/ 0 h 73"/>
                  <a:gd name="T6" fmla="*/ 17 w 50"/>
                  <a:gd name="T7" fmla="*/ 12 h 73"/>
                  <a:gd name="T8" fmla="*/ 17 w 50"/>
                  <a:gd name="T9" fmla="*/ 16 h 73"/>
                  <a:gd name="T10" fmla="*/ 6 w 50"/>
                  <a:gd name="T11" fmla="*/ 28 h 73"/>
                  <a:gd name="T12" fmla="*/ 3 w 50"/>
                  <a:gd name="T13" fmla="*/ 28 h 73"/>
                  <a:gd name="T14" fmla="*/ 0 w 50"/>
                  <a:gd name="T15" fmla="*/ 16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0"/>
                  <a:gd name="T25" fmla="*/ 0 h 73"/>
                  <a:gd name="T26" fmla="*/ 50 w 50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0" h="73">
                    <a:moveTo>
                      <a:pt x="0" y="41"/>
                    </a:moveTo>
                    <a:lnTo>
                      <a:pt x="10" y="0"/>
                    </a:lnTo>
                    <a:lnTo>
                      <a:pt x="41" y="0"/>
                    </a:lnTo>
                    <a:lnTo>
                      <a:pt x="50" y="32"/>
                    </a:lnTo>
                    <a:lnTo>
                      <a:pt x="50" y="41"/>
                    </a:lnTo>
                    <a:lnTo>
                      <a:pt x="19" y="73"/>
                    </a:lnTo>
                    <a:lnTo>
                      <a:pt x="10" y="7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2847" y="2026"/>
                <a:ext cx="28" cy="29"/>
              </a:xfrm>
              <a:custGeom>
                <a:avLst/>
                <a:gdLst>
                  <a:gd name="T0" fmla="*/ 0 w 84"/>
                  <a:gd name="T1" fmla="*/ 5 h 75"/>
                  <a:gd name="T2" fmla="*/ 19 w 84"/>
                  <a:gd name="T3" fmla="*/ 0 h 75"/>
                  <a:gd name="T4" fmla="*/ 25 w 84"/>
                  <a:gd name="T5" fmla="*/ 0 h 75"/>
                  <a:gd name="T6" fmla="*/ 28 w 84"/>
                  <a:gd name="T7" fmla="*/ 18 h 75"/>
                  <a:gd name="T8" fmla="*/ 22 w 84"/>
                  <a:gd name="T9" fmla="*/ 29 h 75"/>
                  <a:gd name="T10" fmla="*/ 19 w 84"/>
                  <a:gd name="T11" fmla="*/ 29 h 75"/>
                  <a:gd name="T12" fmla="*/ 7 w 84"/>
                  <a:gd name="T13" fmla="*/ 26 h 75"/>
                  <a:gd name="T14" fmla="*/ 0 w 84"/>
                  <a:gd name="T15" fmla="*/ 9 h 75"/>
                  <a:gd name="T16" fmla="*/ 0 w 84"/>
                  <a:gd name="T17" fmla="*/ 5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4"/>
                  <a:gd name="T28" fmla="*/ 0 h 75"/>
                  <a:gd name="T29" fmla="*/ 84 w 84"/>
                  <a:gd name="T30" fmla="*/ 75 h 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4" h="75">
                    <a:moveTo>
                      <a:pt x="0" y="14"/>
                    </a:moveTo>
                    <a:lnTo>
                      <a:pt x="57" y="0"/>
                    </a:lnTo>
                    <a:lnTo>
                      <a:pt x="75" y="0"/>
                    </a:lnTo>
                    <a:lnTo>
                      <a:pt x="84" y="46"/>
                    </a:lnTo>
                    <a:lnTo>
                      <a:pt x="66" y="75"/>
                    </a:lnTo>
                    <a:lnTo>
                      <a:pt x="56" y="75"/>
                    </a:lnTo>
                    <a:lnTo>
                      <a:pt x="22" y="67"/>
                    </a:lnTo>
                    <a:lnTo>
                      <a:pt x="0" y="2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2899" y="1514"/>
                <a:ext cx="23" cy="26"/>
              </a:xfrm>
              <a:custGeom>
                <a:avLst/>
                <a:gdLst>
                  <a:gd name="T0" fmla="*/ 5 w 66"/>
                  <a:gd name="T1" fmla="*/ 11 h 65"/>
                  <a:gd name="T2" fmla="*/ 9 w 66"/>
                  <a:gd name="T3" fmla="*/ 2 h 65"/>
                  <a:gd name="T4" fmla="*/ 17 w 66"/>
                  <a:gd name="T5" fmla="*/ 0 h 65"/>
                  <a:gd name="T6" fmla="*/ 23 w 66"/>
                  <a:gd name="T7" fmla="*/ 6 h 65"/>
                  <a:gd name="T8" fmla="*/ 23 w 66"/>
                  <a:gd name="T9" fmla="*/ 11 h 65"/>
                  <a:gd name="T10" fmla="*/ 21 w 66"/>
                  <a:gd name="T11" fmla="*/ 19 h 65"/>
                  <a:gd name="T12" fmla="*/ 12 w 66"/>
                  <a:gd name="T13" fmla="*/ 26 h 65"/>
                  <a:gd name="T14" fmla="*/ 0 w 66"/>
                  <a:gd name="T15" fmla="*/ 19 h 65"/>
                  <a:gd name="T16" fmla="*/ 5 w 66"/>
                  <a:gd name="T17" fmla="*/ 11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5"/>
                  <a:gd name="T29" fmla="*/ 66 w 66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5">
                    <a:moveTo>
                      <a:pt x="13" y="28"/>
                    </a:moveTo>
                    <a:lnTo>
                      <a:pt x="27" y="6"/>
                    </a:lnTo>
                    <a:lnTo>
                      <a:pt x="50" y="0"/>
                    </a:lnTo>
                    <a:lnTo>
                      <a:pt x="66" y="15"/>
                    </a:lnTo>
                    <a:lnTo>
                      <a:pt x="66" y="28"/>
                    </a:lnTo>
                    <a:lnTo>
                      <a:pt x="60" y="47"/>
                    </a:lnTo>
                    <a:lnTo>
                      <a:pt x="33" y="65"/>
                    </a:lnTo>
                    <a:lnTo>
                      <a:pt x="0" y="47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2922" y="1448"/>
                <a:ext cx="7" cy="14"/>
              </a:xfrm>
              <a:custGeom>
                <a:avLst/>
                <a:gdLst>
                  <a:gd name="T0" fmla="*/ 0 w 20"/>
                  <a:gd name="T1" fmla="*/ 14 h 34"/>
                  <a:gd name="T2" fmla="*/ 0 w 20"/>
                  <a:gd name="T3" fmla="*/ 0 h 34"/>
                  <a:gd name="T4" fmla="*/ 4 w 20"/>
                  <a:gd name="T5" fmla="*/ 5 h 34"/>
                  <a:gd name="T6" fmla="*/ 7 w 20"/>
                  <a:gd name="T7" fmla="*/ 5 h 34"/>
                  <a:gd name="T8" fmla="*/ 4 w 20"/>
                  <a:gd name="T9" fmla="*/ 10 h 34"/>
                  <a:gd name="T10" fmla="*/ 0 w 20"/>
                  <a:gd name="T11" fmla="*/ 1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"/>
                  <a:gd name="T19" fmla="*/ 0 h 34"/>
                  <a:gd name="T20" fmla="*/ 20 w 20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" h="34">
                    <a:moveTo>
                      <a:pt x="0" y="34"/>
                    </a:moveTo>
                    <a:lnTo>
                      <a:pt x="0" y="0"/>
                    </a:lnTo>
                    <a:lnTo>
                      <a:pt x="12" y="13"/>
                    </a:lnTo>
                    <a:lnTo>
                      <a:pt x="20" y="13"/>
                    </a:lnTo>
                    <a:lnTo>
                      <a:pt x="12" y="2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4" name="Freeform 17"/>
              <p:cNvSpPr>
                <a:spLocks/>
              </p:cNvSpPr>
              <p:nvPr/>
            </p:nvSpPr>
            <p:spPr bwMode="auto">
              <a:xfrm>
                <a:off x="3240" y="805"/>
                <a:ext cx="53" cy="38"/>
              </a:xfrm>
              <a:custGeom>
                <a:avLst/>
                <a:gdLst>
                  <a:gd name="T0" fmla="*/ 0 w 150"/>
                  <a:gd name="T1" fmla="*/ 10 h 95"/>
                  <a:gd name="T2" fmla="*/ 14 w 150"/>
                  <a:gd name="T3" fmla="*/ 0 h 95"/>
                  <a:gd name="T4" fmla="*/ 36 w 150"/>
                  <a:gd name="T5" fmla="*/ 6 h 95"/>
                  <a:gd name="T6" fmla="*/ 49 w 150"/>
                  <a:gd name="T7" fmla="*/ 21 h 95"/>
                  <a:gd name="T8" fmla="*/ 53 w 150"/>
                  <a:gd name="T9" fmla="*/ 34 h 95"/>
                  <a:gd name="T10" fmla="*/ 50 w 150"/>
                  <a:gd name="T11" fmla="*/ 38 h 95"/>
                  <a:gd name="T12" fmla="*/ 29 w 150"/>
                  <a:gd name="T13" fmla="*/ 30 h 95"/>
                  <a:gd name="T14" fmla="*/ 14 w 150"/>
                  <a:gd name="T15" fmla="*/ 30 h 95"/>
                  <a:gd name="T16" fmla="*/ 3 w 150"/>
                  <a:gd name="T17" fmla="*/ 25 h 95"/>
                  <a:gd name="T18" fmla="*/ 3 w 150"/>
                  <a:gd name="T19" fmla="*/ 17 h 95"/>
                  <a:gd name="T20" fmla="*/ 0 w 150"/>
                  <a:gd name="T21" fmla="*/ 10 h 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0"/>
                  <a:gd name="T34" fmla="*/ 0 h 95"/>
                  <a:gd name="T35" fmla="*/ 150 w 150"/>
                  <a:gd name="T36" fmla="*/ 95 h 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0" h="95">
                    <a:moveTo>
                      <a:pt x="0" y="24"/>
                    </a:moveTo>
                    <a:lnTo>
                      <a:pt x="39" y="0"/>
                    </a:lnTo>
                    <a:lnTo>
                      <a:pt x="102" y="16"/>
                    </a:lnTo>
                    <a:lnTo>
                      <a:pt x="139" y="53"/>
                    </a:lnTo>
                    <a:lnTo>
                      <a:pt x="150" y="85"/>
                    </a:lnTo>
                    <a:lnTo>
                      <a:pt x="141" y="95"/>
                    </a:lnTo>
                    <a:lnTo>
                      <a:pt x="83" y="74"/>
                    </a:lnTo>
                    <a:lnTo>
                      <a:pt x="41" y="75"/>
                    </a:lnTo>
                    <a:lnTo>
                      <a:pt x="8" y="63"/>
                    </a:lnTo>
                    <a:lnTo>
                      <a:pt x="8" y="4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5" name="Freeform 18"/>
              <p:cNvSpPr>
                <a:spLocks/>
              </p:cNvSpPr>
              <p:nvPr/>
            </p:nvSpPr>
            <p:spPr bwMode="auto">
              <a:xfrm>
                <a:off x="3310" y="3101"/>
                <a:ext cx="16" cy="14"/>
              </a:xfrm>
              <a:custGeom>
                <a:avLst/>
                <a:gdLst>
                  <a:gd name="T0" fmla="*/ 0 w 49"/>
                  <a:gd name="T1" fmla="*/ 8 h 36"/>
                  <a:gd name="T2" fmla="*/ 3 w 49"/>
                  <a:gd name="T3" fmla="*/ 0 h 36"/>
                  <a:gd name="T4" fmla="*/ 16 w 49"/>
                  <a:gd name="T5" fmla="*/ 1 h 36"/>
                  <a:gd name="T6" fmla="*/ 16 w 49"/>
                  <a:gd name="T7" fmla="*/ 3 h 36"/>
                  <a:gd name="T8" fmla="*/ 12 w 49"/>
                  <a:gd name="T9" fmla="*/ 8 h 36"/>
                  <a:gd name="T10" fmla="*/ 6 w 49"/>
                  <a:gd name="T11" fmla="*/ 14 h 36"/>
                  <a:gd name="T12" fmla="*/ 0 w 49"/>
                  <a:gd name="T13" fmla="*/ 8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9"/>
                  <a:gd name="T22" fmla="*/ 0 h 36"/>
                  <a:gd name="T23" fmla="*/ 49 w 49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9" h="36">
                    <a:moveTo>
                      <a:pt x="0" y="20"/>
                    </a:moveTo>
                    <a:lnTo>
                      <a:pt x="10" y="0"/>
                    </a:lnTo>
                    <a:lnTo>
                      <a:pt x="49" y="2"/>
                    </a:lnTo>
                    <a:lnTo>
                      <a:pt x="49" y="8"/>
                    </a:lnTo>
                    <a:lnTo>
                      <a:pt x="36" y="20"/>
                    </a:lnTo>
                    <a:lnTo>
                      <a:pt x="19" y="3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3293" y="3111"/>
                <a:ext cx="122" cy="290"/>
              </a:xfrm>
              <a:custGeom>
                <a:avLst/>
                <a:gdLst>
                  <a:gd name="T0" fmla="*/ 0 w 347"/>
                  <a:gd name="T1" fmla="*/ 241 h 734"/>
                  <a:gd name="T2" fmla="*/ 0 w 347"/>
                  <a:gd name="T3" fmla="*/ 205 h 734"/>
                  <a:gd name="T4" fmla="*/ 11 w 347"/>
                  <a:gd name="T5" fmla="*/ 181 h 734"/>
                  <a:gd name="T6" fmla="*/ 14 w 347"/>
                  <a:gd name="T7" fmla="*/ 159 h 734"/>
                  <a:gd name="T8" fmla="*/ 16 w 347"/>
                  <a:gd name="T9" fmla="*/ 125 h 734"/>
                  <a:gd name="T10" fmla="*/ 21 w 347"/>
                  <a:gd name="T11" fmla="*/ 100 h 734"/>
                  <a:gd name="T12" fmla="*/ 27 w 347"/>
                  <a:gd name="T13" fmla="*/ 94 h 734"/>
                  <a:gd name="T14" fmla="*/ 42 w 347"/>
                  <a:gd name="T15" fmla="*/ 81 h 734"/>
                  <a:gd name="T16" fmla="*/ 60 w 347"/>
                  <a:gd name="T17" fmla="*/ 76 h 734"/>
                  <a:gd name="T18" fmla="*/ 71 w 347"/>
                  <a:gd name="T19" fmla="*/ 63 h 734"/>
                  <a:gd name="T20" fmla="*/ 83 w 347"/>
                  <a:gd name="T21" fmla="*/ 26 h 734"/>
                  <a:gd name="T22" fmla="*/ 100 w 347"/>
                  <a:gd name="T23" fmla="*/ 0 h 734"/>
                  <a:gd name="T24" fmla="*/ 108 w 347"/>
                  <a:gd name="T25" fmla="*/ 9 h 734"/>
                  <a:gd name="T26" fmla="*/ 117 w 347"/>
                  <a:gd name="T27" fmla="*/ 40 h 734"/>
                  <a:gd name="T28" fmla="*/ 118 w 347"/>
                  <a:gd name="T29" fmla="*/ 51 h 734"/>
                  <a:gd name="T30" fmla="*/ 122 w 347"/>
                  <a:gd name="T31" fmla="*/ 79 h 734"/>
                  <a:gd name="T32" fmla="*/ 111 w 347"/>
                  <a:gd name="T33" fmla="*/ 73 h 734"/>
                  <a:gd name="T34" fmla="*/ 113 w 347"/>
                  <a:gd name="T35" fmla="*/ 103 h 734"/>
                  <a:gd name="T36" fmla="*/ 103 w 347"/>
                  <a:gd name="T37" fmla="*/ 137 h 734"/>
                  <a:gd name="T38" fmla="*/ 86 w 347"/>
                  <a:gd name="T39" fmla="*/ 190 h 734"/>
                  <a:gd name="T40" fmla="*/ 83 w 347"/>
                  <a:gd name="T41" fmla="*/ 226 h 734"/>
                  <a:gd name="T42" fmla="*/ 75 w 347"/>
                  <a:gd name="T43" fmla="*/ 253 h 734"/>
                  <a:gd name="T44" fmla="*/ 63 w 347"/>
                  <a:gd name="T45" fmla="*/ 277 h 734"/>
                  <a:gd name="T46" fmla="*/ 58 w 347"/>
                  <a:gd name="T47" fmla="*/ 285 h 734"/>
                  <a:gd name="T48" fmla="*/ 15 w 347"/>
                  <a:gd name="T49" fmla="*/ 290 h 734"/>
                  <a:gd name="T50" fmla="*/ 4 w 347"/>
                  <a:gd name="T51" fmla="*/ 282 h 734"/>
                  <a:gd name="T52" fmla="*/ 4 w 347"/>
                  <a:gd name="T53" fmla="*/ 245 h 734"/>
                  <a:gd name="T54" fmla="*/ 0 w 347"/>
                  <a:gd name="T55" fmla="*/ 241 h 7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47"/>
                  <a:gd name="T85" fmla="*/ 0 h 734"/>
                  <a:gd name="T86" fmla="*/ 347 w 347"/>
                  <a:gd name="T87" fmla="*/ 734 h 73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47" h="734">
                    <a:moveTo>
                      <a:pt x="0" y="609"/>
                    </a:moveTo>
                    <a:lnTo>
                      <a:pt x="0" y="519"/>
                    </a:lnTo>
                    <a:lnTo>
                      <a:pt x="31" y="458"/>
                    </a:lnTo>
                    <a:lnTo>
                      <a:pt x="40" y="402"/>
                    </a:lnTo>
                    <a:lnTo>
                      <a:pt x="46" y="316"/>
                    </a:lnTo>
                    <a:lnTo>
                      <a:pt x="61" y="253"/>
                    </a:lnTo>
                    <a:lnTo>
                      <a:pt x="77" y="237"/>
                    </a:lnTo>
                    <a:lnTo>
                      <a:pt x="119" y="205"/>
                    </a:lnTo>
                    <a:lnTo>
                      <a:pt x="171" y="193"/>
                    </a:lnTo>
                    <a:lnTo>
                      <a:pt x="203" y="160"/>
                    </a:lnTo>
                    <a:lnTo>
                      <a:pt x="235" y="66"/>
                    </a:lnTo>
                    <a:lnTo>
                      <a:pt x="284" y="0"/>
                    </a:lnTo>
                    <a:lnTo>
                      <a:pt x="306" y="24"/>
                    </a:lnTo>
                    <a:lnTo>
                      <a:pt x="332" y="100"/>
                    </a:lnTo>
                    <a:lnTo>
                      <a:pt x="335" y="128"/>
                    </a:lnTo>
                    <a:lnTo>
                      <a:pt x="347" y="201"/>
                    </a:lnTo>
                    <a:lnTo>
                      <a:pt x="315" y="184"/>
                    </a:lnTo>
                    <a:lnTo>
                      <a:pt x="320" y="261"/>
                    </a:lnTo>
                    <a:lnTo>
                      <a:pt x="293" y="346"/>
                    </a:lnTo>
                    <a:lnTo>
                      <a:pt x="245" y="480"/>
                    </a:lnTo>
                    <a:lnTo>
                      <a:pt x="235" y="573"/>
                    </a:lnTo>
                    <a:lnTo>
                      <a:pt x="213" y="641"/>
                    </a:lnTo>
                    <a:lnTo>
                      <a:pt x="180" y="702"/>
                    </a:lnTo>
                    <a:lnTo>
                      <a:pt x="165" y="722"/>
                    </a:lnTo>
                    <a:lnTo>
                      <a:pt x="42" y="734"/>
                    </a:lnTo>
                    <a:lnTo>
                      <a:pt x="12" y="714"/>
                    </a:lnTo>
                    <a:lnTo>
                      <a:pt x="12" y="619"/>
                    </a:lnTo>
                    <a:lnTo>
                      <a:pt x="0" y="60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>
                <a:off x="3298" y="1169"/>
                <a:ext cx="28" cy="34"/>
              </a:xfrm>
              <a:custGeom>
                <a:avLst/>
                <a:gdLst>
                  <a:gd name="T0" fmla="*/ 1 w 81"/>
                  <a:gd name="T1" fmla="*/ 26 h 85"/>
                  <a:gd name="T2" fmla="*/ 7 w 81"/>
                  <a:gd name="T3" fmla="*/ 5 h 85"/>
                  <a:gd name="T4" fmla="*/ 24 w 81"/>
                  <a:gd name="T5" fmla="*/ 0 h 85"/>
                  <a:gd name="T6" fmla="*/ 28 w 81"/>
                  <a:gd name="T7" fmla="*/ 4 h 85"/>
                  <a:gd name="T8" fmla="*/ 27 w 81"/>
                  <a:gd name="T9" fmla="*/ 19 h 85"/>
                  <a:gd name="T10" fmla="*/ 16 w 81"/>
                  <a:gd name="T11" fmla="*/ 32 h 85"/>
                  <a:gd name="T12" fmla="*/ 7 w 81"/>
                  <a:gd name="T13" fmla="*/ 34 h 85"/>
                  <a:gd name="T14" fmla="*/ 0 w 81"/>
                  <a:gd name="T15" fmla="*/ 29 h 85"/>
                  <a:gd name="T16" fmla="*/ 1 w 81"/>
                  <a:gd name="T17" fmla="*/ 26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85"/>
                  <a:gd name="T29" fmla="*/ 81 w 81"/>
                  <a:gd name="T30" fmla="*/ 85 h 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85">
                    <a:moveTo>
                      <a:pt x="3" y="65"/>
                    </a:moveTo>
                    <a:lnTo>
                      <a:pt x="21" y="12"/>
                    </a:lnTo>
                    <a:lnTo>
                      <a:pt x="70" y="0"/>
                    </a:lnTo>
                    <a:lnTo>
                      <a:pt x="81" y="9"/>
                    </a:lnTo>
                    <a:lnTo>
                      <a:pt x="78" y="47"/>
                    </a:lnTo>
                    <a:lnTo>
                      <a:pt x="47" y="79"/>
                    </a:lnTo>
                    <a:lnTo>
                      <a:pt x="19" y="85"/>
                    </a:lnTo>
                    <a:lnTo>
                      <a:pt x="0" y="73"/>
                    </a:lnTo>
                    <a:lnTo>
                      <a:pt x="3" y="6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3319" y="3117"/>
                <a:ext cx="12" cy="21"/>
              </a:xfrm>
              <a:custGeom>
                <a:avLst/>
                <a:gdLst>
                  <a:gd name="T0" fmla="*/ 0 w 38"/>
                  <a:gd name="T1" fmla="*/ 16 h 54"/>
                  <a:gd name="T2" fmla="*/ 2 w 38"/>
                  <a:gd name="T3" fmla="*/ 7 h 54"/>
                  <a:gd name="T4" fmla="*/ 5 w 38"/>
                  <a:gd name="T5" fmla="*/ 0 h 54"/>
                  <a:gd name="T6" fmla="*/ 9 w 38"/>
                  <a:gd name="T7" fmla="*/ 0 h 54"/>
                  <a:gd name="T8" fmla="*/ 12 w 38"/>
                  <a:gd name="T9" fmla="*/ 4 h 54"/>
                  <a:gd name="T10" fmla="*/ 9 w 38"/>
                  <a:gd name="T11" fmla="*/ 11 h 54"/>
                  <a:gd name="T12" fmla="*/ 9 w 38"/>
                  <a:gd name="T13" fmla="*/ 13 h 54"/>
                  <a:gd name="T14" fmla="*/ 9 w 38"/>
                  <a:gd name="T15" fmla="*/ 18 h 54"/>
                  <a:gd name="T16" fmla="*/ 5 w 38"/>
                  <a:gd name="T17" fmla="*/ 21 h 54"/>
                  <a:gd name="T18" fmla="*/ 0 w 38"/>
                  <a:gd name="T19" fmla="*/ 21 h 54"/>
                  <a:gd name="T20" fmla="*/ 0 w 38"/>
                  <a:gd name="T21" fmla="*/ 16 h 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8"/>
                  <a:gd name="T34" fmla="*/ 0 h 54"/>
                  <a:gd name="T35" fmla="*/ 38 w 38"/>
                  <a:gd name="T36" fmla="*/ 54 h 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8" h="54">
                    <a:moveTo>
                      <a:pt x="0" y="42"/>
                    </a:moveTo>
                    <a:lnTo>
                      <a:pt x="5" y="18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38" y="10"/>
                    </a:lnTo>
                    <a:lnTo>
                      <a:pt x="30" y="28"/>
                    </a:lnTo>
                    <a:lnTo>
                      <a:pt x="27" y="34"/>
                    </a:lnTo>
                    <a:lnTo>
                      <a:pt x="27" y="47"/>
                    </a:lnTo>
                    <a:lnTo>
                      <a:pt x="15" y="54"/>
                    </a:lnTo>
                    <a:lnTo>
                      <a:pt x="0" y="5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9" name="Freeform 22"/>
              <p:cNvSpPr>
                <a:spLocks/>
              </p:cNvSpPr>
              <p:nvPr/>
            </p:nvSpPr>
            <p:spPr bwMode="auto">
              <a:xfrm>
                <a:off x="3308" y="823"/>
                <a:ext cx="14" cy="16"/>
              </a:xfrm>
              <a:custGeom>
                <a:avLst/>
                <a:gdLst>
                  <a:gd name="T0" fmla="*/ 1 w 39"/>
                  <a:gd name="T1" fmla="*/ 12 h 39"/>
                  <a:gd name="T2" fmla="*/ 1 w 39"/>
                  <a:gd name="T3" fmla="*/ 3 h 39"/>
                  <a:gd name="T4" fmla="*/ 7 w 39"/>
                  <a:gd name="T5" fmla="*/ 0 h 39"/>
                  <a:gd name="T6" fmla="*/ 14 w 39"/>
                  <a:gd name="T7" fmla="*/ 9 h 39"/>
                  <a:gd name="T8" fmla="*/ 12 w 39"/>
                  <a:gd name="T9" fmla="*/ 12 h 39"/>
                  <a:gd name="T10" fmla="*/ 0 w 39"/>
                  <a:gd name="T11" fmla="*/ 16 h 39"/>
                  <a:gd name="T12" fmla="*/ 1 w 39"/>
                  <a:gd name="T13" fmla="*/ 12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39"/>
                  <a:gd name="T23" fmla="*/ 39 w 39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39">
                    <a:moveTo>
                      <a:pt x="2" y="29"/>
                    </a:moveTo>
                    <a:lnTo>
                      <a:pt x="2" y="7"/>
                    </a:lnTo>
                    <a:lnTo>
                      <a:pt x="19" y="0"/>
                    </a:lnTo>
                    <a:lnTo>
                      <a:pt x="39" y="21"/>
                    </a:lnTo>
                    <a:lnTo>
                      <a:pt x="33" y="29"/>
                    </a:lnTo>
                    <a:lnTo>
                      <a:pt x="0" y="39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auto">
              <a:xfrm>
                <a:off x="3335" y="3099"/>
                <a:ext cx="10" cy="10"/>
              </a:xfrm>
              <a:custGeom>
                <a:avLst/>
                <a:gdLst>
                  <a:gd name="T0" fmla="*/ 0 w 32"/>
                  <a:gd name="T1" fmla="*/ 6 h 23"/>
                  <a:gd name="T2" fmla="*/ 3 w 32"/>
                  <a:gd name="T3" fmla="*/ 0 h 23"/>
                  <a:gd name="T4" fmla="*/ 10 w 32"/>
                  <a:gd name="T5" fmla="*/ 0 h 23"/>
                  <a:gd name="T6" fmla="*/ 10 w 32"/>
                  <a:gd name="T7" fmla="*/ 8 h 23"/>
                  <a:gd name="T8" fmla="*/ 10 w 32"/>
                  <a:gd name="T9" fmla="*/ 10 h 23"/>
                  <a:gd name="T10" fmla="*/ 3 w 32"/>
                  <a:gd name="T11" fmla="*/ 10 h 23"/>
                  <a:gd name="T12" fmla="*/ 0 w 32"/>
                  <a:gd name="T13" fmla="*/ 6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3"/>
                  <a:gd name="T23" fmla="*/ 32 w 3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3">
                    <a:moveTo>
                      <a:pt x="0" y="13"/>
                    </a:moveTo>
                    <a:lnTo>
                      <a:pt x="9" y="0"/>
                    </a:lnTo>
                    <a:lnTo>
                      <a:pt x="31" y="0"/>
                    </a:lnTo>
                    <a:lnTo>
                      <a:pt x="32" y="19"/>
                    </a:lnTo>
                    <a:lnTo>
                      <a:pt x="31" y="23"/>
                    </a:lnTo>
                    <a:lnTo>
                      <a:pt x="9" y="2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1" name="Freeform 24"/>
              <p:cNvSpPr>
                <a:spLocks/>
              </p:cNvSpPr>
              <p:nvPr/>
            </p:nvSpPr>
            <p:spPr bwMode="auto">
              <a:xfrm>
                <a:off x="3340" y="3121"/>
                <a:ext cx="21" cy="13"/>
              </a:xfrm>
              <a:custGeom>
                <a:avLst/>
                <a:gdLst>
                  <a:gd name="T0" fmla="*/ 0 w 59"/>
                  <a:gd name="T1" fmla="*/ 5 h 38"/>
                  <a:gd name="T2" fmla="*/ 7 w 59"/>
                  <a:gd name="T3" fmla="*/ 1 h 38"/>
                  <a:gd name="T4" fmla="*/ 17 w 59"/>
                  <a:gd name="T5" fmla="*/ 0 h 38"/>
                  <a:gd name="T6" fmla="*/ 21 w 59"/>
                  <a:gd name="T7" fmla="*/ 5 h 38"/>
                  <a:gd name="T8" fmla="*/ 19 w 59"/>
                  <a:gd name="T9" fmla="*/ 12 h 38"/>
                  <a:gd name="T10" fmla="*/ 10 w 59"/>
                  <a:gd name="T11" fmla="*/ 13 h 38"/>
                  <a:gd name="T12" fmla="*/ 0 w 59"/>
                  <a:gd name="T13" fmla="*/ 5 h 38"/>
                  <a:gd name="T14" fmla="*/ 0 w 59"/>
                  <a:gd name="T15" fmla="*/ 5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"/>
                  <a:gd name="T25" fmla="*/ 0 h 38"/>
                  <a:gd name="T26" fmla="*/ 59 w 59"/>
                  <a:gd name="T27" fmla="*/ 38 h 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" h="38">
                    <a:moveTo>
                      <a:pt x="1" y="15"/>
                    </a:moveTo>
                    <a:lnTo>
                      <a:pt x="21" y="4"/>
                    </a:lnTo>
                    <a:lnTo>
                      <a:pt x="48" y="0"/>
                    </a:lnTo>
                    <a:lnTo>
                      <a:pt x="59" y="15"/>
                    </a:lnTo>
                    <a:lnTo>
                      <a:pt x="53" y="36"/>
                    </a:lnTo>
                    <a:lnTo>
                      <a:pt x="28" y="38"/>
                    </a:lnTo>
                    <a:lnTo>
                      <a:pt x="0" y="15"/>
                    </a:ln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>
                <a:off x="3366" y="946"/>
                <a:ext cx="182" cy="110"/>
              </a:xfrm>
              <a:custGeom>
                <a:avLst/>
                <a:gdLst>
                  <a:gd name="T0" fmla="*/ 12 w 519"/>
                  <a:gd name="T1" fmla="*/ 106 h 273"/>
                  <a:gd name="T2" fmla="*/ 0 w 519"/>
                  <a:gd name="T3" fmla="*/ 98 h 273"/>
                  <a:gd name="T4" fmla="*/ 13 w 519"/>
                  <a:gd name="T5" fmla="*/ 87 h 273"/>
                  <a:gd name="T6" fmla="*/ 29 w 519"/>
                  <a:gd name="T7" fmla="*/ 54 h 273"/>
                  <a:gd name="T8" fmla="*/ 46 w 519"/>
                  <a:gd name="T9" fmla="*/ 46 h 273"/>
                  <a:gd name="T10" fmla="*/ 58 w 519"/>
                  <a:gd name="T11" fmla="*/ 41 h 273"/>
                  <a:gd name="T12" fmla="*/ 101 w 519"/>
                  <a:gd name="T13" fmla="*/ 24 h 273"/>
                  <a:gd name="T14" fmla="*/ 122 w 519"/>
                  <a:gd name="T15" fmla="*/ 21 h 273"/>
                  <a:gd name="T16" fmla="*/ 147 w 519"/>
                  <a:gd name="T17" fmla="*/ 7 h 273"/>
                  <a:gd name="T18" fmla="*/ 161 w 519"/>
                  <a:gd name="T19" fmla="*/ 0 h 273"/>
                  <a:gd name="T20" fmla="*/ 182 w 519"/>
                  <a:gd name="T21" fmla="*/ 2 h 273"/>
                  <a:gd name="T22" fmla="*/ 180 w 519"/>
                  <a:gd name="T23" fmla="*/ 14 h 273"/>
                  <a:gd name="T24" fmla="*/ 171 w 519"/>
                  <a:gd name="T25" fmla="*/ 21 h 273"/>
                  <a:gd name="T26" fmla="*/ 149 w 519"/>
                  <a:gd name="T27" fmla="*/ 37 h 273"/>
                  <a:gd name="T28" fmla="*/ 124 w 519"/>
                  <a:gd name="T29" fmla="*/ 48 h 273"/>
                  <a:gd name="T30" fmla="*/ 101 w 519"/>
                  <a:gd name="T31" fmla="*/ 58 h 273"/>
                  <a:gd name="T32" fmla="*/ 69 w 519"/>
                  <a:gd name="T33" fmla="*/ 79 h 273"/>
                  <a:gd name="T34" fmla="*/ 56 w 519"/>
                  <a:gd name="T35" fmla="*/ 96 h 273"/>
                  <a:gd name="T36" fmla="*/ 47 w 519"/>
                  <a:gd name="T37" fmla="*/ 100 h 273"/>
                  <a:gd name="T38" fmla="*/ 35 w 519"/>
                  <a:gd name="T39" fmla="*/ 102 h 273"/>
                  <a:gd name="T40" fmla="*/ 15 w 519"/>
                  <a:gd name="T41" fmla="*/ 110 h 273"/>
                  <a:gd name="T42" fmla="*/ 12 w 519"/>
                  <a:gd name="T43" fmla="*/ 106 h 27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9"/>
                  <a:gd name="T67" fmla="*/ 0 h 273"/>
                  <a:gd name="T68" fmla="*/ 519 w 519"/>
                  <a:gd name="T69" fmla="*/ 273 h 27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9" h="273">
                    <a:moveTo>
                      <a:pt x="33" y="264"/>
                    </a:moveTo>
                    <a:lnTo>
                      <a:pt x="0" y="242"/>
                    </a:lnTo>
                    <a:lnTo>
                      <a:pt x="36" y="217"/>
                    </a:lnTo>
                    <a:lnTo>
                      <a:pt x="83" y="134"/>
                    </a:lnTo>
                    <a:lnTo>
                      <a:pt x="130" y="115"/>
                    </a:lnTo>
                    <a:lnTo>
                      <a:pt x="165" y="102"/>
                    </a:lnTo>
                    <a:lnTo>
                      <a:pt x="288" y="59"/>
                    </a:lnTo>
                    <a:lnTo>
                      <a:pt x="348" y="52"/>
                    </a:lnTo>
                    <a:lnTo>
                      <a:pt x="419" y="17"/>
                    </a:lnTo>
                    <a:lnTo>
                      <a:pt x="458" y="0"/>
                    </a:lnTo>
                    <a:lnTo>
                      <a:pt x="519" y="5"/>
                    </a:lnTo>
                    <a:lnTo>
                      <a:pt x="512" y="34"/>
                    </a:lnTo>
                    <a:lnTo>
                      <a:pt x="489" y="52"/>
                    </a:lnTo>
                    <a:lnTo>
                      <a:pt x="425" y="93"/>
                    </a:lnTo>
                    <a:lnTo>
                      <a:pt x="354" y="118"/>
                    </a:lnTo>
                    <a:lnTo>
                      <a:pt x="288" y="144"/>
                    </a:lnTo>
                    <a:lnTo>
                      <a:pt x="196" y="195"/>
                    </a:lnTo>
                    <a:lnTo>
                      <a:pt x="160" y="238"/>
                    </a:lnTo>
                    <a:lnTo>
                      <a:pt x="135" y="247"/>
                    </a:lnTo>
                    <a:lnTo>
                      <a:pt x="100" y="252"/>
                    </a:lnTo>
                    <a:lnTo>
                      <a:pt x="42" y="273"/>
                    </a:lnTo>
                    <a:lnTo>
                      <a:pt x="33" y="26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3" name="Freeform 26"/>
              <p:cNvSpPr>
                <a:spLocks/>
              </p:cNvSpPr>
              <p:nvPr/>
            </p:nvSpPr>
            <p:spPr bwMode="auto">
              <a:xfrm>
                <a:off x="3333" y="799"/>
                <a:ext cx="12" cy="12"/>
              </a:xfrm>
              <a:custGeom>
                <a:avLst/>
                <a:gdLst>
                  <a:gd name="T0" fmla="*/ 8 w 37"/>
                  <a:gd name="T1" fmla="*/ 4 h 30"/>
                  <a:gd name="T2" fmla="*/ 0 w 37"/>
                  <a:gd name="T3" fmla="*/ 10 h 30"/>
                  <a:gd name="T4" fmla="*/ 12 w 37"/>
                  <a:gd name="T5" fmla="*/ 12 h 30"/>
                  <a:gd name="T6" fmla="*/ 8 w 37"/>
                  <a:gd name="T7" fmla="*/ 0 h 30"/>
                  <a:gd name="T8" fmla="*/ 8 w 37"/>
                  <a:gd name="T9" fmla="*/ 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0"/>
                  <a:gd name="T17" fmla="*/ 37 w 37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0">
                    <a:moveTo>
                      <a:pt x="25" y="10"/>
                    </a:moveTo>
                    <a:lnTo>
                      <a:pt x="0" y="26"/>
                    </a:lnTo>
                    <a:lnTo>
                      <a:pt x="37" y="30"/>
                    </a:lnTo>
                    <a:lnTo>
                      <a:pt x="25" y="0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4" name="Freeform 27"/>
              <p:cNvSpPr>
                <a:spLocks/>
              </p:cNvSpPr>
              <p:nvPr/>
            </p:nvSpPr>
            <p:spPr bwMode="auto">
              <a:xfrm>
                <a:off x="3336" y="821"/>
                <a:ext cx="6" cy="8"/>
              </a:xfrm>
              <a:custGeom>
                <a:avLst/>
                <a:gdLst>
                  <a:gd name="T0" fmla="*/ 1 w 17"/>
                  <a:gd name="T1" fmla="*/ 8 h 22"/>
                  <a:gd name="T2" fmla="*/ 0 w 17"/>
                  <a:gd name="T3" fmla="*/ 0 h 22"/>
                  <a:gd name="T4" fmla="*/ 6 w 17"/>
                  <a:gd name="T5" fmla="*/ 4 h 22"/>
                  <a:gd name="T6" fmla="*/ 1 w 17"/>
                  <a:gd name="T7" fmla="*/ 8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2"/>
                  <a:gd name="T14" fmla="*/ 17 w 17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2">
                    <a:moveTo>
                      <a:pt x="4" y="22"/>
                    </a:moveTo>
                    <a:lnTo>
                      <a:pt x="0" y="0"/>
                    </a:lnTo>
                    <a:lnTo>
                      <a:pt x="17" y="12"/>
                    </a:lnTo>
                    <a:lnTo>
                      <a:pt x="4" y="2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5" name="Freeform 28"/>
              <p:cNvSpPr>
                <a:spLocks/>
              </p:cNvSpPr>
              <p:nvPr/>
            </p:nvSpPr>
            <p:spPr bwMode="auto">
              <a:xfrm>
                <a:off x="3352" y="779"/>
                <a:ext cx="12" cy="12"/>
              </a:xfrm>
              <a:custGeom>
                <a:avLst/>
                <a:gdLst>
                  <a:gd name="T0" fmla="*/ 0 w 34"/>
                  <a:gd name="T1" fmla="*/ 10 h 30"/>
                  <a:gd name="T2" fmla="*/ 9 w 34"/>
                  <a:gd name="T3" fmla="*/ 0 h 30"/>
                  <a:gd name="T4" fmla="*/ 12 w 34"/>
                  <a:gd name="T5" fmla="*/ 12 h 30"/>
                  <a:gd name="T6" fmla="*/ 0 w 34"/>
                  <a:gd name="T7" fmla="*/ 1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30"/>
                  <a:gd name="T14" fmla="*/ 34 w 34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30">
                    <a:moveTo>
                      <a:pt x="0" y="24"/>
                    </a:moveTo>
                    <a:lnTo>
                      <a:pt x="25" y="0"/>
                    </a:lnTo>
                    <a:lnTo>
                      <a:pt x="34" y="3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6" name="Freeform 29"/>
              <p:cNvSpPr>
                <a:spLocks/>
              </p:cNvSpPr>
              <p:nvPr/>
            </p:nvSpPr>
            <p:spPr bwMode="auto">
              <a:xfrm>
                <a:off x="3361" y="825"/>
                <a:ext cx="12" cy="22"/>
              </a:xfrm>
              <a:custGeom>
                <a:avLst/>
                <a:gdLst>
                  <a:gd name="T0" fmla="*/ 0 w 31"/>
                  <a:gd name="T1" fmla="*/ 17 h 55"/>
                  <a:gd name="T2" fmla="*/ 0 w 31"/>
                  <a:gd name="T3" fmla="*/ 0 h 55"/>
                  <a:gd name="T4" fmla="*/ 3 w 31"/>
                  <a:gd name="T5" fmla="*/ 0 h 55"/>
                  <a:gd name="T6" fmla="*/ 8 w 31"/>
                  <a:gd name="T7" fmla="*/ 5 h 55"/>
                  <a:gd name="T8" fmla="*/ 12 w 31"/>
                  <a:gd name="T9" fmla="*/ 13 h 55"/>
                  <a:gd name="T10" fmla="*/ 3 w 31"/>
                  <a:gd name="T11" fmla="*/ 22 h 55"/>
                  <a:gd name="T12" fmla="*/ 0 w 31"/>
                  <a:gd name="T13" fmla="*/ 17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55"/>
                  <a:gd name="T23" fmla="*/ 31 w 31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55">
                    <a:moveTo>
                      <a:pt x="0" y="42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1" y="13"/>
                    </a:lnTo>
                    <a:lnTo>
                      <a:pt x="31" y="32"/>
                    </a:lnTo>
                    <a:lnTo>
                      <a:pt x="9" y="55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7" name="Freeform 30"/>
              <p:cNvSpPr>
                <a:spLocks/>
              </p:cNvSpPr>
              <p:nvPr/>
            </p:nvSpPr>
            <p:spPr bwMode="auto">
              <a:xfrm>
                <a:off x="3385" y="799"/>
                <a:ext cx="55" cy="42"/>
              </a:xfrm>
              <a:custGeom>
                <a:avLst/>
                <a:gdLst>
                  <a:gd name="T0" fmla="*/ 9 w 157"/>
                  <a:gd name="T1" fmla="*/ 42 h 104"/>
                  <a:gd name="T2" fmla="*/ 0 w 157"/>
                  <a:gd name="T3" fmla="*/ 27 h 104"/>
                  <a:gd name="T4" fmla="*/ 11 w 157"/>
                  <a:gd name="T5" fmla="*/ 12 h 104"/>
                  <a:gd name="T6" fmla="*/ 35 w 157"/>
                  <a:gd name="T7" fmla="*/ 0 h 104"/>
                  <a:gd name="T8" fmla="*/ 48 w 157"/>
                  <a:gd name="T9" fmla="*/ 0 h 104"/>
                  <a:gd name="T10" fmla="*/ 55 w 157"/>
                  <a:gd name="T11" fmla="*/ 6 h 104"/>
                  <a:gd name="T12" fmla="*/ 55 w 157"/>
                  <a:gd name="T13" fmla="*/ 19 h 104"/>
                  <a:gd name="T14" fmla="*/ 48 w 157"/>
                  <a:gd name="T15" fmla="*/ 27 h 104"/>
                  <a:gd name="T16" fmla="*/ 30 w 157"/>
                  <a:gd name="T17" fmla="*/ 32 h 104"/>
                  <a:gd name="T18" fmla="*/ 15 w 157"/>
                  <a:gd name="T19" fmla="*/ 39 h 104"/>
                  <a:gd name="T20" fmla="*/ 9 w 157"/>
                  <a:gd name="T21" fmla="*/ 42 h 1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7"/>
                  <a:gd name="T34" fmla="*/ 0 h 104"/>
                  <a:gd name="T35" fmla="*/ 157 w 157"/>
                  <a:gd name="T36" fmla="*/ 104 h 10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7" h="104">
                    <a:moveTo>
                      <a:pt x="26" y="104"/>
                    </a:moveTo>
                    <a:lnTo>
                      <a:pt x="0" y="67"/>
                    </a:lnTo>
                    <a:lnTo>
                      <a:pt x="30" y="30"/>
                    </a:lnTo>
                    <a:lnTo>
                      <a:pt x="100" y="0"/>
                    </a:lnTo>
                    <a:lnTo>
                      <a:pt x="138" y="0"/>
                    </a:lnTo>
                    <a:lnTo>
                      <a:pt x="157" y="14"/>
                    </a:lnTo>
                    <a:lnTo>
                      <a:pt x="157" y="46"/>
                    </a:lnTo>
                    <a:lnTo>
                      <a:pt x="137" y="67"/>
                    </a:lnTo>
                    <a:lnTo>
                      <a:pt x="85" y="80"/>
                    </a:lnTo>
                    <a:lnTo>
                      <a:pt x="43" y="96"/>
                    </a:lnTo>
                    <a:lnTo>
                      <a:pt x="26" y="10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8" name="Freeform 31"/>
              <p:cNvSpPr>
                <a:spLocks/>
              </p:cNvSpPr>
              <p:nvPr/>
            </p:nvSpPr>
            <p:spPr bwMode="auto">
              <a:xfrm>
                <a:off x="3448" y="783"/>
                <a:ext cx="27" cy="26"/>
              </a:xfrm>
              <a:custGeom>
                <a:avLst/>
                <a:gdLst>
                  <a:gd name="T0" fmla="*/ 4 w 75"/>
                  <a:gd name="T1" fmla="*/ 20 h 61"/>
                  <a:gd name="T2" fmla="*/ 13 w 75"/>
                  <a:gd name="T3" fmla="*/ 14 h 61"/>
                  <a:gd name="T4" fmla="*/ 21 w 75"/>
                  <a:gd name="T5" fmla="*/ 0 h 61"/>
                  <a:gd name="T6" fmla="*/ 27 w 75"/>
                  <a:gd name="T7" fmla="*/ 8 h 61"/>
                  <a:gd name="T8" fmla="*/ 26 w 75"/>
                  <a:gd name="T9" fmla="*/ 20 h 61"/>
                  <a:gd name="T10" fmla="*/ 14 w 75"/>
                  <a:gd name="T11" fmla="*/ 26 h 61"/>
                  <a:gd name="T12" fmla="*/ 0 w 75"/>
                  <a:gd name="T13" fmla="*/ 23 h 61"/>
                  <a:gd name="T14" fmla="*/ 4 w 75"/>
                  <a:gd name="T15" fmla="*/ 20 h 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5"/>
                  <a:gd name="T25" fmla="*/ 0 h 61"/>
                  <a:gd name="T26" fmla="*/ 75 w 75"/>
                  <a:gd name="T27" fmla="*/ 61 h 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5" h="61">
                    <a:moveTo>
                      <a:pt x="11" y="47"/>
                    </a:moveTo>
                    <a:lnTo>
                      <a:pt x="36" y="32"/>
                    </a:lnTo>
                    <a:lnTo>
                      <a:pt x="58" y="0"/>
                    </a:lnTo>
                    <a:lnTo>
                      <a:pt x="75" y="18"/>
                    </a:lnTo>
                    <a:lnTo>
                      <a:pt x="73" y="47"/>
                    </a:lnTo>
                    <a:lnTo>
                      <a:pt x="40" y="61"/>
                    </a:lnTo>
                    <a:lnTo>
                      <a:pt x="0" y="55"/>
                    </a:lnTo>
                    <a:lnTo>
                      <a:pt x="11" y="4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>
                <a:off x="3452" y="2959"/>
                <a:ext cx="19" cy="16"/>
              </a:xfrm>
              <a:custGeom>
                <a:avLst/>
                <a:gdLst>
                  <a:gd name="T0" fmla="*/ 0 w 54"/>
                  <a:gd name="T1" fmla="*/ 16 h 40"/>
                  <a:gd name="T2" fmla="*/ 3 w 54"/>
                  <a:gd name="T3" fmla="*/ 6 h 40"/>
                  <a:gd name="T4" fmla="*/ 10 w 54"/>
                  <a:gd name="T5" fmla="*/ 0 h 40"/>
                  <a:gd name="T6" fmla="*/ 16 w 54"/>
                  <a:gd name="T7" fmla="*/ 0 h 40"/>
                  <a:gd name="T8" fmla="*/ 19 w 54"/>
                  <a:gd name="T9" fmla="*/ 4 h 40"/>
                  <a:gd name="T10" fmla="*/ 19 w 54"/>
                  <a:gd name="T11" fmla="*/ 12 h 40"/>
                  <a:gd name="T12" fmla="*/ 10 w 54"/>
                  <a:gd name="T13" fmla="*/ 11 h 40"/>
                  <a:gd name="T14" fmla="*/ 0 w 54"/>
                  <a:gd name="T15" fmla="*/ 16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"/>
                  <a:gd name="T25" fmla="*/ 0 h 40"/>
                  <a:gd name="T26" fmla="*/ 54 w 54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" h="40">
                    <a:moveTo>
                      <a:pt x="0" y="40"/>
                    </a:moveTo>
                    <a:lnTo>
                      <a:pt x="9" y="16"/>
                    </a:lnTo>
                    <a:lnTo>
                      <a:pt x="29" y="0"/>
                    </a:lnTo>
                    <a:lnTo>
                      <a:pt x="45" y="0"/>
                    </a:lnTo>
                    <a:lnTo>
                      <a:pt x="54" y="11"/>
                    </a:lnTo>
                    <a:lnTo>
                      <a:pt x="54" y="29"/>
                    </a:lnTo>
                    <a:lnTo>
                      <a:pt x="29" y="27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0" name="Freeform 33"/>
              <p:cNvSpPr>
                <a:spLocks/>
              </p:cNvSpPr>
              <p:nvPr/>
            </p:nvSpPr>
            <p:spPr bwMode="auto">
              <a:xfrm>
                <a:off x="3487" y="3296"/>
                <a:ext cx="2" cy="18"/>
              </a:xfrm>
              <a:custGeom>
                <a:avLst/>
                <a:gdLst>
                  <a:gd name="T0" fmla="*/ 0 w 9"/>
                  <a:gd name="T1" fmla="*/ 14 h 43"/>
                  <a:gd name="T2" fmla="*/ 0 w 9"/>
                  <a:gd name="T3" fmla="*/ 0 h 43"/>
                  <a:gd name="T4" fmla="*/ 2 w 9"/>
                  <a:gd name="T5" fmla="*/ 0 h 43"/>
                  <a:gd name="T6" fmla="*/ 2 w 9"/>
                  <a:gd name="T7" fmla="*/ 18 h 43"/>
                  <a:gd name="T8" fmla="*/ 0 w 9"/>
                  <a:gd name="T9" fmla="*/ 1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43"/>
                  <a:gd name="T17" fmla="*/ 9 w 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43">
                    <a:moveTo>
                      <a:pt x="0" y="34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4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1" name="Freeform 34"/>
              <p:cNvSpPr>
                <a:spLocks/>
              </p:cNvSpPr>
              <p:nvPr/>
            </p:nvSpPr>
            <p:spPr bwMode="auto">
              <a:xfrm>
                <a:off x="3480" y="2923"/>
                <a:ext cx="12" cy="28"/>
              </a:xfrm>
              <a:custGeom>
                <a:avLst/>
                <a:gdLst>
                  <a:gd name="T0" fmla="*/ 0 w 32"/>
                  <a:gd name="T1" fmla="*/ 20 h 68"/>
                  <a:gd name="T2" fmla="*/ 2 w 32"/>
                  <a:gd name="T3" fmla="*/ 5 h 68"/>
                  <a:gd name="T4" fmla="*/ 8 w 32"/>
                  <a:gd name="T5" fmla="*/ 0 h 68"/>
                  <a:gd name="T6" fmla="*/ 12 w 32"/>
                  <a:gd name="T7" fmla="*/ 13 h 68"/>
                  <a:gd name="T8" fmla="*/ 10 w 32"/>
                  <a:gd name="T9" fmla="*/ 28 h 68"/>
                  <a:gd name="T10" fmla="*/ 0 w 32"/>
                  <a:gd name="T11" fmla="*/ 20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68"/>
                  <a:gd name="T20" fmla="*/ 32 w 32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68">
                    <a:moveTo>
                      <a:pt x="0" y="49"/>
                    </a:moveTo>
                    <a:lnTo>
                      <a:pt x="4" y="12"/>
                    </a:lnTo>
                    <a:lnTo>
                      <a:pt x="21" y="0"/>
                    </a:lnTo>
                    <a:lnTo>
                      <a:pt x="32" y="32"/>
                    </a:lnTo>
                    <a:lnTo>
                      <a:pt x="26" y="6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2" name="Freeform 35"/>
              <p:cNvSpPr>
                <a:spLocks/>
              </p:cNvSpPr>
              <p:nvPr/>
            </p:nvSpPr>
            <p:spPr bwMode="auto">
              <a:xfrm>
                <a:off x="3497" y="3055"/>
                <a:ext cx="21" cy="12"/>
              </a:xfrm>
              <a:custGeom>
                <a:avLst/>
                <a:gdLst>
                  <a:gd name="T0" fmla="*/ 0 w 59"/>
                  <a:gd name="T1" fmla="*/ 8 h 31"/>
                  <a:gd name="T2" fmla="*/ 0 w 59"/>
                  <a:gd name="T3" fmla="*/ 4 h 31"/>
                  <a:gd name="T4" fmla="*/ 7 w 59"/>
                  <a:gd name="T5" fmla="*/ 0 h 31"/>
                  <a:gd name="T6" fmla="*/ 14 w 59"/>
                  <a:gd name="T7" fmla="*/ 0 h 31"/>
                  <a:gd name="T8" fmla="*/ 21 w 59"/>
                  <a:gd name="T9" fmla="*/ 4 h 31"/>
                  <a:gd name="T10" fmla="*/ 21 w 59"/>
                  <a:gd name="T11" fmla="*/ 8 h 31"/>
                  <a:gd name="T12" fmla="*/ 11 w 59"/>
                  <a:gd name="T13" fmla="*/ 12 h 31"/>
                  <a:gd name="T14" fmla="*/ 3 w 59"/>
                  <a:gd name="T15" fmla="*/ 12 h 31"/>
                  <a:gd name="T16" fmla="*/ 0 w 59"/>
                  <a:gd name="T17" fmla="*/ 8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31"/>
                  <a:gd name="T29" fmla="*/ 59 w 59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31">
                    <a:moveTo>
                      <a:pt x="0" y="21"/>
                    </a:moveTo>
                    <a:lnTo>
                      <a:pt x="0" y="10"/>
                    </a:lnTo>
                    <a:lnTo>
                      <a:pt x="20" y="0"/>
                    </a:lnTo>
                    <a:lnTo>
                      <a:pt x="40" y="0"/>
                    </a:lnTo>
                    <a:lnTo>
                      <a:pt x="59" y="10"/>
                    </a:lnTo>
                    <a:lnTo>
                      <a:pt x="59" y="21"/>
                    </a:lnTo>
                    <a:lnTo>
                      <a:pt x="30" y="31"/>
                    </a:lnTo>
                    <a:lnTo>
                      <a:pt x="9" y="3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3508" y="3077"/>
                <a:ext cx="21" cy="20"/>
              </a:xfrm>
              <a:custGeom>
                <a:avLst/>
                <a:gdLst>
                  <a:gd name="T0" fmla="*/ 0 w 62"/>
                  <a:gd name="T1" fmla="*/ 16 h 52"/>
                  <a:gd name="T2" fmla="*/ 4 w 62"/>
                  <a:gd name="T3" fmla="*/ 8 h 52"/>
                  <a:gd name="T4" fmla="*/ 14 w 62"/>
                  <a:gd name="T5" fmla="*/ 0 h 52"/>
                  <a:gd name="T6" fmla="*/ 21 w 62"/>
                  <a:gd name="T7" fmla="*/ 8 h 52"/>
                  <a:gd name="T8" fmla="*/ 21 w 62"/>
                  <a:gd name="T9" fmla="*/ 12 h 52"/>
                  <a:gd name="T10" fmla="*/ 18 w 62"/>
                  <a:gd name="T11" fmla="*/ 16 h 52"/>
                  <a:gd name="T12" fmla="*/ 7 w 62"/>
                  <a:gd name="T13" fmla="*/ 20 h 52"/>
                  <a:gd name="T14" fmla="*/ 0 w 62"/>
                  <a:gd name="T15" fmla="*/ 16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"/>
                  <a:gd name="T25" fmla="*/ 0 h 52"/>
                  <a:gd name="T26" fmla="*/ 62 w 62"/>
                  <a:gd name="T27" fmla="*/ 52 h 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" h="52">
                    <a:moveTo>
                      <a:pt x="0" y="42"/>
                    </a:moveTo>
                    <a:lnTo>
                      <a:pt x="11" y="20"/>
                    </a:lnTo>
                    <a:lnTo>
                      <a:pt x="40" y="0"/>
                    </a:lnTo>
                    <a:lnTo>
                      <a:pt x="62" y="20"/>
                    </a:lnTo>
                    <a:lnTo>
                      <a:pt x="62" y="30"/>
                    </a:lnTo>
                    <a:lnTo>
                      <a:pt x="53" y="42"/>
                    </a:lnTo>
                    <a:lnTo>
                      <a:pt x="22" y="5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4" name="Freeform 37"/>
              <p:cNvSpPr>
                <a:spLocks/>
              </p:cNvSpPr>
              <p:nvPr/>
            </p:nvSpPr>
            <p:spPr bwMode="auto">
              <a:xfrm>
                <a:off x="3499" y="2921"/>
                <a:ext cx="11" cy="14"/>
              </a:xfrm>
              <a:custGeom>
                <a:avLst/>
                <a:gdLst>
                  <a:gd name="T0" fmla="*/ 0 w 31"/>
                  <a:gd name="T1" fmla="*/ 11 h 38"/>
                  <a:gd name="T2" fmla="*/ 4 w 31"/>
                  <a:gd name="T3" fmla="*/ 0 h 38"/>
                  <a:gd name="T4" fmla="*/ 11 w 31"/>
                  <a:gd name="T5" fmla="*/ 5 h 38"/>
                  <a:gd name="T6" fmla="*/ 10 w 31"/>
                  <a:gd name="T7" fmla="*/ 14 h 38"/>
                  <a:gd name="T8" fmla="*/ 8 w 31"/>
                  <a:gd name="T9" fmla="*/ 14 h 38"/>
                  <a:gd name="T10" fmla="*/ 0 w 31"/>
                  <a:gd name="T11" fmla="*/ 11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38"/>
                  <a:gd name="T20" fmla="*/ 31 w 31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38">
                    <a:moveTo>
                      <a:pt x="0" y="31"/>
                    </a:moveTo>
                    <a:lnTo>
                      <a:pt x="10" y="0"/>
                    </a:lnTo>
                    <a:lnTo>
                      <a:pt x="31" y="14"/>
                    </a:lnTo>
                    <a:lnTo>
                      <a:pt x="27" y="38"/>
                    </a:lnTo>
                    <a:lnTo>
                      <a:pt x="23" y="3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5" name="Freeform 38"/>
              <p:cNvSpPr>
                <a:spLocks/>
              </p:cNvSpPr>
              <p:nvPr/>
            </p:nvSpPr>
            <p:spPr bwMode="auto">
              <a:xfrm>
                <a:off x="3517" y="3274"/>
                <a:ext cx="8" cy="18"/>
              </a:xfrm>
              <a:custGeom>
                <a:avLst/>
                <a:gdLst>
                  <a:gd name="T0" fmla="*/ 0 w 22"/>
                  <a:gd name="T1" fmla="*/ 18 h 45"/>
                  <a:gd name="T2" fmla="*/ 0 w 22"/>
                  <a:gd name="T3" fmla="*/ 0 h 45"/>
                  <a:gd name="T4" fmla="*/ 4 w 22"/>
                  <a:gd name="T5" fmla="*/ 0 h 45"/>
                  <a:gd name="T6" fmla="*/ 8 w 22"/>
                  <a:gd name="T7" fmla="*/ 10 h 45"/>
                  <a:gd name="T8" fmla="*/ 4 w 22"/>
                  <a:gd name="T9" fmla="*/ 18 h 45"/>
                  <a:gd name="T10" fmla="*/ 0 w 22"/>
                  <a:gd name="T11" fmla="*/ 1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45"/>
                  <a:gd name="T20" fmla="*/ 22 w 2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45">
                    <a:moveTo>
                      <a:pt x="0" y="4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22" y="26"/>
                    </a:lnTo>
                    <a:lnTo>
                      <a:pt x="11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6" name="Freeform 39"/>
              <p:cNvSpPr>
                <a:spLocks/>
              </p:cNvSpPr>
              <p:nvPr/>
            </p:nvSpPr>
            <p:spPr bwMode="auto">
              <a:xfrm>
                <a:off x="3644" y="3933"/>
                <a:ext cx="35" cy="38"/>
              </a:xfrm>
              <a:custGeom>
                <a:avLst/>
                <a:gdLst>
                  <a:gd name="T0" fmla="*/ 0 w 102"/>
                  <a:gd name="T1" fmla="*/ 34 h 93"/>
                  <a:gd name="T2" fmla="*/ 0 w 102"/>
                  <a:gd name="T3" fmla="*/ 9 h 93"/>
                  <a:gd name="T4" fmla="*/ 4 w 102"/>
                  <a:gd name="T5" fmla="*/ 3 h 93"/>
                  <a:gd name="T6" fmla="*/ 14 w 102"/>
                  <a:gd name="T7" fmla="*/ 0 h 93"/>
                  <a:gd name="T8" fmla="*/ 35 w 102"/>
                  <a:gd name="T9" fmla="*/ 21 h 93"/>
                  <a:gd name="T10" fmla="*/ 35 w 102"/>
                  <a:gd name="T11" fmla="*/ 29 h 93"/>
                  <a:gd name="T12" fmla="*/ 31 w 102"/>
                  <a:gd name="T13" fmla="*/ 34 h 93"/>
                  <a:gd name="T14" fmla="*/ 4 w 102"/>
                  <a:gd name="T15" fmla="*/ 38 h 93"/>
                  <a:gd name="T16" fmla="*/ 0 w 102"/>
                  <a:gd name="T17" fmla="*/ 34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2"/>
                  <a:gd name="T28" fmla="*/ 0 h 93"/>
                  <a:gd name="T29" fmla="*/ 102 w 102"/>
                  <a:gd name="T30" fmla="*/ 93 h 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2" h="93">
                    <a:moveTo>
                      <a:pt x="0" y="82"/>
                    </a:moveTo>
                    <a:lnTo>
                      <a:pt x="0" y="21"/>
                    </a:lnTo>
                    <a:lnTo>
                      <a:pt x="11" y="8"/>
                    </a:lnTo>
                    <a:lnTo>
                      <a:pt x="41" y="0"/>
                    </a:lnTo>
                    <a:lnTo>
                      <a:pt x="102" y="51"/>
                    </a:lnTo>
                    <a:lnTo>
                      <a:pt x="102" y="72"/>
                    </a:lnTo>
                    <a:lnTo>
                      <a:pt x="91" y="82"/>
                    </a:lnTo>
                    <a:lnTo>
                      <a:pt x="11" y="93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7" name="Freeform 40"/>
              <p:cNvSpPr>
                <a:spLocks/>
              </p:cNvSpPr>
              <p:nvPr/>
            </p:nvSpPr>
            <p:spPr bwMode="auto">
              <a:xfrm>
                <a:off x="3737" y="2963"/>
                <a:ext cx="14" cy="32"/>
              </a:xfrm>
              <a:custGeom>
                <a:avLst/>
                <a:gdLst>
                  <a:gd name="T0" fmla="*/ 0 w 41"/>
                  <a:gd name="T1" fmla="*/ 23 h 82"/>
                  <a:gd name="T2" fmla="*/ 4 w 41"/>
                  <a:gd name="T3" fmla="*/ 0 h 82"/>
                  <a:gd name="T4" fmla="*/ 6 w 41"/>
                  <a:gd name="T5" fmla="*/ 0 h 82"/>
                  <a:gd name="T6" fmla="*/ 14 w 41"/>
                  <a:gd name="T7" fmla="*/ 7 h 82"/>
                  <a:gd name="T8" fmla="*/ 10 w 41"/>
                  <a:gd name="T9" fmla="*/ 29 h 82"/>
                  <a:gd name="T10" fmla="*/ 6 w 41"/>
                  <a:gd name="T11" fmla="*/ 32 h 82"/>
                  <a:gd name="T12" fmla="*/ 0 w 41"/>
                  <a:gd name="T13" fmla="*/ 23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"/>
                  <a:gd name="T22" fmla="*/ 0 h 82"/>
                  <a:gd name="T23" fmla="*/ 41 w 41"/>
                  <a:gd name="T24" fmla="*/ 82 h 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" h="82">
                    <a:moveTo>
                      <a:pt x="0" y="60"/>
                    </a:moveTo>
                    <a:lnTo>
                      <a:pt x="11" y="0"/>
                    </a:lnTo>
                    <a:lnTo>
                      <a:pt x="19" y="0"/>
                    </a:lnTo>
                    <a:lnTo>
                      <a:pt x="41" y="18"/>
                    </a:lnTo>
                    <a:lnTo>
                      <a:pt x="29" y="74"/>
                    </a:lnTo>
                    <a:lnTo>
                      <a:pt x="19" y="82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8" name="Freeform 41"/>
              <p:cNvSpPr>
                <a:spLocks/>
              </p:cNvSpPr>
              <p:nvPr/>
            </p:nvSpPr>
            <p:spPr bwMode="auto">
              <a:xfrm>
                <a:off x="3751" y="2738"/>
                <a:ext cx="21" cy="34"/>
              </a:xfrm>
              <a:custGeom>
                <a:avLst/>
                <a:gdLst>
                  <a:gd name="T0" fmla="*/ 0 w 59"/>
                  <a:gd name="T1" fmla="*/ 4 h 86"/>
                  <a:gd name="T2" fmla="*/ 3 w 59"/>
                  <a:gd name="T3" fmla="*/ 0 h 86"/>
                  <a:gd name="T4" fmla="*/ 7 w 59"/>
                  <a:gd name="T5" fmla="*/ 0 h 86"/>
                  <a:gd name="T6" fmla="*/ 18 w 59"/>
                  <a:gd name="T7" fmla="*/ 4 h 86"/>
                  <a:gd name="T8" fmla="*/ 18 w 59"/>
                  <a:gd name="T9" fmla="*/ 8 h 86"/>
                  <a:gd name="T10" fmla="*/ 21 w 59"/>
                  <a:gd name="T11" fmla="*/ 13 h 86"/>
                  <a:gd name="T12" fmla="*/ 18 w 59"/>
                  <a:gd name="T13" fmla="*/ 13 h 86"/>
                  <a:gd name="T14" fmla="*/ 14 w 59"/>
                  <a:gd name="T15" fmla="*/ 16 h 86"/>
                  <a:gd name="T16" fmla="*/ 14 w 59"/>
                  <a:gd name="T17" fmla="*/ 29 h 86"/>
                  <a:gd name="T18" fmla="*/ 18 w 59"/>
                  <a:gd name="T19" fmla="*/ 34 h 86"/>
                  <a:gd name="T20" fmla="*/ 10 w 59"/>
                  <a:gd name="T21" fmla="*/ 34 h 86"/>
                  <a:gd name="T22" fmla="*/ 7 w 59"/>
                  <a:gd name="T23" fmla="*/ 29 h 86"/>
                  <a:gd name="T24" fmla="*/ 7 w 59"/>
                  <a:gd name="T25" fmla="*/ 25 h 86"/>
                  <a:gd name="T26" fmla="*/ 14 w 59"/>
                  <a:gd name="T27" fmla="*/ 21 h 86"/>
                  <a:gd name="T28" fmla="*/ 0 w 59"/>
                  <a:gd name="T29" fmla="*/ 4 h 8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9"/>
                  <a:gd name="T46" fmla="*/ 0 h 86"/>
                  <a:gd name="T47" fmla="*/ 59 w 59"/>
                  <a:gd name="T48" fmla="*/ 86 h 8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9" h="86">
                    <a:moveTo>
                      <a:pt x="0" y="10"/>
                    </a:moveTo>
                    <a:lnTo>
                      <a:pt x="8" y="0"/>
                    </a:lnTo>
                    <a:lnTo>
                      <a:pt x="21" y="0"/>
                    </a:lnTo>
                    <a:lnTo>
                      <a:pt x="50" y="10"/>
                    </a:lnTo>
                    <a:lnTo>
                      <a:pt x="50" y="20"/>
                    </a:lnTo>
                    <a:lnTo>
                      <a:pt x="59" y="32"/>
                    </a:lnTo>
                    <a:lnTo>
                      <a:pt x="50" y="32"/>
                    </a:lnTo>
                    <a:lnTo>
                      <a:pt x="38" y="41"/>
                    </a:lnTo>
                    <a:lnTo>
                      <a:pt x="38" y="73"/>
                    </a:lnTo>
                    <a:lnTo>
                      <a:pt x="50" y="86"/>
                    </a:lnTo>
                    <a:lnTo>
                      <a:pt x="29" y="86"/>
                    </a:lnTo>
                    <a:lnTo>
                      <a:pt x="21" y="73"/>
                    </a:lnTo>
                    <a:lnTo>
                      <a:pt x="21" y="63"/>
                    </a:lnTo>
                    <a:lnTo>
                      <a:pt x="38" y="5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Freeform 42"/>
              <p:cNvSpPr>
                <a:spLocks/>
              </p:cNvSpPr>
              <p:nvPr/>
            </p:nvSpPr>
            <p:spPr bwMode="auto">
              <a:xfrm>
                <a:off x="3751" y="2742"/>
                <a:ext cx="10" cy="8"/>
              </a:xfrm>
              <a:custGeom>
                <a:avLst/>
                <a:gdLst>
                  <a:gd name="T0" fmla="*/ 0 w 30"/>
                  <a:gd name="T1" fmla="*/ 0 h 22"/>
                  <a:gd name="T2" fmla="*/ 3 w 30"/>
                  <a:gd name="T3" fmla="*/ 4 h 22"/>
                  <a:gd name="T4" fmla="*/ 10 w 30"/>
                  <a:gd name="T5" fmla="*/ 8 h 22"/>
                  <a:gd name="T6" fmla="*/ 0 w 30"/>
                  <a:gd name="T7" fmla="*/ 0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2"/>
                  <a:gd name="T14" fmla="*/ 30 w 30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2">
                    <a:moveTo>
                      <a:pt x="0" y="0"/>
                    </a:moveTo>
                    <a:lnTo>
                      <a:pt x="8" y="10"/>
                    </a:lnTo>
                    <a:lnTo>
                      <a:pt x="3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0" name="Freeform 43"/>
              <p:cNvSpPr>
                <a:spLocks/>
              </p:cNvSpPr>
              <p:nvPr/>
            </p:nvSpPr>
            <p:spPr bwMode="auto">
              <a:xfrm>
                <a:off x="3753" y="2949"/>
                <a:ext cx="22" cy="26"/>
              </a:xfrm>
              <a:custGeom>
                <a:avLst/>
                <a:gdLst>
                  <a:gd name="T0" fmla="*/ 0 w 62"/>
                  <a:gd name="T1" fmla="*/ 9 h 64"/>
                  <a:gd name="T2" fmla="*/ 0 w 62"/>
                  <a:gd name="T3" fmla="*/ 0 h 64"/>
                  <a:gd name="T4" fmla="*/ 8 w 62"/>
                  <a:gd name="T5" fmla="*/ 0 h 64"/>
                  <a:gd name="T6" fmla="*/ 22 w 62"/>
                  <a:gd name="T7" fmla="*/ 16 h 64"/>
                  <a:gd name="T8" fmla="*/ 22 w 62"/>
                  <a:gd name="T9" fmla="*/ 26 h 64"/>
                  <a:gd name="T10" fmla="*/ 15 w 62"/>
                  <a:gd name="T11" fmla="*/ 26 h 64"/>
                  <a:gd name="T12" fmla="*/ 0 w 62"/>
                  <a:gd name="T13" fmla="*/ 9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64"/>
                  <a:gd name="T23" fmla="*/ 62 w 62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64">
                    <a:moveTo>
                      <a:pt x="0" y="23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62" y="40"/>
                    </a:lnTo>
                    <a:lnTo>
                      <a:pt x="62" y="64"/>
                    </a:lnTo>
                    <a:lnTo>
                      <a:pt x="42" y="64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3761" y="2999"/>
                <a:ext cx="11" cy="14"/>
              </a:xfrm>
              <a:custGeom>
                <a:avLst/>
                <a:gdLst>
                  <a:gd name="T0" fmla="*/ 0 w 30"/>
                  <a:gd name="T1" fmla="*/ 9 h 34"/>
                  <a:gd name="T2" fmla="*/ 3 w 30"/>
                  <a:gd name="T3" fmla="*/ 0 h 34"/>
                  <a:gd name="T4" fmla="*/ 7 w 30"/>
                  <a:gd name="T5" fmla="*/ 0 h 34"/>
                  <a:gd name="T6" fmla="*/ 11 w 30"/>
                  <a:gd name="T7" fmla="*/ 4 h 34"/>
                  <a:gd name="T8" fmla="*/ 11 w 30"/>
                  <a:gd name="T9" fmla="*/ 14 h 34"/>
                  <a:gd name="T10" fmla="*/ 7 w 30"/>
                  <a:gd name="T11" fmla="*/ 14 h 34"/>
                  <a:gd name="T12" fmla="*/ 0 w 30"/>
                  <a:gd name="T13" fmla="*/ 9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34"/>
                  <a:gd name="T23" fmla="*/ 30 w 30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34">
                    <a:moveTo>
                      <a:pt x="0" y="22"/>
                    </a:moveTo>
                    <a:lnTo>
                      <a:pt x="9" y="0"/>
                    </a:lnTo>
                    <a:lnTo>
                      <a:pt x="20" y="0"/>
                    </a:lnTo>
                    <a:lnTo>
                      <a:pt x="30" y="10"/>
                    </a:lnTo>
                    <a:lnTo>
                      <a:pt x="30" y="34"/>
                    </a:lnTo>
                    <a:lnTo>
                      <a:pt x="20" y="3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3768" y="3738"/>
                <a:ext cx="11" cy="24"/>
              </a:xfrm>
              <a:custGeom>
                <a:avLst/>
                <a:gdLst>
                  <a:gd name="T0" fmla="*/ 0 w 30"/>
                  <a:gd name="T1" fmla="*/ 5 h 63"/>
                  <a:gd name="T2" fmla="*/ 4 w 30"/>
                  <a:gd name="T3" fmla="*/ 0 h 63"/>
                  <a:gd name="T4" fmla="*/ 7 w 30"/>
                  <a:gd name="T5" fmla="*/ 0 h 63"/>
                  <a:gd name="T6" fmla="*/ 11 w 30"/>
                  <a:gd name="T7" fmla="*/ 12 h 63"/>
                  <a:gd name="T8" fmla="*/ 11 w 30"/>
                  <a:gd name="T9" fmla="*/ 24 h 63"/>
                  <a:gd name="T10" fmla="*/ 4 w 30"/>
                  <a:gd name="T11" fmla="*/ 17 h 63"/>
                  <a:gd name="T12" fmla="*/ 0 w 30"/>
                  <a:gd name="T13" fmla="*/ 5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63"/>
                  <a:gd name="T23" fmla="*/ 30 w 30"/>
                  <a:gd name="T24" fmla="*/ 63 h 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63">
                    <a:moveTo>
                      <a:pt x="0" y="12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30" y="32"/>
                    </a:lnTo>
                    <a:lnTo>
                      <a:pt x="30" y="63"/>
                    </a:lnTo>
                    <a:lnTo>
                      <a:pt x="10" y="4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3" name="Freeform 46"/>
              <p:cNvSpPr>
                <a:spLocks/>
              </p:cNvSpPr>
              <p:nvPr/>
            </p:nvSpPr>
            <p:spPr bwMode="auto">
              <a:xfrm>
                <a:off x="3768" y="2848"/>
                <a:ext cx="7" cy="22"/>
              </a:xfrm>
              <a:custGeom>
                <a:avLst/>
                <a:gdLst>
                  <a:gd name="T0" fmla="*/ 0 w 19"/>
                  <a:gd name="T1" fmla="*/ 17 h 55"/>
                  <a:gd name="T2" fmla="*/ 4 w 19"/>
                  <a:gd name="T3" fmla="*/ 0 h 55"/>
                  <a:gd name="T4" fmla="*/ 7 w 19"/>
                  <a:gd name="T5" fmla="*/ 0 h 55"/>
                  <a:gd name="T6" fmla="*/ 7 w 19"/>
                  <a:gd name="T7" fmla="*/ 22 h 55"/>
                  <a:gd name="T8" fmla="*/ 4 w 19"/>
                  <a:gd name="T9" fmla="*/ 22 h 55"/>
                  <a:gd name="T10" fmla="*/ 0 w 19"/>
                  <a:gd name="T11" fmla="*/ 17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55"/>
                  <a:gd name="T20" fmla="*/ 19 w 19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55">
                    <a:moveTo>
                      <a:pt x="0" y="42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9" y="55"/>
                    </a:lnTo>
                    <a:lnTo>
                      <a:pt x="10" y="55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4" name="Freeform 47"/>
              <p:cNvSpPr>
                <a:spLocks/>
              </p:cNvSpPr>
              <p:nvPr/>
            </p:nvSpPr>
            <p:spPr bwMode="auto">
              <a:xfrm>
                <a:off x="3768" y="2800"/>
                <a:ext cx="11" cy="40"/>
              </a:xfrm>
              <a:custGeom>
                <a:avLst/>
                <a:gdLst>
                  <a:gd name="T0" fmla="*/ 0 w 30"/>
                  <a:gd name="T1" fmla="*/ 14 h 99"/>
                  <a:gd name="T2" fmla="*/ 4 w 30"/>
                  <a:gd name="T3" fmla="*/ 0 h 99"/>
                  <a:gd name="T4" fmla="*/ 7 w 30"/>
                  <a:gd name="T5" fmla="*/ 6 h 99"/>
                  <a:gd name="T6" fmla="*/ 11 w 30"/>
                  <a:gd name="T7" fmla="*/ 18 h 99"/>
                  <a:gd name="T8" fmla="*/ 11 w 30"/>
                  <a:gd name="T9" fmla="*/ 40 h 99"/>
                  <a:gd name="T10" fmla="*/ 7 w 30"/>
                  <a:gd name="T11" fmla="*/ 40 h 99"/>
                  <a:gd name="T12" fmla="*/ 4 w 30"/>
                  <a:gd name="T13" fmla="*/ 35 h 99"/>
                  <a:gd name="T14" fmla="*/ 4 w 30"/>
                  <a:gd name="T15" fmla="*/ 28 h 99"/>
                  <a:gd name="T16" fmla="*/ 0 w 30"/>
                  <a:gd name="T17" fmla="*/ 14 h 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99"/>
                  <a:gd name="T29" fmla="*/ 30 w 30"/>
                  <a:gd name="T30" fmla="*/ 99 h 9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99">
                    <a:moveTo>
                      <a:pt x="0" y="35"/>
                    </a:moveTo>
                    <a:lnTo>
                      <a:pt x="10" y="0"/>
                    </a:lnTo>
                    <a:lnTo>
                      <a:pt x="19" y="14"/>
                    </a:lnTo>
                    <a:lnTo>
                      <a:pt x="30" y="45"/>
                    </a:lnTo>
                    <a:lnTo>
                      <a:pt x="30" y="99"/>
                    </a:lnTo>
                    <a:lnTo>
                      <a:pt x="19" y="99"/>
                    </a:lnTo>
                    <a:lnTo>
                      <a:pt x="10" y="86"/>
                    </a:lnTo>
                    <a:lnTo>
                      <a:pt x="10" y="69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5" name="Freeform 48"/>
              <p:cNvSpPr>
                <a:spLocks/>
              </p:cNvSpPr>
              <p:nvPr/>
            </p:nvSpPr>
            <p:spPr bwMode="auto">
              <a:xfrm>
                <a:off x="3772" y="2635"/>
                <a:ext cx="5" cy="4"/>
              </a:xfrm>
              <a:custGeom>
                <a:avLst/>
                <a:gdLst>
                  <a:gd name="T0" fmla="*/ 0 w 19"/>
                  <a:gd name="T1" fmla="*/ 4 h 11"/>
                  <a:gd name="T2" fmla="*/ 0 w 19"/>
                  <a:gd name="T3" fmla="*/ 0 h 11"/>
                  <a:gd name="T4" fmla="*/ 2 w 19"/>
                  <a:gd name="T5" fmla="*/ 0 h 11"/>
                  <a:gd name="T6" fmla="*/ 5 w 19"/>
                  <a:gd name="T7" fmla="*/ 4 h 11"/>
                  <a:gd name="T8" fmla="*/ 0 w 19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11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9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6" name="Freeform 49"/>
              <p:cNvSpPr>
                <a:spLocks/>
              </p:cNvSpPr>
              <p:nvPr/>
            </p:nvSpPr>
            <p:spPr bwMode="auto">
              <a:xfrm>
                <a:off x="3775" y="2772"/>
                <a:ext cx="14" cy="20"/>
              </a:xfrm>
              <a:custGeom>
                <a:avLst/>
                <a:gdLst>
                  <a:gd name="T0" fmla="*/ 0 w 42"/>
                  <a:gd name="T1" fmla="*/ 12 h 52"/>
                  <a:gd name="T2" fmla="*/ 3 w 42"/>
                  <a:gd name="T3" fmla="*/ 0 h 52"/>
                  <a:gd name="T4" fmla="*/ 14 w 42"/>
                  <a:gd name="T5" fmla="*/ 12 h 52"/>
                  <a:gd name="T6" fmla="*/ 14 w 42"/>
                  <a:gd name="T7" fmla="*/ 20 h 52"/>
                  <a:gd name="T8" fmla="*/ 3 w 42"/>
                  <a:gd name="T9" fmla="*/ 20 h 52"/>
                  <a:gd name="T10" fmla="*/ 0 w 42"/>
                  <a:gd name="T11" fmla="*/ 12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52"/>
                  <a:gd name="T20" fmla="*/ 42 w 4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52">
                    <a:moveTo>
                      <a:pt x="0" y="31"/>
                    </a:moveTo>
                    <a:lnTo>
                      <a:pt x="9" y="0"/>
                    </a:lnTo>
                    <a:lnTo>
                      <a:pt x="42" y="31"/>
                    </a:lnTo>
                    <a:lnTo>
                      <a:pt x="42" y="52"/>
                    </a:lnTo>
                    <a:lnTo>
                      <a:pt x="9" y="5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7" name="Freeform 50"/>
              <p:cNvSpPr>
                <a:spLocks/>
              </p:cNvSpPr>
              <p:nvPr/>
            </p:nvSpPr>
            <p:spPr bwMode="auto">
              <a:xfrm>
                <a:off x="3796" y="3690"/>
                <a:ext cx="12" cy="18"/>
              </a:xfrm>
              <a:custGeom>
                <a:avLst/>
                <a:gdLst>
                  <a:gd name="T0" fmla="*/ 0 w 31"/>
                  <a:gd name="T1" fmla="*/ 14 h 43"/>
                  <a:gd name="T2" fmla="*/ 5 w 31"/>
                  <a:gd name="T3" fmla="*/ 0 h 43"/>
                  <a:gd name="T4" fmla="*/ 8 w 31"/>
                  <a:gd name="T5" fmla="*/ 0 h 43"/>
                  <a:gd name="T6" fmla="*/ 12 w 31"/>
                  <a:gd name="T7" fmla="*/ 4 h 43"/>
                  <a:gd name="T8" fmla="*/ 12 w 31"/>
                  <a:gd name="T9" fmla="*/ 14 h 43"/>
                  <a:gd name="T10" fmla="*/ 8 w 31"/>
                  <a:gd name="T11" fmla="*/ 18 h 43"/>
                  <a:gd name="T12" fmla="*/ 5 w 31"/>
                  <a:gd name="T13" fmla="*/ 18 h 43"/>
                  <a:gd name="T14" fmla="*/ 0 w 31"/>
                  <a:gd name="T15" fmla="*/ 14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43"/>
                  <a:gd name="T26" fmla="*/ 31 w 31"/>
                  <a:gd name="T27" fmla="*/ 43 h 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43">
                    <a:moveTo>
                      <a:pt x="0" y="34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31" y="10"/>
                    </a:lnTo>
                    <a:lnTo>
                      <a:pt x="31" y="34"/>
                    </a:lnTo>
                    <a:lnTo>
                      <a:pt x="21" y="43"/>
                    </a:lnTo>
                    <a:lnTo>
                      <a:pt x="13" y="4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3801" y="3654"/>
                <a:ext cx="6" cy="8"/>
              </a:xfrm>
              <a:custGeom>
                <a:avLst/>
                <a:gdLst>
                  <a:gd name="T0" fmla="*/ 0 w 17"/>
                  <a:gd name="T1" fmla="*/ 8 h 21"/>
                  <a:gd name="T2" fmla="*/ 0 w 17"/>
                  <a:gd name="T3" fmla="*/ 0 h 21"/>
                  <a:gd name="T4" fmla="*/ 3 w 17"/>
                  <a:gd name="T5" fmla="*/ 0 h 21"/>
                  <a:gd name="T6" fmla="*/ 6 w 17"/>
                  <a:gd name="T7" fmla="*/ 3 h 21"/>
                  <a:gd name="T8" fmla="*/ 6 w 17"/>
                  <a:gd name="T9" fmla="*/ 8 h 21"/>
                  <a:gd name="T10" fmla="*/ 0 w 17"/>
                  <a:gd name="T11" fmla="*/ 8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1"/>
                  <a:gd name="T20" fmla="*/ 17 w 17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1">
                    <a:moveTo>
                      <a:pt x="0" y="21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7" y="8"/>
                    </a:lnTo>
                    <a:lnTo>
                      <a:pt x="17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814" y="771"/>
                <a:ext cx="66" cy="42"/>
              </a:xfrm>
              <a:custGeom>
                <a:avLst/>
                <a:gdLst>
                  <a:gd name="T0" fmla="*/ 60 w 191"/>
                  <a:gd name="T1" fmla="*/ 30 h 103"/>
                  <a:gd name="T2" fmla="*/ 18 w 191"/>
                  <a:gd name="T3" fmla="*/ 42 h 103"/>
                  <a:gd name="T4" fmla="*/ 0 w 191"/>
                  <a:gd name="T5" fmla="*/ 40 h 103"/>
                  <a:gd name="T6" fmla="*/ 25 w 191"/>
                  <a:gd name="T7" fmla="*/ 12 h 103"/>
                  <a:gd name="T8" fmla="*/ 42 w 191"/>
                  <a:gd name="T9" fmla="*/ 0 h 103"/>
                  <a:gd name="T10" fmla="*/ 54 w 191"/>
                  <a:gd name="T11" fmla="*/ 7 h 103"/>
                  <a:gd name="T12" fmla="*/ 66 w 191"/>
                  <a:gd name="T13" fmla="*/ 26 h 103"/>
                  <a:gd name="T14" fmla="*/ 60 w 191"/>
                  <a:gd name="T15" fmla="*/ 3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103"/>
                  <a:gd name="T26" fmla="*/ 191 w 191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103">
                    <a:moveTo>
                      <a:pt x="174" y="73"/>
                    </a:moveTo>
                    <a:lnTo>
                      <a:pt x="53" y="103"/>
                    </a:lnTo>
                    <a:lnTo>
                      <a:pt x="0" y="99"/>
                    </a:lnTo>
                    <a:lnTo>
                      <a:pt x="71" y="30"/>
                    </a:lnTo>
                    <a:lnTo>
                      <a:pt x="122" y="0"/>
                    </a:lnTo>
                    <a:lnTo>
                      <a:pt x="156" y="18"/>
                    </a:lnTo>
                    <a:lnTo>
                      <a:pt x="191" y="63"/>
                    </a:lnTo>
                    <a:lnTo>
                      <a:pt x="174" y="7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749" y="2607"/>
                <a:ext cx="7" cy="6"/>
              </a:xfrm>
              <a:custGeom>
                <a:avLst/>
                <a:gdLst>
                  <a:gd name="T0" fmla="*/ 0 w 18"/>
                  <a:gd name="T1" fmla="*/ 6 h 13"/>
                  <a:gd name="T2" fmla="*/ 0 w 18"/>
                  <a:gd name="T3" fmla="*/ 0 h 13"/>
                  <a:gd name="T4" fmla="*/ 4 w 18"/>
                  <a:gd name="T5" fmla="*/ 0 h 13"/>
                  <a:gd name="T6" fmla="*/ 7 w 18"/>
                  <a:gd name="T7" fmla="*/ 6 h 13"/>
                  <a:gd name="T8" fmla="*/ 0 w 18"/>
                  <a:gd name="T9" fmla="*/ 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0" y="13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8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749" y="2635"/>
                <a:ext cx="7" cy="6"/>
              </a:xfrm>
              <a:custGeom>
                <a:avLst/>
                <a:gdLst>
                  <a:gd name="T0" fmla="*/ 0 w 18"/>
                  <a:gd name="T1" fmla="*/ 6 h 14"/>
                  <a:gd name="T2" fmla="*/ 0 w 18"/>
                  <a:gd name="T3" fmla="*/ 0 h 14"/>
                  <a:gd name="T4" fmla="*/ 4 w 18"/>
                  <a:gd name="T5" fmla="*/ 0 h 14"/>
                  <a:gd name="T6" fmla="*/ 7 w 18"/>
                  <a:gd name="T7" fmla="*/ 6 h 14"/>
                  <a:gd name="T8" fmla="*/ 0 w 18"/>
                  <a:gd name="T9" fmla="*/ 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4"/>
                  <a:gd name="T17" fmla="*/ 18 w 18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4">
                    <a:moveTo>
                      <a:pt x="0" y="14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8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3329" y="1078"/>
                <a:ext cx="86" cy="91"/>
              </a:xfrm>
              <a:custGeom>
                <a:avLst/>
                <a:gdLst>
                  <a:gd name="T0" fmla="*/ 0 w 242"/>
                  <a:gd name="T1" fmla="*/ 45 h 230"/>
                  <a:gd name="T2" fmla="*/ 11 w 242"/>
                  <a:gd name="T3" fmla="*/ 58 h 230"/>
                  <a:gd name="T4" fmla="*/ 32 w 242"/>
                  <a:gd name="T5" fmla="*/ 65 h 230"/>
                  <a:gd name="T6" fmla="*/ 43 w 242"/>
                  <a:gd name="T7" fmla="*/ 78 h 230"/>
                  <a:gd name="T8" fmla="*/ 64 w 242"/>
                  <a:gd name="T9" fmla="*/ 91 h 230"/>
                  <a:gd name="T10" fmla="*/ 82 w 242"/>
                  <a:gd name="T11" fmla="*/ 83 h 230"/>
                  <a:gd name="T12" fmla="*/ 86 w 242"/>
                  <a:gd name="T13" fmla="*/ 78 h 230"/>
                  <a:gd name="T14" fmla="*/ 82 w 242"/>
                  <a:gd name="T15" fmla="*/ 71 h 230"/>
                  <a:gd name="T16" fmla="*/ 61 w 242"/>
                  <a:gd name="T17" fmla="*/ 42 h 230"/>
                  <a:gd name="T18" fmla="*/ 53 w 242"/>
                  <a:gd name="T19" fmla="*/ 4 h 230"/>
                  <a:gd name="T20" fmla="*/ 31 w 242"/>
                  <a:gd name="T21" fmla="*/ 0 h 230"/>
                  <a:gd name="T22" fmla="*/ 4 w 242"/>
                  <a:gd name="T23" fmla="*/ 34 h 230"/>
                  <a:gd name="T24" fmla="*/ 0 w 242"/>
                  <a:gd name="T25" fmla="*/ 45 h 2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2"/>
                  <a:gd name="T40" fmla="*/ 0 h 230"/>
                  <a:gd name="T41" fmla="*/ 242 w 242"/>
                  <a:gd name="T42" fmla="*/ 230 h 2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2" h="230">
                    <a:moveTo>
                      <a:pt x="0" y="113"/>
                    </a:moveTo>
                    <a:lnTo>
                      <a:pt x="31" y="147"/>
                    </a:lnTo>
                    <a:lnTo>
                      <a:pt x="91" y="165"/>
                    </a:lnTo>
                    <a:lnTo>
                      <a:pt x="121" y="196"/>
                    </a:lnTo>
                    <a:lnTo>
                      <a:pt x="180" y="230"/>
                    </a:lnTo>
                    <a:lnTo>
                      <a:pt x="232" y="209"/>
                    </a:lnTo>
                    <a:lnTo>
                      <a:pt x="242" y="196"/>
                    </a:lnTo>
                    <a:lnTo>
                      <a:pt x="232" y="179"/>
                    </a:lnTo>
                    <a:lnTo>
                      <a:pt x="173" y="106"/>
                    </a:lnTo>
                    <a:lnTo>
                      <a:pt x="148" y="11"/>
                    </a:lnTo>
                    <a:lnTo>
                      <a:pt x="86" y="0"/>
                    </a:lnTo>
                    <a:lnTo>
                      <a:pt x="11" y="85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808" y="815"/>
                <a:ext cx="130" cy="66"/>
              </a:xfrm>
              <a:custGeom>
                <a:avLst/>
                <a:gdLst>
                  <a:gd name="T0" fmla="*/ 130 w 373"/>
                  <a:gd name="T1" fmla="*/ 66 h 162"/>
                  <a:gd name="T2" fmla="*/ 106 w 373"/>
                  <a:gd name="T3" fmla="*/ 62 h 162"/>
                  <a:gd name="T4" fmla="*/ 73 w 373"/>
                  <a:gd name="T5" fmla="*/ 48 h 162"/>
                  <a:gd name="T6" fmla="*/ 53 w 373"/>
                  <a:gd name="T7" fmla="*/ 44 h 162"/>
                  <a:gd name="T8" fmla="*/ 23 w 373"/>
                  <a:gd name="T9" fmla="*/ 20 h 162"/>
                  <a:gd name="T10" fmla="*/ 9 w 373"/>
                  <a:gd name="T11" fmla="*/ 48 h 162"/>
                  <a:gd name="T12" fmla="*/ 4 w 373"/>
                  <a:gd name="T13" fmla="*/ 49 h 162"/>
                  <a:gd name="T14" fmla="*/ 0 w 373"/>
                  <a:gd name="T15" fmla="*/ 45 h 162"/>
                  <a:gd name="T16" fmla="*/ 4 w 373"/>
                  <a:gd name="T17" fmla="*/ 20 h 162"/>
                  <a:gd name="T18" fmla="*/ 10 w 373"/>
                  <a:gd name="T19" fmla="*/ 15 h 162"/>
                  <a:gd name="T20" fmla="*/ 27 w 373"/>
                  <a:gd name="T21" fmla="*/ 4 h 162"/>
                  <a:gd name="T22" fmla="*/ 45 w 373"/>
                  <a:gd name="T23" fmla="*/ 8 h 162"/>
                  <a:gd name="T24" fmla="*/ 52 w 373"/>
                  <a:gd name="T25" fmla="*/ 8 h 162"/>
                  <a:gd name="T26" fmla="*/ 62 w 373"/>
                  <a:gd name="T27" fmla="*/ 0 h 162"/>
                  <a:gd name="T28" fmla="*/ 75 w 373"/>
                  <a:gd name="T29" fmla="*/ 0 h 162"/>
                  <a:gd name="T30" fmla="*/ 88 w 373"/>
                  <a:gd name="T31" fmla="*/ 20 h 162"/>
                  <a:gd name="T32" fmla="*/ 106 w 373"/>
                  <a:gd name="T33" fmla="*/ 22 h 162"/>
                  <a:gd name="T34" fmla="*/ 113 w 373"/>
                  <a:gd name="T35" fmla="*/ 25 h 162"/>
                  <a:gd name="T36" fmla="*/ 117 w 373"/>
                  <a:gd name="T37" fmla="*/ 41 h 162"/>
                  <a:gd name="T38" fmla="*/ 123 w 373"/>
                  <a:gd name="T39" fmla="*/ 51 h 162"/>
                  <a:gd name="T40" fmla="*/ 130 w 373"/>
                  <a:gd name="T41" fmla="*/ 66 h 1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73"/>
                  <a:gd name="T64" fmla="*/ 0 h 162"/>
                  <a:gd name="T65" fmla="*/ 373 w 373"/>
                  <a:gd name="T66" fmla="*/ 162 h 1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73" h="162">
                    <a:moveTo>
                      <a:pt x="373" y="162"/>
                    </a:moveTo>
                    <a:lnTo>
                      <a:pt x="304" y="152"/>
                    </a:lnTo>
                    <a:lnTo>
                      <a:pt x="209" y="117"/>
                    </a:lnTo>
                    <a:lnTo>
                      <a:pt x="151" y="107"/>
                    </a:lnTo>
                    <a:lnTo>
                      <a:pt x="65" y="48"/>
                    </a:lnTo>
                    <a:lnTo>
                      <a:pt x="25" y="117"/>
                    </a:lnTo>
                    <a:lnTo>
                      <a:pt x="11" y="120"/>
                    </a:lnTo>
                    <a:lnTo>
                      <a:pt x="0" y="111"/>
                    </a:lnTo>
                    <a:lnTo>
                      <a:pt x="11" y="48"/>
                    </a:lnTo>
                    <a:lnTo>
                      <a:pt x="29" y="38"/>
                    </a:lnTo>
                    <a:lnTo>
                      <a:pt x="77" y="9"/>
                    </a:lnTo>
                    <a:lnTo>
                      <a:pt x="130" y="20"/>
                    </a:lnTo>
                    <a:lnTo>
                      <a:pt x="148" y="20"/>
                    </a:lnTo>
                    <a:lnTo>
                      <a:pt x="177" y="0"/>
                    </a:lnTo>
                    <a:lnTo>
                      <a:pt x="215" y="0"/>
                    </a:lnTo>
                    <a:lnTo>
                      <a:pt x="253" y="48"/>
                    </a:lnTo>
                    <a:lnTo>
                      <a:pt x="304" y="54"/>
                    </a:lnTo>
                    <a:lnTo>
                      <a:pt x="324" y="62"/>
                    </a:lnTo>
                    <a:lnTo>
                      <a:pt x="335" y="100"/>
                    </a:lnTo>
                    <a:lnTo>
                      <a:pt x="352" y="125"/>
                    </a:lnTo>
                    <a:lnTo>
                      <a:pt x="373" y="16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2952" y="1474"/>
                <a:ext cx="19" cy="18"/>
              </a:xfrm>
              <a:custGeom>
                <a:avLst/>
                <a:gdLst>
                  <a:gd name="T0" fmla="*/ 13 w 54"/>
                  <a:gd name="T1" fmla="*/ 0 h 41"/>
                  <a:gd name="T2" fmla="*/ 2 w 54"/>
                  <a:gd name="T3" fmla="*/ 12 h 41"/>
                  <a:gd name="T4" fmla="*/ 0 w 54"/>
                  <a:gd name="T5" fmla="*/ 18 h 41"/>
                  <a:gd name="T6" fmla="*/ 15 w 54"/>
                  <a:gd name="T7" fmla="*/ 9 h 41"/>
                  <a:gd name="T8" fmla="*/ 19 w 54"/>
                  <a:gd name="T9" fmla="*/ 1 h 41"/>
                  <a:gd name="T10" fmla="*/ 13 w 54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41"/>
                  <a:gd name="T20" fmla="*/ 54 w 54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41">
                    <a:moveTo>
                      <a:pt x="37" y="0"/>
                    </a:moveTo>
                    <a:lnTo>
                      <a:pt x="5" y="27"/>
                    </a:lnTo>
                    <a:lnTo>
                      <a:pt x="0" y="41"/>
                    </a:lnTo>
                    <a:lnTo>
                      <a:pt x="43" y="21"/>
                    </a:lnTo>
                    <a:lnTo>
                      <a:pt x="5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249" y="1016"/>
                <a:ext cx="944" cy="946"/>
              </a:xfrm>
              <a:custGeom>
                <a:avLst/>
                <a:gdLst>
                  <a:gd name="T0" fmla="*/ 937 w 2702"/>
                  <a:gd name="T1" fmla="*/ 85 h 2372"/>
                  <a:gd name="T2" fmla="*/ 879 w 2702"/>
                  <a:gd name="T3" fmla="*/ 39 h 2372"/>
                  <a:gd name="T4" fmla="*/ 823 w 2702"/>
                  <a:gd name="T5" fmla="*/ 17 h 2372"/>
                  <a:gd name="T6" fmla="*/ 778 w 2702"/>
                  <a:gd name="T7" fmla="*/ 7 h 2372"/>
                  <a:gd name="T8" fmla="*/ 734 w 2702"/>
                  <a:gd name="T9" fmla="*/ 43 h 2372"/>
                  <a:gd name="T10" fmla="*/ 702 w 2702"/>
                  <a:gd name="T11" fmla="*/ 85 h 2372"/>
                  <a:gd name="T12" fmla="*/ 719 w 2702"/>
                  <a:gd name="T13" fmla="*/ 126 h 2372"/>
                  <a:gd name="T14" fmla="*/ 780 w 2702"/>
                  <a:gd name="T15" fmla="*/ 98 h 2372"/>
                  <a:gd name="T16" fmla="*/ 787 w 2702"/>
                  <a:gd name="T17" fmla="*/ 110 h 2372"/>
                  <a:gd name="T18" fmla="*/ 805 w 2702"/>
                  <a:gd name="T19" fmla="*/ 148 h 2372"/>
                  <a:gd name="T20" fmla="*/ 858 w 2702"/>
                  <a:gd name="T21" fmla="*/ 187 h 2372"/>
                  <a:gd name="T22" fmla="*/ 913 w 2702"/>
                  <a:gd name="T23" fmla="*/ 213 h 2372"/>
                  <a:gd name="T24" fmla="*/ 898 w 2702"/>
                  <a:gd name="T25" fmla="*/ 233 h 2372"/>
                  <a:gd name="T26" fmla="*/ 842 w 2702"/>
                  <a:gd name="T27" fmla="*/ 214 h 2372"/>
                  <a:gd name="T28" fmla="*/ 787 w 2702"/>
                  <a:gd name="T29" fmla="*/ 179 h 2372"/>
                  <a:gd name="T30" fmla="*/ 716 w 2702"/>
                  <a:gd name="T31" fmla="*/ 153 h 2372"/>
                  <a:gd name="T32" fmla="*/ 677 w 2702"/>
                  <a:gd name="T33" fmla="*/ 166 h 2372"/>
                  <a:gd name="T34" fmla="*/ 688 w 2702"/>
                  <a:gd name="T35" fmla="*/ 157 h 2372"/>
                  <a:gd name="T36" fmla="*/ 628 w 2702"/>
                  <a:gd name="T37" fmla="*/ 170 h 2372"/>
                  <a:gd name="T38" fmla="*/ 566 w 2702"/>
                  <a:gd name="T39" fmla="*/ 157 h 2372"/>
                  <a:gd name="T40" fmla="*/ 541 w 2702"/>
                  <a:gd name="T41" fmla="*/ 166 h 2372"/>
                  <a:gd name="T42" fmla="*/ 481 w 2702"/>
                  <a:gd name="T43" fmla="*/ 166 h 2372"/>
                  <a:gd name="T44" fmla="*/ 447 w 2702"/>
                  <a:gd name="T45" fmla="*/ 151 h 2372"/>
                  <a:gd name="T46" fmla="*/ 353 w 2702"/>
                  <a:gd name="T47" fmla="*/ 139 h 2372"/>
                  <a:gd name="T48" fmla="*/ 284 w 2702"/>
                  <a:gd name="T49" fmla="*/ 115 h 2372"/>
                  <a:gd name="T50" fmla="*/ 202 w 2702"/>
                  <a:gd name="T51" fmla="*/ 129 h 2372"/>
                  <a:gd name="T52" fmla="*/ 148 w 2702"/>
                  <a:gd name="T53" fmla="*/ 166 h 2372"/>
                  <a:gd name="T54" fmla="*/ 176 w 2702"/>
                  <a:gd name="T55" fmla="*/ 193 h 2372"/>
                  <a:gd name="T56" fmla="*/ 225 w 2702"/>
                  <a:gd name="T57" fmla="*/ 213 h 2372"/>
                  <a:gd name="T58" fmla="*/ 180 w 2702"/>
                  <a:gd name="T59" fmla="*/ 254 h 2372"/>
                  <a:gd name="T60" fmla="*/ 114 w 2702"/>
                  <a:gd name="T61" fmla="*/ 244 h 2372"/>
                  <a:gd name="T62" fmla="*/ 93 w 2702"/>
                  <a:gd name="T63" fmla="*/ 284 h 2372"/>
                  <a:gd name="T64" fmla="*/ 124 w 2702"/>
                  <a:gd name="T65" fmla="*/ 305 h 2372"/>
                  <a:gd name="T66" fmla="*/ 139 w 2702"/>
                  <a:gd name="T67" fmla="*/ 332 h 2372"/>
                  <a:gd name="T68" fmla="*/ 192 w 2702"/>
                  <a:gd name="T69" fmla="*/ 323 h 2372"/>
                  <a:gd name="T70" fmla="*/ 170 w 2702"/>
                  <a:gd name="T71" fmla="*/ 371 h 2372"/>
                  <a:gd name="T72" fmla="*/ 89 w 2702"/>
                  <a:gd name="T73" fmla="*/ 379 h 2372"/>
                  <a:gd name="T74" fmla="*/ 33 w 2702"/>
                  <a:gd name="T75" fmla="*/ 435 h 2372"/>
                  <a:gd name="T76" fmla="*/ 74 w 2702"/>
                  <a:gd name="T77" fmla="*/ 463 h 2372"/>
                  <a:gd name="T78" fmla="*/ 39 w 2702"/>
                  <a:gd name="T79" fmla="*/ 494 h 2372"/>
                  <a:gd name="T80" fmla="*/ 62 w 2702"/>
                  <a:gd name="T81" fmla="*/ 554 h 2372"/>
                  <a:gd name="T82" fmla="*/ 125 w 2702"/>
                  <a:gd name="T83" fmla="*/ 561 h 2372"/>
                  <a:gd name="T84" fmla="*/ 167 w 2702"/>
                  <a:gd name="T85" fmla="*/ 554 h 2372"/>
                  <a:gd name="T86" fmla="*/ 109 w 2702"/>
                  <a:gd name="T87" fmla="*/ 635 h 2372"/>
                  <a:gd name="T88" fmla="*/ 67 w 2702"/>
                  <a:gd name="T89" fmla="*/ 679 h 2372"/>
                  <a:gd name="T90" fmla="*/ 2 w 2702"/>
                  <a:gd name="T91" fmla="*/ 763 h 2372"/>
                  <a:gd name="T92" fmla="*/ 6 w 2702"/>
                  <a:gd name="T93" fmla="*/ 764 h 2372"/>
                  <a:gd name="T94" fmla="*/ 93 w 2702"/>
                  <a:gd name="T95" fmla="*/ 709 h 2372"/>
                  <a:gd name="T96" fmla="*/ 165 w 2702"/>
                  <a:gd name="T97" fmla="*/ 658 h 2372"/>
                  <a:gd name="T98" fmla="*/ 210 w 2702"/>
                  <a:gd name="T99" fmla="*/ 587 h 2372"/>
                  <a:gd name="T100" fmla="*/ 280 w 2702"/>
                  <a:gd name="T101" fmla="*/ 550 h 2372"/>
                  <a:gd name="T102" fmla="*/ 232 w 2702"/>
                  <a:gd name="T103" fmla="*/ 619 h 2372"/>
                  <a:gd name="T104" fmla="*/ 269 w 2702"/>
                  <a:gd name="T105" fmla="*/ 628 h 2372"/>
                  <a:gd name="T106" fmla="*/ 321 w 2702"/>
                  <a:gd name="T107" fmla="*/ 553 h 2372"/>
                  <a:gd name="T108" fmla="*/ 338 w 2702"/>
                  <a:gd name="T109" fmla="*/ 489 h 2372"/>
                  <a:gd name="T110" fmla="*/ 421 w 2702"/>
                  <a:gd name="T111" fmla="*/ 484 h 2372"/>
                  <a:gd name="T112" fmla="*/ 451 w 2702"/>
                  <a:gd name="T113" fmla="*/ 544 h 2372"/>
                  <a:gd name="T114" fmla="*/ 495 w 2702"/>
                  <a:gd name="T115" fmla="*/ 553 h 2372"/>
                  <a:gd name="T116" fmla="*/ 518 w 2702"/>
                  <a:gd name="T117" fmla="*/ 595 h 2372"/>
                  <a:gd name="T118" fmla="*/ 543 w 2702"/>
                  <a:gd name="T119" fmla="*/ 656 h 2372"/>
                  <a:gd name="T120" fmla="*/ 573 w 2702"/>
                  <a:gd name="T121" fmla="*/ 697 h 23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702"/>
                  <a:gd name="T184" fmla="*/ 0 h 2372"/>
                  <a:gd name="T185" fmla="*/ 2702 w 2702"/>
                  <a:gd name="T186" fmla="*/ 2372 h 237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702" h="2372">
                    <a:moveTo>
                      <a:pt x="2702" y="222"/>
                    </a:moveTo>
                    <a:lnTo>
                      <a:pt x="2691" y="222"/>
                    </a:lnTo>
                    <a:lnTo>
                      <a:pt x="2682" y="212"/>
                    </a:lnTo>
                    <a:lnTo>
                      <a:pt x="2664" y="151"/>
                    </a:lnTo>
                    <a:lnTo>
                      <a:pt x="2605" y="143"/>
                    </a:lnTo>
                    <a:lnTo>
                      <a:pt x="2516" y="97"/>
                    </a:lnTo>
                    <a:lnTo>
                      <a:pt x="2497" y="74"/>
                    </a:lnTo>
                    <a:lnTo>
                      <a:pt x="2437" y="51"/>
                    </a:lnTo>
                    <a:lnTo>
                      <a:pt x="2356" y="42"/>
                    </a:lnTo>
                    <a:lnTo>
                      <a:pt x="2343" y="42"/>
                    </a:lnTo>
                    <a:lnTo>
                      <a:pt x="2283" y="0"/>
                    </a:lnTo>
                    <a:lnTo>
                      <a:pt x="2227" y="18"/>
                    </a:lnTo>
                    <a:lnTo>
                      <a:pt x="2161" y="18"/>
                    </a:lnTo>
                    <a:lnTo>
                      <a:pt x="2109" y="34"/>
                    </a:lnTo>
                    <a:lnTo>
                      <a:pt x="2100" y="108"/>
                    </a:lnTo>
                    <a:lnTo>
                      <a:pt x="2038" y="151"/>
                    </a:lnTo>
                    <a:lnTo>
                      <a:pt x="2017" y="175"/>
                    </a:lnTo>
                    <a:lnTo>
                      <a:pt x="2009" y="212"/>
                    </a:lnTo>
                    <a:lnTo>
                      <a:pt x="2051" y="258"/>
                    </a:lnTo>
                    <a:lnTo>
                      <a:pt x="2048" y="308"/>
                    </a:lnTo>
                    <a:lnTo>
                      <a:pt x="2057" y="317"/>
                    </a:lnTo>
                    <a:lnTo>
                      <a:pt x="2115" y="308"/>
                    </a:lnTo>
                    <a:lnTo>
                      <a:pt x="2189" y="300"/>
                    </a:lnTo>
                    <a:lnTo>
                      <a:pt x="2233" y="245"/>
                    </a:lnTo>
                    <a:lnTo>
                      <a:pt x="2242" y="237"/>
                    </a:lnTo>
                    <a:lnTo>
                      <a:pt x="2258" y="238"/>
                    </a:lnTo>
                    <a:lnTo>
                      <a:pt x="2252" y="277"/>
                    </a:lnTo>
                    <a:lnTo>
                      <a:pt x="2263" y="324"/>
                    </a:lnTo>
                    <a:lnTo>
                      <a:pt x="2344" y="336"/>
                    </a:lnTo>
                    <a:lnTo>
                      <a:pt x="2304" y="372"/>
                    </a:lnTo>
                    <a:lnTo>
                      <a:pt x="2333" y="423"/>
                    </a:lnTo>
                    <a:lnTo>
                      <a:pt x="2341" y="431"/>
                    </a:lnTo>
                    <a:lnTo>
                      <a:pt x="2456" y="469"/>
                    </a:lnTo>
                    <a:lnTo>
                      <a:pt x="2468" y="511"/>
                    </a:lnTo>
                    <a:lnTo>
                      <a:pt x="2516" y="486"/>
                    </a:lnTo>
                    <a:lnTo>
                      <a:pt x="2614" y="533"/>
                    </a:lnTo>
                    <a:lnTo>
                      <a:pt x="2619" y="565"/>
                    </a:lnTo>
                    <a:lnTo>
                      <a:pt x="2605" y="583"/>
                    </a:lnTo>
                    <a:lnTo>
                      <a:pt x="2570" y="584"/>
                    </a:lnTo>
                    <a:lnTo>
                      <a:pt x="2508" y="554"/>
                    </a:lnTo>
                    <a:lnTo>
                      <a:pt x="2445" y="536"/>
                    </a:lnTo>
                    <a:lnTo>
                      <a:pt x="2409" y="536"/>
                    </a:lnTo>
                    <a:lnTo>
                      <a:pt x="2344" y="483"/>
                    </a:lnTo>
                    <a:lnTo>
                      <a:pt x="2343" y="483"/>
                    </a:lnTo>
                    <a:lnTo>
                      <a:pt x="2252" y="449"/>
                    </a:lnTo>
                    <a:lnTo>
                      <a:pt x="2169" y="446"/>
                    </a:lnTo>
                    <a:lnTo>
                      <a:pt x="2100" y="383"/>
                    </a:lnTo>
                    <a:lnTo>
                      <a:pt x="2048" y="383"/>
                    </a:lnTo>
                    <a:lnTo>
                      <a:pt x="2017" y="431"/>
                    </a:lnTo>
                    <a:lnTo>
                      <a:pt x="1952" y="439"/>
                    </a:lnTo>
                    <a:lnTo>
                      <a:pt x="1938" y="415"/>
                    </a:lnTo>
                    <a:lnTo>
                      <a:pt x="1960" y="415"/>
                    </a:lnTo>
                    <a:lnTo>
                      <a:pt x="1968" y="404"/>
                    </a:lnTo>
                    <a:lnTo>
                      <a:pt x="1968" y="393"/>
                    </a:lnTo>
                    <a:lnTo>
                      <a:pt x="1927" y="349"/>
                    </a:lnTo>
                    <a:lnTo>
                      <a:pt x="1875" y="362"/>
                    </a:lnTo>
                    <a:lnTo>
                      <a:pt x="1797" y="427"/>
                    </a:lnTo>
                    <a:lnTo>
                      <a:pt x="1715" y="425"/>
                    </a:lnTo>
                    <a:lnTo>
                      <a:pt x="1640" y="404"/>
                    </a:lnTo>
                    <a:lnTo>
                      <a:pt x="1621" y="393"/>
                    </a:lnTo>
                    <a:lnTo>
                      <a:pt x="1601" y="446"/>
                    </a:lnTo>
                    <a:lnTo>
                      <a:pt x="1590" y="457"/>
                    </a:lnTo>
                    <a:lnTo>
                      <a:pt x="1549" y="415"/>
                    </a:lnTo>
                    <a:lnTo>
                      <a:pt x="1499" y="425"/>
                    </a:lnTo>
                    <a:lnTo>
                      <a:pt x="1436" y="425"/>
                    </a:lnTo>
                    <a:lnTo>
                      <a:pt x="1376" y="415"/>
                    </a:lnTo>
                    <a:lnTo>
                      <a:pt x="1367" y="393"/>
                    </a:lnTo>
                    <a:lnTo>
                      <a:pt x="1353" y="382"/>
                    </a:lnTo>
                    <a:lnTo>
                      <a:pt x="1279" y="378"/>
                    </a:lnTo>
                    <a:lnTo>
                      <a:pt x="1204" y="351"/>
                    </a:lnTo>
                    <a:lnTo>
                      <a:pt x="1111" y="340"/>
                    </a:lnTo>
                    <a:lnTo>
                      <a:pt x="1009" y="349"/>
                    </a:lnTo>
                    <a:lnTo>
                      <a:pt x="989" y="356"/>
                    </a:lnTo>
                    <a:lnTo>
                      <a:pt x="935" y="308"/>
                    </a:lnTo>
                    <a:lnTo>
                      <a:pt x="813" y="288"/>
                    </a:lnTo>
                    <a:lnTo>
                      <a:pt x="702" y="288"/>
                    </a:lnTo>
                    <a:lnTo>
                      <a:pt x="642" y="300"/>
                    </a:lnTo>
                    <a:lnTo>
                      <a:pt x="579" y="324"/>
                    </a:lnTo>
                    <a:lnTo>
                      <a:pt x="511" y="348"/>
                    </a:lnTo>
                    <a:lnTo>
                      <a:pt x="449" y="372"/>
                    </a:lnTo>
                    <a:lnTo>
                      <a:pt x="424" y="415"/>
                    </a:lnTo>
                    <a:lnTo>
                      <a:pt x="441" y="473"/>
                    </a:lnTo>
                    <a:lnTo>
                      <a:pt x="471" y="494"/>
                    </a:lnTo>
                    <a:lnTo>
                      <a:pt x="504" y="483"/>
                    </a:lnTo>
                    <a:lnTo>
                      <a:pt x="555" y="483"/>
                    </a:lnTo>
                    <a:lnTo>
                      <a:pt x="619" y="511"/>
                    </a:lnTo>
                    <a:lnTo>
                      <a:pt x="645" y="533"/>
                    </a:lnTo>
                    <a:lnTo>
                      <a:pt x="579" y="551"/>
                    </a:lnTo>
                    <a:lnTo>
                      <a:pt x="563" y="607"/>
                    </a:lnTo>
                    <a:lnTo>
                      <a:pt x="516" y="636"/>
                    </a:lnTo>
                    <a:lnTo>
                      <a:pt x="465" y="588"/>
                    </a:lnTo>
                    <a:lnTo>
                      <a:pt x="382" y="575"/>
                    </a:lnTo>
                    <a:lnTo>
                      <a:pt x="325" y="612"/>
                    </a:lnTo>
                    <a:lnTo>
                      <a:pt x="295" y="644"/>
                    </a:lnTo>
                    <a:lnTo>
                      <a:pt x="280" y="670"/>
                    </a:lnTo>
                    <a:lnTo>
                      <a:pt x="265" y="713"/>
                    </a:lnTo>
                    <a:lnTo>
                      <a:pt x="274" y="737"/>
                    </a:lnTo>
                    <a:lnTo>
                      <a:pt x="336" y="745"/>
                    </a:lnTo>
                    <a:lnTo>
                      <a:pt x="355" y="765"/>
                    </a:lnTo>
                    <a:lnTo>
                      <a:pt x="306" y="833"/>
                    </a:lnTo>
                    <a:lnTo>
                      <a:pt x="328" y="850"/>
                    </a:lnTo>
                    <a:lnTo>
                      <a:pt x="397" y="833"/>
                    </a:lnTo>
                    <a:lnTo>
                      <a:pt x="457" y="841"/>
                    </a:lnTo>
                    <a:lnTo>
                      <a:pt x="518" y="821"/>
                    </a:lnTo>
                    <a:lnTo>
                      <a:pt x="549" y="811"/>
                    </a:lnTo>
                    <a:lnTo>
                      <a:pt x="559" y="821"/>
                    </a:lnTo>
                    <a:lnTo>
                      <a:pt x="530" y="895"/>
                    </a:lnTo>
                    <a:lnTo>
                      <a:pt x="488" y="929"/>
                    </a:lnTo>
                    <a:lnTo>
                      <a:pt x="416" y="929"/>
                    </a:lnTo>
                    <a:lnTo>
                      <a:pt x="345" y="924"/>
                    </a:lnTo>
                    <a:lnTo>
                      <a:pt x="254" y="950"/>
                    </a:lnTo>
                    <a:lnTo>
                      <a:pt x="218" y="1003"/>
                    </a:lnTo>
                    <a:lnTo>
                      <a:pt x="124" y="1037"/>
                    </a:lnTo>
                    <a:lnTo>
                      <a:pt x="94" y="1090"/>
                    </a:lnTo>
                    <a:lnTo>
                      <a:pt x="132" y="1117"/>
                    </a:lnTo>
                    <a:lnTo>
                      <a:pt x="195" y="1133"/>
                    </a:lnTo>
                    <a:lnTo>
                      <a:pt x="212" y="1161"/>
                    </a:lnTo>
                    <a:lnTo>
                      <a:pt x="210" y="1164"/>
                    </a:lnTo>
                    <a:lnTo>
                      <a:pt x="101" y="1183"/>
                    </a:lnTo>
                    <a:lnTo>
                      <a:pt x="113" y="1238"/>
                    </a:lnTo>
                    <a:lnTo>
                      <a:pt x="101" y="1306"/>
                    </a:lnTo>
                    <a:lnTo>
                      <a:pt x="184" y="1332"/>
                    </a:lnTo>
                    <a:lnTo>
                      <a:pt x="178" y="1388"/>
                    </a:lnTo>
                    <a:lnTo>
                      <a:pt x="228" y="1443"/>
                    </a:lnTo>
                    <a:lnTo>
                      <a:pt x="276" y="1438"/>
                    </a:lnTo>
                    <a:lnTo>
                      <a:pt x="359" y="1406"/>
                    </a:lnTo>
                    <a:lnTo>
                      <a:pt x="416" y="1386"/>
                    </a:lnTo>
                    <a:lnTo>
                      <a:pt x="436" y="1386"/>
                    </a:lnTo>
                    <a:lnTo>
                      <a:pt x="479" y="1388"/>
                    </a:lnTo>
                    <a:lnTo>
                      <a:pt x="430" y="1464"/>
                    </a:lnTo>
                    <a:lnTo>
                      <a:pt x="372" y="1533"/>
                    </a:lnTo>
                    <a:lnTo>
                      <a:pt x="312" y="1591"/>
                    </a:lnTo>
                    <a:lnTo>
                      <a:pt x="265" y="1660"/>
                    </a:lnTo>
                    <a:lnTo>
                      <a:pt x="254" y="1673"/>
                    </a:lnTo>
                    <a:lnTo>
                      <a:pt x="191" y="1702"/>
                    </a:lnTo>
                    <a:lnTo>
                      <a:pt x="124" y="1779"/>
                    </a:lnTo>
                    <a:lnTo>
                      <a:pt x="64" y="1811"/>
                    </a:lnTo>
                    <a:lnTo>
                      <a:pt x="6" y="1913"/>
                    </a:lnTo>
                    <a:lnTo>
                      <a:pt x="0" y="1905"/>
                    </a:lnTo>
                    <a:lnTo>
                      <a:pt x="8" y="1916"/>
                    </a:lnTo>
                    <a:lnTo>
                      <a:pt x="18" y="1916"/>
                    </a:lnTo>
                    <a:lnTo>
                      <a:pt x="80" y="1897"/>
                    </a:lnTo>
                    <a:lnTo>
                      <a:pt x="201" y="1834"/>
                    </a:lnTo>
                    <a:lnTo>
                      <a:pt x="265" y="1779"/>
                    </a:lnTo>
                    <a:lnTo>
                      <a:pt x="338" y="1739"/>
                    </a:lnTo>
                    <a:lnTo>
                      <a:pt x="411" y="1690"/>
                    </a:lnTo>
                    <a:lnTo>
                      <a:pt x="471" y="1649"/>
                    </a:lnTo>
                    <a:lnTo>
                      <a:pt x="524" y="1552"/>
                    </a:lnTo>
                    <a:lnTo>
                      <a:pt x="567" y="1491"/>
                    </a:lnTo>
                    <a:lnTo>
                      <a:pt x="601" y="1472"/>
                    </a:lnTo>
                    <a:lnTo>
                      <a:pt x="665" y="1420"/>
                    </a:lnTo>
                    <a:lnTo>
                      <a:pt x="763" y="1343"/>
                    </a:lnTo>
                    <a:lnTo>
                      <a:pt x="802" y="1378"/>
                    </a:lnTo>
                    <a:lnTo>
                      <a:pt x="767" y="1394"/>
                    </a:lnTo>
                    <a:lnTo>
                      <a:pt x="692" y="1481"/>
                    </a:lnTo>
                    <a:lnTo>
                      <a:pt x="665" y="1552"/>
                    </a:lnTo>
                    <a:lnTo>
                      <a:pt x="661" y="1620"/>
                    </a:lnTo>
                    <a:lnTo>
                      <a:pt x="669" y="1620"/>
                    </a:lnTo>
                    <a:lnTo>
                      <a:pt x="771" y="1575"/>
                    </a:lnTo>
                    <a:lnTo>
                      <a:pt x="797" y="1528"/>
                    </a:lnTo>
                    <a:lnTo>
                      <a:pt x="858" y="1446"/>
                    </a:lnTo>
                    <a:lnTo>
                      <a:pt x="920" y="1386"/>
                    </a:lnTo>
                    <a:lnTo>
                      <a:pt x="983" y="1343"/>
                    </a:lnTo>
                    <a:lnTo>
                      <a:pt x="975" y="1286"/>
                    </a:lnTo>
                    <a:lnTo>
                      <a:pt x="967" y="1225"/>
                    </a:lnTo>
                    <a:lnTo>
                      <a:pt x="984" y="1197"/>
                    </a:lnTo>
                    <a:lnTo>
                      <a:pt x="1139" y="1185"/>
                    </a:lnTo>
                    <a:lnTo>
                      <a:pt x="1204" y="1213"/>
                    </a:lnTo>
                    <a:lnTo>
                      <a:pt x="1268" y="1278"/>
                    </a:lnTo>
                    <a:lnTo>
                      <a:pt x="1268" y="1332"/>
                    </a:lnTo>
                    <a:lnTo>
                      <a:pt x="1291" y="1364"/>
                    </a:lnTo>
                    <a:lnTo>
                      <a:pt x="1351" y="1358"/>
                    </a:lnTo>
                    <a:lnTo>
                      <a:pt x="1406" y="1372"/>
                    </a:lnTo>
                    <a:lnTo>
                      <a:pt x="1416" y="1386"/>
                    </a:lnTo>
                    <a:lnTo>
                      <a:pt x="1439" y="1394"/>
                    </a:lnTo>
                    <a:lnTo>
                      <a:pt x="1464" y="1464"/>
                    </a:lnTo>
                    <a:lnTo>
                      <a:pt x="1482" y="1491"/>
                    </a:lnTo>
                    <a:lnTo>
                      <a:pt x="1516" y="1584"/>
                    </a:lnTo>
                    <a:lnTo>
                      <a:pt x="1539" y="1592"/>
                    </a:lnTo>
                    <a:lnTo>
                      <a:pt x="1555" y="1646"/>
                    </a:lnTo>
                    <a:lnTo>
                      <a:pt x="1634" y="1747"/>
                    </a:lnTo>
                    <a:lnTo>
                      <a:pt x="1640" y="1744"/>
                    </a:lnTo>
                    <a:lnTo>
                      <a:pt x="1640" y="1747"/>
                    </a:lnTo>
                    <a:lnTo>
                      <a:pt x="2687" y="2372"/>
                    </a:lnTo>
                    <a:lnTo>
                      <a:pt x="2702" y="22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1188" y="1052"/>
                <a:ext cx="668" cy="910"/>
              </a:xfrm>
              <a:custGeom>
                <a:avLst/>
                <a:gdLst>
                  <a:gd name="T0" fmla="*/ 12 w 1912"/>
                  <a:gd name="T1" fmla="*/ 25 h 2284"/>
                  <a:gd name="T2" fmla="*/ 67 w 1912"/>
                  <a:gd name="T3" fmla="*/ 0 h 2284"/>
                  <a:gd name="T4" fmla="*/ 52 w 1912"/>
                  <a:gd name="T5" fmla="*/ 73 h 2284"/>
                  <a:gd name="T6" fmla="*/ 82 w 1912"/>
                  <a:gd name="T7" fmla="*/ 94 h 2284"/>
                  <a:gd name="T8" fmla="*/ 81 w 1912"/>
                  <a:gd name="T9" fmla="*/ 138 h 2284"/>
                  <a:gd name="T10" fmla="*/ 55 w 1912"/>
                  <a:gd name="T11" fmla="*/ 168 h 2284"/>
                  <a:gd name="T12" fmla="*/ 101 w 1912"/>
                  <a:gd name="T13" fmla="*/ 173 h 2284"/>
                  <a:gd name="T14" fmla="*/ 101 w 1912"/>
                  <a:gd name="T15" fmla="*/ 160 h 2284"/>
                  <a:gd name="T16" fmla="*/ 101 w 1912"/>
                  <a:gd name="T17" fmla="*/ 134 h 2284"/>
                  <a:gd name="T18" fmla="*/ 144 w 1912"/>
                  <a:gd name="T19" fmla="*/ 134 h 2284"/>
                  <a:gd name="T20" fmla="*/ 163 w 1912"/>
                  <a:gd name="T21" fmla="*/ 137 h 2284"/>
                  <a:gd name="T22" fmla="*/ 161 w 1912"/>
                  <a:gd name="T23" fmla="*/ 73 h 2284"/>
                  <a:gd name="T24" fmla="*/ 198 w 1912"/>
                  <a:gd name="T25" fmla="*/ 75 h 2284"/>
                  <a:gd name="T26" fmla="*/ 226 w 1912"/>
                  <a:gd name="T27" fmla="*/ 142 h 2284"/>
                  <a:gd name="T28" fmla="*/ 256 w 1912"/>
                  <a:gd name="T29" fmla="*/ 153 h 2284"/>
                  <a:gd name="T30" fmla="*/ 259 w 1912"/>
                  <a:gd name="T31" fmla="*/ 185 h 2284"/>
                  <a:gd name="T32" fmla="*/ 291 w 1912"/>
                  <a:gd name="T33" fmla="*/ 154 h 2284"/>
                  <a:gd name="T34" fmla="*/ 319 w 1912"/>
                  <a:gd name="T35" fmla="*/ 132 h 2284"/>
                  <a:gd name="T36" fmla="*/ 347 w 1912"/>
                  <a:gd name="T37" fmla="*/ 166 h 2284"/>
                  <a:gd name="T38" fmla="*/ 322 w 1912"/>
                  <a:gd name="T39" fmla="*/ 223 h 2284"/>
                  <a:gd name="T40" fmla="*/ 282 w 1912"/>
                  <a:gd name="T41" fmla="*/ 248 h 2284"/>
                  <a:gd name="T42" fmla="*/ 240 w 1912"/>
                  <a:gd name="T43" fmla="*/ 282 h 2284"/>
                  <a:gd name="T44" fmla="*/ 166 w 1912"/>
                  <a:gd name="T45" fmla="*/ 351 h 2284"/>
                  <a:gd name="T46" fmla="*/ 118 w 1912"/>
                  <a:gd name="T47" fmla="*/ 431 h 2284"/>
                  <a:gd name="T48" fmla="*/ 137 w 1912"/>
                  <a:gd name="T49" fmla="*/ 456 h 2284"/>
                  <a:gd name="T50" fmla="*/ 181 w 1912"/>
                  <a:gd name="T51" fmla="*/ 508 h 2284"/>
                  <a:gd name="T52" fmla="*/ 224 w 1912"/>
                  <a:gd name="T53" fmla="*/ 539 h 2284"/>
                  <a:gd name="T54" fmla="*/ 269 w 1912"/>
                  <a:gd name="T55" fmla="*/ 541 h 2284"/>
                  <a:gd name="T56" fmla="*/ 274 w 1912"/>
                  <a:gd name="T57" fmla="*/ 598 h 2284"/>
                  <a:gd name="T58" fmla="*/ 298 w 1912"/>
                  <a:gd name="T59" fmla="*/ 630 h 2284"/>
                  <a:gd name="T60" fmla="*/ 301 w 1912"/>
                  <a:gd name="T61" fmla="*/ 562 h 2284"/>
                  <a:gd name="T62" fmla="*/ 345 w 1912"/>
                  <a:gd name="T63" fmla="*/ 531 h 2284"/>
                  <a:gd name="T64" fmla="*/ 340 w 1912"/>
                  <a:gd name="T65" fmla="*/ 445 h 2284"/>
                  <a:gd name="T66" fmla="*/ 351 w 1912"/>
                  <a:gd name="T67" fmla="*/ 359 h 2284"/>
                  <a:gd name="T68" fmla="*/ 382 w 1912"/>
                  <a:gd name="T69" fmla="*/ 343 h 2284"/>
                  <a:gd name="T70" fmla="*/ 440 w 1912"/>
                  <a:gd name="T71" fmla="*/ 371 h 2284"/>
                  <a:gd name="T72" fmla="*/ 465 w 1912"/>
                  <a:gd name="T73" fmla="*/ 428 h 2284"/>
                  <a:gd name="T74" fmla="*/ 465 w 1912"/>
                  <a:gd name="T75" fmla="*/ 448 h 2284"/>
                  <a:gd name="T76" fmla="*/ 529 w 1912"/>
                  <a:gd name="T77" fmla="*/ 402 h 2284"/>
                  <a:gd name="T78" fmla="*/ 565 w 1912"/>
                  <a:gd name="T79" fmla="*/ 453 h 2284"/>
                  <a:gd name="T80" fmla="*/ 565 w 1912"/>
                  <a:gd name="T81" fmla="*/ 520 h 2284"/>
                  <a:gd name="T82" fmla="*/ 611 w 1912"/>
                  <a:gd name="T83" fmla="*/ 555 h 2284"/>
                  <a:gd name="T84" fmla="*/ 636 w 1912"/>
                  <a:gd name="T85" fmla="*/ 634 h 2284"/>
                  <a:gd name="T86" fmla="*/ 665 w 1912"/>
                  <a:gd name="T87" fmla="*/ 712 h 2284"/>
                  <a:gd name="T88" fmla="*/ 650 w 1912"/>
                  <a:gd name="T89" fmla="*/ 775 h 2284"/>
                  <a:gd name="T90" fmla="*/ 634 w 1912"/>
                  <a:gd name="T91" fmla="*/ 775 h 2284"/>
                  <a:gd name="T92" fmla="*/ 610 w 1912"/>
                  <a:gd name="T93" fmla="*/ 760 h 2284"/>
                  <a:gd name="T94" fmla="*/ 570 w 1912"/>
                  <a:gd name="T95" fmla="*/ 778 h 2284"/>
                  <a:gd name="T96" fmla="*/ 547 w 1912"/>
                  <a:gd name="T97" fmla="*/ 765 h 2284"/>
                  <a:gd name="T98" fmla="*/ 593 w 1912"/>
                  <a:gd name="T99" fmla="*/ 698 h 2284"/>
                  <a:gd name="T100" fmla="*/ 607 w 1912"/>
                  <a:gd name="T101" fmla="*/ 664 h 2284"/>
                  <a:gd name="T102" fmla="*/ 600 w 1912"/>
                  <a:gd name="T103" fmla="*/ 660 h 2284"/>
                  <a:gd name="T104" fmla="*/ 538 w 1912"/>
                  <a:gd name="T105" fmla="*/ 676 h 2284"/>
                  <a:gd name="T106" fmla="*/ 6 w 1912"/>
                  <a:gd name="T107" fmla="*/ 53 h 22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12"/>
                  <a:gd name="T163" fmla="*/ 0 h 2284"/>
                  <a:gd name="T164" fmla="*/ 1912 w 1912"/>
                  <a:gd name="T165" fmla="*/ 2284 h 22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12" h="2284">
                    <a:moveTo>
                      <a:pt x="16" y="134"/>
                    </a:moveTo>
                    <a:lnTo>
                      <a:pt x="26" y="124"/>
                    </a:lnTo>
                    <a:lnTo>
                      <a:pt x="33" y="63"/>
                    </a:lnTo>
                    <a:lnTo>
                      <a:pt x="46" y="34"/>
                    </a:lnTo>
                    <a:lnTo>
                      <a:pt x="85" y="39"/>
                    </a:lnTo>
                    <a:lnTo>
                      <a:pt x="193" y="0"/>
                    </a:lnTo>
                    <a:lnTo>
                      <a:pt x="201" y="39"/>
                    </a:lnTo>
                    <a:lnTo>
                      <a:pt x="148" y="124"/>
                    </a:lnTo>
                    <a:lnTo>
                      <a:pt x="148" y="182"/>
                    </a:lnTo>
                    <a:lnTo>
                      <a:pt x="157" y="243"/>
                    </a:lnTo>
                    <a:lnTo>
                      <a:pt x="178" y="251"/>
                    </a:lnTo>
                    <a:lnTo>
                      <a:pt x="236" y="235"/>
                    </a:lnTo>
                    <a:lnTo>
                      <a:pt x="248" y="251"/>
                    </a:lnTo>
                    <a:lnTo>
                      <a:pt x="261" y="305"/>
                    </a:lnTo>
                    <a:lnTo>
                      <a:pt x="231" y="347"/>
                    </a:lnTo>
                    <a:lnTo>
                      <a:pt x="195" y="385"/>
                    </a:lnTo>
                    <a:lnTo>
                      <a:pt x="157" y="401"/>
                    </a:lnTo>
                    <a:lnTo>
                      <a:pt x="157" y="422"/>
                    </a:lnTo>
                    <a:lnTo>
                      <a:pt x="168" y="435"/>
                    </a:lnTo>
                    <a:lnTo>
                      <a:pt x="211" y="422"/>
                    </a:lnTo>
                    <a:lnTo>
                      <a:pt x="289" y="435"/>
                    </a:lnTo>
                    <a:lnTo>
                      <a:pt x="300" y="422"/>
                    </a:lnTo>
                    <a:lnTo>
                      <a:pt x="300" y="412"/>
                    </a:lnTo>
                    <a:lnTo>
                      <a:pt x="289" y="401"/>
                    </a:lnTo>
                    <a:lnTo>
                      <a:pt x="240" y="380"/>
                    </a:lnTo>
                    <a:lnTo>
                      <a:pt x="248" y="356"/>
                    </a:lnTo>
                    <a:lnTo>
                      <a:pt x="289" y="337"/>
                    </a:lnTo>
                    <a:lnTo>
                      <a:pt x="339" y="337"/>
                    </a:lnTo>
                    <a:lnTo>
                      <a:pt x="392" y="314"/>
                    </a:lnTo>
                    <a:lnTo>
                      <a:pt x="413" y="337"/>
                    </a:lnTo>
                    <a:lnTo>
                      <a:pt x="467" y="377"/>
                    </a:lnTo>
                    <a:lnTo>
                      <a:pt x="494" y="361"/>
                    </a:lnTo>
                    <a:lnTo>
                      <a:pt x="467" y="343"/>
                    </a:lnTo>
                    <a:lnTo>
                      <a:pt x="436" y="277"/>
                    </a:lnTo>
                    <a:lnTo>
                      <a:pt x="444" y="219"/>
                    </a:lnTo>
                    <a:lnTo>
                      <a:pt x="461" y="182"/>
                    </a:lnTo>
                    <a:lnTo>
                      <a:pt x="525" y="142"/>
                    </a:lnTo>
                    <a:lnTo>
                      <a:pt x="543" y="148"/>
                    </a:lnTo>
                    <a:lnTo>
                      <a:pt x="567" y="187"/>
                    </a:lnTo>
                    <a:lnTo>
                      <a:pt x="606" y="251"/>
                    </a:lnTo>
                    <a:lnTo>
                      <a:pt x="636" y="347"/>
                    </a:lnTo>
                    <a:lnTo>
                      <a:pt x="648" y="356"/>
                    </a:lnTo>
                    <a:lnTo>
                      <a:pt x="694" y="343"/>
                    </a:lnTo>
                    <a:lnTo>
                      <a:pt x="723" y="348"/>
                    </a:lnTo>
                    <a:lnTo>
                      <a:pt x="733" y="385"/>
                    </a:lnTo>
                    <a:lnTo>
                      <a:pt x="706" y="430"/>
                    </a:lnTo>
                    <a:lnTo>
                      <a:pt x="711" y="454"/>
                    </a:lnTo>
                    <a:lnTo>
                      <a:pt x="741" y="464"/>
                    </a:lnTo>
                    <a:lnTo>
                      <a:pt x="769" y="436"/>
                    </a:lnTo>
                    <a:lnTo>
                      <a:pt x="796" y="396"/>
                    </a:lnTo>
                    <a:lnTo>
                      <a:pt x="833" y="387"/>
                    </a:lnTo>
                    <a:lnTo>
                      <a:pt x="813" y="355"/>
                    </a:lnTo>
                    <a:lnTo>
                      <a:pt x="833" y="337"/>
                    </a:lnTo>
                    <a:lnTo>
                      <a:pt x="914" y="331"/>
                    </a:lnTo>
                    <a:lnTo>
                      <a:pt x="973" y="345"/>
                    </a:lnTo>
                    <a:lnTo>
                      <a:pt x="1003" y="387"/>
                    </a:lnTo>
                    <a:lnTo>
                      <a:pt x="992" y="417"/>
                    </a:lnTo>
                    <a:lnTo>
                      <a:pt x="953" y="448"/>
                    </a:lnTo>
                    <a:lnTo>
                      <a:pt x="947" y="520"/>
                    </a:lnTo>
                    <a:lnTo>
                      <a:pt x="921" y="559"/>
                    </a:lnTo>
                    <a:lnTo>
                      <a:pt x="833" y="570"/>
                    </a:lnTo>
                    <a:lnTo>
                      <a:pt x="800" y="612"/>
                    </a:lnTo>
                    <a:lnTo>
                      <a:pt x="808" y="623"/>
                    </a:lnTo>
                    <a:lnTo>
                      <a:pt x="741" y="649"/>
                    </a:lnTo>
                    <a:lnTo>
                      <a:pt x="717" y="649"/>
                    </a:lnTo>
                    <a:lnTo>
                      <a:pt x="686" y="709"/>
                    </a:lnTo>
                    <a:lnTo>
                      <a:pt x="647" y="743"/>
                    </a:lnTo>
                    <a:lnTo>
                      <a:pt x="584" y="784"/>
                    </a:lnTo>
                    <a:lnTo>
                      <a:pt x="474" y="881"/>
                    </a:lnTo>
                    <a:lnTo>
                      <a:pt x="413" y="955"/>
                    </a:lnTo>
                    <a:lnTo>
                      <a:pt x="361" y="1019"/>
                    </a:lnTo>
                    <a:lnTo>
                      <a:pt x="339" y="1082"/>
                    </a:lnTo>
                    <a:lnTo>
                      <a:pt x="361" y="1116"/>
                    </a:lnTo>
                    <a:lnTo>
                      <a:pt x="380" y="1129"/>
                    </a:lnTo>
                    <a:lnTo>
                      <a:pt x="392" y="1145"/>
                    </a:lnTo>
                    <a:lnTo>
                      <a:pt x="388" y="1198"/>
                    </a:lnTo>
                    <a:lnTo>
                      <a:pt x="413" y="1243"/>
                    </a:lnTo>
                    <a:lnTo>
                      <a:pt x="517" y="1275"/>
                    </a:lnTo>
                    <a:lnTo>
                      <a:pt x="556" y="1317"/>
                    </a:lnTo>
                    <a:lnTo>
                      <a:pt x="596" y="1333"/>
                    </a:lnTo>
                    <a:lnTo>
                      <a:pt x="642" y="1353"/>
                    </a:lnTo>
                    <a:lnTo>
                      <a:pt x="710" y="1363"/>
                    </a:lnTo>
                    <a:lnTo>
                      <a:pt x="749" y="1349"/>
                    </a:lnTo>
                    <a:lnTo>
                      <a:pt x="769" y="1357"/>
                    </a:lnTo>
                    <a:lnTo>
                      <a:pt x="780" y="1401"/>
                    </a:lnTo>
                    <a:lnTo>
                      <a:pt x="771" y="1445"/>
                    </a:lnTo>
                    <a:lnTo>
                      <a:pt x="785" y="1502"/>
                    </a:lnTo>
                    <a:lnTo>
                      <a:pt x="791" y="1562"/>
                    </a:lnTo>
                    <a:lnTo>
                      <a:pt x="821" y="1588"/>
                    </a:lnTo>
                    <a:lnTo>
                      <a:pt x="854" y="1582"/>
                    </a:lnTo>
                    <a:lnTo>
                      <a:pt x="873" y="1536"/>
                    </a:lnTo>
                    <a:lnTo>
                      <a:pt x="851" y="1445"/>
                    </a:lnTo>
                    <a:lnTo>
                      <a:pt x="862" y="1411"/>
                    </a:lnTo>
                    <a:lnTo>
                      <a:pt x="890" y="1393"/>
                    </a:lnTo>
                    <a:lnTo>
                      <a:pt x="953" y="1369"/>
                    </a:lnTo>
                    <a:lnTo>
                      <a:pt x="987" y="1332"/>
                    </a:lnTo>
                    <a:lnTo>
                      <a:pt x="997" y="1243"/>
                    </a:lnTo>
                    <a:lnTo>
                      <a:pt x="956" y="1179"/>
                    </a:lnTo>
                    <a:lnTo>
                      <a:pt x="973" y="1116"/>
                    </a:lnTo>
                    <a:lnTo>
                      <a:pt x="987" y="1049"/>
                    </a:lnTo>
                    <a:lnTo>
                      <a:pt x="987" y="963"/>
                    </a:lnTo>
                    <a:lnTo>
                      <a:pt x="1004" y="902"/>
                    </a:lnTo>
                    <a:lnTo>
                      <a:pt x="1014" y="860"/>
                    </a:lnTo>
                    <a:lnTo>
                      <a:pt x="1056" y="838"/>
                    </a:lnTo>
                    <a:lnTo>
                      <a:pt x="1094" y="860"/>
                    </a:lnTo>
                    <a:lnTo>
                      <a:pt x="1157" y="870"/>
                    </a:lnTo>
                    <a:lnTo>
                      <a:pt x="1195" y="889"/>
                    </a:lnTo>
                    <a:lnTo>
                      <a:pt x="1259" y="931"/>
                    </a:lnTo>
                    <a:lnTo>
                      <a:pt x="1330" y="963"/>
                    </a:lnTo>
                    <a:lnTo>
                      <a:pt x="1342" y="976"/>
                    </a:lnTo>
                    <a:lnTo>
                      <a:pt x="1330" y="1073"/>
                    </a:lnTo>
                    <a:lnTo>
                      <a:pt x="1320" y="1095"/>
                    </a:lnTo>
                    <a:lnTo>
                      <a:pt x="1320" y="1116"/>
                    </a:lnTo>
                    <a:lnTo>
                      <a:pt x="1330" y="1124"/>
                    </a:lnTo>
                    <a:lnTo>
                      <a:pt x="1474" y="1116"/>
                    </a:lnTo>
                    <a:lnTo>
                      <a:pt x="1494" y="1073"/>
                    </a:lnTo>
                    <a:lnTo>
                      <a:pt x="1513" y="1010"/>
                    </a:lnTo>
                    <a:lnTo>
                      <a:pt x="1522" y="995"/>
                    </a:lnTo>
                    <a:lnTo>
                      <a:pt x="1555" y="1061"/>
                    </a:lnTo>
                    <a:lnTo>
                      <a:pt x="1618" y="1137"/>
                    </a:lnTo>
                    <a:lnTo>
                      <a:pt x="1638" y="1222"/>
                    </a:lnTo>
                    <a:lnTo>
                      <a:pt x="1618" y="1284"/>
                    </a:lnTo>
                    <a:lnTo>
                      <a:pt x="1618" y="1306"/>
                    </a:lnTo>
                    <a:lnTo>
                      <a:pt x="1626" y="1317"/>
                    </a:lnTo>
                    <a:lnTo>
                      <a:pt x="1690" y="1349"/>
                    </a:lnTo>
                    <a:lnTo>
                      <a:pt x="1748" y="1393"/>
                    </a:lnTo>
                    <a:lnTo>
                      <a:pt x="1800" y="1477"/>
                    </a:lnTo>
                    <a:lnTo>
                      <a:pt x="1808" y="1540"/>
                    </a:lnTo>
                    <a:lnTo>
                      <a:pt x="1821" y="1591"/>
                    </a:lnTo>
                    <a:lnTo>
                      <a:pt x="1821" y="1657"/>
                    </a:lnTo>
                    <a:lnTo>
                      <a:pt x="1861" y="1712"/>
                    </a:lnTo>
                    <a:lnTo>
                      <a:pt x="1902" y="1786"/>
                    </a:lnTo>
                    <a:lnTo>
                      <a:pt x="1912" y="1849"/>
                    </a:lnTo>
                    <a:lnTo>
                      <a:pt x="1890" y="1912"/>
                    </a:lnTo>
                    <a:lnTo>
                      <a:pt x="1861" y="1945"/>
                    </a:lnTo>
                    <a:lnTo>
                      <a:pt x="1861" y="1937"/>
                    </a:lnTo>
                    <a:lnTo>
                      <a:pt x="1852" y="1945"/>
                    </a:lnTo>
                    <a:lnTo>
                      <a:pt x="1816" y="1945"/>
                    </a:lnTo>
                    <a:lnTo>
                      <a:pt x="1786" y="1902"/>
                    </a:lnTo>
                    <a:lnTo>
                      <a:pt x="1765" y="1934"/>
                    </a:lnTo>
                    <a:lnTo>
                      <a:pt x="1745" y="1908"/>
                    </a:lnTo>
                    <a:lnTo>
                      <a:pt x="1642" y="1894"/>
                    </a:lnTo>
                    <a:lnTo>
                      <a:pt x="1656" y="1944"/>
                    </a:lnTo>
                    <a:lnTo>
                      <a:pt x="1631" y="1953"/>
                    </a:lnTo>
                    <a:lnTo>
                      <a:pt x="1612" y="1934"/>
                    </a:lnTo>
                    <a:lnTo>
                      <a:pt x="1574" y="1937"/>
                    </a:lnTo>
                    <a:lnTo>
                      <a:pt x="1566" y="1921"/>
                    </a:lnTo>
                    <a:lnTo>
                      <a:pt x="1612" y="1908"/>
                    </a:lnTo>
                    <a:lnTo>
                      <a:pt x="1646" y="1789"/>
                    </a:lnTo>
                    <a:lnTo>
                      <a:pt x="1698" y="1752"/>
                    </a:lnTo>
                    <a:lnTo>
                      <a:pt x="1720" y="1752"/>
                    </a:lnTo>
                    <a:lnTo>
                      <a:pt x="1717" y="1715"/>
                    </a:lnTo>
                    <a:lnTo>
                      <a:pt x="1738" y="1667"/>
                    </a:lnTo>
                    <a:lnTo>
                      <a:pt x="1744" y="1646"/>
                    </a:lnTo>
                    <a:lnTo>
                      <a:pt x="1731" y="1638"/>
                    </a:lnTo>
                    <a:lnTo>
                      <a:pt x="1717" y="1657"/>
                    </a:lnTo>
                    <a:lnTo>
                      <a:pt x="1670" y="1691"/>
                    </a:lnTo>
                    <a:lnTo>
                      <a:pt x="1592" y="1699"/>
                    </a:lnTo>
                    <a:lnTo>
                      <a:pt x="1541" y="1696"/>
                    </a:lnTo>
                    <a:lnTo>
                      <a:pt x="1439" y="1691"/>
                    </a:lnTo>
                    <a:lnTo>
                      <a:pt x="0" y="2284"/>
                    </a:lnTo>
                    <a:lnTo>
                      <a:pt x="16" y="13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754" y="1709"/>
                <a:ext cx="972" cy="1033"/>
              </a:xfrm>
              <a:custGeom>
                <a:avLst/>
                <a:gdLst>
                  <a:gd name="T0" fmla="*/ 3 w 2780"/>
                  <a:gd name="T1" fmla="*/ 0 h 2593"/>
                  <a:gd name="T2" fmla="*/ 30 w 2780"/>
                  <a:gd name="T3" fmla="*/ 42 h 2593"/>
                  <a:gd name="T4" fmla="*/ 43 w 2780"/>
                  <a:gd name="T5" fmla="*/ 95 h 2593"/>
                  <a:gd name="T6" fmla="*/ 45 w 2780"/>
                  <a:gd name="T7" fmla="*/ 161 h 2593"/>
                  <a:gd name="T8" fmla="*/ 18 w 2780"/>
                  <a:gd name="T9" fmla="*/ 284 h 2593"/>
                  <a:gd name="T10" fmla="*/ 31 w 2780"/>
                  <a:gd name="T11" fmla="*/ 322 h 2593"/>
                  <a:gd name="T12" fmla="*/ 71 w 2780"/>
                  <a:gd name="T13" fmla="*/ 421 h 2593"/>
                  <a:gd name="T14" fmla="*/ 110 w 2780"/>
                  <a:gd name="T15" fmla="*/ 502 h 2593"/>
                  <a:gd name="T16" fmla="*/ 135 w 2780"/>
                  <a:gd name="T17" fmla="*/ 555 h 2593"/>
                  <a:gd name="T18" fmla="*/ 145 w 2780"/>
                  <a:gd name="T19" fmla="*/ 580 h 2593"/>
                  <a:gd name="T20" fmla="*/ 193 w 2780"/>
                  <a:gd name="T21" fmla="*/ 656 h 2593"/>
                  <a:gd name="T22" fmla="*/ 205 w 2780"/>
                  <a:gd name="T23" fmla="*/ 653 h 2593"/>
                  <a:gd name="T24" fmla="*/ 181 w 2780"/>
                  <a:gd name="T25" fmla="*/ 576 h 2593"/>
                  <a:gd name="T26" fmla="*/ 149 w 2780"/>
                  <a:gd name="T27" fmla="*/ 498 h 2593"/>
                  <a:gd name="T28" fmla="*/ 172 w 2780"/>
                  <a:gd name="T29" fmla="*/ 531 h 2593"/>
                  <a:gd name="T30" fmla="*/ 215 w 2780"/>
                  <a:gd name="T31" fmla="*/ 612 h 2593"/>
                  <a:gd name="T32" fmla="*/ 257 w 2780"/>
                  <a:gd name="T33" fmla="*/ 677 h 2593"/>
                  <a:gd name="T34" fmla="*/ 265 w 2780"/>
                  <a:gd name="T35" fmla="*/ 759 h 2593"/>
                  <a:gd name="T36" fmla="*/ 353 w 2780"/>
                  <a:gd name="T37" fmla="*/ 811 h 2593"/>
                  <a:gd name="T38" fmla="*/ 428 w 2780"/>
                  <a:gd name="T39" fmla="*/ 834 h 2593"/>
                  <a:gd name="T40" fmla="*/ 499 w 2780"/>
                  <a:gd name="T41" fmla="*/ 885 h 2593"/>
                  <a:gd name="T42" fmla="*/ 548 w 2780"/>
                  <a:gd name="T43" fmla="*/ 953 h 2593"/>
                  <a:gd name="T44" fmla="*/ 613 w 2780"/>
                  <a:gd name="T45" fmla="*/ 1000 h 2593"/>
                  <a:gd name="T46" fmla="*/ 650 w 2780"/>
                  <a:gd name="T47" fmla="*/ 980 h 2593"/>
                  <a:gd name="T48" fmla="*/ 669 w 2780"/>
                  <a:gd name="T49" fmla="*/ 1033 h 2593"/>
                  <a:gd name="T50" fmla="*/ 667 w 2780"/>
                  <a:gd name="T51" fmla="*/ 947 h 2593"/>
                  <a:gd name="T52" fmla="*/ 630 w 2780"/>
                  <a:gd name="T53" fmla="*/ 925 h 2593"/>
                  <a:gd name="T54" fmla="*/ 588 w 2780"/>
                  <a:gd name="T55" fmla="*/ 920 h 2593"/>
                  <a:gd name="T56" fmla="*/ 592 w 2780"/>
                  <a:gd name="T57" fmla="*/ 831 h 2593"/>
                  <a:gd name="T58" fmla="*/ 524 w 2780"/>
                  <a:gd name="T59" fmla="*/ 817 h 2593"/>
                  <a:gd name="T60" fmla="*/ 521 w 2780"/>
                  <a:gd name="T61" fmla="*/ 775 h 2593"/>
                  <a:gd name="T62" fmla="*/ 548 w 2780"/>
                  <a:gd name="T63" fmla="*/ 720 h 2593"/>
                  <a:gd name="T64" fmla="*/ 506 w 2780"/>
                  <a:gd name="T65" fmla="*/ 695 h 2593"/>
                  <a:gd name="T66" fmla="*/ 439 w 2780"/>
                  <a:gd name="T67" fmla="*/ 759 h 2593"/>
                  <a:gd name="T68" fmla="*/ 396 w 2780"/>
                  <a:gd name="T69" fmla="*/ 712 h 2593"/>
                  <a:gd name="T70" fmla="*/ 398 w 2780"/>
                  <a:gd name="T71" fmla="*/ 599 h 2593"/>
                  <a:gd name="T72" fmla="*/ 420 w 2780"/>
                  <a:gd name="T73" fmla="*/ 550 h 2593"/>
                  <a:gd name="T74" fmla="*/ 474 w 2780"/>
                  <a:gd name="T75" fmla="*/ 525 h 2593"/>
                  <a:gd name="T76" fmla="*/ 536 w 2780"/>
                  <a:gd name="T77" fmla="*/ 543 h 2593"/>
                  <a:gd name="T78" fmla="*/ 576 w 2780"/>
                  <a:gd name="T79" fmla="*/ 531 h 2593"/>
                  <a:gd name="T80" fmla="*/ 616 w 2780"/>
                  <a:gd name="T81" fmla="*/ 563 h 2593"/>
                  <a:gd name="T82" fmla="*/ 644 w 2780"/>
                  <a:gd name="T83" fmla="*/ 629 h 2593"/>
                  <a:gd name="T84" fmla="*/ 662 w 2780"/>
                  <a:gd name="T85" fmla="*/ 603 h 2593"/>
                  <a:gd name="T86" fmla="*/ 644 w 2780"/>
                  <a:gd name="T87" fmla="*/ 512 h 2593"/>
                  <a:gd name="T88" fmla="*/ 677 w 2780"/>
                  <a:gd name="T89" fmla="*/ 448 h 2593"/>
                  <a:gd name="T90" fmla="*/ 731 w 2780"/>
                  <a:gd name="T91" fmla="*/ 405 h 2593"/>
                  <a:gd name="T92" fmla="*/ 729 w 2780"/>
                  <a:gd name="T93" fmla="*/ 366 h 2593"/>
                  <a:gd name="T94" fmla="*/ 762 w 2780"/>
                  <a:gd name="T95" fmla="*/ 353 h 2593"/>
                  <a:gd name="T96" fmla="*/ 775 w 2780"/>
                  <a:gd name="T97" fmla="*/ 283 h 2593"/>
                  <a:gd name="T98" fmla="*/ 830 w 2780"/>
                  <a:gd name="T99" fmla="*/ 198 h 2593"/>
                  <a:gd name="T100" fmla="*/ 882 w 2780"/>
                  <a:gd name="T101" fmla="*/ 169 h 2593"/>
                  <a:gd name="T102" fmla="*/ 923 w 2780"/>
                  <a:gd name="T103" fmla="*/ 152 h 2593"/>
                  <a:gd name="T104" fmla="*/ 898 w 2780"/>
                  <a:gd name="T105" fmla="*/ 186 h 2593"/>
                  <a:gd name="T106" fmla="*/ 945 w 2780"/>
                  <a:gd name="T107" fmla="*/ 152 h 2593"/>
                  <a:gd name="T108" fmla="*/ 970 w 2780"/>
                  <a:gd name="T109" fmla="*/ 131 h 2593"/>
                  <a:gd name="T110" fmla="*/ 933 w 2780"/>
                  <a:gd name="T111" fmla="*/ 126 h 2593"/>
                  <a:gd name="T112" fmla="*/ 929 w 2780"/>
                  <a:gd name="T113" fmla="*/ 101 h 2593"/>
                  <a:gd name="T114" fmla="*/ 961 w 2780"/>
                  <a:gd name="T115" fmla="*/ 47 h 2593"/>
                  <a:gd name="T116" fmla="*/ 936 w 2780"/>
                  <a:gd name="T117" fmla="*/ 16 h 259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80"/>
                  <a:gd name="T178" fmla="*/ 0 h 2593"/>
                  <a:gd name="T179" fmla="*/ 2780 w 2780"/>
                  <a:gd name="T180" fmla="*/ 2593 h 259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80" h="2593">
                    <a:moveTo>
                      <a:pt x="191" y="9"/>
                    </a:moveTo>
                    <a:lnTo>
                      <a:pt x="152" y="30"/>
                    </a:lnTo>
                    <a:lnTo>
                      <a:pt x="9" y="0"/>
                    </a:lnTo>
                    <a:lnTo>
                      <a:pt x="0" y="14"/>
                    </a:lnTo>
                    <a:lnTo>
                      <a:pt x="54" y="49"/>
                    </a:lnTo>
                    <a:lnTo>
                      <a:pt x="87" y="106"/>
                    </a:lnTo>
                    <a:lnTo>
                      <a:pt x="128" y="159"/>
                    </a:lnTo>
                    <a:lnTo>
                      <a:pt x="161" y="211"/>
                    </a:lnTo>
                    <a:lnTo>
                      <a:pt x="122" y="238"/>
                    </a:lnTo>
                    <a:lnTo>
                      <a:pt x="142" y="264"/>
                    </a:lnTo>
                    <a:lnTo>
                      <a:pt x="116" y="288"/>
                    </a:lnTo>
                    <a:lnTo>
                      <a:pt x="128" y="404"/>
                    </a:lnTo>
                    <a:lnTo>
                      <a:pt x="136" y="503"/>
                    </a:lnTo>
                    <a:lnTo>
                      <a:pt x="67" y="664"/>
                    </a:lnTo>
                    <a:lnTo>
                      <a:pt x="51" y="714"/>
                    </a:lnTo>
                    <a:lnTo>
                      <a:pt x="67" y="729"/>
                    </a:lnTo>
                    <a:lnTo>
                      <a:pt x="114" y="752"/>
                    </a:lnTo>
                    <a:lnTo>
                      <a:pt x="90" y="809"/>
                    </a:lnTo>
                    <a:lnTo>
                      <a:pt x="90" y="875"/>
                    </a:lnTo>
                    <a:lnTo>
                      <a:pt x="136" y="986"/>
                    </a:lnTo>
                    <a:lnTo>
                      <a:pt x="204" y="1056"/>
                    </a:lnTo>
                    <a:lnTo>
                      <a:pt x="293" y="1088"/>
                    </a:lnTo>
                    <a:lnTo>
                      <a:pt x="288" y="1169"/>
                    </a:lnTo>
                    <a:lnTo>
                      <a:pt x="316" y="1259"/>
                    </a:lnTo>
                    <a:lnTo>
                      <a:pt x="341" y="1310"/>
                    </a:lnTo>
                    <a:lnTo>
                      <a:pt x="412" y="1380"/>
                    </a:lnTo>
                    <a:lnTo>
                      <a:pt x="387" y="1394"/>
                    </a:lnTo>
                    <a:lnTo>
                      <a:pt x="360" y="1384"/>
                    </a:lnTo>
                    <a:lnTo>
                      <a:pt x="333" y="1397"/>
                    </a:lnTo>
                    <a:lnTo>
                      <a:pt x="415" y="1457"/>
                    </a:lnTo>
                    <a:lnTo>
                      <a:pt x="450" y="1518"/>
                    </a:lnTo>
                    <a:lnTo>
                      <a:pt x="486" y="1618"/>
                    </a:lnTo>
                    <a:lnTo>
                      <a:pt x="553" y="1647"/>
                    </a:lnTo>
                    <a:lnTo>
                      <a:pt x="627" y="1726"/>
                    </a:lnTo>
                    <a:lnTo>
                      <a:pt x="627" y="1710"/>
                    </a:lnTo>
                    <a:lnTo>
                      <a:pt x="585" y="1639"/>
                    </a:lnTo>
                    <a:lnTo>
                      <a:pt x="560" y="1583"/>
                    </a:lnTo>
                    <a:lnTo>
                      <a:pt x="538" y="1518"/>
                    </a:lnTo>
                    <a:lnTo>
                      <a:pt x="519" y="1446"/>
                    </a:lnTo>
                    <a:lnTo>
                      <a:pt x="466" y="1380"/>
                    </a:lnTo>
                    <a:lnTo>
                      <a:pt x="435" y="1317"/>
                    </a:lnTo>
                    <a:lnTo>
                      <a:pt x="426" y="1251"/>
                    </a:lnTo>
                    <a:lnTo>
                      <a:pt x="422" y="1167"/>
                    </a:lnTo>
                    <a:lnTo>
                      <a:pt x="466" y="1276"/>
                    </a:lnTo>
                    <a:lnTo>
                      <a:pt x="491" y="1333"/>
                    </a:lnTo>
                    <a:lnTo>
                      <a:pt x="516" y="1368"/>
                    </a:lnTo>
                    <a:lnTo>
                      <a:pt x="568" y="1468"/>
                    </a:lnTo>
                    <a:lnTo>
                      <a:pt x="614" y="1535"/>
                    </a:lnTo>
                    <a:lnTo>
                      <a:pt x="685" y="1603"/>
                    </a:lnTo>
                    <a:lnTo>
                      <a:pt x="728" y="1663"/>
                    </a:lnTo>
                    <a:lnTo>
                      <a:pt x="735" y="1700"/>
                    </a:lnTo>
                    <a:lnTo>
                      <a:pt x="728" y="1764"/>
                    </a:lnTo>
                    <a:lnTo>
                      <a:pt x="720" y="1850"/>
                    </a:lnTo>
                    <a:lnTo>
                      <a:pt x="759" y="1905"/>
                    </a:lnTo>
                    <a:lnTo>
                      <a:pt x="819" y="1964"/>
                    </a:lnTo>
                    <a:lnTo>
                      <a:pt x="914" y="1998"/>
                    </a:lnTo>
                    <a:lnTo>
                      <a:pt x="1011" y="2036"/>
                    </a:lnTo>
                    <a:lnTo>
                      <a:pt x="1067" y="2074"/>
                    </a:lnTo>
                    <a:lnTo>
                      <a:pt x="1129" y="2083"/>
                    </a:lnTo>
                    <a:lnTo>
                      <a:pt x="1225" y="2094"/>
                    </a:lnTo>
                    <a:lnTo>
                      <a:pt x="1292" y="2148"/>
                    </a:lnTo>
                    <a:lnTo>
                      <a:pt x="1365" y="2178"/>
                    </a:lnTo>
                    <a:lnTo>
                      <a:pt x="1426" y="2221"/>
                    </a:lnTo>
                    <a:lnTo>
                      <a:pt x="1508" y="2265"/>
                    </a:lnTo>
                    <a:lnTo>
                      <a:pt x="1558" y="2326"/>
                    </a:lnTo>
                    <a:lnTo>
                      <a:pt x="1567" y="2392"/>
                    </a:lnTo>
                    <a:lnTo>
                      <a:pt x="1639" y="2436"/>
                    </a:lnTo>
                    <a:lnTo>
                      <a:pt x="1689" y="2500"/>
                    </a:lnTo>
                    <a:lnTo>
                      <a:pt x="1754" y="2511"/>
                    </a:lnTo>
                    <a:lnTo>
                      <a:pt x="1782" y="2471"/>
                    </a:lnTo>
                    <a:lnTo>
                      <a:pt x="1829" y="2452"/>
                    </a:lnTo>
                    <a:lnTo>
                      <a:pt x="1860" y="2460"/>
                    </a:lnTo>
                    <a:lnTo>
                      <a:pt x="1878" y="2489"/>
                    </a:lnTo>
                    <a:lnTo>
                      <a:pt x="1864" y="2555"/>
                    </a:lnTo>
                    <a:lnTo>
                      <a:pt x="1914" y="2593"/>
                    </a:lnTo>
                    <a:lnTo>
                      <a:pt x="1936" y="2422"/>
                    </a:lnTo>
                    <a:lnTo>
                      <a:pt x="1924" y="2424"/>
                    </a:lnTo>
                    <a:lnTo>
                      <a:pt x="1909" y="2376"/>
                    </a:lnTo>
                    <a:lnTo>
                      <a:pt x="1886" y="2342"/>
                    </a:lnTo>
                    <a:lnTo>
                      <a:pt x="1847" y="2328"/>
                    </a:lnTo>
                    <a:lnTo>
                      <a:pt x="1801" y="2323"/>
                    </a:lnTo>
                    <a:lnTo>
                      <a:pt x="1751" y="2326"/>
                    </a:lnTo>
                    <a:lnTo>
                      <a:pt x="1704" y="2342"/>
                    </a:lnTo>
                    <a:lnTo>
                      <a:pt x="1681" y="2310"/>
                    </a:lnTo>
                    <a:lnTo>
                      <a:pt x="1689" y="2221"/>
                    </a:lnTo>
                    <a:lnTo>
                      <a:pt x="1712" y="2140"/>
                    </a:lnTo>
                    <a:lnTo>
                      <a:pt x="1694" y="2086"/>
                    </a:lnTo>
                    <a:lnTo>
                      <a:pt x="1660" y="2052"/>
                    </a:lnTo>
                    <a:lnTo>
                      <a:pt x="1575" y="2038"/>
                    </a:lnTo>
                    <a:lnTo>
                      <a:pt x="1498" y="2052"/>
                    </a:lnTo>
                    <a:lnTo>
                      <a:pt x="1477" y="2032"/>
                    </a:lnTo>
                    <a:lnTo>
                      <a:pt x="1477" y="1978"/>
                    </a:lnTo>
                    <a:lnTo>
                      <a:pt x="1490" y="1945"/>
                    </a:lnTo>
                    <a:lnTo>
                      <a:pt x="1550" y="1895"/>
                    </a:lnTo>
                    <a:lnTo>
                      <a:pt x="1567" y="1819"/>
                    </a:lnTo>
                    <a:lnTo>
                      <a:pt x="1567" y="1808"/>
                    </a:lnTo>
                    <a:lnTo>
                      <a:pt x="1548" y="1777"/>
                    </a:lnTo>
                    <a:lnTo>
                      <a:pt x="1498" y="1742"/>
                    </a:lnTo>
                    <a:lnTo>
                      <a:pt x="1448" y="1745"/>
                    </a:lnTo>
                    <a:lnTo>
                      <a:pt x="1387" y="1795"/>
                    </a:lnTo>
                    <a:lnTo>
                      <a:pt x="1329" y="1861"/>
                    </a:lnTo>
                    <a:lnTo>
                      <a:pt x="1255" y="1905"/>
                    </a:lnTo>
                    <a:lnTo>
                      <a:pt x="1194" y="1899"/>
                    </a:lnTo>
                    <a:lnTo>
                      <a:pt x="1151" y="1861"/>
                    </a:lnTo>
                    <a:lnTo>
                      <a:pt x="1134" y="1787"/>
                    </a:lnTo>
                    <a:lnTo>
                      <a:pt x="1125" y="1721"/>
                    </a:lnTo>
                    <a:lnTo>
                      <a:pt x="1121" y="1607"/>
                    </a:lnTo>
                    <a:lnTo>
                      <a:pt x="1138" y="1503"/>
                    </a:lnTo>
                    <a:lnTo>
                      <a:pt x="1134" y="1449"/>
                    </a:lnTo>
                    <a:lnTo>
                      <a:pt x="1151" y="1404"/>
                    </a:lnTo>
                    <a:lnTo>
                      <a:pt x="1200" y="1380"/>
                    </a:lnTo>
                    <a:lnTo>
                      <a:pt x="1234" y="1349"/>
                    </a:lnTo>
                    <a:lnTo>
                      <a:pt x="1316" y="1317"/>
                    </a:lnTo>
                    <a:lnTo>
                      <a:pt x="1355" y="1317"/>
                    </a:lnTo>
                    <a:lnTo>
                      <a:pt x="1415" y="1362"/>
                    </a:lnTo>
                    <a:lnTo>
                      <a:pt x="1468" y="1366"/>
                    </a:lnTo>
                    <a:lnTo>
                      <a:pt x="1533" y="1364"/>
                    </a:lnTo>
                    <a:lnTo>
                      <a:pt x="1500" y="1320"/>
                    </a:lnTo>
                    <a:lnTo>
                      <a:pt x="1558" y="1310"/>
                    </a:lnTo>
                    <a:lnTo>
                      <a:pt x="1647" y="1333"/>
                    </a:lnTo>
                    <a:lnTo>
                      <a:pt x="1719" y="1320"/>
                    </a:lnTo>
                    <a:lnTo>
                      <a:pt x="1754" y="1338"/>
                    </a:lnTo>
                    <a:lnTo>
                      <a:pt x="1762" y="1412"/>
                    </a:lnTo>
                    <a:lnTo>
                      <a:pt x="1765" y="1489"/>
                    </a:lnTo>
                    <a:lnTo>
                      <a:pt x="1801" y="1557"/>
                    </a:lnTo>
                    <a:lnTo>
                      <a:pt x="1841" y="1579"/>
                    </a:lnTo>
                    <a:lnTo>
                      <a:pt x="1864" y="1573"/>
                    </a:lnTo>
                    <a:lnTo>
                      <a:pt x="1873" y="1563"/>
                    </a:lnTo>
                    <a:lnTo>
                      <a:pt x="1893" y="1513"/>
                    </a:lnTo>
                    <a:lnTo>
                      <a:pt x="1884" y="1434"/>
                    </a:lnTo>
                    <a:lnTo>
                      <a:pt x="1864" y="1372"/>
                    </a:lnTo>
                    <a:lnTo>
                      <a:pt x="1843" y="1286"/>
                    </a:lnTo>
                    <a:lnTo>
                      <a:pt x="1856" y="1201"/>
                    </a:lnTo>
                    <a:lnTo>
                      <a:pt x="1864" y="1191"/>
                    </a:lnTo>
                    <a:lnTo>
                      <a:pt x="1936" y="1125"/>
                    </a:lnTo>
                    <a:lnTo>
                      <a:pt x="1978" y="1062"/>
                    </a:lnTo>
                    <a:lnTo>
                      <a:pt x="2041" y="1028"/>
                    </a:lnTo>
                    <a:lnTo>
                      <a:pt x="2090" y="1016"/>
                    </a:lnTo>
                    <a:lnTo>
                      <a:pt x="2109" y="990"/>
                    </a:lnTo>
                    <a:lnTo>
                      <a:pt x="2090" y="946"/>
                    </a:lnTo>
                    <a:lnTo>
                      <a:pt x="2084" y="919"/>
                    </a:lnTo>
                    <a:lnTo>
                      <a:pt x="2122" y="914"/>
                    </a:lnTo>
                    <a:lnTo>
                      <a:pt x="2159" y="914"/>
                    </a:lnTo>
                    <a:lnTo>
                      <a:pt x="2178" y="887"/>
                    </a:lnTo>
                    <a:lnTo>
                      <a:pt x="2187" y="824"/>
                    </a:lnTo>
                    <a:lnTo>
                      <a:pt x="2190" y="753"/>
                    </a:lnTo>
                    <a:lnTo>
                      <a:pt x="2217" y="710"/>
                    </a:lnTo>
                    <a:lnTo>
                      <a:pt x="2242" y="676"/>
                    </a:lnTo>
                    <a:lnTo>
                      <a:pt x="2355" y="582"/>
                    </a:lnTo>
                    <a:lnTo>
                      <a:pt x="2375" y="497"/>
                    </a:lnTo>
                    <a:lnTo>
                      <a:pt x="2417" y="447"/>
                    </a:lnTo>
                    <a:lnTo>
                      <a:pt x="2468" y="433"/>
                    </a:lnTo>
                    <a:lnTo>
                      <a:pt x="2524" y="423"/>
                    </a:lnTo>
                    <a:lnTo>
                      <a:pt x="2629" y="360"/>
                    </a:lnTo>
                    <a:lnTo>
                      <a:pt x="2640" y="370"/>
                    </a:lnTo>
                    <a:lnTo>
                      <a:pt x="2640" y="381"/>
                    </a:lnTo>
                    <a:lnTo>
                      <a:pt x="2629" y="392"/>
                    </a:lnTo>
                    <a:lnTo>
                      <a:pt x="2567" y="445"/>
                    </a:lnTo>
                    <a:lnTo>
                      <a:pt x="2567" y="467"/>
                    </a:lnTo>
                    <a:lnTo>
                      <a:pt x="2579" y="475"/>
                    </a:lnTo>
                    <a:lnTo>
                      <a:pt x="2621" y="455"/>
                    </a:lnTo>
                    <a:lnTo>
                      <a:pt x="2703" y="381"/>
                    </a:lnTo>
                    <a:lnTo>
                      <a:pt x="2750" y="372"/>
                    </a:lnTo>
                    <a:lnTo>
                      <a:pt x="2780" y="352"/>
                    </a:lnTo>
                    <a:lnTo>
                      <a:pt x="2774" y="328"/>
                    </a:lnTo>
                    <a:lnTo>
                      <a:pt x="2758" y="326"/>
                    </a:lnTo>
                    <a:lnTo>
                      <a:pt x="2703" y="326"/>
                    </a:lnTo>
                    <a:lnTo>
                      <a:pt x="2669" y="316"/>
                    </a:lnTo>
                    <a:lnTo>
                      <a:pt x="2677" y="284"/>
                    </a:lnTo>
                    <a:lnTo>
                      <a:pt x="2669" y="262"/>
                    </a:lnTo>
                    <a:lnTo>
                      <a:pt x="2656" y="254"/>
                    </a:lnTo>
                    <a:lnTo>
                      <a:pt x="2652" y="191"/>
                    </a:lnTo>
                    <a:lnTo>
                      <a:pt x="2735" y="175"/>
                    </a:lnTo>
                    <a:lnTo>
                      <a:pt x="2749" y="119"/>
                    </a:lnTo>
                    <a:lnTo>
                      <a:pt x="2664" y="125"/>
                    </a:lnTo>
                    <a:lnTo>
                      <a:pt x="2719" y="74"/>
                    </a:lnTo>
                    <a:lnTo>
                      <a:pt x="2677" y="41"/>
                    </a:lnTo>
                    <a:lnTo>
                      <a:pt x="1238" y="634"/>
                    </a:lnTo>
                    <a:lnTo>
                      <a:pt x="191" y="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1364" y="2595"/>
                <a:ext cx="728" cy="1515"/>
              </a:xfrm>
              <a:custGeom>
                <a:avLst/>
                <a:gdLst>
                  <a:gd name="T0" fmla="*/ 82 w 2079"/>
                  <a:gd name="T1" fmla="*/ 48 h 3808"/>
                  <a:gd name="T2" fmla="*/ 107 w 2079"/>
                  <a:gd name="T3" fmla="*/ 20 h 3808"/>
                  <a:gd name="T4" fmla="*/ 151 w 2079"/>
                  <a:gd name="T5" fmla="*/ 0 h 3808"/>
                  <a:gd name="T6" fmla="*/ 170 w 2079"/>
                  <a:gd name="T7" fmla="*/ 23 h 3808"/>
                  <a:gd name="T8" fmla="*/ 224 w 2079"/>
                  <a:gd name="T9" fmla="*/ 29 h 3808"/>
                  <a:gd name="T10" fmla="*/ 317 w 2079"/>
                  <a:gd name="T11" fmla="*/ 45 h 3808"/>
                  <a:gd name="T12" fmla="*/ 353 w 2079"/>
                  <a:gd name="T13" fmla="*/ 78 h 3808"/>
                  <a:gd name="T14" fmla="*/ 390 w 2079"/>
                  <a:gd name="T15" fmla="*/ 138 h 3808"/>
                  <a:gd name="T16" fmla="*/ 452 w 2079"/>
                  <a:gd name="T17" fmla="*/ 156 h 3808"/>
                  <a:gd name="T18" fmla="*/ 480 w 2079"/>
                  <a:gd name="T19" fmla="*/ 233 h 3808"/>
                  <a:gd name="T20" fmla="*/ 506 w 2079"/>
                  <a:gd name="T21" fmla="*/ 273 h 3808"/>
                  <a:gd name="T22" fmla="*/ 564 w 2079"/>
                  <a:gd name="T23" fmla="*/ 295 h 3808"/>
                  <a:gd name="T24" fmla="*/ 679 w 2079"/>
                  <a:gd name="T25" fmla="*/ 343 h 3808"/>
                  <a:gd name="T26" fmla="*/ 728 w 2079"/>
                  <a:gd name="T27" fmla="*/ 421 h 3808"/>
                  <a:gd name="T28" fmla="*/ 689 w 2079"/>
                  <a:gd name="T29" fmla="*/ 502 h 3808"/>
                  <a:gd name="T30" fmla="*/ 662 w 2079"/>
                  <a:gd name="T31" fmla="*/ 563 h 3808"/>
                  <a:gd name="T32" fmla="*/ 645 w 2079"/>
                  <a:gd name="T33" fmla="*/ 630 h 3808"/>
                  <a:gd name="T34" fmla="*/ 638 w 2079"/>
                  <a:gd name="T35" fmla="*/ 705 h 3808"/>
                  <a:gd name="T36" fmla="*/ 578 w 2079"/>
                  <a:gd name="T37" fmla="*/ 778 h 3808"/>
                  <a:gd name="T38" fmla="*/ 533 w 2079"/>
                  <a:gd name="T39" fmla="*/ 840 h 3808"/>
                  <a:gd name="T40" fmla="*/ 512 w 2079"/>
                  <a:gd name="T41" fmla="*/ 909 h 3808"/>
                  <a:gd name="T42" fmla="*/ 483 w 2079"/>
                  <a:gd name="T43" fmla="*/ 967 h 3808"/>
                  <a:gd name="T44" fmla="*/ 438 w 2079"/>
                  <a:gd name="T45" fmla="*/ 998 h 3808"/>
                  <a:gd name="T46" fmla="*/ 419 w 2079"/>
                  <a:gd name="T47" fmla="*/ 1044 h 3808"/>
                  <a:gd name="T48" fmla="*/ 375 w 2079"/>
                  <a:gd name="T49" fmla="*/ 1110 h 3808"/>
                  <a:gd name="T50" fmla="*/ 335 w 2079"/>
                  <a:gd name="T51" fmla="*/ 1159 h 3808"/>
                  <a:gd name="T52" fmla="*/ 298 w 2079"/>
                  <a:gd name="T53" fmla="*/ 1173 h 3808"/>
                  <a:gd name="T54" fmla="*/ 319 w 2079"/>
                  <a:gd name="T55" fmla="*/ 1197 h 3808"/>
                  <a:gd name="T56" fmla="*/ 303 w 2079"/>
                  <a:gd name="T57" fmla="*/ 1252 h 3808"/>
                  <a:gd name="T58" fmla="*/ 296 w 2079"/>
                  <a:gd name="T59" fmla="*/ 1301 h 3808"/>
                  <a:gd name="T60" fmla="*/ 285 w 2079"/>
                  <a:gd name="T61" fmla="*/ 1360 h 3808"/>
                  <a:gd name="T62" fmla="*/ 268 w 2079"/>
                  <a:gd name="T63" fmla="*/ 1441 h 3808"/>
                  <a:gd name="T64" fmla="*/ 324 w 2079"/>
                  <a:gd name="T65" fmla="*/ 1506 h 3808"/>
                  <a:gd name="T66" fmla="*/ 268 w 2079"/>
                  <a:gd name="T67" fmla="*/ 1508 h 3808"/>
                  <a:gd name="T68" fmla="*/ 222 w 2079"/>
                  <a:gd name="T69" fmla="*/ 1478 h 3808"/>
                  <a:gd name="T70" fmla="*/ 183 w 2079"/>
                  <a:gd name="T71" fmla="*/ 1392 h 3808"/>
                  <a:gd name="T72" fmla="*/ 180 w 2079"/>
                  <a:gd name="T73" fmla="*/ 1344 h 3808"/>
                  <a:gd name="T74" fmla="*/ 164 w 2079"/>
                  <a:gd name="T75" fmla="*/ 1258 h 3808"/>
                  <a:gd name="T76" fmla="*/ 161 w 2079"/>
                  <a:gd name="T77" fmla="*/ 1141 h 3808"/>
                  <a:gd name="T78" fmla="*/ 161 w 2079"/>
                  <a:gd name="T79" fmla="*/ 1073 h 3808"/>
                  <a:gd name="T80" fmla="*/ 172 w 2079"/>
                  <a:gd name="T81" fmla="*/ 967 h 3808"/>
                  <a:gd name="T82" fmla="*/ 176 w 2079"/>
                  <a:gd name="T83" fmla="*/ 833 h 3808"/>
                  <a:gd name="T84" fmla="*/ 176 w 2079"/>
                  <a:gd name="T85" fmla="*/ 706 h 3808"/>
                  <a:gd name="T86" fmla="*/ 149 w 2079"/>
                  <a:gd name="T87" fmla="*/ 630 h 3808"/>
                  <a:gd name="T88" fmla="*/ 88 w 2079"/>
                  <a:gd name="T89" fmla="*/ 566 h 3808"/>
                  <a:gd name="T90" fmla="*/ 44 w 2079"/>
                  <a:gd name="T91" fmla="*/ 469 h 3808"/>
                  <a:gd name="T92" fmla="*/ 0 w 2079"/>
                  <a:gd name="T93" fmla="*/ 377 h 3808"/>
                  <a:gd name="T94" fmla="*/ 26 w 2079"/>
                  <a:gd name="T95" fmla="*/ 319 h 3808"/>
                  <a:gd name="T96" fmla="*/ 18 w 2079"/>
                  <a:gd name="T97" fmla="*/ 278 h 3808"/>
                  <a:gd name="T98" fmla="*/ 21 w 2079"/>
                  <a:gd name="T99" fmla="*/ 233 h 3808"/>
                  <a:gd name="T100" fmla="*/ 47 w 2079"/>
                  <a:gd name="T101" fmla="*/ 183 h 38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79"/>
                  <a:gd name="T154" fmla="*/ 0 h 3808"/>
                  <a:gd name="T155" fmla="*/ 2079 w 2079"/>
                  <a:gd name="T156" fmla="*/ 3808 h 380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79" h="3808">
                    <a:moveTo>
                      <a:pt x="193" y="196"/>
                    </a:moveTo>
                    <a:lnTo>
                      <a:pt x="208" y="147"/>
                    </a:lnTo>
                    <a:lnTo>
                      <a:pt x="235" y="121"/>
                    </a:lnTo>
                    <a:lnTo>
                      <a:pt x="279" y="91"/>
                    </a:lnTo>
                    <a:lnTo>
                      <a:pt x="293" y="69"/>
                    </a:lnTo>
                    <a:lnTo>
                      <a:pt x="306" y="51"/>
                    </a:lnTo>
                    <a:lnTo>
                      <a:pt x="340" y="35"/>
                    </a:lnTo>
                    <a:lnTo>
                      <a:pt x="395" y="27"/>
                    </a:lnTo>
                    <a:lnTo>
                      <a:pt x="431" y="0"/>
                    </a:lnTo>
                    <a:lnTo>
                      <a:pt x="466" y="6"/>
                    </a:lnTo>
                    <a:lnTo>
                      <a:pt x="437" y="74"/>
                    </a:lnTo>
                    <a:lnTo>
                      <a:pt x="486" y="59"/>
                    </a:lnTo>
                    <a:lnTo>
                      <a:pt x="543" y="43"/>
                    </a:lnTo>
                    <a:lnTo>
                      <a:pt x="590" y="43"/>
                    </a:lnTo>
                    <a:lnTo>
                      <a:pt x="641" y="74"/>
                    </a:lnTo>
                    <a:lnTo>
                      <a:pt x="693" y="133"/>
                    </a:lnTo>
                    <a:lnTo>
                      <a:pt x="824" y="101"/>
                    </a:lnTo>
                    <a:lnTo>
                      <a:pt x="905" y="113"/>
                    </a:lnTo>
                    <a:lnTo>
                      <a:pt x="946" y="143"/>
                    </a:lnTo>
                    <a:lnTo>
                      <a:pt x="988" y="179"/>
                    </a:lnTo>
                    <a:lnTo>
                      <a:pt x="1007" y="195"/>
                    </a:lnTo>
                    <a:lnTo>
                      <a:pt x="1034" y="256"/>
                    </a:lnTo>
                    <a:lnTo>
                      <a:pt x="1068" y="304"/>
                    </a:lnTo>
                    <a:lnTo>
                      <a:pt x="1113" y="348"/>
                    </a:lnTo>
                    <a:lnTo>
                      <a:pt x="1150" y="378"/>
                    </a:lnTo>
                    <a:lnTo>
                      <a:pt x="1230" y="372"/>
                    </a:lnTo>
                    <a:lnTo>
                      <a:pt x="1290" y="391"/>
                    </a:lnTo>
                    <a:lnTo>
                      <a:pt x="1356" y="446"/>
                    </a:lnTo>
                    <a:lnTo>
                      <a:pt x="1376" y="513"/>
                    </a:lnTo>
                    <a:lnTo>
                      <a:pt x="1371" y="586"/>
                    </a:lnTo>
                    <a:lnTo>
                      <a:pt x="1381" y="634"/>
                    </a:lnTo>
                    <a:lnTo>
                      <a:pt x="1335" y="739"/>
                    </a:lnTo>
                    <a:lnTo>
                      <a:pt x="1446" y="686"/>
                    </a:lnTo>
                    <a:lnTo>
                      <a:pt x="1503" y="686"/>
                    </a:lnTo>
                    <a:lnTo>
                      <a:pt x="1552" y="700"/>
                    </a:lnTo>
                    <a:lnTo>
                      <a:pt x="1610" y="742"/>
                    </a:lnTo>
                    <a:lnTo>
                      <a:pt x="1693" y="813"/>
                    </a:lnTo>
                    <a:lnTo>
                      <a:pt x="1847" y="827"/>
                    </a:lnTo>
                    <a:lnTo>
                      <a:pt x="1938" y="863"/>
                    </a:lnTo>
                    <a:lnTo>
                      <a:pt x="2016" y="913"/>
                    </a:lnTo>
                    <a:lnTo>
                      <a:pt x="2079" y="984"/>
                    </a:lnTo>
                    <a:lnTo>
                      <a:pt x="2079" y="1059"/>
                    </a:lnTo>
                    <a:lnTo>
                      <a:pt x="2059" y="1133"/>
                    </a:lnTo>
                    <a:lnTo>
                      <a:pt x="2030" y="1199"/>
                    </a:lnTo>
                    <a:lnTo>
                      <a:pt x="1968" y="1262"/>
                    </a:lnTo>
                    <a:lnTo>
                      <a:pt x="1938" y="1304"/>
                    </a:lnTo>
                    <a:lnTo>
                      <a:pt x="1938" y="1390"/>
                    </a:lnTo>
                    <a:lnTo>
                      <a:pt x="1891" y="1414"/>
                    </a:lnTo>
                    <a:lnTo>
                      <a:pt x="1875" y="1520"/>
                    </a:lnTo>
                    <a:lnTo>
                      <a:pt x="1855" y="1547"/>
                    </a:lnTo>
                    <a:lnTo>
                      <a:pt x="1841" y="1583"/>
                    </a:lnTo>
                    <a:lnTo>
                      <a:pt x="1820" y="1633"/>
                    </a:lnTo>
                    <a:lnTo>
                      <a:pt x="1812" y="1686"/>
                    </a:lnTo>
                    <a:lnTo>
                      <a:pt x="1823" y="1771"/>
                    </a:lnTo>
                    <a:lnTo>
                      <a:pt x="1804" y="1849"/>
                    </a:lnTo>
                    <a:lnTo>
                      <a:pt x="1734" y="1919"/>
                    </a:lnTo>
                    <a:lnTo>
                      <a:pt x="1652" y="1956"/>
                    </a:lnTo>
                    <a:lnTo>
                      <a:pt x="1596" y="1992"/>
                    </a:lnTo>
                    <a:lnTo>
                      <a:pt x="1544" y="2046"/>
                    </a:lnTo>
                    <a:lnTo>
                      <a:pt x="1522" y="2111"/>
                    </a:lnTo>
                    <a:lnTo>
                      <a:pt x="1525" y="2211"/>
                    </a:lnTo>
                    <a:lnTo>
                      <a:pt x="1506" y="2245"/>
                    </a:lnTo>
                    <a:lnTo>
                      <a:pt x="1462" y="2286"/>
                    </a:lnTo>
                    <a:lnTo>
                      <a:pt x="1439" y="2330"/>
                    </a:lnTo>
                    <a:lnTo>
                      <a:pt x="1425" y="2392"/>
                    </a:lnTo>
                    <a:lnTo>
                      <a:pt x="1379" y="2431"/>
                    </a:lnTo>
                    <a:lnTo>
                      <a:pt x="1340" y="2505"/>
                    </a:lnTo>
                    <a:lnTo>
                      <a:pt x="1302" y="2520"/>
                    </a:lnTo>
                    <a:lnTo>
                      <a:pt x="1252" y="2509"/>
                    </a:lnTo>
                    <a:lnTo>
                      <a:pt x="1192" y="2517"/>
                    </a:lnTo>
                    <a:lnTo>
                      <a:pt x="1134" y="2539"/>
                    </a:lnTo>
                    <a:lnTo>
                      <a:pt x="1197" y="2623"/>
                    </a:lnTo>
                    <a:lnTo>
                      <a:pt x="1189" y="2674"/>
                    </a:lnTo>
                    <a:lnTo>
                      <a:pt x="1155" y="2714"/>
                    </a:lnTo>
                    <a:lnTo>
                      <a:pt x="1070" y="2790"/>
                    </a:lnTo>
                    <a:lnTo>
                      <a:pt x="996" y="2810"/>
                    </a:lnTo>
                    <a:lnTo>
                      <a:pt x="966" y="2855"/>
                    </a:lnTo>
                    <a:lnTo>
                      <a:pt x="957" y="2913"/>
                    </a:lnTo>
                    <a:lnTo>
                      <a:pt x="934" y="2929"/>
                    </a:lnTo>
                    <a:lnTo>
                      <a:pt x="869" y="2924"/>
                    </a:lnTo>
                    <a:lnTo>
                      <a:pt x="852" y="2948"/>
                    </a:lnTo>
                    <a:lnTo>
                      <a:pt x="852" y="2985"/>
                    </a:lnTo>
                    <a:lnTo>
                      <a:pt x="907" y="2998"/>
                    </a:lnTo>
                    <a:lnTo>
                      <a:pt x="910" y="3008"/>
                    </a:lnTo>
                    <a:lnTo>
                      <a:pt x="886" y="3058"/>
                    </a:lnTo>
                    <a:lnTo>
                      <a:pt x="882" y="3116"/>
                    </a:lnTo>
                    <a:lnTo>
                      <a:pt x="866" y="3148"/>
                    </a:lnTo>
                    <a:lnTo>
                      <a:pt x="832" y="3185"/>
                    </a:lnTo>
                    <a:lnTo>
                      <a:pt x="828" y="3230"/>
                    </a:lnTo>
                    <a:lnTo>
                      <a:pt x="844" y="3270"/>
                    </a:lnTo>
                    <a:lnTo>
                      <a:pt x="882" y="3309"/>
                    </a:lnTo>
                    <a:lnTo>
                      <a:pt x="871" y="3370"/>
                    </a:lnTo>
                    <a:lnTo>
                      <a:pt x="814" y="3418"/>
                    </a:lnTo>
                    <a:lnTo>
                      <a:pt x="803" y="3462"/>
                    </a:lnTo>
                    <a:lnTo>
                      <a:pt x="768" y="3520"/>
                    </a:lnTo>
                    <a:lnTo>
                      <a:pt x="766" y="3621"/>
                    </a:lnTo>
                    <a:lnTo>
                      <a:pt x="781" y="3673"/>
                    </a:lnTo>
                    <a:lnTo>
                      <a:pt x="869" y="3744"/>
                    </a:lnTo>
                    <a:lnTo>
                      <a:pt x="926" y="3786"/>
                    </a:lnTo>
                    <a:lnTo>
                      <a:pt x="918" y="3798"/>
                    </a:lnTo>
                    <a:lnTo>
                      <a:pt x="845" y="3808"/>
                    </a:lnTo>
                    <a:lnTo>
                      <a:pt x="764" y="3790"/>
                    </a:lnTo>
                    <a:lnTo>
                      <a:pt x="698" y="3774"/>
                    </a:lnTo>
                    <a:lnTo>
                      <a:pt x="635" y="3755"/>
                    </a:lnTo>
                    <a:lnTo>
                      <a:pt x="635" y="3715"/>
                    </a:lnTo>
                    <a:lnTo>
                      <a:pt x="626" y="3663"/>
                    </a:lnTo>
                    <a:lnTo>
                      <a:pt x="547" y="3565"/>
                    </a:lnTo>
                    <a:lnTo>
                      <a:pt x="522" y="3499"/>
                    </a:lnTo>
                    <a:lnTo>
                      <a:pt x="506" y="3450"/>
                    </a:lnTo>
                    <a:lnTo>
                      <a:pt x="506" y="3410"/>
                    </a:lnTo>
                    <a:lnTo>
                      <a:pt x="513" y="3378"/>
                    </a:lnTo>
                    <a:lnTo>
                      <a:pt x="508" y="3330"/>
                    </a:lnTo>
                    <a:lnTo>
                      <a:pt x="486" y="3180"/>
                    </a:lnTo>
                    <a:lnTo>
                      <a:pt x="469" y="3161"/>
                    </a:lnTo>
                    <a:lnTo>
                      <a:pt x="468" y="3050"/>
                    </a:lnTo>
                    <a:lnTo>
                      <a:pt x="458" y="2956"/>
                    </a:lnTo>
                    <a:lnTo>
                      <a:pt x="461" y="2868"/>
                    </a:lnTo>
                    <a:lnTo>
                      <a:pt x="491" y="2752"/>
                    </a:lnTo>
                    <a:lnTo>
                      <a:pt x="447" y="2762"/>
                    </a:lnTo>
                    <a:lnTo>
                      <a:pt x="461" y="2697"/>
                    </a:lnTo>
                    <a:lnTo>
                      <a:pt x="458" y="2597"/>
                    </a:lnTo>
                    <a:lnTo>
                      <a:pt x="458" y="2525"/>
                    </a:lnTo>
                    <a:lnTo>
                      <a:pt x="491" y="2431"/>
                    </a:lnTo>
                    <a:lnTo>
                      <a:pt x="514" y="2380"/>
                    </a:lnTo>
                    <a:lnTo>
                      <a:pt x="537" y="2310"/>
                    </a:lnTo>
                    <a:lnTo>
                      <a:pt x="502" y="2093"/>
                    </a:lnTo>
                    <a:lnTo>
                      <a:pt x="502" y="1953"/>
                    </a:lnTo>
                    <a:lnTo>
                      <a:pt x="506" y="1889"/>
                    </a:lnTo>
                    <a:lnTo>
                      <a:pt x="502" y="1774"/>
                    </a:lnTo>
                    <a:lnTo>
                      <a:pt x="502" y="1728"/>
                    </a:lnTo>
                    <a:lnTo>
                      <a:pt x="486" y="1650"/>
                    </a:lnTo>
                    <a:lnTo>
                      <a:pt x="425" y="1583"/>
                    </a:lnTo>
                    <a:lnTo>
                      <a:pt x="365" y="1541"/>
                    </a:lnTo>
                    <a:lnTo>
                      <a:pt x="308" y="1496"/>
                    </a:lnTo>
                    <a:lnTo>
                      <a:pt x="251" y="1422"/>
                    </a:lnTo>
                    <a:lnTo>
                      <a:pt x="223" y="1360"/>
                    </a:lnTo>
                    <a:lnTo>
                      <a:pt x="188" y="1278"/>
                    </a:lnTo>
                    <a:lnTo>
                      <a:pt x="125" y="1179"/>
                    </a:lnTo>
                    <a:lnTo>
                      <a:pt x="98" y="1077"/>
                    </a:lnTo>
                    <a:lnTo>
                      <a:pt x="39" y="979"/>
                    </a:lnTo>
                    <a:lnTo>
                      <a:pt x="0" y="947"/>
                    </a:lnTo>
                    <a:lnTo>
                      <a:pt x="11" y="900"/>
                    </a:lnTo>
                    <a:lnTo>
                      <a:pt x="61" y="850"/>
                    </a:lnTo>
                    <a:lnTo>
                      <a:pt x="75" y="803"/>
                    </a:lnTo>
                    <a:lnTo>
                      <a:pt x="34" y="793"/>
                    </a:lnTo>
                    <a:lnTo>
                      <a:pt x="19" y="765"/>
                    </a:lnTo>
                    <a:lnTo>
                      <a:pt x="52" y="700"/>
                    </a:lnTo>
                    <a:lnTo>
                      <a:pt x="39" y="607"/>
                    </a:lnTo>
                    <a:lnTo>
                      <a:pt x="44" y="592"/>
                    </a:lnTo>
                    <a:lnTo>
                      <a:pt x="61" y="586"/>
                    </a:lnTo>
                    <a:lnTo>
                      <a:pt x="84" y="602"/>
                    </a:lnTo>
                    <a:lnTo>
                      <a:pt x="113" y="560"/>
                    </a:lnTo>
                    <a:lnTo>
                      <a:pt x="135" y="459"/>
                    </a:lnTo>
                    <a:lnTo>
                      <a:pt x="171" y="365"/>
                    </a:lnTo>
                    <a:lnTo>
                      <a:pt x="193" y="196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1273" y="1034"/>
                <a:ext cx="79" cy="110"/>
              </a:xfrm>
              <a:custGeom>
                <a:avLst/>
                <a:gdLst>
                  <a:gd name="T0" fmla="*/ 68 w 221"/>
                  <a:gd name="T1" fmla="*/ 81 h 275"/>
                  <a:gd name="T2" fmla="*/ 54 w 221"/>
                  <a:gd name="T3" fmla="*/ 87 h 275"/>
                  <a:gd name="T4" fmla="*/ 50 w 221"/>
                  <a:gd name="T5" fmla="*/ 96 h 275"/>
                  <a:gd name="T6" fmla="*/ 41 w 221"/>
                  <a:gd name="T7" fmla="*/ 110 h 275"/>
                  <a:gd name="T8" fmla="*/ 31 w 221"/>
                  <a:gd name="T9" fmla="*/ 95 h 275"/>
                  <a:gd name="T10" fmla="*/ 10 w 221"/>
                  <a:gd name="T11" fmla="*/ 81 h 275"/>
                  <a:gd name="T12" fmla="*/ 0 w 221"/>
                  <a:gd name="T13" fmla="*/ 61 h 275"/>
                  <a:gd name="T14" fmla="*/ 1 w 221"/>
                  <a:gd name="T15" fmla="*/ 44 h 275"/>
                  <a:gd name="T16" fmla="*/ 24 w 221"/>
                  <a:gd name="T17" fmla="*/ 38 h 275"/>
                  <a:gd name="T18" fmla="*/ 19 w 221"/>
                  <a:gd name="T19" fmla="*/ 34 h 275"/>
                  <a:gd name="T20" fmla="*/ 13 w 221"/>
                  <a:gd name="T21" fmla="*/ 22 h 275"/>
                  <a:gd name="T22" fmla="*/ 19 w 221"/>
                  <a:gd name="T23" fmla="*/ 16 h 275"/>
                  <a:gd name="T24" fmla="*/ 41 w 221"/>
                  <a:gd name="T25" fmla="*/ 5 h 275"/>
                  <a:gd name="T26" fmla="*/ 63 w 221"/>
                  <a:gd name="T27" fmla="*/ 0 h 275"/>
                  <a:gd name="T28" fmla="*/ 79 w 221"/>
                  <a:gd name="T29" fmla="*/ 14 h 275"/>
                  <a:gd name="T30" fmla="*/ 79 w 221"/>
                  <a:gd name="T31" fmla="*/ 33 h 275"/>
                  <a:gd name="T32" fmla="*/ 68 w 221"/>
                  <a:gd name="T33" fmla="*/ 49 h 275"/>
                  <a:gd name="T34" fmla="*/ 79 w 221"/>
                  <a:gd name="T35" fmla="*/ 58 h 275"/>
                  <a:gd name="T36" fmla="*/ 70 w 221"/>
                  <a:gd name="T37" fmla="*/ 78 h 275"/>
                  <a:gd name="T38" fmla="*/ 68 w 221"/>
                  <a:gd name="T39" fmla="*/ 81 h 2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21"/>
                  <a:gd name="T61" fmla="*/ 0 h 275"/>
                  <a:gd name="T62" fmla="*/ 221 w 221"/>
                  <a:gd name="T63" fmla="*/ 275 h 27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21" h="275">
                    <a:moveTo>
                      <a:pt x="189" y="202"/>
                    </a:moveTo>
                    <a:lnTo>
                      <a:pt x="150" y="218"/>
                    </a:lnTo>
                    <a:lnTo>
                      <a:pt x="140" y="241"/>
                    </a:lnTo>
                    <a:lnTo>
                      <a:pt x="114" y="275"/>
                    </a:lnTo>
                    <a:lnTo>
                      <a:pt x="86" y="238"/>
                    </a:lnTo>
                    <a:lnTo>
                      <a:pt x="27" y="202"/>
                    </a:lnTo>
                    <a:lnTo>
                      <a:pt x="0" y="152"/>
                    </a:lnTo>
                    <a:lnTo>
                      <a:pt x="3" y="110"/>
                    </a:lnTo>
                    <a:lnTo>
                      <a:pt x="68" y="95"/>
                    </a:lnTo>
                    <a:lnTo>
                      <a:pt x="54" y="86"/>
                    </a:lnTo>
                    <a:lnTo>
                      <a:pt x="35" y="55"/>
                    </a:lnTo>
                    <a:lnTo>
                      <a:pt x="54" y="40"/>
                    </a:lnTo>
                    <a:lnTo>
                      <a:pt x="114" y="12"/>
                    </a:lnTo>
                    <a:lnTo>
                      <a:pt x="175" y="0"/>
                    </a:lnTo>
                    <a:lnTo>
                      <a:pt x="221" y="34"/>
                    </a:lnTo>
                    <a:lnTo>
                      <a:pt x="221" y="82"/>
                    </a:lnTo>
                    <a:lnTo>
                      <a:pt x="189" y="122"/>
                    </a:lnTo>
                    <a:lnTo>
                      <a:pt x="221" y="146"/>
                    </a:lnTo>
                    <a:lnTo>
                      <a:pt x="196" y="196"/>
                    </a:lnTo>
                    <a:lnTo>
                      <a:pt x="189" y="20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723" y="1582"/>
                <a:ext cx="24" cy="31"/>
              </a:xfrm>
              <a:custGeom>
                <a:avLst/>
                <a:gdLst>
                  <a:gd name="T0" fmla="*/ 21 w 70"/>
                  <a:gd name="T1" fmla="*/ 12 h 79"/>
                  <a:gd name="T2" fmla="*/ 15 w 70"/>
                  <a:gd name="T3" fmla="*/ 0 h 79"/>
                  <a:gd name="T4" fmla="*/ 5 w 70"/>
                  <a:gd name="T5" fmla="*/ 0 h 79"/>
                  <a:gd name="T6" fmla="*/ 0 w 70"/>
                  <a:gd name="T7" fmla="*/ 24 h 79"/>
                  <a:gd name="T8" fmla="*/ 7 w 70"/>
                  <a:gd name="T9" fmla="*/ 31 h 79"/>
                  <a:gd name="T10" fmla="*/ 20 w 70"/>
                  <a:gd name="T11" fmla="*/ 31 h 79"/>
                  <a:gd name="T12" fmla="*/ 24 w 70"/>
                  <a:gd name="T13" fmla="*/ 27 h 79"/>
                  <a:gd name="T14" fmla="*/ 24 w 70"/>
                  <a:gd name="T15" fmla="*/ 14 h 79"/>
                  <a:gd name="T16" fmla="*/ 21 w 70"/>
                  <a:gd name="T17" fmla="*/ 12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79"/>
                  <a:gd name="T29" fmla="*/ 70 w 70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79">
                    <a:moveTo>
                      <a:pt x="62" y="31"/>
                    </a:moveTo>
                    <a:lnTo>
                      <a:pt x="45" y="0"/>
                    </a:lnTo>
                    <a:lnTo>
                      <a:pt x="14" y="0"/>
                    </a:lnTo>
                    <a:lnTo>
                      <a:pt x="0" y="61"/>
                    </a:lnTo>
                    <a:lnTo>
                      <a:pt x="19" y="79"/>
                    </a:lnTo>
                    <a:lnTo>
                      <a:pt x="58" y="79"/>
                    </a:lnTo>
                    <a:lnTo>
                      <a:pt x="69" y="69"/>
                    </a:lnTo>
                    <a:lnTo>
                      <a:pt x="70" y="36"/>
                    </a:lnTo>
                    <a:lnTo>
                      <a:pt x="62" y="3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1579" y="1217"/>
                <a:ext cx="32" cy="36"/>
              </a:xfrm>
              <a:custGeom>
                <a:avLst/>
                <a:gdLst>
                  <a:gd name="T0" fmla="*/ 32 w 92"/>
                  <a:gd name="T1" fmla="*/ 12 h 88"/>
                  <a:gd name="T2" fmla="*/ 23 w 92"/>
                  <a:gd name="T3" fmla="*/ 8 h 88"/>
                  <a:gd name="T4" fmla="*/ 19 w 92"/>
                  <a:gd name="T5" fmla="*/ 0 h 88"/>
                  <a:gd name="T6" fmla="*/ 3 w 92"/>
                  <a:gd name="T7" fmla="*/ 7 h 88"/>
                  <a:gd name="T8" fmla="*/ 0 w 92"/>
                  <a:gd name="T9" fmla="*/ 23 h 88"/>
                  <a:gd name="T10" fmla="*/ 8 w 92"/>
                  <a:gd name="T11" fmla="*/ 36 h 88"/>
                  <a:gd name="T12" fmla="*/ 15 w 92"/>
                  <a:gd name="T13" fmla="*/ 32 h 88"/>
                  <a:gd name="T14" fmla="*/ 30 w 92"/>
                  <a:gd name="T15" fmla="*/ 29 h 88"/>
                  <a:gd name="T16" fmla="*/ 32 w 92"/>
                  <a:gd name="T17" fmla="*/ 15 h 88"/>
                  <a:gd name="T18" fmla="*/ 32 w 92"/>
                  <a:gd name="T19" fmla="*/ 12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88"/>
                  <a:gd name="T32" fmla="*/ 92 w 92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88">
                    <a:moveTo>
                      <a:pt x="92" y="29"/>
                    </a:moveTo>
                    <a:lnTo>
                      <a:pt x="65" y="19"/>
                    </a:lnTo>
                    <a:lnTo>
                      <a:pt x="54" y="0"/>
                    </a:lnTo>
                    <a:lnTo>
                      <a:pt x="8" y="17"/>
                    </a:lnTo>
                    <a:lnTo>
                      <a:pt x="0" y="56"/>
                    </a:lnTo>
                    <a:lnTo>
                      <a:pt x="23" y="88"/>
                    </a:lnTo>
                    <a:lnTo>
                      <a:pt x="42" y="77"/>
                    </a:lnTo>
                    <a:lnTo>
                      <a:pt x="87" y="71"/>
                    </a:lnTo>
                    <a:lnTo>
                      <a:pt x="92" y="37"/>
                    </a:lnTo>
                    <a:lnTo>
                      <a:pt x="92" y="2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1732" y="1737"/>
                <a:ext cx="19" cy="12"/>
              </a:xfrm>
              <a:custGeom>
                <a:avLst/>
                <a:gdLst>
                  <a:gd name="T0" fmla="*/ 0 w 54"/>
                  <a:gd name="T1" fmla="*/ 2 h 32"/>
                  <a:gd name="T2" fmla="*/ 7 w 54"/>
                  <a:gd name="T3" fmla="*/ 12 h 32"/>
                  <a:gd name="T4" fmla="*/ 19 w 54"/>
                  <a:gd name="T5" fmla="*/ 12 h 32"/>
                  <a:gd name="T6" fmla="*/ 14 w 54"/>
                  <a:gd name="T7" fmla="*/ 2 h 32"/>
                  <a:gd name="T8" fmla="*/ 0 w 54"/>
                  <a:gd name="T9" fmla="*/ 0 h 32"/>
                  <a:gd name="T10" fmla="*/ 0 w 54"/>
                  <a:gd name="T11" fmla="*/ 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32"/>
                  <a:gd name="T20" fmla="*/ 54 w 5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32">
                    <a:moveTo>
                      <a:pt x="0" y="5"/>
                    </a:moveTo>
                    <a:lnTo>
                      <a:pt x="20" y="32"/>
                    </a:lnTo>
                    <a:lnTo>
                      <a:pt x="54" y="32"/>
                    </a:lnTo>
                    <a:lnTo>
                      <a:pt x="40" y="6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1280" y="950"/>
                <a:ext cx="76" cy="66"/>
              </a:xfrm>
              <a:custGeom>
                <a:avLst/>
                <a:gdLst>
                  <a:gd name="T0" fmla="*/ 0 w 216"/>
                  <a:gd name="T1" fmla="*/ 42 h 168"/>
                  <a:gd name="T2" fmla="*/ 12 w 216"/>
                  <a:gd name="T3" fmla="*/ 21 h 168"/>
                  <a:gd name="T4" fmla="*/ 23 w 216"/>
                  <a:gd name="T5" fmla="*/ 23 h 168"/>
                  <a:gd name="T6" fmla="*/ 42 w 216"/>
                  <a:gd name="T7" fmla="*/ 8 h 168"/>
                  <a:gd name="T8" fmla="*/ 65 w 216"/>
                  <a:gd name="T9" fmla="*/ 0 h 168"/>
                  <a:gd name="T10" fmla="*/ 71 w 216"/>
                  <a:gd name="T11" fmla="*/ 8 h 168"/>
                  <a:gd name="T12" fmla="*/ 76 w 216"/>
                  <a:gd name="T13" fmla="*/ 38 h 168"/>
                  <a:gd name="T14" fmla="*/ 71 w 216"/>
                  <a:gd name="T15" fmla="*/ 54 h 168"/>
                  <a:gd name="T16" fmla="*/ 50 w 216"/>
                  <a:gd name="T17" fmla="*/ 66 h 168"/>
                  <a:gd name="T18" fmla="*/ 26 w 216"/>
                  <a:gd name="T19" fmla="*/ 66 h 168"/>
                  <a:gd name="T20" fmla="*/ 12 w 216"/>
                  <a:gd name="T21" fmla="*/ 40 h 168"/>
                  <a:gd name="T22" fmla="*/ 0 w 216"/>
                  <a:gd name="T23" fmla="*/ 42 h 1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"/>
                  <a:gd name="T37" fmla="*/ 0 h 168"/>
                  <a:gd name="T38" fmla="*/ 216 w 216"/>
                  <a:gd name="T39" fmla="*/ 168 h 1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" h="168">
                    <a:moveTo>
                      <a:pt x="0" y="107"/>
                    </a:moveTo>
                    <a:lnTo>
                      <a:pt x="34" y="53"/>
                    </a:lnTo>
                    <a:lnTo>
                      <a:pt x="64" y="58"/>
                    </a:lnTo>
                    <a:lnTo>
                      <a:pt x="120" y="20"/>
                    </a:lnTo>
                    <a:lnTo>
                      <a:pt x="186" y="0"/>
                    </a:lnTo>
                    <a:lnTo>
                      <a:pt x="203" y="21"/>
                    </a:lnTo>
                    <a:lnTo>
                      <a:pt x="216" y="96"/>
                    </a:lnTo>
                    <a:lnTo>
                      <a:pt x="203" y="137"/>
                    </a:lnTo>
                    <a:lnTo>
                      <a:pt x="142" y="168"/>
                    </a:lnTo>
                    <a:lnTo>
                      <a:pt x="75" y="168"/>
                    </a:lnTo>
                    <a:lnTo>
                      <a:pt x="34" y="101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1494" y="2436"/>
                <a:ext cx="92" cy="51"/>
              </a:xfrm>
              <a:custGeom>
                <a:avLst/>
                <a:gdLst>
                  <a:gd name="T0" fmla="*/ 10 w 261"/>
                  <a:gd name="T1" fmla="*/ 1 h 132"/>
                  <a:gd name="T2" fmla="*/ 17 w 261"/>
                  <a:gd name="T3" fmla="*/ 0 h 132"/>
                  <a:gd name="T4" fmla="*/ 29 w 261"/>
                  <a:gd name="T5" fmla="*/ 7 h 132"/>
                  <a:gd name="T6" fmla="*/ 51 w 261"/>
                  <a:gd name="T7" fmla="*/ 1 h 132"/>
                  <a:gd name="T8" fmla="*/ 69 w 261"/>
                  <a:gd name="T9" fmla="*/ 5 h 132"/>
                  <a:gd name="T10" fmla="*/ 78 w 261"/>
                  <a:gd name="T11" fmla="*/ 25 h 132"/>
                  <a:gd name="T12" fmla="*/ 92 w 261"/>
                  <a:gd name="T13" fmla="*/ 34 h 132"/>
                  <a:gd name="T14" fmla="*/ 89 w 261"/>
                  <a:gd name="T15" fmla="*/ 40 h 132"/>
                  <a:gd name="T16" fmla="*/ 53 w 261"/>
                  <a:gd name="T17" fmla="*/ 42 h 132"/>
                  <a:gd name="T18" fmla="*/ 45 w 261"/>
                  <a:gd name="T19" fmla="*/ 50 h 132"/>
                  <a:gd name="T20" fmla="*/ 36 w 261"/>
                  <a:gd name="T21" fmla="*/ 51 h 132"/>
                  <a:gd name="T22" fmla="*/ 29 w 261"/>
                  <a:gd name="T23" fmla="*/ 42 h 132"/>
                  <a:gd name="T24" fmla="*/ 0 w 261"/>
                  <a:gd name="T25" fmla="*/ 39 h 132"/>
                  <a:gd name="T26" fmla="*/ 0 w 261"/>
                  <a:gd name="T27" fmla="*/ 27 h 132"/>
                  <a:gd name="T28" fmla="*/ 10 w 261"/>
                  <a:gd name="T29" fmla="*/ 22 h 132"/>
                  <a:gd name="T30" fmla="*/ 10 w 261"/>
                  <a:gd name="T31" fmla="*/ 1 h 1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1"/>
                  <a:gd name="T49" fmla="*/ 0 h 132"/>
                  <a:gd name="T50" fmla="*/ 261 w 261"/>
                  <a:gd name="T51" fmla="*/ 132 h 1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1" h="132">
                    <a:moveTo>
                      <a:pt x="27" y="3"/>
                    </a:moveTo>
                    <a:lnTo>
                      <a:pt x="48" y="0"/>
                    </a:lnTo>
                    <a:lnTo>
                      <a:pt x="82" y="19"/>
                    </a:lnTo>
                    <a:lnTo>
                      <a:pt x="146" y="3"/>
                    </a:lnTo>
                    <a:lnTo>
                      <a:pt x="196" y="13"/>
                    </a:lnTo>
                    <a:lnTo>
                      <a:pt x="220" y="64"/>
                    </a:lnTo>
                    <a:lnTo>
                      <a:pt x="261" y="88"/>
                    </a:lnTo>
                    <a:lnTo>
                      <a:pt x="253" y="104"/>
                    </a:lnTo>
                    <a:lnTo>
                      <a:pt x="150" y="109"/>
                    </a:lnTo>
                    <a:lnTo>
                      <a:pt x="129" y="130"/>
                    </a:lnTo>
                    <a:lnTo>
                      <a:pt x="102" y="132"/>
                    </a:lnTo>
                    <a:lnTo>
                      <a:pt x="82" y="109"/>
                    </a:lnTo>
                    <a:lnTo>
                      <a:pt x="0" y="101"/>
                    </a:lnTo>
                    <a:lnTo>
                      <a:pt x="1" y="69"/>
                    </a:lnTo>
                    <a:lnTo>
                      <a:pt x="27" y="56"/>
                    </a:ln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1345" y="618"/>
                <a:ext cx="23" cy="8"/>
              </a:xfrm>
              <a:custGeom>
                <a:avLst/>
                <a:gdLst>
                  <a:gd name="T0" fmla="*/ 0 w 65"/>
                  <a:gd name="T1" fmla="*/ 0 h 23"/>
                  <a:gd name="T2" fmla="*/ 8 w 65"/>
                  <a:gd name="T3" fmla="*/ 0 h 23"/>
                  <a:gd name="T4" fmla="*/ 23 w 65"/>
                  <a:gd name="T5" fmla="*/ 8 h 23"/>
                  <a:gd name="T6" fmla="*/ 18 w 65"/>
                  <a:gd name="T7" fmla="*/ 8 h 23"/>
                  <a:gd name="T8" fmla="*/ 0 w 65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23"/>
                  <a:gd name="T17" fmla="*/ 65 w 65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23">
                    <a:moveTo>
                      <a:pt x="0" y="0"/>
                    </a:moveTo>
                    <a:lnTo>
                      <a:pt x="23" y="0"/>
                    </a:lnTo>
                    <a:lnTo>
                      <a:pt x="65" y="23"/>
                    </a:lnTo>
                    <a:lnTo>
                      <a:pt x="5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1368" y="815"/>
                <a:ext cx="24" cy="26"/>
              </a:xfrm>
              <a:custGeom>
                <a:avLst/>
                <a:gdLst>
                  <a:gd name="T0" fmla="*/ 0 w 69"/>
                  <a:gd name="T1" fmla="*/ 13 h 62"/>
                  <a:gd name="T2" fmla="*/ 2 w 69"/>
                  <a:gd name="T3" fmla="*/ 3 h 62"/>
                  <a:gd name="T4" fmla="*/ 17 w 69"/>
                  <a:gd name="T5" fmla="*/ 0 h 62"/>
                  <a:gd name="T6" fmla="*/ 20 w 69"/>
                  <a:gd name="T7" fmla="*/ 3 h 62"/>
                  <a:gd name="T8" fmla="*/ 24 w 69"/>
                  <a:gd name="T9" fmla="*/ 17 h 62"/>
                  <a:gd name="T10" fmla="*/ 14 w 69"/>
                  <a:gd name="T11" fmla="*/ 26 h 62"/>
                  <a:gd name="T12" fmla="*/ 6 w 69"/>
                  <a:gd name="T13" fmla="*/ 26 h 62"/>
                  <a:gd name="T14" fmla="*/ 0 w 69"/>
                  <a:gd name="T15" fmla="*/ 13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"/>
                  <a:gd name="T25" fmla="*/ 0 h 62"/>
                  <a:gd name="T26" fmla="*/ 69 w 69"/>
                  <a:gd name="T27" fmla="*/ 62 h 6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" h="62">
                    <a:moveTo>
                      <a:pt x="0" y="30"/>
                    </a:moveTo>
                    <a:lnTo>
                      <a:pt x="7" y="8"/>
                    </a:lnTo>
                    <a:lnTo>
                      <a:pt x="49" y="0"/>
                    </a:lnTo>
                    <a:lnTo>
                      <a:pt x="57" y="8"/>
                    </a:lnTo>
                    <a:lnTo>
                      <a:pt x="69" y="40"/>
                    </a:lnTo>
                    <a:lnTo>
                      <a:pt x="40" y="62"/>
                    </a:lnTo>
                    <a:lnTo>
                      <a:pt x="17" y="6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1370" y="865"/>
                <a:ext cx="36" cy="36"/>
              </a:xfrm>
              <a:custGeom>
                <a:avLst/>
                <a:gdLst>
                  <a:gd name="T0" fmla="*/ 0 w 108"/>
                  <a:gd name="T1" fmla="*/ 12 h 93"/>
                  <a:gd name="T2" fmla="*/ 0 w 108"/>
                  <a:gd name="T3" fmla="*/ 0 h 93"/>
                  <a:gd name="T4" fmla="*/ 13 w 108"/>
                  <a:gd name="T5" fmla="*/ 0 h 93"/>
                  <a:gd name="T6" fmla="*/ 33 w 108"/>
                  <a:gd name="T7" fmla="*/ 12 h 93"/>
                  <a:gd name="T8" fmla="*/ 36 w 108"/>
                  <a:gd name="T9" fmla="*/ 16 h 93"/>
                  <a:gd name="T10" fmla="*/ 36 w 108"/>
                  <a:gd name="T11" fmla="*/ 19 h 93"/>
                  <a:gd name="T12" fmla="*/ 30 w 108"/>
                  <a:gd name="T13" fmla="*/ 31 h 93"/>
                  <a:gd name="T14" fmla="*/ 12 w 108"/>
                  <a:gd name="T15" fmla="*/ 36 h 93"/>
                  <a:gd name="T16" fmla="*/ 11 w 108"/>
                  <a:gd name="T17" fmla="*/ 27 h 93"/>
                  <a:gd name="T18" fmla="*/ 9 w 108"/>
                  <a:gd name="T19" fmla="*/ 19 h 93"/>
                  <a:gd name="T20" fmla="*/ 5 w 108"/>
                  <a:gd name="T21" fmla="*/ 14 h 93"/>
                  <a:gd name="T22" fmla="*/ 0 w 108"/>
                  <a:gd name="T23" fmla="*/ 12 h 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8"/>
                  <a:gd name="T37" fmla="*/ 0 h 93"/>
                  <a:gd name="T38" fmla="*/ 108 w 108"/>
                  <a:gd name="T39" fmla="*/ 93 h 9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8" h="93">
                    <a:moveTo>
                      <a:pt x="0" y="30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100" y="30"/>
                    </a:lnTo>
                    <a:lnTo>
                      <a:pt x="108" y="42"/>
                    </a:lnTo>
                    <a:lnTo>
                      <a:pt x="108" y="48"/>
                    </a:lnTo>
                    <a:lnTo>
                      <a:pt x="90" y="81"/>
                    </a:lnTo>
                    <a:lnTo>
                      <a:pt x="36" y="93"/>
                    </a:lnTo>
                    <a:lnTo>
                      <a:pt x="32" y="69"/>
                    </a:lnTo>
                    <a:lnTo>
                      <a:pt x="27" y="48"/>
                    </a:lnTo>
                    <a:lnTo>
                      <a:pt x="15" y="37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1396" y="3407"/>
                <a:ext cx="14" cy="26"/>
              </a:xfrm>
              <a:custGeom>
                <a:avLst/>
                <a:gdLst>
                  <a:gd name="T0" fmla="*/ 0 w 41"/>
                  <a:gd name="T1" fmla="*/ 13 h 64"/>
                  <a:gd name="T2" fmla="*/ 3 w 41"/>
                  <a:gd name="T3" fmla="*/ 0 h 64"/>
                  <a:gd name="T4" fmla="*/ 10 w 41"/>
                  <a:gd name="T5" fmla="*/ 0 h 64"/>
                  <a:gd name="T6" fmla="*/ 14 w 41"/>
                  <a:gd name="T7" fmla="*/ 3 h 64"/>
                  <a:gd name="T8" fmla="*/ 14 w 41"/>
                  <a:gd name="T9" fmla="*/ 17 h 64"/>
                  <a:gd name="T10" fmla="*/ 8 w 41"/>
                  <a:gd name="T11" fmla="*/ 26 h 64"/>
                  <a:gd name="T12" fmla="*/ 3 w 41"/>
                  <a:gd name="T13" fmla="*/ 22 h 64"/>
                  <a:gd name="T14" fmla="*/ 0 w 41"/>
                  <a:gd name="T15" fmla="*/ 13 h 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64"/>
                  <a:gd name="T26" fmla="*/ 41 w 41"/>
                  <a:gd name="T27" fmla="*/ 64 h 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64">
                    <a:moveTo>
                      <a:pt x="0" y="32"/>
                    </a:moveTo>
                    <a:lnTo>
                      <a:pt x="10" y="0"/>
                    </a:lnTo>
                    <a:lnTo>
                      <a:pt x="30" y="0"/>
                    </a:lnTo>
                    <a:lnTo>
                      <a:pt x="41" y="8"/>
                    </a:lnTo>
                    <a:lnTo>
                      <a:pt x="41" y="42"/>
                    </a:lnTo>
                    <a:lnTo>
                      <a:pt x="22" y="64"/>
                    </a:lnTo>
                    <a:lnTo>
                      <a:pt x="10" y="5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1405" y="3584"/>
                <a:ext cx="15" cy="18"/>
              </a:xfrm>
              <a:custGeom>
                <a:avLst/>
                <a:gdLst>
                  <a:gd name="T0" fmla="*/ 0 w 47"/>
                  <a:gd name="T1" fmla="*/ 5 h 45"/>
                  <a:gd name="T2" fmla="*/ 0 w 47"/>
                  <a:gd name="T3" fmla="*/ 0 h 45"/>
                  <a:gd name="T4" fmla="*/ 2 w 47"/>
                  <a:gd name="T5" fmla="*/ 0 h 45"/>
                  <a:gd name="T6" fmla="*/ 15 w 47"/>
                  <a:gd name="T7" fmla="*/ 5 h 45"/>
                  <a:gd name="T8" fmla="*/ 15 w 47"/>
                  <a:gd name="T9" fmla="*/ 18 h 45"/>
                  <a:gd name="T10" fmla="*/ 11 w 47"/>
                  <a:gd name="T11" fmla="*/ 18 h 45"/>
                  <a:gd name="T12" fmla="*/ 0 w 47"/>
                  <a:gd name="T13" fmla="*/ 5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"/>
                  <a:gd name="T22" fmla="*/ 0 h 45"/>
                  <a:gd name="T23" fmla="*/ 47 w 47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" h="45">
                    <a:moveTo>
                      <a:pt x="0" y="13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47" y="13"/>
                    </a:lnTo>
                    <a:lnTo>
                      <a:pt x="47" y="45"/>
                    </a:lnTo>
                    <a:lnTo>
                      <a:pt x="36" y="4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1422" y="2460"/>
                <a:ext cx="40" cy="29"/>
              </a:xfrm>
              <a:custGeom>
                <a:avLst/>
                <a:gdLst>
                  <a:gd name="T0" fmla="*/ 0 w 114"/>
                  <a:gd name="T1" fmla="*/ 14 h 75"/>
                  <a:gd name="T2" fmla="*/ 7 w 114"/>
                  <a:gd name="T3" fmla="*/ 0 h 75"/>
                  <a:gd name="T4" fmla="*/ 14 w 114"/>
                  <a:gd name="T5" fmla="*/ 1 h 75"/>
                  <a:gd name="T6" fmla="*/ 35 w 114"/>
                  <a:gd name="T7" fmla="*/ 9 h 75"/>
                  <a:gd name="T8" fmla="*/ 38 w 114"/>
                  <a:gd name="T9" fmla="*/ 12 h 75"/>
                  <a:gd name="T10" fmla="*/ 40 w 114"/>
                  <a:gd name="T11" fmla="*/ 26 h 75"/>
                  <a:gd name="T12" fmla="*/ 29 w 114"/>
                  <a:gd name="T13" fmla="*/ 29 h 75"/>
                  <a:gd name="T14" fmla="*/ 20 w 114"/>
                  <a:gd name="T15" fmla="*/ 20 h 75"/>
                  <a:gd name="T16" fmla="*/ 4 w 114"/>
                  <a:gd name="T17" fmla="*/ 20 h 75"/>
                  <a:gd name="T18" fmla="*/ 0 w 114"/>
                  <a:gd name="T19" fmla="*/ 14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75"/>
                  <a:gd name="T32" fmla="*/ 114 w 114"/>
                  <a:gd name="T33" fmla="*/ 75 h 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75">
                    <a:moveTo>
                      <a:pt x="0" y="37"/>
                    </a:moveTo>
                    <a:lnTo>
                      <a:pt x="20" y="0"/>
                    </a:lnTo>
                    <a:lnTo>
                      <a:pt x="39" y="2"/>
                    </a:lnTo>
                    <a:lnTo>
                      <a:pt x="100" y="22"/>
                    </a:lnTo>
                    <a:lnTo>
                      <a:pt x="108" y="32"/>
                    </a:lnTo>
                    <a:lnTo>
                      <a:pt x="114" y="66"/>
                    </a:lnTo>
                    <a:lnTo>
                      <a:pt x="84" y="75"/>
                    </a:lnTo>
                    <a:lnTo>
                      <a:pt x="56" y="51"/>
                    </a:lnTo>
                    <a:lnTo>
                      <a:pt x="12" y="53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1424" y="2326"/>
                <a:ext cx="23" cy="30"/>
              </a:xfrm>
              <a:custGeom>
                <a:avLst/>
                <a:gdLst>
                  <a:gd name="T0" fmla="*/ 0 w 64"/>
                  <a:gd name="T1" fmla="*/ 9 h 74"/>
                  <a:gd name="T2" fmla="*/ 8 w 64"/>
                  <a:gd name="T3" fmla="*/ 0 h 74"/>
                  <a:gd name="T4" fmla="*/ 11 w 64"/>
                  <a:gd name="T5" fmla="*/ 0 h 74"/>
                  <a:gd name="T6" fmla="*/ 19 w 64"/>
                  <a:gd name="T7" fmla="*/ 17 h 74"/>
                  <a:gd name="T8" fmla="*/ 23 w 64"/>
                  <a:gd name="T9" fmla="*/ 30 h 74"/>
                  <a:gd name="T10" fmla="*/ 14 w 64"/>
                  <a:gd name="T11" fmla="*/ 30 h 74"/>
                  <a:gd name="T12" fmla="*/ 4 w 64"/>
                  <a:gd name="T13" fmla="*/ 26 h 74"/>
                  <a:gd name="T14" fmla="*/ 0 w 64"/>
                  <a:gd name="T15" fmla="*/ 9 h 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"/>
                  <a:gd name="T25" fmla="*/ 0 h 74"/>
                  <a:gd name="T26" fmla="*/ 64 w 64"/>
                  <a:gd name="T27" fmla="*/ 74 h 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" h="74">
                    <a:moveTo>
                      <a:pt x="0" y="21"/>
                    </a:moveTo>
                    <a:lnTo>
                      <a:pt x="22" y="0"/>
                    </a:lnTo>
                    <a:lnTo>
                      <a:pt x="31" y="0"/>
                    </a:lnTo>
                    <a:lnTo>
                      <a:pt x="53" y="42"/>
                    </a:lnTo>
                    <a:lnTo>
                      <a:pt x="64" y="74"/>
                    </a:lnTo>
                    <a:lnTo>
                      <a:pt x="40" y="74"/>
                    </a:lnTo>
                    <a:lnTo>
                      <a:pt x="11" y="6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1433" y="3561"/>
                <a:ext cx="24" cy="29"/>
              </a:xfrm>
              <a:custGeom>
                <a:avLst/>
                <a:gdLst>
                  <a:gd name="T0" fmla="*/ 1 w 70"/>
                  <a:gd name="T1" fmla="*/ 15 h 74"/>
                  <a:gd name="T2" fmla="*/ 7 w 70"/>
                  <a:gd name="T3" fmla="*/ 0 h 74"/>
                  <a:gd name="T4" fmla="*/ 17 w 70"/>
                  <a:gd name="T5" fmla="*/ 0 h 74"/>
                  <a:gd name="T6" fmla="*/ 24 w 70"/>
                  <a:gd name="T7" fmla="*/ 5 h 74"/>
                  <a:gd name="T8" fmla="*/ 24 w 70"/>
                  <a:gd name="T9" fmla="*/ 16 h 74"/>
                  <a:gd name="T10" fmla="*/ 21 w 70"/>
                  <a:gd name="T11" fmla="*/ 24 h 74"/>
                  <a:gd name="T12" fmla="*/ 11 w 70"/>
                  <a:gd name="T13" fmla="*/ 29 h 74"/>
                  <a:gd name="T14" fmla="*/ 3 w 70"/>
                  <a:gd name="T15" fmla="*/ 29 h 74"/>
                  <a:gd name="T16" fmla="*/ 0 w 70"/>
                  <a:gd name="T17" fmla="*/ 21 h 74"/>
                  <a:gd name="T18" fmla="*/ 1 w 70"/>
                  <a:gd name="T19" fmla="*/ 15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74"/>
                  <a:gd name="T32" fmla="*/ 70 w 70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74">
                    <a:moveTo>
                      <a:pt x="3" y="37"/>
                    </a:moveTo>
                    <a:lnTo>
                      <a:pt x="19" y="0"/>
                    </a:lnTo>
                    <a:lnTo>
                      <a:pt x="50" y="0"/>
                    </a:lnTo>
                    <a:lnTo>
                      <a:pt x="70" y="12"/>
                    </a:lnTo>
                    <a:lnTo>
                      <a:pt x="70" y="42"/>
                    </a:lnTo>
                    <a:lnTo>
                      <a:pt x="61" y="61"/>
                    </a:lnTo>
                    <a:lnTo>
                      <a:pt x="31" y="74"/>
                    </a:lnTo>
                    <a:lnTo>
                      <a:pt x="9" y="74"/>
                    </a:lnTo>
                    <a:lnTo>
                      <a:pt x="0" y="53"/>
                    </a:lnTo>
                    <a:lnTo>
                      <a:pt x="3" y="3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1454" y="2294"/>
                <a:ext cx="10" cy="16"/>
              </a:xfrm>
              <a:custGeom>
                <a:avLst/>
                <a:gdLst>
                  <a:gd name="T0" fmla="*/ 0 w 31"/>
                  <a:gd name="T1" fmla="*/ 12 h 43"/>
                  <a:gd name="T2" fmla="*/ 0 w 31"/>
                  <a:gd name="T3" fmla="*/ 0 h 43"/>
                  <a:gd name="T4" fmla="*/ 10 w 31"/>
                  <a:gd name="T5" fmla="*/ 0 h 43"/>
                  <a:gd name="T6" fmla="*/ 10 w 31"/>
                  <a:gd name="T7" fmla="*/ 12 h 43"/>
                  <a:gd name="T8" fmla="*/ 7 w 31"/>
                  <a:gd name="T9" fmla="*/ 16 h 43"/>
                  <a:gd name="T10" fmla="*/ 3 w 31"/>
                  <a:gd name="T11" fmla="*/ 16 h 43"/>
                  <a:gd name="T12" fmla="*/ 0 w 31"/>
                  <a:gd name="T13" fmla="*/ 12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43"/>
                  <a:gd name="T23" fmla="*/ 31 w 31"/>
                  <a:gd name="T24" fmla="*/ 43 h 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43">
                    <a:moveTo>
                      <a:pt x="0" y="31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31" y="31"/>
                    </a:lnTo>
                    <a:lnTo>
                      <a:pt x="21" y="43"/>
                    </a:lnTo>
                    <a:lnTo>
                      <a:pt x="9" y="43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1461" y="2352"/>
                <a:ext cx="10" cy="18"/>
              </a:xfrm>
              <a:custGeom>
                <a:avLst/>
                <a:gdLst>
                  <a:gd name="T0" fmla="*/ 0 w 30"/>
                  <a:gd name="T1" fmla="*/ 14 h 41"/>
                  <a:gd name="T2" fmla="*/ 7 w 30"/>
                  <a:gd name="T3" fmla="*/ 0 h 41"/>
                  <a:gd name="T4" fmla="*/ 7 w 30"/>
                  <a:gd name="T5" fmla="*/ 5 h 41"/>
                  <a:gd name="T6" fmla="*/ 10 w 30"/>
                  <a:gd name="T7" fmla="*/ 18 h 41"/>
                  <a:gd name="T8" fmla="*/ 7 w 30"/>
                  <a:gd name="T9" fmla="*/ 18 h 41"/>
                  <a:gd name="T10" fmla="*/ 0 w 30"/>
                  <a:gd name="T11" fmla="*/ 14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41"/>
                  <a:gd name="T20" fmla="*/ 30 w 30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41">
                    <a:moveTo>
                      <a:pt x="0" y="32"/>
                    </a:moveTo>
                    <a:lnTo>
                      <a:pt x="20" y="0"/>
                    </a:lnTo>
                    <a:lnTo>
                      <a:pt x="20" y="11"/>
                    </a:lnTo>
                    <a:lnTo>
                      <a:pt x="30" y="41"/>
                    </a:lnTo>
                    <a:lnTo>
                      <a:pt x="20" y="4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1468" y="2326"/>
                <a:ext cx="28" cy="36"/>
              </a:xfrm>
              <a:custGeom>
                <a:avLst/>
                <a:gdLst>
                  <a:gd name="T0" fmla="*/ 0 w 81"/>
                  <a:gd name="T1" fmla="*/ 9 h 87"/>
                  <a:gd name="T2" fmla="*/ 3 w 81"/>
                  <a:gd name="T3" fmla="*/ 0 h 87"/>
                  <a:gd name="T4" fmla="*/ 10 w 81"/>
                  <a:gd name="T5" fmla="*/ 0 h 87"/>
                  <a:gd name="T6" fmla="*/ 28 w 81"/>
                  <a:gd name="T7" fmla="*/ 17 h 87"/>
                  <a:gd name="T8" fmla="*/ 28 w 81"/>
                  <a:gd name="T9" fmla="*/ 26 h 87"/>
                  <a:gd name="T10" fmla="*/ 24 w 81"/>
                  <a:gd name="T11" fmla="*/ 36 h 87"/>
                  <a:gd name="T12" fmla="*/ 17 w 81"/>
                  <a:gd name="T13" fmla="*/ 36 h 87"/>
                  <a:gd name="T14" fmla="*/ 10 w 81"/>
                  <a:gd name="T15" fmla="*/ 31 h 87"/>
                  <a:gd name="T16" fmla="*/ 8 w 81"/>
                  <a:gd name="T17" fmla="*/ 22 h 87"/>
                  <a:gd name="T18" fmla="*/ 0 w 81"/>
                  <a:gd name="T19" fmla="*/ 9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"/>
                  <a:gd name="T31" fmla="*/ 0 h 87"/>
                  <a:gd name="T32" fmla="*/ 81 w 81"/>
                  <a:gd name="T33" fmla="*/ 87 h 8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" h="87">
                    <a:moveTo>
                      <a:pt x="0" y="21"/>
                    </a:moveTo>
                    <a:lnTo>
                      <a:pt x="9" y="0"/>
                    </a:lnTo>
                    <a:lnTo>
                      <a:pt x="30" y="0"/>
                    </a:lnTo>
                    <a:lnTo>
                      <a:pt x="81" y="40"/>
                    </a:lnTo>
                    <a:lnTo>
                      <a:pt x="81" y="64"/>
                    </a:lnTo>
                    <a:lnTo>
                      <a:pt x="70" y="87"/>
                    </a:lnTo>
                    <a:lnTo>
                      <a:pt x="50" y="87"/>
                    </a:lnTo>
                    <a:lnTo>
                      <a:pt x="30" y="74"/>
                    </a:lnTo>
                    <a:lnTo>
                      <a:pt x="23" y="5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1485" y="2372"/>
                <a:ext cx="12" cy="12"/>
              </a:xfrm>
              <a:custGeom>
                <a:avLst/>
                <a:gdLst>
                  <a:gd name="T0" fmla="*/ 0 w 32"/>
                  <a:gd name="T1" fmla="*/ 8 h 30"/>
                  <a:gd name="T2" fmla="*/ 0 w 32"/>
                  <a:gd name="T3" fmla="*/ 0 h 30"/>
                  <a:gd name="T4" fmla="*/ 12 w 32"/>
                  <a:gd name="T5" fmla="*/ 0 h 30"/>
                  <a:gd name="T6" fmla="*/ 12 w 32"/>
                  <a:gd name="T7" fmla="*/ 3 h 30"/>
                  <a:gd name="T8" fmla="*/ 4 w 32"/>
                  <a:gd name="T9" fmla="*/ 12 h 30"/>
                  <a:gd name="T10" fmla="*/ 0 w 32"/>
                  <a:gd name="T11" fmla="*/ 8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0"/>
                  <a:gd name="T20" fmla="*/ 32 w 32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0">
                    <a:moveTo>
                      <a:pt x="0" y="19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11" y="3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1489" y="1560"/>
                <a:ext cx="24" cy="24"/>
              </a:xfrm>
              <a:custGeom>
                <a:avLst/>
                <a:gdLst>
                  <a:gd name="T0" fmla="*/ 0 w 69"/>
                  <a:gd name="T1" fmla="*/ 17 h 61"/>
                  <a:gd name="T2" fmla="*/ 3 w 69"/>
                  <a:gd name="T3" fmla="*/ 9 h 61"/>
                  <a:gd name="T4" fmla="*/ 13 w 69"/>
                  <a:gd name="T5" fmla="*/ 0 h 61"/>
                  <a:gd name="T6" fmla="*/ 18 w 69"/>
                  <a:gd name="T7" fmla="*/ 0 h 61"/>
                  <a:gd name="T8" fmla="*/ 21 w 69"/>
                  <a:gd name="T9" fmla="*/ 3 h 61"/>
                  <a:gd name="T10" fmla="*/ 24 w 69"/>
                  <a:gd name="T11" fmla="*/ 12 h 61"/>
                  <a:gd name="T12" fmla="*/ 21 w 69"/>
                  <a:gd name="T13" fmla="*/ 12 h 61"/>
                  <a:gd name="T14" fmla="*/ 18 w 69"/>
                  <a:gd name="T15" fmla="*/ 17 h 61"/>
                  <a:gd name="T16" fmla="*/ 7 w 69"/>
                  <a:gd name="T17" fmla="*/ 24 h 61"/>
                  <a:gd name="T18" fmla="*/ 0 w 69"/>
                  <a:gd name="T19" fmla="*/ 17 h 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9"/>
                  <a:gd name="T31" fmla="*/ 0 h 61"/>
                  <a:gd name="T32" fmla="*/ 69 w 69"/>
                  <a:gd name="T33" fmla="*/ 61 h 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9" h="61">
                    <a:moveTo>
                      <a:pt x="0" y="42"/>
                    </a:moveTo>
                    <a:lnTo>
                      <a:pt x="9" y="22"/>
                    </a:lnTo>
                    <a:lnTo>
                      <a:pt x="38" y="0"/>
                    </a:lnTo>
                    <a:lnTo>
                      <a:pt x="51" y="0"/>
                    </a:lnTo>
                    <a:lnTo>
                      <a:pt x="59" y="8"/>
                    </a:lnTo>
                    <a:lnTo>
                      <a:pt x="69" y="30"/>
                    </a:lnTo>
                    <a:lnTo>
                      <a:pt x="59" y="30"/>
                    </a:lnTo>
                    <a:lnTo>
                      <a:pt x="51" y="42"/>
                    </a:lnTo>
                    <a:lnTo>
                      <a:pt x="21" y="61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1497" y="2402"/>
                <a:ext cx="16" cy="14"/>
              </a:xfrm>
              <a:custGeom>
                <a:avLst/>
                <a:gdLst>
                  <a:gd name="T0" fmla="*/ 0 w 47"/>
                  <a:gd name="T1" fmla="*/ 9 h 36"/>
                  <a:gd name="T2" fmla="*/ 3 w 47"/>
                  <a:gd name="T3" fmla="*/ 0 h 36"/>
                  <a:gd name="T4" fmla="*/ 16 w 47"/>
                  <a:gd name="T5" fmla="*/ 0 h 36"/>
                  <a:gd name="T6" fmla="*/ 16 w 47"/>
                  <a:gd name="T7" fmla="*/ 9 h 36"/>
                  <a:gd name="T8" fmla="*/ 13 w 47"/>
                  <a:gd name="T9" fmla="*/ 14 h 36"/>
                  <a:gd name="T10" fmla="*/ 6 w 47"/>
                  <a:gd name="T11" fmla="*/ 14 h 36"/>
                  <a:gd name="T12" fmla="*/ 0 w 47"/>
                  <a:gd name="T13" fmla="*/ 9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"/>
                  <a:gd name="T22" fmla="*/ 0 h 36"/>
                  <a:gd name="T23" fmla="*/ 47 w 47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" h="36">
                    <a:moveTo>
                      <a:pt x="0" y="23"/>
                    </a:moveTo>
                    <a:lnTo>
                      <a:pt x="8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38" y="36"/>
                    </a:lnTo>
                    <a:lnTo>
                      <a:pt x="17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1455" y="1371"/>
                <a:ext cx="28" cy="35"/>
              </a:xfrm>
              <a:custGeom>
                <a:avLst/>
                <a:gdLst>
                  <a:gd name="T0" fmla="*/ 0 w 79"/>
                  <a:gd name="T1" fmla="*/ 27 h 87"/>
                  <a:gd name="T2" fmla="*/ 6 w 79"/>
                  <a:gd name="T3" fmla="*/ 4 h 87"/>
                  <a:gd name="T4" fmla="*/ 12 w 79"/>
                  <a:gd name="T5" fmla="*/ 1 h 87"/>
                  <a:gd name="T6" fmla="*/ 12 w 79"/>
                  <a:gd name="T7" fmla="*/ 0 h 87"/>
                  <a:gd name="T8" fmla="*/ 28 w 79"/>
                  <a:gd name="T9" fmla="*/ 10 h 87"/>
                  <a:gd name="T10" fmla="*/ 26 w 79"/>
                  <a:gd name="T11" fmla="*/ 24 h 87"/>
                  <a:gd name="T12" fmla="*/ 17 w 79"/>
                  <a:gd name="T13" fmla="*/ 33 h 87"/>
                  <a:gd name="T14" fmla="*/ 1 w 79"/>
                  <a:gd name="T15" fmla="*/ 35 h 87"/>
                  <a:gd name="T16" fmla="*/ 0 w 79"/>
                  <a:gd name="T17" fmla="*/ 27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9"/>
                  <a:gd name="T28" fmla="*/ 0 h 87"/>
                  <a:gd name="T29" fmla="*/ 79 w 79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9" h="87">
                    <a:moveTo>
                      <a:pt x="0" y="67"/>
                    </a:moveTo>
                    <a:lnTo>
                      <a:pt x="16" y="11"/>
                    </a:lnTo>
                    <a:lnTo>
                      <a:pt x="35" y="3"/>
                    </a:lnTo>
                    <a:lnTo>
                      <a:pt x="35" y="0"/>
                    </a:lnTo>
                    <a:lnTo>
                      <a:pt x="79" y="24"/>
                    </a:lnTo>
                    <a:lnTo>
                      <a:pt x="74" y="59"/>
                    </a:lnTo>
                    <a:lnTo>
                      <a:pt x="49" y="81"/>
                    </a:lnTo>
                    <a:lnTo>
                      <a:pt x="4" y="8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1508" y="2368"/>
                <a:ext cx="17" cy="20"/>
              </a:xfrm>
              <a:custGeom>
                <a:avLst/>
                <a:gdLst>
                  <a:gd name="T0" fmla="*/ 0 w 50"/>
                  <a:gd name="T1" fmla="*/ 12 h 52"/>
                  <a:gd name="T2" fmla="*/ 0 w 50"/>
                  <a:gd name="T3" fmla="*/ 0 h 52"/>
                  <a:gd name="T4" fmla="*/ 13 w 50"/>
                  <a:gd name="T5" fmla="*/ 0 h 52"/>
                  <a:gd name="T6" fmla="*/ 17 w 50"/>
                  <a:gd name="T7" fmla="*/ 12 h 52"/>
                  <a:gd name="T8" fmla="*/ 10 w 50"/>
                  <a:gd name="T9" fmla="*/ 20 h 52"/>
                  <a:gd name="T10" fmla="*/ 6 w 50"/>
                  <a:gd name="T11" fmla="*/ 20 h 52"/>
                  <a:gd name="T12" fmla="*/ 0 w 50"/>
                  <a:gd name="T13" fmla="*/ 12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52"/>
                  <a:gd name="T23" fmla="*/ 50 w 50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52">
                    <a:moveTo>
                      <a:pt x="0" y="31"/>
                    </a:moveTo>
                    <a:lnTo>
                      <a:pt x="0" y="0"/>
                    </a:lnTo>
                    <a:lnTo>
                      <a:pt x="39" y="0"/>
                    </a:lnTo>
                    <a:lnTo>
                      <a:pt x="50" y="31"/>
                    </a:lnTo>
                    <a:lnTo>
                      <a:pt x="29" y="52"/>
                    </a:lnTo>
                    <a:lnTo>
                      <a:pt x="17" y="5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1529" y="2386"/>
                <a:ext cx="21" cy="16"/>
              </a:xfrm>
              <a:custGeom>
                <a:avLst/>
                <a:gdLst>
                  <a:gd name="T0" fmla="*/ 0 w 64"/>
                  <a:gd name="T1" fmla="*/ 9 h 41"/>
                  <a:gd name="T2" fmla="*/ 5 w 64"/>
                  <a:gd name="T3" fmla="*/ 0 h 41"/>
                  <a:gd name="T4" fmla="*/ 10 w 64"/>
                  <a:gd name="T5" fmla="*/ 0 h 41"/>
                  <a:gd name="T6" fmla="*/ 21 w 64"/>
                  <a:gd name="T7" fmla="*/ 9 h 41"/>
                  <a:gd name="T8" fmla="*/ 21 w 64"/>
                  <a:gd name="T9" fmla="*/ 16 h 41"/>
                  <a:gd name="T10" fmla="*/ 5 w 64"/>
                  <a:gd name="T11" fmla="*/ 16 h 41"/>
                  <a:gd name="T12" fmla="*/ 0 w 64"/>
                  <a:gd name="T13" fmla="*/ 9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41"/>
                  <a:gd name="T23" fmla="*/ 64 w 64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41">
                    <a:moveTo>
                      <a:pt x="0" y="22"/>
                    </a:moveTo>
                    <a:lnTo>
                      <a:pt x="14" y="0"/>
                    </a:lnTo>
                    <a:lnTo>
                      <a:pt x="31" y="0"/>
                    </a:lnTo>
                    <a:lnTo>
                      <a:pt x="64" y="22"/>
                    </a:lnTo>
                    <a:lnTo>
                      <a:pt x="64" y="41"/>
                    </a:lnTo>
                    <a:lnTo>
                      <a:pt x="14" y="4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1536" y="1351"/>
                <a:ext cx="14" cy="14"/>
              </a:xfrm>
              <a:custGeom>
                <a:avLst/>
                <a:gdLst>
                  <a:gd name="T0" fmla="*/ 0 w 41"/>
                  <a:gd name="T1" fmla="*/ 4 h 32"/>
                  <a:gd name="T2" fmla="*/ 3 w 41"/>
                  <a:gd name="T3" fmla="*/ 0 h 32"/>
                  <a:gd name="T4" fmla="*/ 12 w 41"/>
                  <a:gd name="T5" fmla="*/ 2 h 32"/>
                  <a:gd name="T6" fmla="*/ 14 w 41"/>
                  <a:gd name="T7" fmla="*/ 4 h 32"/>
                  <a:gd name="T8" fmla="*/ 10 w 41"/>
                  <a:gd name="T9" fmla="*/ 14 h 32"/>
                  <a:gd name="T10" fmla="*/ 3 w 41"/>
                  <a:gd name="T11" fmla="*/ 14 h 32"/>
                  <a:gd name="T12" fmla="*/ 0 w 41"/>
                  <a:gd name="T13" fmla="*/ 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"/>
                  <a:gd name="T22" fmla="*/ 0 h 32"/>
                  <a:gd name="T23" fmla="*/ 41 w 41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" h="32">
                    <a:moveTo>
                      <a:pt x="0" y="10"/>
                    </a:moveTo>
                    <a:lnTo>
                      <a:pt x="8" y="0"/>
                    </a:lnTo>
                    <a:lnTo>
                      <a:pt x="35" y="5"/>
                    </a:lnTo>
                    <a:lnTo>
                      <a:pt x="41" y="10"/>
                    </a:lnTo>
                    <a:lnTo>
                      <a:pt x="28" y="32"/>
                    </a:lnTo>
                    <a:lnTo>
                      <a:pt x="8" y="3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1656" y="2493"/>
                <a:ext cx="11" cy="12"/>
              </a:xfrm>
              <a:custGeom>
                <a:avLst/>
                <a:gdLst>
                  <a:gd name="T0" fmla="*/ 0 w 29"/>
                  <a:gd name="T1" fmla="*/ 10 h 30"/>
                  <a:gd name="T2" fmla="*/ 2 w 29"/>
                  <a:gd name="T3" fmla="*/ 0 h 30"/>
                  <a:gd name="T4" fmla="*/ 6 w 29"/>
                  <a:gd name="T5" fmla="*/ 4 h 30"/>
                  <a:gd name="T6" fmla="*/ 11 w 29"/>
                  <a:gd name="T7" fmla="*/ 3 h 30"/>
                  <a:gd name="T8" fmla="*/ 4 w 29"/>
                  <a:gd name="T9" fmla="*/ 12 h 30"/>
                  <a:gd name="T10" fmla="*/ 0 w 29"/>
                  <a:gd name="T11" fmla="*/ 1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30"/>
                  <a:gd name="T20" fmla="*/ 29 w 29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30">
                    <a:moveTo>
                      <a:pt x="0" y="24"/>
                    </a:moveTo>
                    <a:lnTo>
                      <a:pt x="5" y="0"/>
                    </a:lnTo>
                    <a:lnTo>
                      <a:pt x="16" y="10"/>
                    </a:lnTo>
                    <a:lnTo>
                      <a:pt x="29" y="8"/>
                    </a:lnTo>
                    <a:lnTo>
                      <a:pt x="11" y="3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1662" y="2470"/>
                <a:ext cx="5" cy="9"/>
              </a:xfrm>
              <a:custGeom>
                <a:avLst/>
                <a:gdLst>
                  <a:gd name="T0" fmla="*/ 0 w 17"/>
                  <a:gd name="T1" fmla="*/ 9 h 24"/>
                  <a:gd name="T2" fmla="*/ 1 w 17"/>
                  <a:gd name="T3" fmla="*/ 0 h 24"/>
                  <a:gd name="T4" fmla="*/ 5 w 17"/>
                  <a:gd name="T5" fmla="*/ 0 h 24"/>
                  <a:gd name="T6" fmla="*/ 5 w 17"/>
                  <a:gd name="T7" fmla="*/ 2 h 24"/>
                  <a:gd name="T8" fmla="*/ 5 w 17"/>
                  <a:gd name="T9" fmla="*/ 6 h 24"/>
                  <a:gd name="T10" fmla="*/ 1 w 17"/>
                  <a:gd name="T11" fmla="*/ 9 h 24"/>
                  <a:gd name="T12" fmla="*/ 0 w 17"/>
                  <a:gd name="T13" fmla="*/ 9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24"/>
                  <a:gd name="T23" fmla="*/ 17 w 1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24">
                    <a:moveTo>
                      <a:pt x="0" y="24"/>
                    </a:moveTo>
                    <a:lnTo>
                      <a:pt x="5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15"/>
                    </a:lnTo>
                    <a:lnTo>
                      <a:pt x="3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1677" y="2587"/>
                <a:ext cx="7" cy="4"/>
              </a:xfrm>
              <a:custGeom>
                <a:avLst/>
                <a:gdLst>
                  <a:gd name="T0" fmla="*/ 0 w 18"/>
                  <a:gd name="T1" fmla="*/ 0 h 13"/>
                  <a:gd name="T2" fmla="*/ 5 w 18"/>
                  <a:gd name="T3" fmla="*/ 1 h 13"/>
                  <a:gd name="T4" fmla="*/ 7 w 18"/>
                  <a:gd name="T5" fmla="*/ 1 h 13"/>
                  <a:gd name="T6" fmla="*/ 5 w 18"/>
                  <a:gd name="T7" fmla="*/ 3 h 13"/>
                  <a:gd name="T8" fmla="*/ 3 w 18"/>
                  <a:gd name="T9" fmla="*/ 4 h 13"/>
                  <a:gd name="T10" fmla="*/ 0 w 18"/>
                  <a:gd name="T11" fmla="*/ 3 h 13"/>
                  <a:gd name="T12" fmla="*/ 0 w 18"/>
                  <a:gd name="T13" fmla="*/ 0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13"/>
                  <a:gd name="T23" fmla="*/ 18 w 1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13">
                    <a:moveTo>
                      <a:pt x="0" y="0"/>
                    </a:moveTo>
                    <a:lnTo>
                      <a:pt x="14" y="2"/>
                    </a:lnTo>
                    <a:lnTo>
                      <a:pt x="18" y="3"/>
                    </a:lnTo>
                    <a:lnTo>
                      <a:pt x="12" y="11"/>
                    </a:lnTo>
                    <a:lnTo>
                      <a:pt x="7" y="13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1688" y="2561"/>
                <a:ext cx="7" cy="10"/>
              </a:xfrm>
              <a:custGeom>
                <a:avLst/>
                <a:gdLst>
                  <a:gd name="T0" fmla="*/ 0 w 19"/>
                  <a:gd name="T1" fmla="*/ 6 h 27"/>
                  <a:gd name="T2" fmla="*/ 3 w 19"/>
                  <a:gd name="T3" fmla="*/ 0 h 27"/>
                  <a:gd name="T4" fmla="*/ 7 w 19"/>
                  <a:gd name="T5" fmla="*/ 4 h 27"/>
                  <a:gd name="T6" fmla="*/ 7 w 19"/>
                  <a:gd name="T7" fmla="*/ 6 h 27"/>
                  <a:gd name="T8" fmla="*/ 4 w 19"/>
                  <a:gd name="T9" fmla="*/ 8 h 27"/>
                  <a:gd name="T10" fmla="*/ 0 w 19"/>
                  <a:gd name="T11" fmla="*/ 10 h 27"/>
                  <a:gd name="T12" fmla="*/ 0 w 19"/>
                  <a:gd name="T13" fmla="*/ 6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27"/>
                  <a:gd name="T23" fmla="*/ 19 w 19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27">
                    <a:moveTo>
                      <a:pt x="0" y="16"/>
                    </a:moveTo>
                    <a:lnTo>
                      <a:pt x="7" y="0"/>
                    </a:lnTo>
                    <a:lnTo>
                      <a:pt x="19" y="10"/>
                    </a:lnTo>
                    <a:lnTo>
                      <a:pt x="19" y="16"/>
                    </a:lnTo>
                    <a:lnTo>
                      <a:pt x="12" y="22"/>
                    </a:lnTo>
                    <a:lnTo>
                      <a:pt x="0" y="2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1679" y="2489"/>
                <a:ext cx="7" cy="10"/>
              </a:xfrm>
              <a:custGeom>
                <a:avLst/>
                <a:gdLst>
                  <a:gd name="T0" fmla="*/ 0 w 23"/>
                  <a:gd name="T1" fmla="*/ 6 h 27"/>
                  <a:gd name="T2" fmla="*/ 0 w 23"/>
                  <a:gd name="T3" fmla="*/ 2 h 27"/>
                  <a:gd name="T4" fmla="*/ 5 w 23"/>
                  <a:gd name="T5" fmla="*/ 0 h 27"/>
                  <a:gd name="T6" fmla="*/ 7 w 23"/>
                  <a:gd name="T7" fmla="*/ 0 h 27"/>
                  <a:gd name="T8" fmla="*/ 7 w 23"/>
                  <a:gd name="T9" fmla="*/ 6 h 27"/>
                  <a:gd name="T10" fmla="*/ 5 w 23"/>
                  <a:gd name="T11" fmla="*/ 10 h 27"/>
                  <a:gd name="T12" fmla="*/ 2 w 23"/>
                  <a:gd name="T13" fmla="*/ 10 h 27"/>
                  <a:gd name="T14" fmla="*/ 0 w 23"/>
                  <a:gd name="T15" fmla="*/ 6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27"/>
                  <a:gd name="T26" fmla="*/ 23 w 23"/>
                  <a:gd name="T27" fmla="*/ 27 h 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27">
                    <a:moveTo>
                      <a:pt x="0" y="16"/>
                    </a:moveTo>
                    <a:lnTo>
                      <a:pt x="0" y="5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3" y="16"/>
                    </a:lnTo>
                    <a:lnTo>
                      <a:pt x="15" y="27"/>
                    </a:lnTo>
                    <a:lnTo>
                      <a:pt x="8" y="2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1681" y="2515"/>
                <a:ext cx="9" cy="10"/>
              </a:xfrm>
              <a:custGeom>
                <a:avLst/>
                <a:gdLst>
                  <a:gd name="T0" fmla="*/ 0 w 23"/>
                  <a:gd name="T1" fmla="*/ 7 h 25"/>
                  <a:gd name="T2" fmla="*/ 0 w 23"/>
                  <a:gd name="T3" fmla="*/ 0 h 25"/>
                  <a:gd name="T4" fmla="*/ 3 w 23"/>
                  <a:gd name="T5" fmla="*/ 0 h 25"/>
                  <a:gd name="T6" fmla="*/ 9 w 23"/>
                  <a:gd name="T7" fmla="*/ 7 h 25"/>
                  <a:gd name="T8" fmla="*/ 9 w 23"/>
                  <a:gd name="T9" fmla="*/ 10 h 25"/>
                  <a:gd name="T10" fmla="*/ 3 w 23"/>
                  <a:gd name="T11" fmla="*/ 10 h 25"/>
                  <a:gd name="T12" fmla="*/ 0 w 23"/>
                  <a:gd name="T13" fmla="*/ 7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5"/>
                  <a:gd name="T23" fmla="*/ 23 w 23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5">
                    <a:moveTo>
                      <a:pt x="0" y="1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3" y="17"/>
                    </a:lnTo>
                    <a:lnTo>
                      <a:pt x="23" y="25"/>
                    </a:lnTo>
                    <a:lnTo>
                      <a:pt x="8" y="2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1695" y="1803"/>
                <a:ext cx="31" cy="19"/>
              </a:xfrm>
              <a:custGeom>
                <a:avLst/>
                <a:gdLst>
                  <a:gd name="T0" fmla="*/ 0 w 88"/>
                  <a:gd name="T1" fmla="*/ 7 h 48"/>
                  <a:gd name="T2" fmla="*/ 0 w 88"/>
                  <a:gd name="T3" fmla="*/ 11 h 48"/>
                  <a:gd name="T4" fmla="*/ 16 w 88"/>
                  <a:gd name="T5" fmla="*/ 19 h 48"/>
                  <a:gd name="T6" fmla="*/ 31 w 88"/>
                  <a:gd name="T7" fmla="*/ 14 h 48"/>
                  <a:gd name="T8" fmla="*/ 25 w 88"/>
                  <a:gd name="T9" fmla="*/ 8 h 48"/>
                  <a:gd name="T10" fmla="*/ 16 w 88"/>
                  <a:gd name="T11" fmla="*/ 2 h 48"/>
                  <a:gd name="T12" fmla="*/ 3 w 88"/>
                  <a:gd name="T13" fmla="*/ 0 h 48"/>
                  <a:gd name="T14" fmla="*/ 0 w 88"/>
                  <a:gd name="T15" fmla="*/ 7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"/>
                  <a:gd name="T25" fmla="*/ 0 h 48"/>
                  <a:gd name="T26" fmla="*/ 88 w 88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" h="48">
                    <a:moveTo>
                      <a:pt x="0" y="18"/>
                    </a:moveTo>
                    <a:lnTo>
                      <a:pt x="0" y="28"/>
                    </a:lnTo>
                    <a:lnTo>
                      <a:pt x="46" y="48"/>
                    </a:lnTo>
                    <a:lnTo>
                      <a:pt x="88" y="36"/>
                    </a:lnTo>
                    <a:lnTo>
                      <a:pt x="71" y="20"/>
                    </a:lnTo>
                    <a:lnTo>
                      <a:pt x="46" y="6"/>
                    </a:lnTo>
                    <a:lnTo>
                      <a:pt x="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2065" y="2647"/>
                <a:ext cx="16" cy="22"/>
              </a:xfrm>
              <a:custGeom>
                <a:avLst/>
                <a:gdLst>
                  <a:gd name="T0" fmla="*/ 0 w 44"/>
                  <a:gd name="T1" fmla="*/ 18 h 54"/>
                  <a:gd name="T2" fmla="*/ 4 w 44"/>
                  <a:gd name="T3" fmla="*/ 0 h 54"/>
                  <a:gd name="T4" fmla="*/ 9 w 44"/>
                  <a:gd name="T5" fmla="*/ 0 h 54"/>
                  <a:gd name="T6" fmla="*/ 16 w 44"/>
                  <a:gd name="T7" fmla="*/ 5 h 54"/>
                  <a:gd name="T8" fmla="*/ 12 w 44"/>
                  <a:gd name="T9" fmla="*/ 9 h 54"/>
                  <a:gd name="T10" fmla="*/ 4 w 44"/>
                  <a:gd name="T11" fmla="*/ 22 h 54"/>
                  <a:gd name="T12" fmla="*/ 0 w 44"/>
                  <a:gd name="T13" fmla="*/ 18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54"/>
                  <a:gd name="T23" fmla="*/ 44 w 44"/>
                  <a:gd name="T24" fmla="*/ 54 h 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54">
                    <a:moveTo>
                      <a:pt x="0" y="44"/>
                    </a:moveTo>
                    <a:lnTo>
                      <a:pt x="12" y="0"/>
                    </a:lnTo>
                    <a:lnTo>
                      <a:pt x="24" y="0"/>
                    </a:lnTo>
                    <a:lnTo>
                      <a:pt x="44" y="12"/>
                    </a:lnTo>
                    <a:lnTo>
                      <a:pt x="32" y="22"/>
                    </a:lnTo>
                    <a:lnTo>
                      <a:pt x="12" y="5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2109" y="2774"/>
                <a:ext cx="21" cy="22"/>
              </a:xfrm>
              <a:custGeom>
                <a:avLst/>
                <a:gdLst>
                  <a:gd name="T0" fmla="*/ 0 w 59"/>
                  <a:gd name="T1" fmla="*/ 18 h 55"/>
                  <a:gd name="T2" fmla="*/ 7 w 59"/>
                  <a:gd name="T3" fmla="*/ 4 h 55"/>
                  <a:gd name="T4" fmla="*/ 15 w 59"/>
                  <a:gd name="T5" fmla="*/ 0 h 55"/>
                  <a:gd name="T6" fmla="*/ 15 w 59"/>
                  <a:gd name="T7" fmla="*/ 4 h 55"/>
                  <a:gd name="T8" fmla="*/ 18 w 59"/>
                  <a:gd name="T9" fmla="*/ 10 h 55"/>
                  <a:gd name="T10" fmla="*/ 21 w 59"/>
                  <a:gd name="T11" fmla="*/ 10 h 55"/>
                  <a:gd name="T12" fmla="*/ 18 w 59"/>
                  <a:gd name="T13" fmla="*/ 15 h 55"/>
                  <a:gd name="T14" fmla="*/ 7 w 59"/>
                  <a:gd name="T15" fmla="*/ 22 h 55"/>
                  <a:gd name="T16" fmla="*/ 0 w 59"/>
                  <a:gd name="T17" fmla="*/ 18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55"/>
                  <a:gd name="T29" fmla="*/ 59 w 59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55">
                    <a:moveTo>
                      <a:pt x="0" y="45"/>
                    </a:moveTo>
                    <a:lnTo>
                      <a:pt x="21" y="11"/>
                    </a:lnTo>
                    <a:lnTo>
                      <a:pt x="42" y="0"/>
                    </a:lnTo>
                    <a:lnTo>
                      <a:pt x="42" y="11"/>
                    </a:lnTo>
                    <a:lnTo>
                      <a:pt x="50" y="25"/>
                    </a:lnTo>
                    <a:lnTo>
                      <a:pt x="59" y="25"/>
                    </a:lnTo>
                    <a:lnTo>
                      <a:pt x="50" y="37"/>
                    </a:lnTo>
                    <a:lnTo>
                      <a:pt x="21" y="5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2163" y="3284"/>
                <a:ext cx="14" cy="22"/>
              </a:xfrm>
              <a:custGeom>
                <a:avLst/>
                <a:gdLst>
                  <a:gd name="T0" fmla="*/ 0 w 40"/>
                  <a:gd name="T1" fmla="*/ 12 h 52"/>
                  <a:gd name="T2" fmla="*/ 0 w 40"/>
                  <a:gd name="T3" fmla="*/ 0 h 52"/>
                  <a:gd name="T4" fmla="*/ 6 w 40"/>
                  <a:gd name="T5" fmla="*/ 0 h 52"/>
                  <a:gd name="T6" fmla="*/ 10 w 40"/>
                  <a:gd name="T7" fmla="*/ 4 h 52"/>
                  <a:gd name="T8" fmla="*/ 14 w 40"/>
                  <a:gd name="T9" fmla="*/ 12 h 52"/>
                  <a:gd name="T10" fmla="*/ 6 w 40"/>
                  <a:gd name="T11" fmla="*/ 22 h 52"/>
                  <a:gd name="T12" fmla="*/ 0 w 40"/>
                  <a:gd name="T13" fmla="*/ 12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52"/>
                  <a:gd name="T23" fmla="*/ 40 w 40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52">
                    <a:moveTo>
                      <a:pt x="0" y="29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30" y="10"/>
                    </a:lnTo>
                    <a:lnTo>
                      <a:pt x="40" y="29"/>
                    </a:lnTo>
                    <a:lnTo>
                      <a:pt x="18" y="52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2184" y="3272"/>
                <a:ext cx="18" cy="12"/>
              </a:xfrm>
              <a:custGeom>
                <a:avLst/>
                <a:gdLst>
                  <a:gd name="T0" fmla="*/ 0 w 50"/>
                  <a:gd name="T1" fmla="*/ 8 h 34"/>
                  <a:gd name="T2" fmla="*/ 8 w 50"/>
                  <a:gd name="T3" fmla="*/ 0 h 34"/>
                  <a:gd name="T4" fmla="*/ 15 w 50"/>
                  <a:gd name="T5" fmla="*/ 0 h 34"/>
                  <a:gd name="T6" fmla="*/ 18 w 50"/>
                  <a:gd name="T7" fmla="*/ 3 h 34"/>
                  <a:gd name="T8" fmla="*/ 18 w 50"/>
                  <a:gd name="T9" fmla="*/ 12 h 34"/>
                  <a:gd name="T10" fmla="*/ 12 w 50"/>
                  <a:gd name="T11" fmla="*/ 12 h 34"/>
                  <a:gd name="T12" fmla="*/ 0 w 50"/>
                  <a:gd name="T13" fmla="*/ 8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34"/>
                  <a:gd name="T23" fmla="*/ 50 w 50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34">
                    <a:moveTo>
                      <a:pt x="0" y="23"/>
                    </a:moveTo>
                    <a:lnTo>
                      <a:pt x="21" y="0"/>
                    </a:lnTo>
                    <a:lnTo>
                      <a:pt x="41" y="0"/>
                    </a:lnTo>
                    <a:lnTo>
                      <a:pt x="50" y="8"/>
                    </a:lnTo>
                    <a:lnTo>
                      <a:pt x="50" y="34"/>
                    </a:lnTo>
                    <a:lnTo>
                      <a:pt x="33" y="34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2219" y="2487"/>
                <a:ext cx="14" cy="16"/>
              </a:xfrm>
              <a:custGeom>
                <a:avLst/>
                <a:gdLst>
                  <a:gd name="T0" fmla="*/ 0 w 40"/>
                  <a:gd name="T1" fmla="*/ 13 h 41"/>
                  <a:gd name="T2" fmla="*/ 0 w 40"/>
                  <a:gd name="T3" fmla="*/ 4 h 41"/>
                  <a:gd name="T4" fmla="*/ 8 w 40"/>
                  <a:gd name="T5" fmla="*/ 0 h 41"/>
                  <a:gd name="T6" fmla="*/ 14 w 40"/>
                  <a:gd name="T7" fmla="*/ 9 h 41"/>
                  <a:gd name="T8" fmla="*/ 10 w 40"/>
                  <a:gd name="T9" fmla="*/ 16 h 41"/>
                  <a:gd name="T10" fmla="*/ 4 w 40"/>
                  <a:gd name="T11" fmla="*/ 16 h 41"/>
                  <a:gd name="T12" fmla="*/ 0 w 40"/>
                  <a:gd name="T13" fmla="*/ 13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41"/>
                  <a:gd name="T23" fmla="*/ 40 w 40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41">
                    <a:moveTo>
                      <a:pt x="0" y="33"/>
                    </a:moveTo>
                    <a:lnTo>
                      <a:pt x="0" y="10"/>
                    </a:lnTo>
                    <a:lnTo>
                      <a:pt x="22" y="0"/>
                    </a:lnTo>
                    <a:lnTo>
                      <a:pt x="40" y="22"/>
                    </a:lnTo>
                    <a:lnTo>
                      <a:pt x="30" y="41"/>
                    </a:lnTo>
                    <a:lnTo>
                      <a:pt x="10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2239" y="2529"/>
                <a:ext cx="14" cy="18"/>
              </a:xfrm>
              <a:custGeom>
                <a:avLst/>
                <a:gdLst>
                  <a:gd name="T0" fmla="*/ 0 w 42"/>
                  <a:gd name="T1" fmla="*/ 13 h 48"/>
                  <a:gd name="T2" fmla="*/ 2 w 42"/>
                  <a:gd name="T3" fmla="*/ 2 h 48"/>
                  <a:gd name="T4" fmla="*/ 8 w 42"/>
                  <a:gd name="T5" fmla="*/ 0 h 48"/>
                  <a:gd name="T6" fmla="*/ 14 w 42"/>
                  <a:gd name="T7" fmla="*/ 13 h 48"/>
                  <a:gd name="T8" fmla="*/ 10 w 42"/>
                  <a:gd name="T9" fmla="*/ 18 h 48"/>
                  <a:gd name="T10" fmla="*/ 0 w 42"/>
                  <a:gd name="T11" fmla="*/ 18 h 48"/>
                  <a:gd name="T12" fmla="*/ 0 w 42"/>
                  <a:gd name="T13" fmla="*/ 13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"/>
                  <a:gd name="T22" fmla="*/ 0 h 48"/>
                  <a:gd name="T23" fmla="*/ 42 w 42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" h="48">
                    <a:moveTo>
                      <a:pt x="1" y="34"/>
                    </a:moveTo>
                    <a:lnTo>
                      <a:pt x="7" y="5"/>
                    </a:lnTo>
                    <a:lnTo>
                      <a:pt x="24" y="0"/>
                    </a:lnTo>
                    <a:lnTo>
                      <a:pt x="42" y="34"/>
                    </a:lnTo>
                    <a:lnTo>
                      <a:pt x="29" y="48"/>
                    </a:lnTo>
                    <a:lnTo>
                      <a:pt x="0" y="48"/>
                    </a:lnTo>
                    <a:lnTo>
                      <a:pt x="1" y="3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2247" y="2491"/>
                <a:ext cx="13" cy="22"/>
              </a:xfrm>
              <a:custGeom>
                <a:avLst/>
                <a:gdLst>
                  <a:gd name="T0" fmla="*/ 2 w 36"/>
                  <a:gd name="T1" fmla="*/ 22 h 55"/>
                  <a:gd name="T2" fmla="*/ 0 w 36"/>
                  <a:gd name="T3" fmla="*/ 2 h 55"/>
                  <a:gd name="T4" fmla="*/ 9 w 36"/>
                  <a:gd name="T5" fmla="*/ 0 h 55"/>
                  <a:gd name="T6" fmla="*/ 13 w 36"/>
                  <a:gd name="T7" fmla="*/ 13 h 55"/>
                  <a:gd name="T8" fmla="*/ 6 w 36"/>
                  <a:gd name="T9" fmla="*/ 22 h 55"/>
                  <a:gd name="T10" fmla="*/ 2 w 36"/>
                  <a:gd name="T11" fmla="*/ 22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5"/>
                  <a:gd name="T20" fmla="*/ 36 w 3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5">
                    <a:moveTo>
                      <a:pt x="5" y="55"/>
                    </a:moveTo>
                    <a:lnTo>
                      <a:pt x="0" y="5"/>
                    </a:lnTo>
                    <a:lnTo>
                      <a:pt x="26" y="0"/>
                    </a:lnTo>
                    <a:lnTo>
                      <a:pt x="36" y="32"/>
                    </a:lnTo>
                    <a:lnTo>
                      <a:pt x="17" y="55"/>
                    </a:lnTo>
                    <a:lnTo>
                      <a:pt x="5" y="5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2263" y="2529"/>
                <a:ext cx="14" cy="22"/>
              </a:xfrm>
              <a:custGeom>
                <a:avLst/>
                <a:gdLst>
                  <a:gd name="T0" fmla="*/ 0 w 41"/>
                  <a:gd name="T1" fmla="*/ 9 h 55"/>
                  <a:gd name="T2" fmla="*/ 0 w 41"/>
                  <a:gd name="T3" fmla="*/ 5 h 55"/>
                  <a:gd name="T4" fmla="*/ 8 w 41"/>
                  <a:gd name="T5" fmla="*/ 0 h 55"/>
                  <a:gd name="T6" fmla="*/ 10 w 41"/>
                  <a:gd name="T7" fmla="*/ 5 h 55"/>
                  <a:gd name="T8" fmla="*/ 14 w 41"/>
                  <a:gd name="T9" fmla="*/ 18 h 55"/>
                  <a:gd name="T10" fmla="*/ 10 w 41"/>
                  <a:gd name="T11" fmla="*/ 22 h 55"/>
                  <a:gd name="T12" fmla="*/ 8 w 41"/>
                  <a:gd name="T13" fmla="*/ 22 h 55"/>
                  <a:gd name="T14" fmla="*/ 0 w 41"/>
                  <a:gd name="T15" fmla="*/ 9 h 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55"/>
                  <a:gd name="T26" fmla="*/ 41 w 41"/>
                  <a:gd name="T27" fmla="*/ 55 h 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55">
                    <a:moveTo>
                      <a:pt x="0" y="23"/>
                    </a:moveTo>
                    <a:lnTo>
                      <a:pt x="0" y="13"/>
                    </a:lnTo>
                    <a:lnTo>
                      <a:pt x="22" y="0"/>
                    </a:lnTo>
                    <a:lnTo>
                      <a:pt x="29" y="13"/>
                    </a:lnTo>
                    <a:lnTo>
                      <a:pt x="41" y="46"/>
                    </a:lnTo>
                    <a:lnTo>
                      <a:pt x="29" y="55"/>
                    </a:lnTo>
                    <a:lnTo>
                      <a:pt x="22" y="5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2270" y="2501"/>
                <a:ext cx="24" cy="22"/>
              </a:xfrm>
              <a:custGeom>
                <a:avLst/>
                <a:gdLst>
                  <a:gd name="T0" fmla="*/ 0 w 70"/>
                  <a:gd name="T1" fmla="*/ 16 h 57"/>
                  <a:gd name="T2" fmla="*/ 2 w 70"/>
                  <a:gd name="T3" fmla="*/ 3 h 57"/>
                  <a:gd name="T4" fmla="*/ 14 w 70"/>
                  <a:gd name="T5" fmla="*/ 0 h 57"/>
                  <a:gd name="T6" fmla="*/ 24 w 70"/>
                  <a:gd name="T7" fmla="*/ 12 h 57"/>
                  <a:gd name="T8" fmla="*/ 24 w 70"/>
                  <a:gd name="T9" fmla="*/ 16 h 57"/>
                  <a:gd name="T10" fmla="*/ 11 w 70"/>
                  <a:gd name="T11" fmla="*/ 22 h 57"/>
                  <a:gd name="T12" fmla="*/ 2 w 70"/>
                  <a:gd name="T13" fmla="*/ 20 h 57"/>
                  <a:gd name="T14" fmla="*/ 0 w 70"/>
                  <a:gd name="T15" fmla="*/ 16 h 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0"/>
                  <a:gd name="T25" fmla="*/ 0 h 57"/>
                  <a:gd name="T26" fmla="*/ 70 w 70"/>
                  <a:gd name="T27" fmla="*/ 57 h 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0" h="57">
                    <a:moveTo>
                      <a:pt x="0" y="41"/>
                    </a:moveTo>
                    <a:lnTo>
                      <a:pt x="7" y="8"/>
                    </a:lnTo>
                    <a:lnTo>
                      <a:pt x="42" y="0"/>
                    </a:lnTo>
                    <a:lnTo>
                      <a:pt x="70" y="30"/>
                    </a:lnTo>
                    <a:lnTo>
                      <a:pt x="69" y="41"/>
                    </a:lnTo>
                    <a:lnTo>
                      <a:pt x="33" y="57"/>
                    </a:lnTo>
                    <a:lnTo>
                      <a:pt x="7" y="5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2319" y="1251"/>
                <a:ext cx="136" cy="122"/>
              </a:xfrm>
              <a:custGeom>
                <a:avLst/>
                <a:gdLst>
                  <a:gd name="T0" fmla="*/ 7 w 388"/>
                  <a:gd name="T1" fmla="*/ 75 h 308"/>
                  <a:gd name="T2" fmla="*/ 23 w 388"/>
                  <a:gd name="T3" fmla="*/ 61 h 308"/>
                  <a:gd name="T4" fmla="*/ 21 w 388"/>
                  <a:gd name="T5" fmla="*/ 59 h 308"/>
                  <a:gd name="T6" fmla="*/ 2 w 388"/>
                  <a:gd name="T7" fmla="*/ 61 h 308"/>
                  <a:gd name="T8" fmla="*/ 0 w 388"/>
                  <a:gd name="T9" fmla="*/ 52 h 308"/>
                  <a:gd name="T10" fmla="*/ 12 w 388"/>
                  <a:gd name="T11" fmla="*/ 29 h 308"/>
                  <a:gd name="T12" fmla="*/ 16 w 388"/>
                  <a:gd name="T13" fmla="*/ 7 h 308"/>
                  <a:gd name="T14" fmla="*/ 26 w 388"/>
                  <a:gd name="T15" fmla="*/ 0 h 308"/>
                  <a:gd name="T16" fmla="*/ 43 w 388"/>
                  <a:gd name="T17" fmla="*/ 13 h 308"/>
                  <a:gd name="T18" fmla="*/ 68 w 388"/>
                  <a:gd name="T19" fmla="*/ 28 h 308"/>
                  <a:gd name="T20" fmla="*/ 105 w 388"/>
                  <a:gd name="T21" fmla="*/ 21 h 308"/>
                  <a:gd name="T22" fmla="*/ 122 w 388"/>
                  <a:gd name="T23" fmla="*/ 25 h 308"/>
                  <a:gd name="T24" fmla="*/ 118 w 388"/>
                  <a:gd name="T25" fmla="*/ 37 h 308"/>
                  <a:gd name="T26" fmla="*/ 136 w 388"/>
                  <a:gd name="T27" fmla="*/ 60 h 308"/>
                  <a:gd name="T28" fmla="*/ 133 w 388"/>
                  <a:gd name="T29" fmla="*/ 87 h 308"/>
                  <a:gd name="T30" fmla="*/ 127 w 388"/>
                  <a:gd name="T31" fmla="*/ 97 h 308"/>
                  <a:gd name="T32" fmla="*/ 97 w 388"/>
                  <a:gd name="T33" fmla="*/ 113 h 308"/>
                  <a:gd name="T34" fmla="*/ 37 w 388"/>
                  <a:gd name="T35" fmla="*/ 122 h 308"/>
                  <a:gd name="T36" fmla="*/ 17 w 388"/>
                  <a:gd name="T37" fmla="*/ 114 h 308"/>
                  <a:gd name="T38" fmla="*/ 15 w 388"/>
                  <a:gd name="T39" fmla="*/ 104 h 308"/>
                  <a:gd name="T40" fmla="*/ 23 w 388"/>
                  <a:gd name="T41" fmla="*/ 99 h 308"/>
                  <a:gd name="T42" fmla="*/ 33 w 388"/>
                  <a:gd name="T43" fmla="*/ 91 h 308"/>
                  <a:gd name="T44" fmla="*/ 12 w 388"/>
                  <a:gd name="T45" fmla="*/ 87 h 308"/>
                  <a:gd name="T46" fmla="*/ 6 w 388"/>
                  <a:gd name="T47" fmla="*/ 82 h 308"/>
                  <a:gd name="T48" fmla="*/ 7 w 388"/>
                  <a:gd name="T49" fmla="*/ 75 h 30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8"/>
                  <a:gd name="T76" fmla="*/ 0 h 308"/>
                  <a:gd name="T77" fmla="*/ 388 w 388"/>
                  <a:gd name="T78" fmla="*/ 308 h 30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8" h="308">
                    <a:moveTo>
                      <a:pt x="20" y="190"/>
                    </a:moveTo>
                    <a:lnTo>
                      <a:pt x="66" y="153"/>
                    </a:lnTo>
                    <a:lnTo>
                      <a:pt x="60" y="148"/>
                    </a:lnTo>
                    <a:lnTo>
                      <a:pt x="5" y="153"/>
                    </a:lnTo>
                    <a:lnTo>
                      <a:pt x="0" y="131"/>
                    </a:lnTo>
                    <a:lnTo>
                      <a:pt x="33" y="72"/>
                    </a:lnTo>
                    <a:lnTo>
                      <a:pt x="45" y="18"/>
                    </a:lnTo>
                    <a:lnTo>
                      <a:pt x="74" y="0"/>
                    </a:lnTo>
                    <a:lnTo>
                      <a:pt x="124" y="33"/>
                    </a:lnTo>
                    <a:lnTo>
                      <a:pt x="193" y="71"/>
                    </a:lnTo>
                    <a:lnTo>
                      <a:pt x="299" y="52"/>
                    </a:lnTo>
                    <a:lnTo>
                      <a:pt x="347" y="63"/>
                    </a:lnTo>
                    <a:lnTo>
                      <a:pt x="337" y="94"/>
                    </a:lnTo>
                    <a:lnTo>
                      <a:pt x="388" y="152"/>
                    </a:lnTo>
                    <a:lnTo>
                      <a:pt x="380" y="220"/>
                    </a:lnTo>
                    <a:lnTo>
                      <a:pt x="362" y="244"/>
                    </a:lnTo>
                    <a:lnTo>
                      <a:pt x="276" y="286"/>
                    </a:lnTo>
                    <a:lnTo>
                      <a:pt x="105" y="308"/>
                    </a:lnTo>
                    <a:lnTo>
                      <a:pt x="49" y="287"/>
                    </a:lnTo>
                    <a:lnTo>
                      <a:pt x="43" y="263"/>
                    </a:lnTo>
                    <a:lnTo>
                      <a:pt x="66" y="250"/>
                    </a:lnTo>
                    <a:lnTo>
                      <a:pt x="94" y="229"/>
                    </a:lnTo>
                    <a:lnTo>
                      <a:pt x="33" y="220"/>
                    </a:lnTo>
                    <a:lnTo>
                      <a:pt x="17" y="207"/>
                    </a:lnTo>
                    <a:lnTo>
                      <a:pt x="20" y="19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2546" y="1500"/>
                <a:ext cx="124" cy="241"/>
              </a:xfrm>
              <a:custGeom>
                <a:avLst/>
                <a:gdLst>
                  <a:gd name="T0" fmla="*/ 73 w 355"/>
                  <a:gd name="T1" fmla="*/ 222 h 606"/>
                  <a:gd name="T2" fmla="*/ 56 w 355"/>
                  <a:gd name="T3" fmla="*/ 226 h 606"/>
                  <a:gd name="T4" fmla="*/ 38 w 355"/>
                  <a:gd name="T5" fmla="*/ 228 h 606"/>
                  <a:gd name="T6" fmla="*/ 9 w 355"/>
                  <a:gd name="T7" fmla="*/ 241 h 606"/>
                  <a:gd name="T8" fmla="*/ 0 w 355"/>
                  <a:gd name="T9" fmla="*/ 235 h 606"/>
                  <a:gd name="T10" fmla="*/ 14 w 355"/>
                  <a:gd name="T11" fmla="*/ 222 h 606"/>
                  <a:gd name="T12" fmla="*/ 36 w 355"/>
                  <a:gd name="T13" fmla="*/ 202 h 606"/>
                  <a:gd name="T14" fmla="*/ 16 w 355"/>
                  <a:gd name="T15" fmla="*/ 176 h 606"/>
                  <a:gd name="T16" fmla="*/ 24 w 355"/>
                  <a:gd name="T17" fmla="*/ 153 h 606"/>
                  <a:gd name="T18" fmla="*/ 45 w 355"/>
                  <a:gd name="T19" fmla="*/ 144 h 606"/>
                  <a:gd name="T20" fmla="*/ 59 w 355"/>
                  <a:gd name="T21" fmla="*/ 123 h 606"/>
                  <a:gd name="T22" fmla="*/ 53 w 355"/>
                  <a:gd name="T23" fmla="*/ 107 h 606"/>
                  <a:gd name="T24" fmla="*/ 32 w 355"/>
                  <a:gd name="T25" fmla="*/ 90 h 606"/>
                  <a:gd name="T26" fmla="*/ 16 w 355"/>
                  <a:gd name="T27" fmla="*/ 93 h 606"/>
                  <a:gd name="T28" fmla="*/ 14 w 355"/>
                  <a:gd name="T29" fmla="*/ 85 h 606"/>
                  <a:gd name="T30" fmla="*/ 14 w 355"/>
                  <a:gd name="T31" fmla="*/ 81 h 606"/>
                  <a:gd name="T32" fmla="*/ 27 w 355"/>
                  <a:gd name="T33" fmla="*/ 54 h 606"/>
                  <a:gd name="T34" fmla="*/ 27 w 355"/>
                  <a:gd name="T35" fmla="*/ 22 h 606"/>
                  <a:gd name="T36" fmla="*/ 41 w 355"/>
                  <a:gd name="T37" fmla="*/ 0 h 606"/>
                  <a:gd name="T38" fmla="*/ 50 w 355"/>
                  <a:gd name="T39" fmla="*/ 0 h 606"/>
                  <a:gd name="T40" fmla="*/ 56 w 355"/>
                  <a:gd name="T41" fmla="*/ 19 h 606"/>
                  <a:gd name="T42" fmla="*/ 74 w 355"/>
                  <a:gd name="T43" fmla="*/ 22 h 606"/>
                  <a:gd name="T44" fmla="*/ 79 w 355"/>
                  <a:gd name="T45" fmla="*/ 33 h 606"/>
                  <a:gd name="T46" fmla="*/ 71 w 355"/>
                  <a:gd name="T47" fmla="*/ 56 h 606"/>
                  <a:gd name="T48" fmla="*/ 82 w 355"/>
                  <a:gd name="T49" fmla="*/ 62 h 606"/>
                  <a:gd name="T50" fmla="*/ 100 w 355"/>
                  <a:gd name="T51" fmla="*/ 93 h 606"/>
                  <a:gd name="T52" fmla="*/ 103 w 355"/>
                  <a:gd name="T53" fmla="*/ 128 h 606"/>
                  <a:gd name="T54" fmla="*/ 112 w 355"/>
                  <a:gd name="T55" fmla="*/ 135 h 606"/>
                  <a:gd name="T56" fmla="*/ 124 w 355"/>
                  <a:gd name="T57" fmla="*/ 144 h 606"/>
                  <a:gd name="T58" fmla="*/ 118 w 355"/>
                  <a:gd name="T59" fmla="*/ 161 h 606"/>
                  <a:gd name="T60" fmla="*/ 105 w 355"/>
                  <a:gd name="T61" fmla="*/ 185 h 606"/>
                  <a:gd name="T62" fmla="*/ 108 w 355"/>
                  <a:gd name="T63" fmla="*/ 216 h 606"/>
                  <a:gd name="T64" fmla="*/ 105 w 355"/>
                  <a:gd name="T65" fmla="*/ 222 h 606"/>
                  <a:gd name="T66" fmla="*/ 92 w 355"/>
                  <a:gd name="T67" fmla="*/ 217 h 606"/>
                  <a:gd name="T68" fmla="*/ 74 w 355"/>
                  <a:gd name="T69" fmla="*/ 219 h 606"/>
                  <a:gd name="T70" fmla="*/ 73 w 355"/>
                  <a:gd name="T71" fmla="*/ 222 h 60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55"/>
                  <a:gd name="T109" fmla="*/ 0 h 606"/>
                  <a:gd name="T110" fmla="*/ 355 w 355"/>
                  <a:gd name="T111" fmla="*/ 606 h 60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55" h="606">
                    <a:moveTo>
                      <a:pt x="210" y="559"/>
                    </a:moveTo>
                    <a:lnTo>
                      <a:pt x="161" y="569"/>
                    </a:lnTo>
                    <a:lnTo>
                      <a:pt x="108" y="573"/>
                    </a:lnTo>
                    <a:lnTo>
                      <a:pt x="27" y="606"/>
                    </a:lnTo>
                    <a:lnTo>
                      <a:pt x="0" y="591"/>
                    </a:lnTo>
                    <a:lnTo>
                      <a:pt x="40" y="557"/>
                    </a:lnTo>
                    <a:lnTo>
                      <a:pt x="102" y="508"/>
                    </a:lnTo>
                    <a:lnTo>
                      <a:pt x="46" y="442"/>
                    </a:lnTo>
                    <a:lnTo>
                      <a:pt x="68" y="385"/>
                    </a:lnTo>
                    <a:lnTo>
                      <a:pt x="129" y="363"/>
                    </a:lnTo>
                    <a:lnTo>
                      <a:pt x="170" y="309"/>
                    </a:lnTo>
                    <a:lnTo>
                      <a:pt x="151" y="269"/>
                    </a:lnTo>
                    <a:lnTo>
                      <a:pt x="92" y="226"/>
                    </a:lnTo>
                    <a:lnTo>
                      <a:pt x="46" y="234"/>
                    </a:lnTo>
                    <a:lnTo>
                      <a:pt x="40" y="213"/>
                    </a:lnTo>
                    <a:lnTo>
                      <a:pt x="40" y="203"/>
                    </a:lnTo>
                    <a:lnTo>
                      <a:pt x="76" y="137"/>
                    </a:lnTo>
                    <a:lnTo>
                      <a:pt x="77" y="55"/>
                    </a:lnTo>
                    <a:lnTo>
                      <a:pt x="118" y="0"/>
                    </a:lnTo>
                    <a:lnTo>
                      <a:pt x="144" y="0"/>
                    </a:lnTo>
                    <a:lnTo>
                      <a:pt x="161" y="47"/>
                    </a:lnTo>
                    <a:lnTo>
                      <a:pt x="212" y="55"/>
                    </a:lnTo>
                    <a:lnTo>
                      <a:pt x="226" y="84"/>
                    </a:lnTo>
                    <a:lnTo>
                      <a:pt x="204" y="142"/>
                    </a:lnTo>
                    <a:lnTo>
                      <a:pt x="235" y="155"/>
                    </a:lnTo>
                    <a:lnTo>
                      <a:pt x="287" y="234"/>
                    </a:lnTo>
                    <a:lnTo>
                      <a:pt x="294" y="321"/>
                    </a:lnTo>
                    <a:lnTo>
                      <a:pt x="321" y="340"/>
                    </a:lnTo>
                    <a:lnTo>
                      <a:pt x="355" y="363"/>
                    </a:lnTo>
                    <a:lnTo>
                      <a:pt x="339" y="406"/>
                    </a:lnTo>
                    <a:lnTo>
                      <a:pt x="302" y="466"/>
                    </a:lnTo>
                    <a:lnTo>
                      <a:pt x="309" y="543"/>
                    </a:lnTo>
                    <a:lnTo>
                      <a:pt x="302" y="557"/>
                    </a:lnTo>
                    <a:lnTo>
                      <a:pt x="262" y="546"/>
                    </a:lnTo>
                    <a:lnTo>
                      <a:pt x="212" y="551"/>
                    </a:lnTo>
                    <a:lnTo>
                      <a:pt x="210" y="55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2496" y="1600"/>
                <a:ext cx="50" cy="79"/>
              </a:xfrm>
              <a:custGeom>
                <a:avLst/>
                <a:gdLst>
                  <a:gd name="T0" fmla="*/ 0 w 144"/>
                  <a:gd name="T1" fmla="*/ 63 h 198"/>
                  <a:gd name="T2" fmla="*/ 8 w 144"/>
                  <a:gd name="T3" fmla="*/ 47 h 198"/>
                  <a:gd name="T4" fmla="*/ 3 w 144"/>
                  <a:gd name="T5" fmla="*/ 30 h 198"/>
                  <a:gd name="T6" fmla="*/ 16 w 144"/>
                  <a:gd name="T7" fmla="*/ 22 h 198"/>
                  <a:gd name="T8" fmla="*/ 18 w 144"/>
                  <a:gd name="T9" fmla="*/ 4 h 198"/>
                  <a:gd name="T10" fmla="*/ 37 w 144"/>
                  <a:gd name="T11" fmla="*/ 0 h 198"/>
                  <a:gd name="T12" fmla="*/ 50 w 144"/>
                  <a:gd name="T13" fmla="*/ 7 h 198"/>
                  <a:gd name="T14" fmla="*/ 42 w 144"/>
                  <a:gd name="T15" fmla="*/ 28 h 198"/>
                  <a:gd name="T16" fmla="*/ 45 w 144"/>
                  <a:gd name="T17" fmla="*/ 54 h 198"/>
                  <a:gd name="T18" fmla="*/ 34 w 144"/>
                  <a:gd name="T19" fmla="*/ 77 h 198"/>
                  <a:gd name="T20" fmla="*/ 20 w 144"/>
                  <a:gd name="T21" fmla="*/ 79 h 198"/>
                  <a:gd name="T22" fmla="*/ 0 w 144"/>
                  <a:gd name="T23" fmla="*/ 63 h 1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198"/>
                  <a:gd name="T38" fmla="*/ 144 w 144"/>
                  <a:gd name="T39" fmla="*/ 198 h 1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198">
                    <a:moveTo>
                      <a:pt x="0" y="159"/>
                    </a:moveTo>
                    <a:lnTo>
                      <a:pt x="22" y="117"/>
                    </a:lnTo>
                    <a:lnTo>
                      <a:pt x="9" y="74"/>
                    </a:lnTo>
                    <a:lnTo>
                      <a:pt x="47" y="54"/>
                    </a:lnTo>
                    <a:lnTo>
                      <a:pt x="53" y="10"/>
                    </a:lnTo>
                    <a:lnTo>
                      <a:pt x="106" y="0"/>
                    </a:lnTo>
                    <a:lnTo>
                      <a:pt x="144" y="18"/>
                    </a:lnTo>
                    <a:lnTo>
                      <a:pt x="120" y="71"/>
                    </a:lnTo>
                    <a:lnTo>
                      <a:pt x="130" y="135"/>
                    </a:lnTo>
                    <a:lnTo>
                      <a:pt x="98" y="194"/>
                    </a:lnTo>
                    <a:lnTo>
                      <a:pt x="58" y="198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2536" y="1502"/>
                <a:ext cx="19" cy="18"/>
              </a:xfrm>
              <a:custGeom>
                <a:avLst/>
                <a:gdLst>
                  <a:gd name="T0" fmla="*/ 0 w 55"/>
                  <a:gd name="T1" fmla="*/ 12 h 47"/>
                  <a:gd name="T2" fmla="*/ 13 w 55"/>
                  <a:gd name="T3" fmla="*/ 0 h 47"/>
                  <a:gd name="T4" fmla="*/ 19 w 55"/>
                  <a:gd name="T5" fmla="*/ 5 h 47"/>
                  <a:gd name="T6" fmla="*/ 19 w 55"/>
                  <a:gd name="T7" fmla="*/ 11 h 47"/>
                  <a:gd name="T8" fmla="*/ 12 w 55"/>
                  <a:gd name="T9" fmla="*/ 18 h 47"/>
                  <a:gd name="T10" fmla="*/ 1 w 55"/>
                  <a:gd name="T11" fmla="*/ 16 h 47"/>
                  <a:gd name="T12" fmla="*/ 0 w 55"/>
                  <a:gd name="T13" fmla="*/ 12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7"/>
                  <a:gd name="T23" fmla="*/ 55 w 55"/>
                  <a:gd name="T24" fmla="*/ 47 h 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7">
                    <a:moveTo>
                      <a:pt x="0" y="32"/>
                    </a:moveTo>
                    <a:lnTo>
                      <a:pt x="38" y="0"/>
                    </a:lnTo>
                    <a:lnTo>
                      <a:pt x="55" y="13"/>
                    </a:lnTo>
                    <a:lnTo>
                      <a:pt x="55" y="28"/>
                    </a:lnTo>
                    <a:lnTo>
                      <a:pt x="35" y="47"/>
                    </a:lnTo>
                    <a:lnTo>
                      <a:pt x="4" y="4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2548" y="1386"/>
                <a:ext cx="10" cy="20"/>
              </a:xfrm>
              <a:custGeom>
                <a:avLst/>
                <a:gdLst>
                  <a:gd name="T0" fmla="*/ 0 w 30"/>
                  <a:gd name="T1" fmla="*/ 17 h 53"/>
                  <a:gd name="T2" fmla="*/ 4 w 30"/>
                  <a:gd name="T3" fmla="*/ 0 h 53"/>
                  <a:gd name="T4" fmla="*/ 6 w 30"/>
                  <a:gd name="T5" fmla="*/ 0 h 53"/>
                  <a:gd name="T6" fmla="*/ 10 w 30"/>
                  <a:gd name="T7" fmla="*/ 4 h 53"/>
                  <a:gd name="T8" fmla="*/ 10 w 30"/>
                  <a:gd name="T9" fmla="*/ 9 h 53"/>
                  <a:gd name="T10" fmla="*/ 6 w 30"/>
                  <a:gd name="T11" fmla="*/ 20 h 53"/>
                  <a:gd name="T12" fmla="*/ 4 w 30"/>
                  <a:gd name="T13" fmla="*/ 20 h 53"/>
                  <a:gd name="T14" fmla="*/ 0 w 30"/>
                  <a:gd name="T15" fmla="*/ 17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53"/>
                  <a:gd name="T26" fmla="*/ 30 w 30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53">
                    <a:moveTo>
                      <a:pt x="0" y="45"/>
                    </a:moveTo>
                    <a:lnTo>
                      <a:pt x="11" y="0"/>
                    </a:lnTo>
                    <a:lnTo>
                      <a:pt x="18" y="0"/>
                    </a:lnTo>
                    <a:lnTo>
                      <a:pt x="30" y="11"/>
                    </a:lnTo>
                    <a:lnTo>
                      <a:pt x="30" y="23"/>
                    </a:lnTo>
                    <a:lnTo>
                      <a:pt x="18" y="53"/>
                    </a:lnTo>
                    <a:lnTo>
                      <a:pt x="11" y="5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2688" y="1984"/>
                <a:ext cx="14" cy="16"/>
              </a:xfrm>
              <a:custGeom>
                <a:avLst/>
                <a:gdLst>
                  <a:gd name="T0" fmla="*/ 0 w 41"/>
                  <a:gd name="T1" fmla="*/ 13 h 40"/>
                  <a:gd name="T2" fmla="*/ 0 w 41"/>
                  <a:gd name="T3" fmla="*/ 3 h 40"/>
                  <a:gd name="T4" fmla="*/ 6 w 41"/>
                  <a:gd name="T5" fmla="*/ 0 h 40"/>
                  <a:gd name="T6" fmla="*/ 14 w 41"/>
                  <a:gd name="T7" fmla="*/ 3 h 40"/>
                  <a:gd name="T8" fmla="*/ 14 w 41"/>
                  <a:gd name="T9" fmla="*/ 8 h 40"/>
                  <a:gd name="T10" fmla="*/ 10 w 41"/>
                  <a:gd name="T11" fmla="*/ 13 h 40"/>
                  <a:gd name="T12" fmla="*/ 3 w 41"/>
                  <a:gd name="T13" fmla="*/ 16 h 40"/>
                  <a:gd name="T14" fmla="*/ 0 w 41"/>
                  <a:gd name="T15" fmla="*/ 13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40"/>
                  <a:gd name="T26" fmla="*/ 41 w 41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40">
                    <a:moveTo>
                      <a:pt x="0" y="32"/>
                    </a:moveTo>
                    <a:lnTo>
                      <a:pt x="0" y="8"/>
                    </a:lnTo>
                    <a:lnTo>
                      <a:pt x="18" y="0"/>
                    </a:lnTo>
                    <a:lnTo>
                      <a:pt x="41" y="8"/>
                    </a:lnTo>
                    <a:lnTo>
                      <a:pt x="41" y="19"/>
                    </a:lnTo>
                    <a:lnTo>
                      <a:pt x="28" y="32"/>
                    </a:lnTo>
                    <a:lnTo>
                      <a:pt x="1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1744" y="4016"/>
                <a:ext cx="28" cy="22"/>
              </a:xfrm>
              <a:custGeom>
                <a:avLst/>
                <a:gdLst>
                  <a:gd name="T0" fmla="*/ 28 w 81"/>
                  <a:gd name="T1" fmla="*/ 7 h 56"/>
                  <a:gd name="T2" fmla="*/ 26 w 81"/>
                  <a:gd name="T3" fmla="*/ 14 h 56"/>
                  <a:gd name="T4" fmla="*/ 13 w 81"/>
                  <a:gd name="T5" fmla="*/ 14 h 56"/>
                  <a:gd name="T6" fmla="*/ 10 w 81"/>
                  <a:gd name="T7" fmla="*/ 14 h 56"/>
                  <a:gd name="T8" fmla="*/ 0 w 81"/>
                  <a:gd name="T9" fmla="*/ 22 h 56"/>
                  <a:gd name="T10" fmla="*/ 5 w 81"/>
                  <a:gd name="T11" fmla="*/ 4 h 56"/>
                  <a:gd name="T12" fmla="*/ 8 w 81"/>
                  <a:gd name="T13" fmla="*/ 4 h 56"/>
                  <a:gd name="T14" fmla="*/ 10 w 81"/>
                  <a:gd name="T15" fmla="*/ 0 h 56"/>
                  <a:gd name="T16" fmla="*/ 22 w 81"/>
                  <a:gd name="T17" fmla="*/ 0 h 56"/>
                  <a:gd name="T18" fmla="*/ 28 w 81"/>
                  <a:gd name="T19" fmla="*/ 1 h 56"/>
                  <a:gd name="T20" fmla="*/ 28 w 81"/>
                  <a:gd name="T21" fmla="*/ 7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1"/>
                  <a:gd name="T34" fmla="*/ 0 h 56"/>
                  <a:gd name="T35" fmla="*/ 81 w 81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1" h="56">
                    <a:moveTo>
                      <a:pt x="81" y="19"/>
                    </a:moveTo>
                    <a:lnTo>
                      <a:pt x="75" y="35"/>
                    </a:lnTo>
                    <a:lnTo>
                      <a:pt x="38" y="35"/>
                    </a:lnTo>
                    <a:lnTo>
                      <a:pt x="30" y="35"/>
                    </a:lnTo>
                    <a:lnTo>
                      <a:pt x="0" y="56"/>
                    </a:lnTo>
                    <a:lnTo>
                      <a:pt x="15" y="11"/>
                    </a:lnTo>
                    <a:lnTo>
                      <a:pt x="23" y="11"/>
                    </a:lnTo>
                    <a:lnTo>
                      <a:pt x="30" y="1"/>
                    </a:lnTo>
                    <a:lnTo>
                      <a:pt x="64" y="0"/>
                    </a:lnTo>
                    <a:lnTo>
                      <a:pt x="81" y="3"/>
                    </a:lnTo>
                    <a:lnTo>
                      <a:pt x="81" y="1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6" name="Freeform 109"/>
              <p:cNvSpPr>
                <a:spLocks/>
              </p:cNvSpPr>
              <p:nvPr/>
            </p:nvSpPr>
            <p:spPr bwMode="auto">
              <a:xfrm>
                <a:off x="1780" y="4016"/>
                <a:ext cx="25" cy="20"/>
              </a:xfrm>
              <a:custGeom>
                <a:avLst/>
                <a:gdLst>
                  <a:gd name="T0" fmla="*/ 3 w 70"/>
                  <a:gd name="T1" fmla="*/ 9 h 50"/>
                  <a:gd name="T2" fmla="*/ 9 w 70"/>
                  <a:gd name="T3" fmla="*/ 1 h 50"/>
                  <a:gd name="T4" fmla="*/ 18 w 70"/>
                  <a:gd name="T5" fmla="*/ 0 h 50"/>
                  <a:gd name="T6" fmla="*/ 24 w 70"/>
                  <a:gd name="T7" fmla="*/ 4 h 50"/>
                  <a:gd name="T8" fmla="*/ 25 w 70"/>
                  <a:gd name="T9" fmla="*/ 9 h 50"/>
                  <a:gd name="T10" fmla="*/ 25 w 70"/>
                  <a:gd name="T11" fmla="*/ 14 h 50"/>
                  <a:gd name="T12" fmla="*/ 17 w 70"/>
                  <a:gd name="T13" fmla="*/ 20 h 50"/>
                  <a:gd name="T14" fmla="*/ 7 w 70"/>
                  <a:gd name="T15" fmla="*/ 18 h 50"/>
                  <a:gd name="T16" fmla="*/ 0 w 70"/>
                  <a:gd name="T17" fmla="*/ 17 h 50"/>
                  <a:gd name="T18" fmla="*/ 0 w 70"/>
                  <a:gd name="T19" fmla="*/ 12 h 50"/>
                  <a:gd name="T20" fmla="*/ 3 w 70"/>
                  <a:gd name="T21" fmla="*/ 9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50"/>
                  <a:gd name="T35" fmla="*/ 70 w 70"/>
                  <a:gd name="T36" fmla="*/ 50 h 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50">
                    <a:moveTo>
                      <a:pt x="9" y="22"/>
                    </a:moveTo>
                    <a:lnTo>
                      <a:pt x="25" y="2"/>
                    </a:lnTo>
                    <a:lnTo>
                      <a:pt x="51" y="0"/>
                    </a:lnTo>
                    <a:lnTo>
                      <a:pt x="67" y="10"/>
                    </a:lnTo>
                    <a:lnTo>
                      <a:pt x="70" y="22"/>
                    </a:lnTo>
                    <a:lnTo>
                      <a:pt x="70" y="34"/>
                    </a:lnTo>
                    <a:lnTo>
                      <a:pt x="47" y="50"/>
                    </a:lnTo>
                    <a:lnTo>
                      <a:pt x="20" y="44"/>
                    </a:lnTo>
                    <a:lnTo>
                      <a:pt x="0" y="42"/>
                    </a:lnTo>
                    <a:lnTo>
                      <a:pt x="0" y="29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1592" y="2466"/>
                <a:ext cx="49" cy="27"/>
              </a:xfrm>
              <a:custGeom>
                <a:avLst/>
                <a:gdLst>
                  <a:gd name="T0" fmla="*/ 38 w 136"/>
                  <a:gd name="T1" fmla="*/ 27 h 69"/>
                  <a:gd name="T2" fmla="*/ 47 w 136"/>
                  <a:gd name="T3" fmla="*/ 21 h 69"/>
                  <a:gd name="T4" fmla="*/ 49 w 136"/>
                  <a:gd name="T5" fmla="*/ 0 h 69"/>
                  <a:gd name="T6" fmla="*/ 41 w 136"/>
                  <a:gd name="T7" fmla="*/ 4 h 69"/>
                  <a:gd name="T8" fmla="*/ 11 w 136"/>
                  <a:gd name="T9" fmla="*/ 7 h 69"/>
                  <a:gd name="T10" fmla="*/ 4 w 136"/>
                  <a:gd name="T11" fmla="*/ 14 h 69"/>
                  <a:gd name="T12" fmla="*/ 0 w 136"/>
                  <a:gd name="T13" fmla="*/ 25 h 69"/>
                  <a:gd name="T14" fmla="*/ 4 w 136"/>
                  <a:gd name="T15" fmla="*/ 25 h 69"/>
                  <a:gd name="T16" fmla="*/ 11 w 136"/>
                  <a:gd name="T17" fmla="*/ 24 h 69"/>
                  <a:gd name="T18" fmla="*/ 19 w 136"/>
                  <a:gd name="T19" fmla="*/ 21 h 69"/>
                  <a:gd name="T20" fmla="*/ 32 w 136"/>
                  <a:gd name="T21" fmla="*/ 25 h 69"/>
                  <a:gd name="T22" fmla="*/ 38 w 136"/>
                  <a:gd name="T23" fmla="*/ 27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6"/>
                  <a:gd name="T37" fmla="*/ 0 h 69"/>
                  <a:gd name="T38" fmla="*/ 136 w 136"/>
                  <a:gd name="T39" fmla="*/ 69 h 6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6" h="69">
                    <a:moveTo>
                      <a:pt x="105" y="69"/>
                    </a:moveTo>
                    <a:lnTo>
                      <a:pt x="130" y="53"/>
                    </a:lnTo>
                    <a:lnTo>
                      <a:pt x="136" y="0"/>
                    </a:lnTo>
                    <a:lnTo>
                      <a:pt x="114" y="11"/>
                    </a:lnTo>
                    <a:lnTo>
                      <a:pt x="31" y="19"/>
                    </a:lnTo>
                    <a:lnTo>
                      <a:pt x="10" y="36"/>
                    </a:lnTo>
                    <a:lnTo>
                      <a:pt x="0" y="64"/>
                    </a:lnTo>
                    <a:lnTo>
                      <a:pt x="11" y="64"/>
                    </a:lnTo>
                    <a:lnTo>
                      <a:pt x="31" y="62"/>
                    </a:lnTo>
                    <a:lnTo>
                      <a:pt x="52" y="54"/>
                    </a:lnTo>
                    <a:lnTo>
                      <a:pt x="90" y="64"/>
                    </a:lnTo>
                    <a:lnTo>
                      <a:pt x="105" y="69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1333" y="2368"/>
                <a:ext cx="157" cy="82"/>
              </a:xfrm>
              <a:custGeom>
                <a:avLst/>
                <a:gdLst>
                  <a:gd name="T0" fmla="*/ 151 w 453"/>
                  <a:gd name="T1" fmla="*/ 68 h 202"/>
                  <a:gd name="T2" fmla="*/ 157 w 453"/>
                  <a:gd name="T3" fmla="*/ 65 h 202"/>
                  <a:gd name="T4" fmla="*/ 157 w 453"/>
                  <a:gd name="T5" fmla="*/ 49 h 202"/>
                  <a:gd name="T6" fmla="*/ 156 w 453"/>
                  <a:gd name="T7" fmla="*/ 44 h 202"/>
                  <a:gd name="T8" fmla="*/ 139 w 453"/>
                  <a:gd name="T9" fmla="*/ 39 h 202"/>
                  <a:gd name="T10" fmla="*/ 125 w 453"/>
                  <a:gd name="T11" fmla="*/ 26 h 202"/>
                  <a:gd name="T12" fmla="*/ 116 w 453"/>
                  <a:gd name="T13" fmla="*/ 22 h 202"/>
                  <a:gd name="T14" fmla="*/ 102 w 453"/>
                  <a:gd name="T15" fmla="*/ 11 h 202"/>
                  <a:gd name="T16" fmla="*/ 76 w 453"/>
                  <a:gd name="T17" fmla="*/ 5 h 202"/>
                  <a:gd name="T18" fmla="*/ 52 w 453"/>
                  <a:gd name="T19" fmla="*/ 0 h 202"/>
                  <a:gd name="T20" fmla="*/ 32 w 453"/>
                  <a:gd name="T21" fmla="*/ 3 h 202"/>
                  <a:gd name="T22" fmla="*/ 15 w 453"/>
                  <a:gd name="T23" fmla="*/ 5 h 202"/>
                  <a:gd name="T24" fmla="*/ 2 w 453"/>
                  <a:gd name="T25" fmla="*/ 16 h 202"/>
                  <a:gd name="T26" fmla="*/ 0 w 453"/>
                  <a:gd name="T27" fmla="*/ 35 h 202"/>
                  <a:gd name="T28" fmla="*/ 15 w 453"/>
                  <a:gd name="T29" fmla="*/ 36 h 202"/>
                  <a:gd name="T30" fmla="*/ 27 w 453"/>
                  <a:gd name="T31" fmla="*/ 28 h 202"/>
                  <a:gd name="T32" fmla="*/ 27 w 453"/>
                  <a:gd name="T33" fmla="*/ 20 h 202"/>
                  <a:gd name="T34" fmla="*/ 40 w 453"/>
                  <a:gd name="T35" fmla="*/ 22 h 202"/>
                  <a:gd name="T36" fmla="*/ 86 w 453"/>
                  <a:gd name="T37" fmla="*/ 48 h 202"/>
                  <a:gd name="T38" fmla="*/ 96 w 453"/>
                  <a:gd name="T39" fmla="*/ 61 h 202"/>
                  <a:gd name="T40" fmla="*/ 97 w 453"/>
                  <a:gd name="T41" fmla="*/ 80 h 202"/>
                  <a:gd name="T42" fmla="*/ 108 w 453"/>
                  <a:gd name="T43" fmla="*/ 82 h 202"/>
                  <a:gd name="T44" fmla="*/ 121 w 453"/>
                  <a:gd name="T45" fmla="*/ 77 h 202"/>
                  <a:gd name="T46" fmla="*/ 130 w 453"/>
                  <a:gd name="T47" fmla="*/ 68 h 202"/>
                  <a:gd name="T48" fmla="*/ 145 w 453"/>
                  <a:gd name="T49" fmla="*/ 69 h 202"/>
                  <a:gd name="T50" fmla="*/ 151 w 453"/>
                  <a:gd name="T51" fmla="*/ 68 h 20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53"/>
                  <a:gd name="T79" fmla="*/ 0 h 202"/>
                  <a:gd name="T80" fmla="*/ 453 w 453"/>
                  <a:gd name="T81" fmla="*/ 202 h 20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53" h="202">
                    <a:moveTo>
                      <a:pt x="436" y="167"/>
                    </a:moveTo>
                    <a:lnTo>
                      <a:pt x="453" y="161"/>
                    </a:lnTo>
                    <a:lnTo>
                      <a:pt x="453" y="121"/>
                    </a:lnTo>
                    <a:lnTo>
                      <a:pt x="449" y="109"/>
                    </a:lnTo>
                    <a:lnTo>
                      <a:pt x="402" y="97"/>
                    </a:lnTo>
                    <a:lnTo>
                      <a:pt x="361" y="65"/>
                    </a:lnTo>
                    <a:lnTo>
                      <a:pt x="334" y="54"/>
                    </a:lnTo>
                    <a:lnTo>
                      <a:pt x="295" y="26"/>
                    </a:lnTo>
                    <a:lnTo>
                      <a:pt x="218" y="12"/>
                    </a:lnTo>
                    <a:lnTo>
                      <a:pt x="151" y="0"/>
                    </a:lnTo>
                    <a:lnTo>
                      <a:pt x="93" y="7"/>
                    </a:lnTo>
                    <a:lnTo>
                      <a:pt x="44" y="12"/>
                    </a:lnTo>
                    <a:lnTo>
                      <a:pt x="5" y="40"/>
                    </a:lnTo>
                    <a:lnTo>
                      <a:pt x="0" y="86"/>
                    </a:lnTo>
                    <a:lnTo>
                      <a:pt x="44" y="89"/>
                    </a:lnTo>
                    <a:lnTo>
                      <a:pt x="77" y="70"/>
                    </a:lnTo>
                    <a:lnTo>
                      <a:pt x="77" y="50"/>
                    </a:lnTo>
                    <a:lnTo>
                      <a:pt x="114" y="54"/>
                    </a:lnTo>
                    <a:lnTo>
                      <a:pt x="247" y="119"/>
                    </a:lnTo>
                    <a:lnTo>
                      <a:pt x="278" y="151"/>
                    </a:lnTo>
                    <a:lnTo>
                      <a:pt x="281" y="198"/>
                    </a:lnTo>
                    <a:lnTo>
                      <a:pt x="312" y="202"/>
                    </a:lnTo>
                    <a:lnTo>
                      <a:pt x="349" y="190"/>
                    </a:lnTo>
                    <a:lnTo>
                      <a:pt x="374" y="167"/>
                    </a:lnTo>
                    <a:lnTo>
                      <a:pt x="419" y="171"/>
                    </a:lnTo>
                    <a:lnTo>
                      <a:pt x="436" y="16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9" name="Freeform 112"/>
              <p:cNvSpPr>
                <a:spLocks/>
              </p:cNvSpPr>
              <p:nvPr/>
            </p:nvSpPr>
            <p:spPr bwMode="auto">
              <a:xfrm>
                <a:off x="1553" y="1193"/>
                <a:ext cx="21" cy="22"/>
              </a:xfrm>
              <a:custGeom>
                <a:avLst/>
                <a:gdLst>
                  <a:gd name="T0" fmla="*/ 14 w 59"/>
                  <a:gd name="T1" fmla="*/ 0 h 55"/>
                  <a:gd name="T2" fmla="*/ 21 w 59"/>
                  <a:gd name="T3" fmla="*/ 6 h 55"/>
                  <a:gd name="T4" fmla="*/ 17 w 59"/>
                  <a:gd name="T5" fmla="*/ 13 h 55"/>
                  <a:gd name="T6" fmla="*/ 11 w 59"/>
                  <a:gd name="T7" fmla="*/ 20 h 55"/>
                  <a:gd name="T8" fmla="*/ 0 w 59"/>
                  <a:gd name="T9" fmla="*/ 22 h 55"/>
                  <a:gd name="T10" fmla="*/ 3 w 59"/>
                  <a:gd name="T11" fmla="*/ 1 h 55"/>
                  <a:gd name="T12" fmla="*/ 10 w 59"/>
                  <a:gd name="T13" fmla="*/ 0 h 55"/>
                  <a:gd name="T14" fmla="*/ 14 w 59"/>
                  <a:gd name="T15" fmla="*/ 0 h 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"/>
                  <a:gd name="T25" fmla="*/ 0 h 55"/>
                  <a:gd name="T26" fmla="*/ 59 w 59"/>
                  <a:gd name="T27" fmla="*/ 55 h 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" h="55">
                    <a:moveTo>
                      <a:pt x="39" y="0"/>
                    </a:moveTo>
                    <a:lnTo>
                      <a:pt x="59" y="15"/>
                    </a:lnTo>
                    <a:lnTo>
                      <a:pt x="49" y="32"/>
                    </a:lnTo>
                    <a:lnTo>
                      <a:pt x="32" y="50"/>
                    </a:lnTo>
                    <a:lnTo>
                      <a:pt x="0" y="55"/>
                    </a:lnTo>
                    <a:lnTo>
                      <a:pt x="8" y="2"/>
                    </a:lnTo>
                    <a:lnTo>
                      <a:pt x="27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1368" y="1038"/>
                <a:ext cx="52" cy="64"/>
              </a:xfrm>
              <a:custGeom>
                <a:avLst/>
                <a:gdLst>
                  <a:gd name="T0" fmla="*/ 27 w 153"/>
                  <a:gd name="T1" fmla="*/ 0 h 158"/>
                  <a:gd name="T2" fmla="*/ 38 w 153"/>
                  <a:gd name="T3" fmla="*/ 4 h 158"/>
                  <a:gd name="T4" fmla="*/ 44 w 153"/>
                  <a:gd name="T5" fmla="*/ 8 h 158"/>
                  <a:gd name="T6" fmla="*/ 52 w 153"/>
                  <a:gd name="T7" fmla="*/ 25 h 158"/>
                  <a:gd name="T8" fmla="*/ 48 w 153"/>
                  <a:gd name="T9" fmla="*/ 46 h 158"/>
                  <a:gd name="T10" fmla="*/ 23 w 153"/>
                  <a:gd name="T11" fmla="*/ 49 h 158"/>
                  <a:gd name="T12" fmla="*/ 13 w 153"/>
                  <a:gd name="T13" fmla="*/ 64 h 158"/>
                  <a:gd name="T14" fmla="*/ 15 w 153"/>
                  <a:gd name="T15" fmla="*/ 46 h 158"/>
                  <a:gd name="T16" fmla="*/ 0 w 153"/>
                  <a:gd name="T17" fmla="*/ 23 h 158"/>
                  <a:gd name="T18" fmla="*/ 2 w 153"/>
                  <a:gd name="T19" fmla="*/ 4 h 158"/>
                  <a:gd name="T20" fmla="*/ 27 w 153"/>
                  <a:gd name="T21" fmla="*/ 0 h 1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3"/>
                  <a:gd name="T34" fmla="*/ 0 h 158"/>
                  <a:gd name="T35" fmla="*/ 153 w 153"/>
                  <a:gd name="T36" fmla="*/ 158 h 1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3" h="158">
                    <a:moveTo>
                      <a:pt x="79" y="0"/>
                    </a:moveTo>
                    <a:lnTo>
                      <a:pt x="113" y="9"/>
                    </a:lnTo>
                    <a:lnTo>
                      <a:pt x="128" y="20"/>
                    </a:lnTo>
                    <a:lnTo>
                      <a:pt x="153" y="62"/>
                    </a:lnTo>
                    <a:lnTo>
                      <a:pt x="142" y="113"/>
                    </a:lnTo>
                    <a:lnTo>
                      <a:pt x="69" y="121"/>
                    </a:lnTo>
                    <a:lnTo>
                      <a:pt x="39" y="158"/>
                    </a:lnTo>
                    <a:lnTo>
                      <a:pt x="43" y="113"/>
                    </a:lnTo>
                    <a:lnTo>
                      <a:pt x="0" y="57"/>
                    </a:lnTo>
                    <a:lnTo>
                      <a:pt x="5" y="9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1277" y="857"/>
                <a:ext cx="77" cy="58"/>
              </a:xfrm>
              <a:custGeom>
                <a:avLst/>
                <a:gdLst>
                  <a:gd name="T0" fmla="*/ 32 w 221"/>
                  <a:gd name="T1" fmla="*/ 54 h 149"/>
                  <a:gd name="T2" fmla="*/ 30 w 221"/>
                  <a:gd name="T3" fmla="*/ 54 h 149"/>
                  <a:gd name="T4" fmla="*/ 28 w 221"/>
                  <a:gd name="T5" fmla="*/ 49 h 149"/>
                  <a:gd name="T6" fmla="*/ 25 w 221"/>
                  <a:gd name="T7" fmla="*/ 49 h 149"/>
                  <a:gd name="T8" fmla="*/ 3 w 221"/>
                  <a:gd name="T9" fmla="*/ 54 h 149"/>
                  <a:gd name="T10" fmla="*/ 0 w 221"/>
                  <a:gd name="T11" fmla="*/ 40 h 149"/>
                  <a:gd name="T12" fmla="*/ 11 w 221"/>
                  <a:gd name="T13" fmla="*/ 36 h 149"/>
                  <a:gd name="T14" fmla="*/ 7 w 221"/>
                  <a:gd name="T15" fmla="*/ 28 h 149"/>
                  <a:gd name="T16" fmla="*/ 13 w 221"/>
                  <a:gd name="T17" fmla="*/ 9 h 149"/>
                  <a:gd name="T18" fmla="*/ 25 w 221"/>
                  <a:gd name="T19" fmla="*/ 0 h 149"/>
                  <a:gd name="T20" fmla="*/ 28 w 221"/>
                  <a:gd name="T21" fmla="*/ 0 h 149"/>
                  <a:gd name="T22" fmla="*/ 48 w 221"/>
                  <a:gd name="T23" fmla="*/ 12 h 149"/>
                  <a:gd name="T24" fmla="*/ 74 w 221"/>
                  <a:gd name="T25" fmla="*/ 16 h 149"/>
                  <a:gd name="T26" fmla="*/ 69 w 221"/>
                  <a:gd name="T27" fmla="*/ 25 h 149"/>
                  <a:gd name="T28" fmla="*/ 69 w 221"/>
                  <a:gd name="T29" fmla="*/ 36 h 149"/>
                  <a:gd name="T30" fmla="*/ 77 w 221"/>
                  <a:gd name="T31" fmla="*/ 48 h 149"/>
                  <a:gd name="T32" fmla="*/ 76 w 221"/>
                  <a:gd name="T33" fmla="*/ 53 h 149"/>
                  <a:gd name="T34" fmla="*/ 41 w 221"/>
                  <a:gd name="T35" fmla="*/ 58 h 149"/>
                  <a:gd name="T36" fmla="*/ 35 w 221"/>
                  <a:gd name="T37" fmla="*/ 56 h 149"/>
                  <a:gd name="T38" fmla="*/ 32 w 221"/>
                  <a:gd name="T39" fmla="*/ 54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21"/>
                  <a:gd name="T61" fmla="*/ 0 h 149"/>
                  <a:gd name="T62" fmla="*/ 221 w 221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21" h="149">
                    <a:moveTo>
                      <a:pt x="92" y="140"/>
                    </a:moveTo>
                    <a:lnTo>
                      <a:pt x="86" y="139"/>
                    </a:lnTo>
                    <a:lnTo>
                      <a:pt x="79" y="126"/>
                    </a:lnTo>
                    <a:lnTo>
                      <a:pt x="71" y="126"/>
                    </a:lnTo>
                    <a:lnTo>
                      <a:pt x="9" y="139"/>
                    </a:lnTo>
                    <a:lnTo>
                      <a:pt x="0" y="102"/>
                    </a:lnTo>
                    <a:lnTo>
                      <a:pt x="33" y="92"/>
                    </a:lnTo>
                    <a:lnTo>
                      <a:pt x="20" y="72"/>
                    </a:lnTo>
                    <a:lnTo>
                      <a:pt x="37" y="22"/>
                    </a:lnTo>
                    <a:lnTo>
                      <a:pt x="71" y="0"/>
                    </a:lnTo>
                    <a:lnTo>
                      <a:pt x="79" y="0"/>
                    </a:lnTo>
                    <a:lnTo>
                      <a:pt x="139" y="32"/>
                    </a:lnTo>
                    <a:lnTo>
                      <a:pt x="213" y="40"/>
                    </a:lnTo>
                    <a:lnTo>
                      <a:pt x="198" y="64"/>
                    </a:lnTo>
                    <a:lnTo>
                      <a:pt x="198" y="92"/>
                    </a:lnTo>
                    <a:lnTo>
                      <a:pt x="221" y="123"/>
                    </a:lnTo>
                    <a:lnTo>
                      <a:pt x="218" y="135"/>
                    </a:lnTo>
                    <a:lnTo>
                      <a:pt x="119" y="149"/>
                    </a:lnTo>
                    <a:lnTo>
                      <a:pt x="100" y="144"/>
                    </a:lnTo>
                    <a:lnTo>
                      <a:pt x="92" y="14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1176" y="879"/>
                <a:ext cx="59" cy="28"/>
              </a:xfrm>
              <a:custGeom>
                <a:avLst/>
                <a:gdLst>
                  <a:gd name="T0" fmla="*/ 24 w 171"/>
                  <a:gd name="T1" fmla="*/ 17 h 69"/>
                  <a:gd name="T2" fmla="*/ 0 w 171"/>
                  <a:gd name="T3" fmla="*/ 14 h 69"/>
                  <a:gd name="T4" fmla="*/ 3 w 171"/>
                  <a:gd name="T5" fmla="*/ 11 h 69"/>
                  <a:gd name="T6" fmla="*/ 34 w 171"/>
                  <a:gd name="T7" fmla="*/ 0 h 69"/>
                  <a:gd name="T8" fmla="*/ 56 w 171"/>
                  <a:gd name="T9" fmla="*/ 6 h 69"/>
                  <a:gd name="T10" fmla="*/ 59 w 171"/>
                  <a:gd name="T11" fmla="*/ 11 h 69"/>
                  <a:gd name="T12" fmla="*/ 59 w 171"/>
                  <a:gd name="T13" fmla="*/ 14 h 69"/>
                  <a:gd name="T14" fmla="*/ 56 w 171"/>
                  <a:gd name="T15" fmla="*/ 28 h 69"/>
                  <a:gd name="T16" fmla="*/ 36 w 171"/>
                  <a:gd name="T17" fmla="*/ 17 h 69"/>
                  <a:gd name="T18" fmla="*/ 24 w 171"/>
                  <a:gd name="T19" fmla="*/ 17 h 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1"/>
                  <a:gd name="T31" fmla="*/ 0 h 69"/>
                  <a:gd name="T32" fmla="*/ 171 w 171"/>
                  <a:gd name="T33" fmla="*/ 69 h 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1" h="69">
                    <a:moveTo>
                      <a:pt x="70" y="41"/>
                    </a:moveTo>
                    <a:lnTo>
                      <a:pt x="0" y="35"/>
                    </a:lnTo>
                    <a:lnTo>
                      <a:pt x="10" y="27"/>
                    </a:lnTo>
                    <a:lnTo>
                      <a:pt x="98" y="0"/>
                    </a:lnTo>
                    <a:lnTo>
                      <a:pt x="161" y="16"/>
                    </a:lnTo>
                    <a:lnTo>
                      <a:pt x="171" y="27"/>
                    </a:lnTo>
                    <a:lnTo>
                      <a:pt x="171" y="35"/>
                    </a:lnTo>
                    <a:lnTo>
                      <a:pt x="161" y="69"/>
                    </a:lnTo>
                    <a:lnTo>
                      <a:pt x="105" y="41"/>
                    </a:lnTo>
                    <a:lnTo>
                      <a:pt x="70" y="4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1284" y="919"/>
                <a:ext cx="26" cy="33"/>
              </a:xfrm>
              <a:custGeom>
                <a:avLst/>
                <a:gdLst>
                  <a:gd name="T0" fmla="*/ 3 w 73"/>
                  <a:gd name="T1" fmla="*/ 31 h 85"/>
                  <a:gd name="T2" fmla="*/ 4 w 73"/>
                  <a:gd name="T3" fmla="*/ 24 h 85"/>
                  <a:gd name="T4" fmla="*/ 0 w 73"/>
                  <a:gd name="T5" fmla="*/ 9 h 85"/>
                  <a:gd name="T6" fmla="*/ 2 w 73"/>
                  <a:gd name="T7" fmla="*/ 10 h 85"/>
                  <a:gd name="T8" fmla="*/ 8 w 73"/>
                  <a:gd name="T9" fmla="*/ 0 h 85"/>
                  <a:gd name="T10" fmla="*/ 22 w 73"/>
                  <a:gd name="T11" fmla="*/ 0 h 85"/>
                  <a:gd name="T12" fmla="*/ 23 w 73"/>
                  <a:gd name="T13" fmla="*/ 3 h 85"/>
                  <a:gd name="T14" fmla="*/ 26 w 73"/>
                  <a:gd name="T15" fmla="*/ 29 h 85"/>
                  <a:gd name="T16" fmla="*/ 19 w 73"/>
                  <a:gd name="T17" fmla="*/ 33 h 85"/>
                  <a:gd name="T18" fmla="*/ 4 w 73"/>
                  <a:gd name="T19" fmla="*/ 30 h 85"/>
                  <a:gd name="T20" fmla="*/ 3 w 73"/>
                  <a:gd name="T21" fmla="*/ 31 h 8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85"/>
                  <a:gd name="T35" fmla="*/ 73 w 73"/>
                  <a:gd name="T36" fmla="*/ 85 h 8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85">
                    <a:moveTo>
                      <a:pt x="8" y="80"/>
                    </a:moveTo>
                    <a:lnTo>
                      <a:pt x="11" y="62"/>
                    </a:lnTo>
                    <a:lnTo>
                      <a:pt x="0" y="24"/>
                    </a:lnTo>
                    <a:lnTo>
                      <a:pt x="6" y="27"/>
                    </a:lnTo>
                    <a:lnTo>
                      <a:pt x="22" y="0"/>
                    </a:lnTo>
                    <a:lnTo>
                      <a:pt x="61" y="0"/>
                    </a:lnTo>
                    <a:lnTo>
                      <a:pt x="65" y="9"/>
                    </a:lnTo>
                    <a:lnTo>
                      <a:pt x="73" y="75"/>
                    </a:lnTo>
                    <a:lnTo>
                      <a:pt x="52" y="85"/>
                    </a:lnTo>
                    <a:lnTo>
                      <a:pt x="11" y="77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1141" y="909"/>
                <a:ext cx="26" cy="20"/>
              </a:xfrm>
              <a:custGeom>
                <a:avLst/>
                <a:gdLst>
                  <a:gd name="T0" fmla="*/ 19 w 78"/>
                  <a:gd name="T1" fmla="*/ 3 h 50"/>
                  <a:gd name="T2" fmla="*/ 4 w 78"/>
                  <a:gd name="T3" fmla="*/ 0 h 50"/>
                  <a:gd name="T4" fmla="*/ 0 w 78"/>
                  <a:gd name="T5" fmla="*/ 6 h 50"/>
                  <a:gd name="T6" fmla="*/ 4 w 78"/>
                  <a:gd name="T7" fmla="*/ 14 h 50"/>
                  <a:gd name="T8" fmla="*/ 14 w 78"/>
                  <a:gd name="T9" fmla="*/ 20 h 50"/>
                  <a:gd name="T10" fmla="*/ 26 w 78"/>
                  <a:gd name="T11" fmla="*/ 10 h 50"/>
                  <a:gd name="T12" fmla="*/ 19 w 78"/>
                  <a:gd name="T13" fmla="*/ 3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50"/>
                  <a:gd name="T23" fmla="*/ 78 w 78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50">
                    <a:moveTo>
                      <a:pt x="58" y="7"/>
                    </a:moveTo>
                    <a:lnTo>
                      <a:pt x="11" y="0"/>
                    </a:lnTo>
                    <a:lnTo>
                      <a:pt x="0" y="15"/>
                    </a:lnTo>
                    <a:lnTo>
                      <a:pt x="11" y="35"/>
                    </a:lnTo>
                    <a:lnTo>
                      <a:pt x="41" y="50"/>
                    </a:lnTo>
                    <a:lnTo>
                      <a:pt x="78" y="24"/>
                    </a:lnTo>
                    <a:lnTo>
                      <a:pt x="58" y="7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1184" y="911"/>
                <a:ext cx="34" cy="22"/>
              </a:xfrm>
              <a:custGeom>
                <a:avLst/>
                <a:gdLst>
                  <a:gd name="T0" fmla="*/ 0 w 96"/>
                  <a:gd name="T1" fmla="*/ 22 h 55"/>
                  <a:gd name="T2" fmla="*/ 15 w 96"/>
                  <a:gd name="T3" fmla="*/ 13 h 55"/>
                  <a:gd name="T4" fmla="*/ 34 w 96"/>
                  <a:gd name="T5" fmla="*/ 7 h 55"/>
                  <a:gd name="T6" fmla="*/ 23 w 96"/>
                  <a:gd name="T7" fmla="*/ 0 h 55"/>
                  <a:gd name="T8" fmla="*/ 10 w 96"/>
                  <a:gd name="T9" fmla="*/ 6 h 55"/>
                  <a:gd name="T10" fmla="*/ 3 w 96"/>
                  <a:gd name="T11" fmla="*/ 6 h 55"/>
                  <a:gd name="T12" fmla="*/ 0 w 96"/>
                  <a:gd name="T13" fmla="*/ 22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55"/>
                  <a:gd name="T23" fmla="*/ 96 w 96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55">
                    <a:moveTo>
                      <a:pt x="0" y="55"/>
                    </a:moveTo>
                    <a:lnTo>
                      <a:pt x="42" y="32"/>
                    </a:lnTo>
                    <a:lnTo>
                      <a:pt x="96" y="18"/>
                    </a:lnTo>
                    <a:lnTo>
                      <a:pt x="65" y="0"/>
                    </a:lnTo>
                    <a:lnTo>
                      <a:pt x="27" y="15"/>
                    </a:lnTo>
                    <a:lnTo>
                      <a:pt x="8" y="1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1109" y="925"/>
                <a:ext cx="173" cy="105"/>
              </a:xfrm>
              <a:custGeom>
                <a:avLst/>
                <a:gdLst>
                  <a:gd name="T0" fmla="*/ 1 w 496"/>
                  <a:gd name="T1" fmla="*/ 85 h 264"/>
                  <a:gd name="T2" fmla="*/ 24 w 496"/>
                  <a:gd name="T3" fmla="*/ 105 h 264"/>
                  <a:gd name="T4" fmla="*/ 47 w 496"/>
                  <a:gd name="T5" fmla="*/ 105 h 264"/>
                  <a:gd name="T6" fmla="*/ 67 w 496"/>
                  <a:gd name="T7" fmla="*/ 98 h 264"/>
                  <a:gd name="T8" fmla="*/ 110 w 496"/>
                  <a:gd name="T9" fmla="*/ 85 h 264"/>
                  <a:gd name="T10" fmla="*/ 155 w 496"/>
                  <a:gd name="T11" fmla="*/ 92 h 264"/>
                  <a:gd name="T12" fmla="*/ 163 w 496"/>
                  <a:gd name="T13" fmla="*/ 79 h 264"/>
                  <a:gd name="T14" fmla="*/ 151 w 496"/>
                  <a:gd name="T15" fmla="*/ 63 h 264"/>
                  <a:gd name="T16" fmla="*/ 152 w 496"/>
                  <a:gd name="T17" fmla="*/ 53 h 264"/>
                  <a:gd name="T18" fmla="*/ 173 w 496"/>
                  <a:gd name="T19" fmla="*/ 39 h 264"/>
                  <a:gd name="T20" fmla="*/ 165 w 496"/>
                  <a:gd name="T21" fmla="*/ 21 h 264"/>
                  <a:gd name="T22" fmla="*/ 149 w 496"/>
                  <a:gd name="T23" fmla="*/ 22 h 264"/>
                  <a:gd name="T24" fmla="*/ 143 w 496"/>
                  <a:gd name="T25" fmla="*/ 19 h 264"/>
                  <a:gd name="T26" fmla="*/ 134 w 496"/>
                  <a:gd name="T27" fmla="*/ 0 h 264"/>
                  <a:gd name="T28" fmla="*/ 121 w 496"/>
                  <a:gd name="T29" fmla="*/ 0 h 264"/>
                  <a:gd name="T30" fmla="*/ 110 w 496"/>
                  <a:gd name="T31" fmla="*/ 22 h 264"/>
                  <a:gd name="T32" fmla="*/ 94 w 496"/>
                  <a:gd name="T33" fmla="*/ 34 h 264"/>
                  <a:gd name="T34" fmla="*/ 86 w 496"/>
                  <a:gd name="T35" fmla="*/ 62 h 264"/>
                  <a:gd name="T36" fmla="*/ 78 w 496"/>
                  <a:gd name="T37" fmla="*/ 65 h 264"/>
                  <a:gd name="T38" fmla="*/ 61 w 496"/>
                  <a:gd name="T39" fmla="*/ 62 h 264"/>
                  <a:gd name="T40" fmla="*/ 39 w 496"/>
                  <a:gd name="T41" fmla="*/ 48 h 264"/>
                  <a:gd name="T42" fmla="*/ 16 w 496"/>
                  <a:gd name="T43" fmla="*/ 51 h 264"/>
                  <a:gd name="T44" fmla="*/ 0 w 496"/>
                  <a:gd name="T45" fmla="*/ 74 h 264"/>
                  <a:gd name="T46" fmla="*/ 1 w 496"/>
                  <a:gd name="T47" fmla="*/ 85 h 26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96"/>
                  <a:gd name="T73" fmla="*/ 0 h 264"/>
                  <a:gd name="T74" fmla="*/ 496 w 496"/>
                  <a:gd name="T75" fmla="*/ 264 h 26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96" h="264">
                    <a:moveTo>
                      <a:pt x="3" y="213"/>
                    </a:moveTo>
                    <a:lnTo>
                      <a:pt x="69" y="263"/>
                    </a:lnTo>
                    <a:lnTo>
                      <a:pt x="135" y="264"/>
                    </a:lnTo>
                    <a:lnTo>
                      <a:pt x="192" y="247"/>
                    </a:lnTo>
                    <a:lnTo>
                      <a:pt x="314" y="213"/>
                    </a:lnTo>
                    <a:lnTo>
                      <a:pt x="443" y="231"/>
                    </a:lnTo>
                    <a:lnTo>
                      <a:pt x="466" y="199"/>
                    </a:lnTo>
                    <a:lnTo>
                      <a:pt x="433" y="159"/>
                    </a:lnTo>
                    <a:lnTo>
                      <a:pt x="436" y="132"/>
                    </a:lnTo>
                    <a:lnTo>
                      <a:pt x="496" y="99"/>
                    </a:lnTo>
                    <a:lnTo>
                      <a:pt x="474" y="53"/>
                    </a:lnTo>
                    <a:lnTo>
                      <a:pt x="427" y="56"/>
                    </a:lnTo>
                    <a:lnTo>
                      <a:pt x="411" y="48"/>
                    </a:lnTo>
                    <a:lnTo>
                      <a:pt x="383" y="1"/>
                    </a:lnTo>
                    <a:lnTo>
                      <a:pt x="348" y="0"/>
                    </a:lnTo>
                    <a:lnTo>
                      <a:pt x="315" y="55"/>
                    </a:lnTo>
                    <a:lnTo>
                      <a:pt x="270" y="85"/>
                    </a:lnTo>
                    <a:lnTo>
                      <a:pt x="246" y="155"/>
                    </a:lnTo>
                    <a:lnTo>
                      <a:pt x="223" y="163"/>
                    </a:lnTo>
                    <a:lnTo>
                      <a:pt x="174" y="155"/>
                    </a:lnTo>
                    <a:lnTo>
                      <a:pt x="113" y="121"/>
                    </a:lnTo>
                    <a:lnTo>
                      <a:pt x="47" y="127"/>
                    </a:lnTo>
                    <a:lnTo>
                      <a:pt x="0" y="187"/>
                    </a:lnTo>
                    <a:lnTo>
                      <a:pt x="3" y="21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1030" y="927"/>
                <a:ext cx="112" cy="61"/>
              </a:xfrm>
              <a:custGeom>
                <a:avLst/>
                <a:gdLst>
                  <a:gd name="T0" fmla="*/ 32 w 321"/>
                  <a:gd name="T1" fmla="*/ 28 h 157"/>
                  <a:gd name="T2" fmla="*/ 25 w 321"/>
                  <a:gd name="T3" fmla="*/ 28 h 157"/>
                  <a:gd name="T4" fmla="*/ 21 w 321"/>
                  <a:gd name="T5" fmla="*/ 37 h 157"/>
                  <a:gd name="T6" fmla="*/ 12 w 321"/>
                  <a:gd name="T7" fmla="*/ 40 h 157"/>
                  <a:gd name="T8" fmla="*/ 0 w 321"/>
                  <a:gd name="T9" fmla="*/ 52 h 157"/>
                  <a:gd name="T10" fmla="*/ 7 w 321"/>
                  <a:gd name="T11" fmla="*/ 61 h 157"/>
                  <a:gd name="T12" fmla="*/ 32 w 321"/>
                  <a:gd name="T13" fmla="*/ 57 h 157"/>
                  <a:gd name="T14" fmla="*/ 36 w 321"/>
                  <a:gd name="T15" fmla="*/ 54 h 157"/>
                  <a:gd name="T16" fmla="*/ 46 w 321"/>
                  <a:gd name="T17" fmla="*/ 44 h 157"/>
                  <a:gd name="T18" fmla="*/ 112 w 321"/>
                  <a:gd name="T19" fmla="*/ 28 h 157"/>
                  <a:gd name="T20" fmla="*/ 100 w 321"/>
                  <a:gd name="T21" fmla="*/ 17 h 157"/>
                  <a:gd name="T22" fmla="*/ 102 w 321"/>
                  <a:gd name="T23" fmla="*/ 7 h 157"/>
                  <a:gd name="T24" fmla="*/ 92 w 321"/>
                  <a:gd name="T25" fmla="*/ 0 h 157"/>
                  <a:gd name="T26" fmla="*/ 58 w 321"/>
                  <a:gd name="T27" fmla="*/ 6 h 157"/>
                  <a:gd name="T28" fmla="*/ 36 w 321"/>
                  <a:gd name="T29" fmla="*/ 20 h 157"/>
                  <a:gd name="T30" fmla="*/ 32 w 321"/>
                  <a:gd name="T31" fmla="*/ 28 h 1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1"/>
                  <a:gd name="T49" fmla="*/ 0 h 157"/>
                  <a:gd name="T50" fmla="*/ 321 w 321"/>
                  <a:gd name="T51" fmla="*/ 157 h 15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1" h="157">
                    <a:moveTo>
                      <a:pt x="92" y="72"/>
                    </a:moveTo>
                    <a:lnTo>
                      <a:pt x="73" y="72"/>
                    </a:lnTo>
                    <a:lnTo>
                      <a:pt x="59" y="94"/>
                    </a:lnTo>
                    <a:lnTo>
                      <a:pt x="33" y="102"/>
                    </a:lnTo>
                    <a:lnTo>
                      <a:pt x="0" y="134"/>
                    </a:lnTo>
                    <a:lnTo>
                      <a:pt x="19" y="157"/>
                    </a:lnTo>
                    <a:lnTo>
                      <a:pt x="92" y="146"/>
                    </a:lnTo>
                    <a:lnTo>
                      <a:pt x="102" y="140"/>
                    </a:lnTo>
                    <a:lnTo>
                      <a:pt x="132" y="112"/>
                    </a:lnTo>
                    <a:lnTo>
                      <a:pt x="321" y="72"/>
                    </a:lnTo>
                    <a:lnTo>
                      <a:pt x="288" y="43"/>
                    </a:lnTo>
                    <a:lnTo>
                      <a:pt x="291" y="19"/>
                    </a:lnTo>
                    <a:lnTo>
                      <a:pt x="264" y="0"/>
                    </a:lnTo>
                    <a:lnTo>
                      <a:pt x="167" y="16"/>
                    </a:lnTo>
                    <a:lnTo>
                      <a:pt x="102" y="51"/>
                    </a:lnTo>
                    <a:lnTo>
                      <a:pt x="92" y="7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1373" y="718"/>
                <a:ext cx="493" cy="312"/>
              </a:xfrm>
              <a:custGeom>
                <a:avLst/>
                <a:gdLst>
                  <a:gd name="T0" fmla="*/ 91 w 1408"/>
                  <a:gd name="T1" fmla="*/ 62 h 785"/>
                  <a:gd name="T2" fmla="*/ 76 w 1408"/>
                  <a:gd name="T3" fmla="*/ 60 h 785"/>
                  <a:gd name="T4" fmla="*/ 33 w 1408"/>
                  <a:gd name="T5" fmla="*/ 107 h 785"/>
                  <a:gd name="T6" fmla="*/ 36 w 1408"/>
                  <a:gd name="T7" fmla="*/ 135 h 785"/>
                  <a:gd name="T8" fmla="*/ 58 w 1408"/>
                  <a:gd name="T9" fmla="*/ 177 h 785"/>
                  <a:gd name="T10" fmla="*/ 102 w 1408"/>
                  <a:gd name="T11" fmla="*/ 188 h 785"/>
                  <a:gd name="T12" fmla="*/ 103 w 1408"/>
                  <a:gd name="T13" fmla="*/ 159 h 785"/>
                  <a:gd name="T14" fmla="*/ 112 w 1408"/>
                  <a:gd name="T15" fmla="*/ 144 h 785"/>
                  <a:gd name="T16" fmla="*/ 135 w 1408"/>
                  <a:gd name="T17" fmla="*/ 163 h 785"/>
                  <a:gd name="T18" fmla="*/ 135 w 1408"/>
                  <a:gd name="T19" fmla="*/ 177 h 785"/>
                  <a:gd name="T20" fmla="*/ 111 w 1408"/>
                  <a:gd name="T21" fmla="*/ 197 h 785"/>
                  <a:gd name="T22" fmla="*/ 84 w 1408"/>
                  <a:gd name="T23" fmla="*/ 228 h 785"/>
                  <a:gd name="T24" fmla="*/ 61 w 1408"/>
                  <a:gd name="T25" fmla="*/ 240 h 785"/>
                  <a:gd name="T26" fmla="*/ 41 w 1408"/>
                  <a:gd name="T27" fmla="*/ 231 h 785"/>
                  <a:gd name="T28" fmla="*/ 0 w 1408"/>
                  <a:gd name="T29" fmla="*/ 222 h 785"/>
                  <a:gd name="T30" fmla="*/ 21 w 1408"/>
                  <a:gd name="T31" fmla="*/ 237 h 785"/>
                  <a:gd name="T32" fmla="*/ 31 w 1408"/>
                  <a:gd name="T33" fmla="*/ 268 h 785"/>
                  <a:gd name="T34" fmla="*/ 47 w 1408"/>
                  <a:gd name="T35" fmla="*/ 285 h 785"/>
                  <a:gd name="T36" fmla="*/ 110 w 1408"/>
                  <a:gd name="T37" fmla="*/ 302 h 785"/>
                  <a:gd name="T38" fmla="*/ 193 w 1408"/>
                  <a:gd name="T39" fmla="*/ 309 h 785"/>
                  <a:gd name="T40" fmla="*/ 190 w 1408"/>
                  <a:gd name="T41" fmla="*/ 288 h 785"/>
                  <a:gd name="T42" fmla="*/ 145 w 1408"/>
                  <a:gd name="T43" fmla="*/ 284 h 785"/>
                  <a:gd name="T44" fmla="*/ 121 w 1408"/>
                  <a:gd name="T45" fmla="*/ 277 h 785"/>
                  <a:gd name="T46" fmla="*/ 155 w 1408"/>
                  <a:gd name="T47" fmla="*/ 275 h 785"/>
                  <a:gd name="T48" fmla="*/ 196 w 1408"/>
                  <a:gd name="T49" fmla="*/ 281 h 785"/>
                  <a:gd name="T50" fmla="*/ 208 w 1408"/>
                  <a:gd name="T51" fmla="*/ 265 h 785"/>
                  <a:gd name="T52" fmla="*/ 205 w 1408"/>
                  <a:gd name="T53" fmla="*/ 249 h 785"/>
                  <a:gd name="T54" fmla="*/ 245 w 1408"/>
                  <a:gd name="T55" fmla="*/ 247 h 785"/>
                  <a:gd name="T56" fmla="*/ 250 w 1408"/>
                  <a:gd name="T57" fmla="*/ 231 h 785"/>
                  <a:gd name="T58" fmla="*/ 236 w 1408"/>
                  <a:gd name="T59" fmla="*/ 217 h 785"/>
                  <a:gd name="T60" fmla="*/ 264 w 1408"/>
                  <a:gd name="T61" fmla="*/ 205 h 785"/>
                  <a:gd name="T62" fmla="*/ 293 w 1408"/>
                  <a:gd name="T63" fmla="*/ 183 h 785"/>
                  <a:gd name="T64" fmla="*/ 309 w 1408"/>
                  <a:gd name="T65" fmla="*/ 141 h 785"/>
                  <a:gd name="T66" fmla="*/ 366 w 1408"/>
                  <a:gd name="T67" fmla="*/ 120 h 785"/>
                  <a:gd name="T68" fmla="*/ 408 w 1408"/>
                  <a:gd name="T69" fmla="*/ 91 h 785"/>
                  <a:gd name="T70" fmla="*/ 444 w 1408"/>
                  <a:gd name="T71" fmla="*/ 47 h 785"/>
                  <a:gd name="T72" fmla="*/ 491 w 1408"/>
                  <a:gd name="T73" fmla="*/ 37 h 785"/>
                  <a:gd name="T74" fmla="*/ 487 w 1408"/>
                  <a:gd name="T75" fmla="*/ 19 h 785"/>
                  <a:gd name="T76" fmla="*/ 422 w 1408"/>
                  <a:gd name="T77" fmla="*/ 10 h 785"/>
                  <a:gd name="T78" fmla="*/ 358 w 1408"/>
                  <a:gd name="T79" fmla="*/ 0 h 785"/>
                  <a:gd name="T80" fmla="*/ 333 w 1408"/>
                  <a:gd name="T81" fmla="*/ 10 h 785"/>
                  <a:gd name="T82" fmla="*/ 297 w 1408"/>
                  <a:gd name="T83" fmla="*/ 17 h 785"/>
                  <a:gd name="T84" fmla="*/ 254 w 1408"/>
                  <a:gd name="T85" fmla="*/ 10 h 785"/>
                  <a:gd name="T86" fmla="*/ 215 w 1408"/>
                  <a:gd name="T87" fmla="*/ 19 h 785"/>
                  <a:gd name="T88" fmla="*/ 173 w 1408"/>
                  <a:gd name="T89" fmla="*/ 19 h 785"/>
                  <a:gd name="T90" fmla="*/ 111 w 1408"/>
                  <a:gd name="T91" fmla="*/ 35 h 785"/>
                  <a:gd name="T92" fmla="*/ 113 w 1408"/>
                  <a:gd name="T93" fmla="*/ 70 h 785"/>
                  <a:gd name="T94" fmla="*/ 133 w 1408"/>
                  <a:gd name="T95" fmla="*/ 93 h 785"/>
                  <a:gd name="T96" fmla="*/ 181 w 1408"/>
                  <a:gd name="T97" fmla="*/ 111 h 785"/>
                  <a:gd name="T98" fmla="*/ 155 w 1408"/>
                  <a:gd name="T99" fmla="*/ 103 h 785"/>
                  <a:gd name="T100" fmla="*/ 105 w 1408"/>
                  <a:gd name="T101" fmla="*/ 84 h 78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08"/>
                  <a:gd name="T154" fmla="*/ 0 h 785"/>
                  <a:gd name="T155" fmla="*/ 1408 w 1408"/>
                  <a:gd name="T156" fmla="*/ 785 h 78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08" h="785">
                    <a:moveTo>
                      <a:pt x="301" y="212"/>
                    </a:moveTo>
                    <a:lnTo>
                      <a:pt x="260" y="155"/>
                    </a:lnTo>
                    <a:lnTo>
                      <a:pt x="251" y="155"/>
                    </a:lnTo>
                    <a:lnTo>
                      <a:pt x="216" y="151"/>
                    </a:lnTo>
                    <a:lnTo>
                      <a:pt x="154" y="197"/>
                    </a:lnTo>
                    <a:lnTo>
                      <a:pt x="94" y="270"/>
                    </a:lnTo>
                    <a:lnTo>
                      <a:pt x="89" y="312"/>
                    </a:lnTo>
                    <a:lnTo>
                      <a:pt x="102" y="339"/>
                    </a:lnTo>
                    <a:lnTo>
                      <a:pt x="139" y="378"/>
                    </a:lnTo>
                    <a:lnTo>
                      <a:pt x="166" y="445"/>
                    </a:lnTo>
                    <a:lnTo>
                      <a:pt x="210" y="481"/>
                    </a:lnTo>
                    <a:lnTo>
                      <a:pt x="291" y="473"/>
                    </a:lnTo>
                    <a:lnTo>
                      <a:pt x="314" y="426"/>
                    </a:lnTo>
                    <a:lnTo>
                      <a:pt x="293" y="400"/>
                    </a:lnTo>
                    <a:lnTo>
                      <a:pt x="293" y="378"/>
                    </a:lnTo>
                    <a:lnTo>
                      <a:pt x="320" y="362"/>
                    </a:lnTo>
                    <a:lnTo>
                      <a:pt x="353" y="392"/>
                    </a:lnTo>
                    <a:lnTo>
                      <a:pt x="386" y="410"/>
                    </a:lnTo>
                    <a:lnTo>
                      <a:pt x="399" y="431"/>
                    </a:lnTo>
                    <a:lnTo>
                      <a:pt x="386" y="445"/>
                    </a:lnTo>
                    <a:lnTo>
                      <a:pt x="345" y="449"/>
                    </a:lnTo>
                    <a:lnTo>
                      <a:pt x="318" y="495"/>
                    </a:lnTo>
                    <a:lnTo>
                      <a:pt x="293" y="582"/>
                    </a:lnTo>
                    <a:lnTo>
                      <a:pt x="241" y="573"/>
                    </a:lnTo>
                    <a:lnTo>
                      <a:pt x="193" y="587"/>
                    </a:lnTo>
                    <a:lnTo>
                      <a:pt x="174" y="605"/>
                    </a:lnTo>
                    <a:lnTo>
                      <a:pt x="149" y="579"/>
                    </a:lnTo>
                    <a:lnTo>
                      <a:pt x="116" y="581"/>
                    </a:lnTo>
                    <a:lnTo>
                      <a:pt x="85" y="573"/>
                    </a:lnTo>
                    <a:lnTo>
                      <a:pt x="0" y="558"/>
                    </a:lnTo>
                    <a:lnTo>
                      <a:pt x="9" y="581"/>
                    </a:lnTo>
                    <a:lnTo>
                      <a:pt x="61" y="597"/>
                    </a:lnTo>
                    <a:lnTo>
                      <a:pt x="119" y="644"/>
                    </a:lnTo>
                    <a:lnTo>
                      <a:pt x="89" y="674"/>
                    </a:lnTo>
                    <a:lnTo>
                      <a:pt x="94" y="690"/>
                    </a:lnTo>
                    <a:lnTo>
                      <a:pt x="133" y="718"/>
                    </a:lnTo>
                    <a:lnTo>
                      <a:pt x="251" y="753"/>
                    </a:lnTo>
                    <a:lnTo>
                      <a:pt x="314" y="759"/>
                    </a:lnTo>
                    <a:lnTo>
                      <a:pt x="449" y="785"/>
                    </a:lnTo>
                    <a:lnTo>
                      <a:pt x="551" y="777"/>
                    </a:lnTo>
                    <a:lnTo>
                      <a:pt x="571" y="745"/>
                    </a:lnTo>
                    <a:lnTo>
                      <a:pt x="543" y="724"/>
                    </a:lnTo>
                    <a:lnTo>
                      <a:pt x="480" y="719"/>
                    </a:lnTo>
                    <a:lnTo>
                      <a:pt x="413" y="714"/>
                    </a:lnTo>
                    <a:lnTo>
                      <a:pt x="364" y="698"/>
                    </a:lnTo>
                    <a:lnTo>
                      <a:pt x="345" y="698"/>
                    </a:lnTo>
                    <a:lnTo>
                      <a:pt x="381" y="678"/>
                    </a:lnTo>
                    <a:lnTo>
                      <a:pt x="444" y="692"/>
                    </a:lnTo>
                    <a:lnTo>
                      <a:pt x="472" y="684"/>
                    </a:lnTo>
                    <a:lnTo>
                      <a:pt x="560" y="708"/>
                    </a:lnTo>
                    <a:lnTo>
                      <a:pt x="632" y="698"/>
                    </a:lnTo>
                    <a:lnTo>
                      <a:pt x="593" y="666"/>
                    </a:lnTo>
                    <a:lnTo>
                      <a:pt x="571" y="644"/>
                    </a:lnTo>
                    <a:lnTo>
                      <a:pt x="585" y="626"/>
                    </a:lnTo>
                    <a:lnTo>
                      <a:pt x="656" y="610"/>
                    </a:lnTo>
                    <a:lnTo>
                      <a:pt x="701" y="621"/>
                    </a:lnTo>
                    <a:lnTo>
                      <a:pt x="715" y="613"/>
                    </a:lnTo>
                    <a:lnTo>
                      <a:pt x="715" y="581"/>
                    </a:lnTo>
                    <a:lnTo>
                      <a:pt x="705" y="568"/>
                    </a:lnTo>
                    <a:lnTo>
                      <a:pt x="675" y="547"/>
                    </a:lnTo>
                    <a:lnTo>
                      <a:pt x="698" y="524"/>
                    </a:lnTo>
                    <a:lnTo>
                      <a:pt x="755" y="515"/>
                    </a:lnTo>
                    <a:lnTo>
                      <a:pt x="777" y="505"/>
                    </a:lnTo>
                    <a:lnTo>
                      <a:pt x="838" y="460"/>
                    </a:lnTo>
                    <a:lnTo>
                      <a:pt x="879" y="392"/>
                    </a:lnTo>
                    <a:lnTo>
                      <a:pt x="882" y="355"/>
                    </a:lnTo>
                    <a:lnTo>
                      <a:pt x="952" y="324"/>
                    </a:lnTo>
                    <a:lnTo>
                      <a:pt x="1044" y="302"/>
                    </a:lnTo>
                    <a:lnTo>
                      <a:pt x="1106" y="259"/>
                    </a:lnTo>
                    <a:lnTo>
                      <a:pt x="1166" y="228"/>
                    </a:lnTo>
                    <a:lnTo>
                      <a:pt x="1301" y="138"/>
                    </a:lnTo>
                    <a:lnTo>
                      <a:pt x="1268" y="119"/>
                    </a:lnTo>
                    <a:lnTo>
                      <a:pt x="1370" y="97"/>
                    </a:lnTo>
                    <a:lnTo>
                      <a:pt x="1403" y="93"/>
                    </a:lnTo>
                    <a:lnTo>
                      <a:pt x="1408" y="64"/>
                    </a:lnTo>
                    <a:lnTo>
                      <a:pt x="1390" y="48"/>
                    </a:lnTo>
                    <a:lnTo>
                      <a:pt x="1268" y="24"/>
                    </a:lnTo>
                    <a:lnTo>
                      <a:pt x="1205" y="24"/>
                    </a:lnTo>
                    <a:lnTo>
                      <a:pt x="1114" y="16"/>
                    </a:lnTo>
                    <a:lnTo>
                      <a:pt x="1023" y="0"/>
                    </a:lnTo>
                    <a:lnTo>
                      <a:pt x="962" y="24"/>
                    </a:lnTo>
                    <a:lnTo>
                      <a:pt x="952" y="24"/>
                    </a:lnTo>
                    <a:lnTo>
                      <a:pt x="891" y="33"/>
                    </a:lnTo>
                    <a:lnTo>
                      <a:pt x="849" y="43"/>
                    </a:lnTo>
                    <a:lnTo>
                      <a:pt x="788" y="48"/>
                    </a:lnTo>
                    <a:lnTo>
                      <a:pt x="726" y="24"/>
                    </a:lnTo>
                    <a:lnTo>
                      <a:pt x="698" y="24"/>
                    </a:lnTo>
                    <a:lnTo>
                      <a:pt x="615" y="48"/>
                    </a:lnTo>
                    <a:lnTo>
                      <a:pt x="555" y="57"/>
                    </a:lnTo>
                    <a:lnTo>
                      <a:pt x="493" y="48"/>
                    </a:lnTo>
                    <a:lnTo>
                      <a:pt x="368" y="67"/>
                    </a:lnTo>
                    <a:lnTo>
                      <a:pt x="318" y="89"/>
                    </a:lnTo>
                    <a:lnTo>
                      <a:pt x="298" y="119"/>
                    </a:lnTo>
                    <a:lnTo>
                      <a:pt x="323" y="175"/>
                    </a:lnTo>
                    <a:lnTo>
                      <a:pt x="376" y="220"/>
                    </a:lnTo>
                    <a:lnTo>
                      <a:pt x="381" y="233"/>
                    </a:lnTo>
                    <a:lnTo>
                      <a:pt x="499" y="259"/>
                    </a:lnTo>
                    <a:lnTo>
                      <a:pt x="518" y="280"/>
                    </a:lnTo>
                    <a:lnTo>
                      <a:pt x="496" y="299"/>
                    </a:lnTo>
                    <a:lnTo>
                      <a:pt x="444" y="260"/>
                    </a:lnTo>
                    <a:lnTo>
                      <a:pt x="364" y="252"/>
                    </a:lnTo>
                    <a:lnTo>
                      <a:pt x="301" y="21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1695" y="678"/>
                <a:ext cx="797" cy="800"/>
              </a:xfrm>
              <a:custGeom>
                <a:avLst/>
                <a:gdLst>
                  <a:gd name="T0" fmla="*/ 15 w 2279"/>
                  <a:gd name="T1" fmla="*/ 215 h 2011"/>
                  <a:gd name="T2" fmla="*/ 98 w 2279"/>
                  <a:gd name="T3" fmla="*/ 190 h 2011"/>
                  <a:gd name="T4" fmla="*/ 90 w 2279"/>
                  <a:gd name="T5" fmla="*/ 156 h 2011"/>
                  <a:gd name="T6" fmla="*/ 124 w 2279"/>
                  <a:gd name="T7" fmla="*/ 134 h 2011"/>
                  <a:gd name="T8" fmla="*/ 182 w 2279"/>
                  <a:gd name="T9" fmla="*/ 96 h 2011"/>
                  <a:gd name="T10" fmla="*/ 256 w 2279"/>
                  <a:gd name="T11" fmla="*/ 104 h 2011"/>
                  <a:gd name="T12" fmla="*/ 336 w 2279"/>
                  <a:gd name="T13" fmla="*/ 77 h 2011"/>
                  <a:gd name="T14" fmla="*/ 393 w 2279"/>
                  <a:gd name="T15" fmla="*/ 80 h 2011"/>
                  <a:gd name="T16" fmla="*/ 350 w 2279"/>
                  <a:gd name="T17" fmla="*/ 45 h 2011"/>
                  <a:gd name="T18" fmla="*/ 372 w 2279"/>
                  <a:gd name="T19" fmla="*/ 29 h 2011"/>
                  <a:gd name="T20" fmla="*/ 488 w 2279"/>
                  <a:gd name="T21" fmla="*/ 4 h 2011"/>
                  <a:gd name="T22" fmla="*/ 539 w 2279"/>
                  <a:gd name="T23" fmla="*/ 8 h 2011"/>
                  <a:gd name="T24" fmla="*/ 570 w 2279"/>
                  <a:gd name="T25" fmla="*/ 13 h 2011"/>
                  <a:gd name="T26" fmla="*/ 705 w 2279"/>
                  <a:gd name="T27" fmla="*/ 19 h 2011"/>
                  <a:gd name="T28" fmla="*/ 715 w 2279"/>
                  <a:gd name="T29" fmla="*/ 47 h 2011"/>
                  <a:gd name="T30" fmla="*/ 670 w 2279"/>
                  <a:gd name="T31" fmla="*/ 55 h 2011"/>
                  <a:gd name="T32" fmla="*/ 585 w 2279"/>
                  <a:gd name="T33" fmla="*/ 57 h 2011"/>
                  <a:gd name="T34" fmla="*/ 540 w 2279"/>
                  <a:gd name="T35" fmla="*/ 83 h 2011"/>
                  <a:gd name="T36" fmla="*/ 578 w 2279"/>
                  <a:gd name="T37" fmla="*/ 84 h 2011"/>
                  <a:gd name="T38" fmla="*/ 627 w 2279"/>
                  <a:gd name="T39" fmla="*/ 96 h 2011"/>
                  <a:gd name="T40" fmla="*/ 647 w 2279"/>
                  <a:gd name="T41" fmla="*/ 93 h 2011"/>
                  <a:gd name="T42" fmla="*/ 657 w 2279"/>
                  <a:gd name="T43" fmla="*/ 122 h 2011"/>
                  <a:gd name="T44" fmla="*/ 696 w 2279"/>
                  <a:gd name="T45" fmla="*/ 87 h 2011"/>
                  <a:gd name="T46" fmla="*/ 765 w 2279"/>
                  <a:gd name="T47" fmla="*/ 104 h 2011"/>
                  <a:gd name="T48" fmla="*/ 792 w 2279"/>
                  <a:gd name="T49" fmla="*/ 126 h 2011"/>
                  <a:gd name="T50" fmla="*/ 716 w 2279"/>
                  <a:gd name="T51" fmla="*/ 181 h 2011"/>
                  <a:gd name="T52" fmla="*/ 710 w 2279"/>
                  <a:gd name="T53" fmla="*/ 199 h 2011"/>
                  <a:gd name="T54" fmla="*/ 665 w 2279"/>
                  <a:gd name="T55" fmla="*/ 233 h 2011"/>
                  <a:gd name="T56" fmla="*/ 692 w 2279"/>
                  <a:gd name="T57" fmla="*/ 228 h 2011"/>
                  <a:gd name="T58" fmla="*/ 729 w 2279"/>
                  <a:gd name="T59" fmla="*/ 220 h 2011"/>
                  <a:gd name="T60" fmla="*/ 685 w 2279"/>
                  <a:gd name="T61" fmla="*/ 271 h 2011"/>
                  <a:gd name="T62" fmla="*/ 675 w 2279"/>
                  <a:gd name="T63" fmla="*/ 361 h 2011"/>
                  <a:gd name="T64" fmla="*/ 630 w 2279"/>
                  <a:gd name="T65" fmla="*/ 390 h 2011"/>
                  <a:gd name="T66" fmla="*/ 622 w 2279"/>
                  <a:gd name="T67" fmla="*/ 442 h 2011"/>
                  <a:gd name="T68" fmla="*/ 626 w 2279"/>
                  <a:gd name="T69" fmla="*/ 478 h 2011"/>
                  <a:gd name="T70" fmla="*/ 604 w 2279"/>
                  <a:gd name="T71" fmla="*/ 450 h 2011"/>
                  <a:gd name="T72" fmla="*/ 572 w 2279"/>
                  <a:gd name="T73" fmla="*/ 454 h 2011"/>
                  <a:gd name="T74" fmla="*/ 615 w 2279"/>
                  <a:gd name="T75" fmla="*/ 488 h 2011"/>
                  <a:gd name="T76" fmla="*/ 539 w 2279"/>
                  <a:gd name="T77" fmla="*/ 529 h 2011"/>
                  <a:gd name="T78" fmla="*/ 468 w 2279"/>
                  <a:gd name="T79" fmla="*/ 596 h 2011"/>
                  <a:gd name="T80" fmla="*/ 404 w 2279"/>
                  <a:gd name="T81" fmla="*/ 626 h 2011"/>
                  <a:gd name="T82" fmla="*/ 368 w 2279"/>
                  <a:gd name="T83" fmla="*/ 681 h 2011"/>
                  <a:gd name="T84" fmla="*/ 347 w 2279"/>
                  <a:gd name="T85" fmla="*/ 727 h 2011"/>
                  <a:gd name="T86" fmla="*/ 325 w 2279"/>
                  <a:gd name="T87" fmla="*/ 779 h 2011"/>
                  <a:gd name="T88" fmla="*/ 300 w 2279"/>
                  <a:gd name="T89" fmla="*/ 787 h 2011"/>
                  <a:gd name="T90" fmla="*/ 254 w 2279"/>
                  <a:gd name="T91" fmla="*/ 769 h 2011"/>
                  <a:gd name="T92" fmla="*/ 243 w 2279"/>
                  <a:gd name="T93" fmla="*/ 727 h 2011"/>
                  <a:gd name="T94" fmla="*/ 204 w 2279"/>
                  <a:gd name="T95" fmla="*/ 605 h 2011"/>
                  <a:gd name="T96" fmla="*/ 236 w 2279"/>
                  <a:gd name="T97" fmla="*/ 537 h 2011"/>
                  <a:gd name="T98" fmla="*/ 247 w 2279"/>
                  <a:gd name="T99" fmla="*/ 498 h 2011"/>
                  <a:gd name="T100" fmla="*/ 204 w 2279"/>
                  <a:gd name="T101" fmla="*/ 470 h 2011"/>
                  <a:gd name="T102" fmla="*/ 240 w 2279"/>
                  <a:gd name="T103" fmla="*/ 457 h 2011"/>
                  <a:gd name="T104" fmla="*/ 197 w 2279"/>
                  <a:gd name="T105" fmla="*/ 461 h 2011"/>
                  <a:gd name="T106" fmla="*/ 193 w 2279"/>
                  <a:gd name="T107" fmla="*/ 415 h 2011"/>
                  <a:gd name="T108" fmla="*/ 166 w 2279"/>
                  <a:gd name="T109" fmla="*/ 319 h 2011"/>
                  <a:gd name="T110" fmla="*/ 93 w 2279"/>
                  <a:gd name="T111" fmla="*/ 300 h 2011"/>
                  <a:gd name="T112" fmla="*/ 33 w 2279"/>
                  <a:gd name="T113" fmla="*/ 296 h 2011"/>
                  <a:gd name="T114" fmla="*/ 21 w 2279"/>
                  <a:gd name="T115" fmla="*/ 266 h 2011"/>
                  <a:gd name="T116" fmla="*/ 61 w 2279"/>
                  <a:gd name="T117" fmla="*/ 257 h 2011"/>
                  <a:gd name="T118" fmla="*/ 100 w 2279"/>
                  <a:gd name="T119" fmla="*/ 254 h 2011"/>
                  <a:gd name="T120" fmla="*/ 90 w 2279"/>
                  <a:gd name="T121" fmla="*/ 241 h 2011"/>
                  <a:gd name="T122" fmla="*/ 63 w 2279"/>
                  <a:gd name="T123" fmla="*/ 249 h 2011"/>
                  <a:gd name="T124" fmla="*/ 25 w 2279"/>
                  <a:gd name="T125" fmla="*/ 241 h 201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79"/>
                  <a:gd name="T190" fmla="*/ 0 h 2011"/>
                  <a:gd name="T191" fmla="*/ 2279 w 2279"/>
                  <a:gd name="T192" fmla="*/ 2011 h 201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79" h="2011">
                    <a:moveTo>
                      <a:pt x="0" y="596"/>
                    </a:moveTo>
                    <a:lnTo>
                      <a:pt x="0" y="573"/>
                    </a:lnTo>
                    <a:lnTo>
                      <a:pt x="42" y="540"/>
                    </a:lnTo>
                    <a:lnTo>
                      <a:pt x="137" y="532"/>
                    </a:lnTo>
                    <a:lnTo>
                      <a:pt x="195" y="486"/>
                    </a:lnTo>
                    <a:lnTo>
                      <a:pt x="279" y="478"/>
                    </a:lnTo>
                    <a:lnTo>
                      <a:pt x="317" y="435"/>
                    </a:lnTo>
                    <a:lnTo>
                      <a:pt x="297" y="412"/>
                    </a:lnTo>
                    <a:lnTo>
                      <a:pt x="256" y="391"/>
                    </a:lnTo>
                    <a:lnTo>
                      <a:pt x="266" y="371"/>
                    </a:lnTo>
                    <a:lnTo>
                      <a:pt x="286" y="359"/>
                    </a:lnTo>
                    <a:lnTo>
                      <a:pt x="356" y="337"/>
                    </a:lnTo>
                    <a:lnTo>
                      <a:pt x="432" y="329"/>
                    </a:lnTo>
                    <a:lnTo>
                      <a:pt x="496" y="282"/>
                    </a:lnTo>
                    <a:lnTo>
                      <a:pt x="521" y="242"/>
                    </a:lnTo>
                    <a:lnTo>
                      <a:pt x="725" y="194"/>
                    </a:lnTo>
                    <a:lnTo>
                      <a:pt x="738" y="203"/>
                    </a:lnTo>
                    <a:lnTo>
                      <a:pt x="733" y="261"/>
                    </a:lnTo>
                    <a:lnTo>
                      <a:pt x="860" y="251"/>
                    </a:lnTo>
                    <a:lnTo>
                      <a:pt x="857" y="211"/>
                    </a:lnTo>
                    <a:lnTo>
                      <a:pt x="961" y="194"/>
                    </a:lnTo>
                    <a:lnTo>
                      <a:pt x="976" y="177"/>
                    </a:lnTo>
                    <a:lnTo>
                      <a:pt x="1053" y="251"/>
                    </a:lnTo>
                    <a:lnTo>
                      <a:pt x="1124" y="200"/>
                    </a:lnTo>
                    <a:lnTo>
                      <a:pt x="1115" y="188"/>
                    </a:lnTo>
                    <a:lnTo>
                      <a:pt x="1022" y="134"/>
                    </a:lnTo>
                    <a:lnTo>
                      <a:pt x="1001" y="114"/>
                    </a:lnTo>
                    <a:lnTo>
                      <a:pt x="1000" y="95"/>
                    </a:lnTo>
                    <a:lnTo>
                      <a:pt x="1011" y="82"/>
                    </a:lnTo>
                    <a:lnTo>
                      <a:pt x="1064" y="74"/>
                    </a:lnTo>
                    <a:lnTo>
                      <a:pt x="1115" y="47"/>
                    </a:lnTo>
                    <a:lnTo>
                      <a:pt x="1213" y="39"/>
                    </a:lnTo>
                    <a:lnTo>
                      <a:pt x="1394" y="11"/>
                    </a:lnTo>
                    <a:lnTo>
                      <a:pt x="1444" y="19"/>
                    </a:lnTo>
                    <a:lnTo>
                      <a:pt x="1500" y="15"/>
                    </a:lnTo>
                    <a:lnTo>
                      <a:pt x="1540" y="19"/>
                    </a:lnTo>
                    <a:lnTo>
                      <a:pt x="1639" y="0"/>
                    </a:lnTo>
                    <a:lnTo>
                      <a:pt x="1660" y="15"/>
                    </a:lnTo>
                    <a:lnTo>
                      <a:pt x="1629" y="32"/>
                    </a:lnTo>
                    <a:lnTo>
                      <a:pt x="1885" y="39"/>
                    </a:lnTo>
                    <a:lnTo>
                      <a:pt x="1960" y="32"/>
                    </a:lnTo>
                    <a:lnTo>
                      <a:pt x="2017" y="47"/>
                    </a:lnTo>
                    <a:lnTo>
                      <a:pt x="2001" y="74"/>
                    </a:lnTo>
                    <a:lnTo>
                      <a:pt x="1940" y="110"/>
                    </a:lnTo>
                    <a:lnTo>
                      <a:pt x="2045" y="118"/>
                    </a:lnTo>
                    <a:lnTo>
                      <a:pt x="2028" y="138"/>
                    </a:lnTo>
                    <a:lnTo>
                      <a:pt x="1970" y="148"/>
                    </a:lnTo>
                    <a:lnTo>
                      <a:pt x="1916" y="138"/>
                    </a:lnTo>
                    <a:lnTo>
                      <a:pt x="1858" y="144"/>
                    </a:lnTo>
                    <a:lnTo>
                      <a:pt x="1764" y="132"/>
                    </a:lnTo>
                    <a:lnTo>
                      <a:pt x="1673" y="144"/>
                    </a:lnTo>
                    <a:lnTo>
                      <a:pt x="1565" y="132"/>
                    </a:lnTo>
                    <a:lnTo>
                      <a:pt x="1598" y="188"/>
                    </a:lnTo>
                    <a:lnTo>
                      <a:pt x="1544" y="208"/>
                    </a:lnTo>
                    <a:lnTo>
                      <a:pt x="1505" y="235"/>
                    </a:lnTo>
                    <a:lnTo>
                      <a:pt x="1552" y="240"/>
                    </a:lnTo>
                    <a:lnTo>
                      <a:pt x="1653" y="211"/>
                    </a:lnTo>
                    <a:lnTo>
                      <a:pt x="1664" y="219"/>
                    </a:lnTo>
                    <a:lnTo>
                      <a:pt x="1704" y="211"/>
                    </a:lnTo>
                    <a:lnTo>
                      <a:pt x="1793" y="242"/>
                    </a:lnTo>
                    <a:lnTo>
                      <a:pt x="1818" y="219"/>
                    </a:lnTo>
                    <a:lnTo>
                      <a:pt x="1839" y="219"/>
                    </a:lnTo>
                    <a:lnTo>
                      <a:pt x="1849" y="234"/>
                    </a:lnTo>
                    <a:lnTo>
                      <a:pt x="1849" y="291"/>
                    </a:lnTo>
                    <a:lnTo>
                      <a:pt x="1857" y="307"/>
                    </a:lnTo>
                    <a:lnTo>
                      <a:pt x="1879" y="307"/>
                    </a:lnTo>
                    <a:lnTo>
                      <a:pt x="1901" y="283"/>
                    </a:lnTo>
                    <a:lnTo>
                      <a:pt x="1954" y="227"/>
                    </a:lnTo>
                    <a:lnTo>
                      <a:pt x="1991" y="219"/>
                    </a:lnTo>
                    <a:lnTo>
                      <a:pt x="2014" y="240"/>
                    </a:lnTo>
                    <a:lnTo>
                      <a:pt x="2072" y="251"/>
                    </a:lnTo>
                    <a:lnTo>
                      <a:pt x="2188" y="261"/>
                    </a:lnTo>
                    <a:lnTo>
                      <a:pt x="2268" y="269"/>
                    </a:lnTo>
                    <a:lnTo>
                      <a:pt x="2279" y="307"/>
                    </a:lnTo>
                    <a:lnTo>
                      <a:pt x="2266" y="317"/>
                    </a:lnTo>
                    <a:lnTo>
                      <a:pt x="2205" y="337"/>
                    </a:lnTo>
                    <a:lnTo>
                      <a:pt x="2111" y="398"/>
                    </a:lnTo>
                    <a:lnTo>
                      <a:pt x="2048" y="456"/>
                    </a:lnTo>
                    <a:lnTo>
                      <a:pt x="2106" y="478"/>
                    </a:lnTo>
                    <a:lnTo>
                      <a:pt x="2072" y="486"/>
                    </a:lnTo>
                    <a:lnTo>
                      <a:pt x="2031" y="501"/>
                    </a:lnTo>
                    <a:lnTo>
                      <a:pt x="1949" y="532"/>
                    </a:lnTo>
                    <a:lnTo>
                      <a:pt x="1908" y="562"/>
                    </a:lnTo>
                    <a:lnTo>
                      <a:pt x="1901" y="586"/>
                    </a:lnTo>
                    <a:lnTo>
                      <a:pt x="1908" y="596"/>
                    </a:lnTo>
                    <a:lnTo>
                      <a:pt x="1918" y="596"/>
                    </a:lnTo>
                    <a:lnTo>
                      <a:pt x="1979" y="573"/>
                    </a:lnTo>
                    <a:lnTo>
                      <a:pt x="2053" y="540"/>
                    </a:lnTo>
                    <a:lnTo>
                      <a:pt x="2084" y="540"/>
                    </a:lnTo>
                    <a:lnTo>
                      <a:pt x="2084" y="552"/>
                    </a:lnTo>
                    <a:lnTo>
                      <a:pt x="2072" y="562"/>
                    </a:lnTo>
                    <a:lnTo>
                      <a:pt x="2001" y="615"/>
                    </a:lnTo>
                    <a:lnTo>
                      <a:pt x="1959" y="681"/>
                    </a:lnTo>
                    <a:lnTo>
                      <a:pt x="1908" y="723"/>
                    </a:lnTo>
                    <a:lnTo>
                      <a:pt x="1929" y="789"/>
                    </a:lnTo>
                    <a:lnTo>
                      <a:pt x="1929" y="908"/>
                    </a:lnTo>
                    <a:lnTo>
                      <a:pt x="1916" y="937"/>
                    </a:lnTo>
                    <a:lnTo>
                      <a:pt x="1883" y="971"/>
                    </a:lnTo>
                    <a:lnTo>
                      <a:pt x="1802" y="981"/>
                    </a:lnTo>
                    <a:lnTo>
                      <a:pt x="1755" y="1010"/>
                    </a:lnTo>
                    <a:lnTo>
                      <a:pt x="1755" y="1019"/>
                    </a:lnTo>
                    <a:lnTo>
                      <a:pt x="1780" y="1111"/>
                    </a:lnTo>
                    <a:lnTo>
                      <a:pt x="1830" y="1121"/>
                    </a:lnTo>
                    <a:lnTo>
                      <a:pt x="1833" y="1147"/>
                    </a:lnTo>
                    <a:lnTo>
                      <a:pt x="1789" y="1202"/>
                    </a:lnTo>
                    <a:lnTo>
                      <a:pt x="1762" y="1187"/>
                    </a:lnTo>
                    <a:lnTo>
                      <a:pt x="1755" y="1138"/>
                    </a:lnTo>
                    <a:lnTo>
                      <a:pt x="1728" y="1132"/>
                    </a:lnTo>
                    <a:lnTo>
                      <a:pt x="1737" y="1187"/>
                    </a:lnTo>
                    <a:lnTo>
                      <a:pt x="1714" y="1195"/>
                    </a:lnTo>
                    <a:lnTo>
                      <a:pt x="1635" y="1142"/>
                    </a:lnTo>
                    <a:lnTo>
                      <a:pt x="1626" y="1160"/>
                    </a:lnTo>
                    <a:lnTo>
                      <a:pt x="1664" y="1195"/>
                    </a:lnTo>
                    <a:lnTo>
                      <a:pt x="1758" y="1227"/>
                    </a:lnTo>
                    <a:lnTo>
                      <a:pt x="1737" y="1240"/>
                    </a:lnTo>
                    <a:lnTo>
                      <a:pt x="1604" y="1285"/>
                    </a:lnTo>
                    <a:lnTo>
                      <a:pt x="1540" y="1329"/>
                    </a:lnTo>
                    <a:lnTo>
                      <a:pt x="1398" y="1456"/>
                    </a:lnTo>
                    <a:lnTo>
                      <a:pt x="1356" y="1498"/>
                    </a:lnTo>
                    <a:lnTo>
                      <a:pt x="1339" y="1498"/>
                    </a:lnTo>
                    <a:lnTo>
                      <a:pt x="1279" y="1541"/>
                    </a:lnTo>
                    <a:lnTo>
                      <a:pt x="1215" y="1564"/>
                    </a:lnTo>
                    <a:lnTo>
                      <a:pt x="1154" y="1574"/>
                    </a:lnTo>
                    <a:lnTo>
                      <a:pt x="1084" y="1639"/>
                    </a:lnTo>
                    <a:lnTo>
                      <a:pt x="1072" y="1659"/>
                    </a:lnTo>
                    <a:lnTo>
                      <a:pt x="1053" y="1713"/>
                    </a:lnTo>
                    <a:lnTo>
                      <a:pt x="1061" y="1735"/>
                    </a:lnTo>
                    <a:lnTo>
                      <a:pt x="1042" y="1744"/>
                    </a:lnTo>
                    <a:lnTo>
                      <a:pt x="992" y="1828"/>
                    </a:lnTo>
                    <a:lnTo>
                      <a:pt x="982" y="1913"/>
                    </a:lnTo>
                    <a:lnTo>
                      <a:pt x="961" y="1934"/>
                    </a:lnTo>
                    <a:lnTo>
                      <a:pt x="930" y="1958"/>
                    </a:lnTo>
                    <a:lnTo>
                      <a:pt x="901" y="2011"/>
                    </a:lnTo>
                    <a:lnTo>
                      <a:pt x="868" y="2000"/>
                    </a:lnTo>
                    <a:lnTo>
                      <a:pt x="859" y="1979"/>
                    </a:lnTo>
                    <a:lnTo>
                      <a:pt x="797" y="1926"/>
                    </a:lnTo>
                    <a:lnTo>
                      <a:pt x="788" y="1926"/>
                    </a:lnTo>
                    <a:lnTo>
                      <a:pt x="725" y="1934"/>
                    </a:lnTo>
                    <a:lnTo>
                      <a:pt x="705" y="1934"/>
                    </a:lnTo>
                    <a:lnTo>
                      <a:pt x="695" y="1926"/>
                    </a:lnTo>
                    <a:lnTo>
                      <a:pt x="695" y="1828"/>
                    </a:lnTo>
                    <a:lnTo>
                      <a:pt x="655" y="1701"/>
                    </a:lnTo>
                    <a:lnTo>
                      <a:pt x="625" y="1639"/>
                    </a:lnTo>
                    <a:lnTo>
                      <a:pt x="584" y="1520"/>
                    </a:lnTo>
                    <a:lnTo>
                      <a:pt x="584" y="1456"/>
                    </a:lnTo>
                    <a:lnTo>
                      <a:pt x="614" y="1393"/>
                    </a:lnTo>
                    <a:lnTo>
                      <a:pt x="674" y="1351"/>
                    </a:lnTo>
                    <a:lnTo>
                      <a:pt x="705" y="1319"/>
                    </a:lnTo>
                    <a:lnTo>
                      <a:pt x="720" y="1282"/>
                    </a:lnTo>
                    <a:lnTo>
                      <a:pt x="705" y="1253"/>
                    </a:lnTo>
                    <a:lnTo>
                      <a:pt x="636" y="1234"/>
                    </a:lnTo>
                    <a:lnTo>
                      <a:pt x="584" y="1200"/>
                    </a:lnTo>
                    <a:lnTo>
                      <a:pt x="584" y="1182"/>
                    </a:lnTo>
                    <a:lnTo>
                      <a:pt x="681" y="1190"/>
                    </a:lnTo>
                    <a:lnTo>
                      <a:pt x="705" y="1168"/>
                    </a:lnTo>
                    <a:lnTo>
                      <a:pt x="686" y="1150"/>
                    </a:lnTo>
                    <a:lnTo>
                      <a:pt x="645" y="1116"/>
                    </a:lnTo>
                    <a:lnTo>
                      <a:pt x="584" y="1158"/>
                    </a:lnTo>
                    <a:lnTo>
                      <a:pt x="562" y="1158"/>
                    </a:lnTo>
                    <a:lnTo>
                      <a:pt x="543" y="1126"/>
                    </a:lnTo>
                    <a:lnTo>
                      <a:pt x="543" y="1116"/>
                    </a:lnTo>
                    <a:lnTo>
                      <a:pt x="553" y="1043"/>
                    </a:lnTo>
                    <a:lnTo>
                      <a:pt x="573" y="977"/>
                    </a:lnTo>
                    <a:lnTo>
                      <a:pt x="553" y="902"/>
                    </a:lnTo>
                    <a:lnTo>
                      <a:pt x="474" y="802"/>
                    </a:lnTo>
                    <a:lnTo>
                      <a:pt x="400" y="789"/>
                    </a:lnTo>
                    <a:lnTo>
                      <a:pt x="335" y="767"/>
                    </a:lnTo>
                    <a:lnTo>
                      <a:pt x="266" y="755"/>
                    </a:lnTo>
                    <a:lnTo>
                      <a:pt x="187" y="767"/>
                    </a:lnTo>
                    <a:lnTo>
                      <a:pt x="104" y="755"/>
                    </a:lnTo>
                    <a:lnTo>
                      <a:pt x="93" y="744"/>
                    </a:lnTo>
                    <a:lnTo>
                      <a:pt x="85" y="723"/>
                    </a:lnTo>
                    <a:lnTo>
                      <a:pt x="42" y="691"/>
                    </a:lnTo>
                    <a:lnTo>
                      <a:pt x="61" y="669"/>
                    </a:lnTo>
                    <a:lnTo>
                      <a:pt x="93" y="657"/>
                    </a:lnTo>
                    <a:lnTo>
                      <a:pt x="152" y="654"/>
                    </a:lnTo>
                    <a:lnTo>
                      <a:pt x="175" y="647"/>
                    </a:lnTo>
                    <a:lnTo>
                      <a:pt x="220" y="657"/>
                    </a:lnTo>
                    <a:lnTo>
                      <a:pt x="279" y="647"/>
                    </a:lnTo>
                    <a:lnTo>
                      <a:pt x="286" y="639"/>
                    </a:lnTo>
                    <a:lnTo>
                      <a:pt x="286" y="625"/>
                    </a:lnTo>
                    <a:lnTo>
                      <a:pt x="279" y="615"/>
                    </a:lnTo>
                    <a:lnTo>
                      <a:pt x="256" y="606"/>
                    </a:lnTo>
                    <a:lnTo>
                      <a:pt x="228" y="606"/>
                    </a:lnTo>
                    <a:lnTo>
                      <a:pt x="204" y="615"/>
                    </a:lnTo>
                    <a:lnTo>
                      <a:pt x="179" y="625"/>
                    </a:lnTo>
                    <a:lnTo>
                      <a:pt x="167" y="630"/>
                    </a:lnTo>
                    <a:lnTo>
                      <a:pt x="137" y="639"/>
                    </a:lnTo>
                    <a:lnTo>
                      <a:pt x="71" y="606"/>
                    </a:lnTo>
                    <a:lnTo>
                      <a:pt x="11" y="606"/>
                    </a:lnTo>
                    <a:lnTo>
                      <a:pt x="0" y="596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1354" y="996"/>
                <a:ext cx="45" cy="24"/>
              </a:xfrm>
              <a:custGeom>
                <a:avLst/>
                <a:gdLst>
                  <a:gd name="T0" fmla="*/ 43 w 128"/>
                  <a:gd name="T1" fmla="*/ 24 h 61"/>
                  <a:gd name="T2" fmla="*/ 28 w 128"/>
                  <a:gd name="T3" fmla="*/ 24 h 61"/>
                  <a:gd name="T4" fmla="*/ 11 w 128"/>
                  <a:gd name="T5" fmla="*/ 18 h 61"/>
                  <a:gd name="T6" fmla="*/ 0 w 128"/>
                  <a:gd name="T7" fmla="*/ 18 h 61"/>
                  <a:gd name="T8" fmla="*/ 7 w 128"/>
                  <a:gd name="T9" fmla="*/ 2 h 61"/>
                  <a:gd name="T10" fmla="*/ 19 w 128"/>
                  <a:gd name="T11" fmla="*/ 0 h 61"/>
                  <a:gd name="T12" fmla="*/ 36 w 128"/>
                  <a:gd name="T13" fmla="*/ 0 h 61"/>
                  <a:gd name="T14" fmla="*/ 43 w 128"/>
                  <a:gd name="T15" fmla="*/ 8 h 61"/>
                  <a:gd name="T16" fmla="*/ 45 w 128"/>
                  <a:gd name="T17" fmla="*/ 15 h 61"/>
                  <a:gd name="T18" fmla="*/ 43 w 128"/>
                  <a:gd name="T19" fmla="*/ 24 h 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"/>
                  <a:gd name="T31" fmla="*/ 0 h 61"/>
                  <a:gd name="T32" fmla="*/ 128 w 128"/>
                  <a:gd name="T33" fmla="*/ 61 h 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" h="61">
                    <a:moveTo>
                      <a:pt x="123" y="61"/>
                    </a:moveTo>
                    <a:lnTo>
                      <a:pt x="79" y="61"/>
                    </a:lnTo>
                    <a:lnTo>
                      <a:pt x="30" y="47"/>
                    </a:lnTo>
                    <a:lnTo>
                      <a:pt x="0" y="47"/>
                    </a:lnTo>
                    <a:lnTo>
                      <a:pt x="20" y="4"/>
                    </a:lnTo>
                    <a:lnTo>
                      <a:pt x="53" y="0"/>
                    </a:lnTo>
                    <a:lnTo>
                      <a:pt x="103" y="0"/>
                    </a:lnTo>
                    <a:lnTo>
                      <a:pt x="123" y="20"/>
                    </a:lnTo>
                    <a:lnTo>
                      <a:pt x="128" y="39"/>
                    </a:lnTo>
                    <a:lnTo>
                      <a:pt x="123" y="6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1387" y="917"/>
                <a:ext cx="46" cy="24"/>
              </a:xfrm>
              <a:custGeom>
                <a:avLst/>
                <a:gdLst>
                  <a:gd name="T0" fmla="*/ 46 w 133"/>
                  <a:gd name="T1" fmla="*/ 13 h 59"/>
                  <a:gd name="T2" fmla="*/ 34 w 133"/>
                  <a:gd name="T3" fmla="*/ 24 h 59"/>
                  <a:gd name="T4" fmla="*/ 9 w 133"/>
                  <a:gd name="T5" fmla="*/ 20 h 59"/>
                  <a:gd name="T6" fmla="*/ 0 w 133"/>
                  <a:gd name="T7" fmla="*/ 7 h 59"/>
                  <a:gd name="T8" fmla="*/ 9 w 133"/>
                  <a:gd name="T9" fmla="*/ 0 h 59"/>
                  <a:gd name="T10" fmla="*/ 18 w 133"/>
                  <a:gd name="T11" fmla="*/ 9 h 59"/>
                  <a:gd name="T12" fmla="*/ 28 w 133"/>
                  <a:gd name="T13" fmla="*/ 5 h 59"/>
                  <a:gd name="T14" fmla="*/ 41 w 133"/>
                  <a:gd name="T15" fmla="*/ 5 h 59"/>
                  <a:gd name="T16" fmla="*/ 46 w 133"/>
                  <a:gd name="T17" fmla="*/ 13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3"/>
                  <a:gd name="T28" fmla="*/ 0 h 59"/>
                  <a:gd name="T29" fmla="*/ 133 w 133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3" h="59">
                    <a:moveTo>
                      <a:pt x="133" y="32"/>
                    </a:moveTo>
                    <a:lnTo>
                      <a:pt x="97" y="59"/>
                    </a:lnTo>
                    <a:lnTo>
                      <a:pt x="27" y="50"/>
                    </a:lnTo>
                    <a:lnTo>
                      <a:pt x="0" y="18"/>
                    </a:lnTo>
                    <a:lnTo>
                      <a:pt x="27" y="0"/>
                    </a:lnTo>
                    <a:lnTo>
                      <a:pt x="52" y="21"/>
                    </a:lnTo>
                    <a:lnTo>
                      <a:pt x="80" y="12"/>
                    </a:lnTo>
                    <a:lnTo>
                      <a:pt x="119" y="12"/>
                    </a:lnTo>
                    <a:lnTo>
                      <a:pt x="133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1697" y="2533"/>
                <a:ext cx="12" cy="12"/>
              </a:xfrm>
              <a:custGeom>
                <a:avLst/>
                <a:gdLst>
                  <a:gd name="T0" fmla="*/ 0 w 34"/>
                  <a:gd name="T1" fmla="*/ 6 h 31"/>
                  <a:gd name="T2" fmla="*/ 10 w 34"/>
                  <a:gd name="T3" fmla="*/ 12 h 31"/>
                  <a:gd name="T4" fmla="*/ 12 w 34"/>
                  <a:gd name="T5" fmla="*/ 5 h 31"/>
                  <a:gd name="T6" fmla="*/ 10 w 34"/>
                  <a:gd name="T7" fmla="*/ 0 h 31"/>
                  <a:gd name="T8" fmla="*/ 10 w 34"/>
                  <a:gd name="T9" fmla="*/ 2 h 31"/>
                  <a:gd name="T10" fmla="*/ 0 w 34"/>
                  <a:gd name="T11" fmla="*/ 6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1"/>
                  <a:gd name="T20" fmla="*/ 34 w 34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1">
                    <a:moveTo>
                      <a:pt x="0" y="16"/>
                    </a:moveTo>
                    <a:lnTo>
                      <a:pt x="27" y="31"/>
                    </a:lnTo>
                    <a:lnTo>
                      <a:pt x="34" y="12"/>
                    </a:lnTo>
                    <a:lnTo>
                      <a:pt x="27" y="0"/>
                    </a:lnTo>
                    <a:lnTo>
                      <a:pt x="27" y="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1466" y="1639"/>
                <a:ext cx="7" cy="14"/>
              </a:xfrm>
              <a:custGeom>
                <a:avLst/>
                <a:gdLst>
                  <a:gd name="T0" fmla="*/ 2 w 21"/>
                  <a:gd name="T1" fmla="*/ 0 h 34"/>
                  <a:gd name="T2" fmla="*/ 7 w 21"/>
                  <a:gd name="T3" fmla="*/ 7 h 34"/>
                  <a:gd name="T4" fmla="*/ 6 w 21"/>
                  <a:gd name="T5" fmla="*/ 14 h 34"/>
                  <a:gd name="T6" fmla="*/ 0 w 21"/>
                  <a:gd name="T7" fmla="*/ 12 h 34"/>
                  <a:gd name="T8" fmla="*/ 2 w 21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4"/>
                  <a:gd name="T17" fmla="*/ 21 w 2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4">
                    <a:moveTo>
                      <a:pt x="7" y="0"/>
                    </a:moveTo>
                    <a:lnTo>
                      <a:pt x="21" y="16"/>
                    </a:lnTo>
                    <a:lnTo>
                      <a:pt x="17" y="34"/>
                    </a:lnTo>
                    <a:lnTo>
                      <a:pt x="0" y="2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1419" y="1321"/>
                <a:ext cx="92" cy="61"/>
              </a:xfrm>
              <a:custGeom>
                <a:avLst/>
                <a:gdLst>
                  <a:gd name="T0" fmla="*/ 44 w 268"/>
                  <a:gd name="T1" fmla="*/ 0 h 154"/>
                  <a:gd name="T2" fmla="*/ 59 w 268"/>
                  <a:gd name="T3" fmla="*/ 12 h 154"/>
                  <a:gd name="T4" fmla="*/ 75 w 268"/>
                  <a:gd name="T5" fmla="*/ 17 h 154"/>
                  <a:gd name="T6" fmla="*/ 78 w 268"/>
                  <a:gd name="T7" fmla="*/ 31 h 154"/>
                  <a:gd name="T8" fmla="*/ 90 w 268"/>
                  <a:gd name="T9" fmla="*/ 39 h 154"/>
                  <a:gd name="T10" fmla="*/ 92 w 268"/>
                  <a:gd name="T11" fmla="*/ 49 h 154"/>
                  <a:gd name="T12" fmla="*/ 78 w 268"/>
                  <a:gd name="T13" fmla="*/ 50 h 154"/>
                  <a:gd name="T14" fmla="*/ 55 w 268"/>
                  <a:gd name="T15" fmla="*/ 33 h 154"/>
                  <a:gd name="T16" fmla="*/ 46 w 268"/>
                  <a:gd name="T17" fmla="*/ 33 h 154"/>
                  <a:gd name="T18" fmla="*/ 38 w 268"/>
                  <a:gd name="T19" fmla="*/ 49 h 154"/>
                  <a:gd name="T20" fmla="*/ 21 w 268"/>
                  <a:gd name="T21" fmla="*/ 61 h 154"/>
                  <a:gd name="T22" fmla="*/ 18 w 268"/>
                  <a:gd name="T23" fmla="*/ 46 h 154"/>
                  <a:gd name="T24" fmla="*/ 4 w 268"/>
                  <a:gd name="T25" fmla="*/ 51 h 154"/>
                  <a:gd name="T26" fmla="*/ 0 w 268"/>
                  <a:gd name="T27" fmla="*/ 43 h 154"/>
                  <a:gd name="T28" fmla="*/ 15 w 268"/>
                  <a:gd name="T29" fmla="*/ 36 h 154"/>
                  <a:gd name="T30" fmla="*/ 29 w 268"/>
                  <a:gd name="T31" fmla="*/ 6 h 154"/>
                  <a:gd name="T32" fmla="*/ 44 w 268"/>
                  <a:gd name="T33" fmla="*/ 0 h 1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8"/>
                  <a:gd name="T52" fmla="*/ 0 h 154"/>
                  <a:gd name="T53" fmla="*/ 268 w 268"/>
                  <a:gd name="T54" fmla="*/ 154 h 1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8" h="154">
                    <a:moveTo>
                      <a:pt x="128" y="0"/>
                    </a:moveTo>
                    <a:lnTo>
                      <a:pt x="171" y="30"/>
                    </a:lnTo>
                    <a:lnTo>
                      <a:pt x="218" y="44"/>
                    </a:lnTo>
                    <a:lnTo>
                      <a:pt x="226" y="77"/>
                    </a:lnTo>
                    <a:lnTo>
                      <a:pt x="263" y="99"/>
                    </a:lnTo>
                    <a:lnTo>
                      <a:pt x="268" y="123"/>
                    </a:lnTo>
                    <a:lnTo>
                      <a:pt x="227" y="127"/>
                    </a:lnTo>
                    <a:lnTo>
                      <a:pt x="159" y="83"/>
                    </a:lnTo>
                    <a:lnTo>
                      <a:pt x="134" y="83"/>
                    </a:lnTo>
                    <a:lnTo>
                      <a:pt x="112" y="123"/>
                    </a:lnTo>
                    <a:lnTo>
                      <a:pt x="62" y="154"/>
                    </a:lnTo>
                    <a:lnTo>
                      <a:pt x="53" y="117"/>
                    </a:lnTo>
                    <a:lnTo>
                      <a:pt x="13" y="130"/>
                    </a:lnTo>
                    <a:lnTo>
                      <a:pt x="0" y="109"/>
                    </a:lnTo>
                    <a:lnTo>
                      <a:pt x="45" y="91"/>
                    </a:lnTo>
                    <a:lnTo>
                      <a:pt x="85" y="15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1513" y="1379"/>
                <a:ext cx="19" cy="21"/>
              </a:xfrm>
              <a:custGeom>
                <a:avLst/>
                <a:gdLst>
                  <a:gd name="T0" fmla="*/ 4 w 57"/>
                  <a:gd name="T1" fmla="*/ 2 h 55"/>
                  <a:gd name="T2" fmla="*/ 14 w 57"/>
                  <a:gd name="T3" fmla="*/ 0 h 55"/>
                  <a:gd name="T4" fmla="*/ 19 w 57"/>
                  <a:gd name="T5" fmla="*/ 8 h 55"/>
                  <a:gd name="T6" fmla="*/ 14 w 57"/>
                  <a:gd name="T7" fmla="*/ 21 h 55"/>
                  <a:gd name="T8" fmla="*/ 0 w 57"/>
                  <a:gd name="T9" fmla="*/ 18 h 55"/>
                  <a:gd name="T10" fmla="*/ 4 w 57"/>
                  <a:gd name="T11" fmla="*/ 2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55"/>
                  <a:gd name="T20" fmla="*/ 57 w 57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55">
                    <a:moveTo>
                      <a:pt x="11" y="5"/>
                    </a:moveTo>
                    <a:lnTo>
                      <a:pt x="42" y="0"/>
                    </a:lnTo>
                    <a:lnTo>
                      <a:pt x="57" y="21"/>
                    </a:lnTo>
                    <a:lnTo>
                      <a:pt x="42" y="55"/>
                    </a:lnTo>
                    <a:lnTo>
                      <a:pt x="0" y="48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1429" y="1044"/>
                <a:ext cx="360" cy="382"/>
              </a:xfrm>
              <a:custGeom>
                <a:avLst/>
                <a:gdLst>
                  <a:gd name="T0" fmla="*/ 141 w 1030"/>
                  <a:gd name="T1" fmla="*/ 138 h 964"/>
                  <a:gd name="T2" fmla="*/ 157 w 1030"/>
                  <a:gd name="T3" fmla="*/ 141 h 964"/>
                  <a:gd name="T4" fmla="*/ 192 w 1030"/>
                  <a:gd name="T5" fmla="*/ 174 h 964"/>
                  <a:gd name="T6" fmla="*/ 216 w 1030"/>
                  <a:gd name="T7" fmla="*/ 199 h 964"/>
                  <a:gd name="T8" fmla="*/ 192 w 1030"/>
                  <a:gd name="T9" fmla="*/ 235 h 964"/>
                  <a:gd name="T10" fmla="*/ 152 w 1030"/>
                  <a:gd name="T11" fmla="*/ 256 h 964"/>
                  <a:gd name="T12" fmla="*/ 137 w 1030"/>
                  <a:gd name="T13" fmla="*/ 273 h 964"/>
                  <a:gd name="T14" fmla="*/ 125 w 1030"/>
                  <a:gd name="T15" fmla="*/ 294 h 964"/>
                  <a:gd name="T16" fmla="*/ 163 w 1030"/>
                  <a:gd name="T17" fmla="*/ 297 h 964"/>
                  <a:gd name="T18" fmla="*/ 196 w 1030"/>
                  <a:gd name="T19" fmla="*/ 316 h 964"/>
                  <a:gd name="T20" fmla="*/ 245 w 1030"/>
                  <a:gd name="T21" fmla="*/ 359 h 964"/>
                  <a:gd name="T22" fmla="*/ 281 w 1030"/>
                  <a:gd name="T23" fmla="*/ 382 h 964"/>
                  <a:gd name="T24" fmla="*/ 289 w 1030"/>
                  <a:gd name="T25" fmla="*/ 362 h 964"/>
                  <a:gd name="T26" fmla="*/ 276 w 1030"/>
                  <a:gd name="T27" fmla="*/ 342 h 964"/>
                  <a:gd name="T28" fmla="*/ 290 w 1030"/>
                  <a:gd name="T29" fmla="*/ 341 h 964"/>
                  <a:gd name="T30" fmla="*/ 301 w 1030"/>
                  <a:gd name="T31" fmla="*/ 303 h 964"/>
                  <a:gd name="T32" fmla="*/ 273 w 1030"/>
                  <a:gd name="T33" fmla="*/ 252 h 964"/>
                  <a:gd name="T34" fmla="*/ 279 w 1030"/>
                  <a:gd name="T35" fmla="*/ 240 h 964"/>
                  <a:gd name="T36" fmla="*/ 295 w 1030"/>
                  <a:gd name="T37" fmla="*/ 252 h 964"/>
                  <a:gd name="T38" fmla="*/ 335 w 1030"/>
                  <a:gd name="T39" fmla="*/ 263 h 964"/>
                  <a:gd name="T40" fmla="*/ 352 w 1030"/>
                  <a:gd name="T41" fmla="*/ 246 h 964"/>
                  <a:gd name="T42" fmla="*/ 360 w 1030"/>
                  <a:gd name="T43" fmla="*/ 216 h 964"/>
                  <a:gd name="T44" fmla="*/ 319 w 1030"/>
                  <a:gd name="T45" fmla="*/ 176 h 964"/>
                  <a:gd name="T46" fmla="*/ 284 w 1030"/>
                  <a:gd name="T47" fmla="*/ 163 h 964"/>
                  <a:gd name="T48" fmla="*/ 287 w 1030"/>
                  <a:gd name="T49" fmla="*/ 155 h 964"/>
                  <a:gd name="T50" fmla="*/ 287 w 1030"/>
                  <a:gd name="T51" fmla="*/ 105 h 964"/>
                  <a:gd name="T52" fmla="*/ 239 w 1030"/>
                  <a:gd name="T53" fmla="*/ 74 h 964"/>
                  <a:gd name="T54" fmla="*/ 207 w 1030"/>
                  <a:gd name="T55" fmla="*/ 54 h 964"/>
                  <a:gd name="T56" fmla="*/ 166 w 1030"/>
                  <a:gd name="T57" fmla="*/ 41 h 964"/>
                  <a:gd name="T58" fmla="*/ 132 w 1030"/>
                  <a:gd name="T59" fmla="*/ 40 h 964"/>
                  <a:gd name="T60" fmla="*/ 108 w 1030"/>
                  <a:gd name="T61" fmla="*/ 14 h 964"/>
                  <a:gd name="T62" fmla="*/ 79 w 1030"/>
                  <a:gd name="T63" fmla="*/ 46 h 964"/>
                  <a:gd name="T64" fmla="*/ 82 w 1030"/>
                  <a:gd name="T65" fmla="*/ 89 h 964"/>
                  <a:gd name="T66" fmla="*/ 70 w 1030"/>
                  <a:gd name="T67" fmla="*/ 27 h 964"/>
                  <a:gd name="T68" fmla="*/ 72 w 1030"/>
                  <a:gd name="T69" fmla="*/ 10 h 964"/>
                  <a:gd name="T70" fmla="*/ 30 w 1030"/>
                  <a:gd name="T71" fmla="*/ 9 h 964"/>
                  <a:gd name="T72" fmla="*/ 6 w 1030"/>
                  <a:gd name="T73" fmla="*/ 46 h 964"/>
                  <a:gd name="T74" fmla="*/ 6 w 1030"/>
                  <a:gd name="T75" fmla="*/ 121 h 964"/>
                  <a:gd name="T76" fmla="*/ 31 w 1030"/>
                  <a:gd name="T77" fmla="*/ 133 h 964"/>
                  <a:gd name="T78" fmla="*/ 72 w 1030"/>
                  <a:gd name="T79" fmla="*/ 128 h 964"/>
                  <a:gd name="T80" fmla="*/ 104 w 1030"/>
                  <a:gd name="T81" fmla="*/ 128 h 964"/>
                  <a:gd name="T82" fmla="*/ 123 w 1030"/>
                  <a:gd name="T83" fmla="*/ 140 h 96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30"/>
                  <a:gd name="T127" fmla="*/ 0 h 964"/>
                  <a:gd name="T128" fmla="*/ 1030 w 1030"/>
                  <a:gd name="T129" fmla="*/ 964 h 96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30" h="964">
                    <a:moveTo>
                      <a:pt x="352" y="353"/>
                    </a:moveTo>
                    <a:lnTo>
                      <a:pt x="403" y="349"/>
                    </a:lnTo>
                    <a:lnTo>
                      <a:pt x="430" y="330"/>
                    </a:lnTo>
                    <a:lnTo>
                      <a:pt x="449" y="357"/>
                    </a:lnTo>
                    <a:lnTo>
                      <a:pt x="499" y="367"/>
                    </a:lnTo>
                    <a:lnTo>
                      <a:pt x="550" y="439"/>
                    </a:lnTo>
                    <a:lnTo>
                      <a:pt x="608" y="452"/>
                    </a:lnTo>
                    <a:lnTo>
                      <a:pt x="617" y="502"/>
                    </a:lnTo>
                    <a:lnTo>
                      <a:pt x="576" y="558"/>
                    </a:lnTo>
                    <a:lnTo>
                      <a:pt x="550" y="594"/>
                    </a:lnTo>
                    <a:lnTo>
                      <a:pt x="454" y="628"/>
                    </a:lnTo>
                    <a:lnTo>
                      <a:pt x="435" y="646"/>
                    </a:lnTo>
                    <a:lnTo>
                      <a:pt x="443" y="679"/>
                    </a:lnTo>
                    <a:lnTo>
                      <a:pt x="391" y="689"/>
                    </a:lnTo>
                    <a:lnTo>
                      <a:pt x="352" y="715"/>
                    </a:lnTo>
                    <a:lnTo>
                      <a:pt x="357" y="741"/>
                    </a:lnTo>
                    <a:lnTo>
                      <a:pt x="386" y="755"/>
                    </a:lnTo>
                    <a:lnTo>
                      <a:pt x="465" y="750"/>
                    </a:lnTo>
                    <a:lnTo>
                      <a:pt x="509" y="759"/>
                    </a:lnTo>
                    <a:lnTo>
                      <a:pt x="562" y="797"/>
                    </a:lnTo>
                    <a:lnTo>
                      <a:pt x="633" y="844"/>
                    </a:lnTo>
                    <a:lnTo>
                      <a:pt x="700" y="906"/>
                    </a:lnTo>
                    <a:lnTo>
                      <a:pt x="758" y="948"/>
                    </a:lnTo>
                    <a:lnTo>
                      <a:pt x="805" y="964"/>
                    </a:lnTo>
                    <a:lnTo>
                      <a:pt x="837" y="964"/>
                    </a:lnTo>
                    <a:lnTo>
                      <a:pt x="827" y="913"/>
                    </a:lnTo>
                    <a:lnTo>
                      <a:pt x="821" y="905"/>
                    </a:lnTo>
                    <a:lnTo>
                      <a:pt x="790" y="863"/>
                    </a:lnTo>
                    <a:lnTo>
                      <a:pt x="813" y="860"/>
                    </a:lnTo>
                    <a:lnTo>
                      <a:pt x="831" y="860"/>
                    </a:lnTo>
                    <a:lnTo>
                      <a:pt x="857" y="834"/>
                    </a:lnTo>
                    <a:lnTo>
                      <a:pt x="860" y="765"/>
                    </a:lnTo>
                    <a:lnTo>
                      <a:pt x="837" y="702"/>
                    </a:lnTo>
                    <a:lnTo>
                      <a:pt x="782" y="636"/>
                    </a:lnTo>
                    <a:lnTo>
                      <a:pt x="782" y="626"/>
                    </a:lnTo>
                    <a:lnTo>
                      <a:pt x="798" y="605"/>
                    </a:lnTo>
                    <a:lnTo>
                      <a:pt x="821" y="610"/>
                    </a:lnTo>
                    <a:lnTo>
                      <a:pt x="844" y="636"/>
                    </a:lnTo>
                    <a:lnTo>
                      <a:pt x="959" y="711"/>
                    </a:lnTo>
                    <a:lnTo>
                      <a:pt x="959" y="663"/>
                    </a:lnTo>
                    <a:lnTo>
                      <a:pt x="972" y="639"/>
                    </a:lnTo>
                    <a:lnTo>
                      <a:pt x="1006" y="622"/>
                    </a:lnTo>
                    <a:lnTo>
                      <a:pt x="1002" y="570"/>
                    </a:lnTo>
                    <a:lnTo>
                      <a:pt x="1030" y="546"/>
                    </a:lnTo>
                    <a:lnTo>
                      <a:pt x="989" y="485"/>
                    </a:lnTo>
                    <a:lnTo>
                      <a:pt x="914" y="444"/>
                    </a:lnTo>
                    <a:lnTo>
                      <a:pt x="844" y="435"/>
                    </a:lnTo>
                    <a:lnTo>
                      <a:pt x="813" y="412"/>
                    </a:lnTo>
                    <a:lnTo>
                      <a:pt x="813" y="403"/>
                    </a:lnTo>
                    <a:lnTo>
                      <a:pt x="821" y="391"/>
                    </a:lnTo>
                    <a:lnTo>
                      <a:pt x="848" y="339"/>
                    </a:lnTo>
                    <a:lnTo>
                      <a:pt x="821" y="266"/>
                    </a:lnTo>
                    <a:lnTo>
                      <a:pt x="775" y="211"/>
                    </a:lnTo>
                    <a:lnTo>
                      <a:pt x="684" y="188"/>
                    </a:lnTo>
                    <a:lnTo>
                      <a:pt x="628" y="198"/>
                    </a:lnTo>
                    <a:lnTo>
                      <a:pt x="592" y="137"/>
                    </a:lnTo>
                    <a:lnTo>
                      <a:pt x="531" y="105"/>
                    </a:lnTo>
                    <a:lnTo>
                      <a:pt x="476" y="103"/>
                    </a:lnTo>
                    <a:lnTo>
                      <a:pt x="415" y="127"/>
                    </a:lnTo>
                    <a:lnTo>
                      <a:pt x="378" y="101"/>
                    </a:lnTo>
                    <a:lnTo>
                      <a:pt x="352" y="43"/>
                    </a:lnTo>
                    <a:lnTo>
                      <a:pt x="309" y="35"/>
                    </a:lnTo>
                    <a:lnTo>
                      <a:pt x="242" y="48"/>
                    </a:lnTo>
                    <a:lnTo>
                      <a:pt x="225" y="116"/>
                    </a:lnTo>
                    <a:lnTo>
                      <a:pt x="250" y="234"/>
                    </a:lnTo>
                    <a:lnTo>
                      <a:pt x="234" y="224"/>
                    </a:lnTo>
                    <a:lnTo>
                      <a:pt x="201" y="122"/>
                    </a:lnTo>
                    <a:lnTo>
                      <a:pt x="201" y="69"/>
                    </a:lnTo>
                    <a:lnTo>
                      <a:pt x="209" y="48"/>
                    </a:lnTo>
                    <a:lnTo>
                      <a:pt x="206" y="25"/>
                    </a:lnTo>
                    <a:lnTo>
                      <a:pt x="145" y="0"/>
                    </a:lnTo>
                    <a:lnTo>
                      <a:pt x="85" y="23"/>
                    </a:lnTo>
                    <a:lnTo>
                      <a:pt x="68" y="41"/>
                    </a:lnTo>
                    <a:lnTo>
                      <a:pt x="18" y="116"/>
                    </a:lnTo>
                    <a:lnTo>
                      <a:pt x="0" y="224"/>
                    </a:lnTo>
                    <a:lnTo>
                      <a:pt x="16" y="306"/>
                    </a:lnTo>
                    <a:lnTo>
                      <a:pt x="41" y="327"/>
                    </a:lnTo>
                    <a:lnTo>
                      <a:pt x="90" y="335"/>
                    </a:lnTo>
                    <a:lnTo>
                      <a:pt x="174" y="348"/>
                    </a:lnTo>
                    <a:lnTo>
                      <a:pt x="205" y="322"/>
                    </a:lnTo>
                    <a:lnTo>
                      <a:pt x="261" y="317"/>
                    </a:lnTo>
                    <a:lnTo>
                      <a:pt x="297" y="322"/>
                    </a:lnTo>
                    <a:lnTo>
                      <a:pt x="353" y="359"/>
                    </a:lnTo>
                    <a:lnTo>
                      <a:pt x="352" y="35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1086" y="988"/>
                <a:ext cx="16" cy="22"/>
              </a:xfrm>
              <a:custGeom>
                <a:avLst/>
                <a:gdLst>
                  <a:gd name="T0" fmla="*/ 16 w 45"/>
                  <a:gd name="T1" fmla="*/ 10 h 53"/>
                  <a:gd name="T2" fmla="*/ 5 w 45"/>
                  <a:gd name="T3" fmla="*/ 0 h 53"/>
                  <a:gd name="T4" fmla="*/ 0 w 45"/>
                  <a:gd name="T5" fmla="*/ 12 h 53"/>
                  <a:gd name="T6" fmla="*/ 0 w 45"/>
                  <a:gd name="T7" fmla="*/ 17 h 53"/>
                  <a:gd name="T8" fmla="*/ 14 w 45"/>
                  <a:gd name="T9" fmla="*/ 22 h 53"/>
                  <a:gd name="T10" fmla="*/ 16 w 45"/>
                  <a:gd name="T11" fmla="*/ 1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3"/>
                  <a:gd name="T20" fmla="*/ 45 w 45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3">
                    <a:moveTo>
                      <a:pt x="45" y="24"/>
                    </a:moveTo>
                    <a:lnTo>
                      <a:pt x="15" y="0"/>
                    </a:lnTo>
                    <a:lnTo>
                      <a:pt x="0" y="30"/>
                    </a:lnTo>
                    <a:lnTo>
                      <a:pt x="1" y="40"/>
                    </a:lnTo>
                    <a:lnTo>
                      <a:pt x="39" y="53"/>
                    </a:lnTo>
                    <a:lnTo>
                      <a:pt x="45" y="2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4410" y="1064"/>
                <a:ext cx="827" cy="625"/>
              </a:xfrm>
              <a:custGeom>
                <a:avLst/>
                <a:gdLst>
                  <a:gd name="T0" fmla="*/ 193 w 2365"/>
                  <a:gd name="T1" fmla="*/ 526 h 1567"/>
                  <a:gd name="T2" fmla="*/ 224 w 2365"/>
                  <a:gd name="T3" fmla="*/ 470 h 1567"/>
                  <a:gd name="T4" fmla="*/ 249 w 2365"/>
                  <a:gd name="T5" fmla="*/ 428 h 1567"/>
                  <a:gd name="T6" fmla="*/ 292 w 2365"/>
                  <a:gd name="T7" fmla="*/ 424 h 1567"/>
                  <a:gd name="T8" fmla="*/ 325 w 2365"/>
                  <a:gd name="T9" fmla="*/ 428 h 1567"/>
                  <a:gd name="T10" fmla="*/ 361 w 2365"/>
                  <a:gd name="T11" fmla="*/ 436 h 1567"/>
                  <a:gd name="T12" fmla="*/ 418 w 2365"/>
                  <a:gd name="T13" fmla="*/ 433 h 1567"/>
                  <a:gd name="T14" fmla="*/ 436 w 2365"/>
                  <a:gd name="T15" fmla="*/ 377 h 1567"/>
                  <a:gd name="T16" fmla="*/ 471 w 2365"/>
                  <a:gd name="T17" fmla="*/ 369 h 1567"/>
                  <a:gd name="T18" fmla="*/ 505 w 2365"/>
                  <a:gd name="T19" fmla="*/ 361 h 1567"/>
                  <a:gd name="T20" fmla="*/ 506 w 2365"/>
                  <a:gd name="T21" fmla="*/ 377 h 1567"/>
                  <a:gd name="T22" fmla="*/ 490 w 2365"/>
                  <a:gd name="T23" fmla="*/ 433 h 1567"/>
                  <a:gd name="T24" fmla="*/ 457 w 2365"/>
                  <a:gd name="T25" fmla="*/ 441 h 1567"/>
                  <a:gd name="T26" fmla="*/ 448 w 2365"/>
                  <a:gd name="T27" fmla="*/ 488 h 1567"/>
                  <a:gd name="T28" fmla="*/ 464 w 2365"/>
                  <a:gd name="T29" fmla="*/ 540 h 1567"/>
                  <a:gd name="T30" fmla="*/ 481 w 2365"/>
                  <a:gd name="T31" fmla="*/ 615 h 1567"/>
                  <a:gd name="T32" fmla="*/ 514 w 2365"/>
                  <a:gd name="T33" fmla="*/ 615 h 1567"/>
                  <a:gd name="T34" fmla="*/ 521 w 2365"/>
                  <a:gd name="T35" fmla="*/ 584 h 1567"/>
                  <a:gd name="T36" fmla="*/ 552 w 2365"/>
                  <a:gd name="T37" fmla="*/ 556 h 1567"/>
                  <a:gd name="T38" fmla="*/ 543 w 2365"/>
                  <a:gd name="T39" fmla="*/ 519 h 1567"/>
                  <a:gd name="T40" fmla="*/ 560 w 2365"/>
                  <a:gd name="T41" fmla="*/ 513 h 1567"/>
                  <a:gd name="T42" fmla="*/ 566 w 2365"/>
                  <a:gd name="T43" fmla="*/ 494 h 1567"/>
                  <a:gd name="T44" fmla="*/ 549 w 2365"/>
                  <a:gd name="T45" fmla="*/ 465 h 1567"/>
                  <a:gd name="T46" fmla="*/ 545 w 2365"/>
                  <a:gd name="T47" fmla="*/ 420 h 1567"/>
                  <a:gd name="T48" fmla="*/ 585 w 2365"/>
                  <a:gd name="T49" fmla="*/ 391 h 1567"/>
                  <a:gd name="T50" fmla="*/ 646 w 2365"/>
                  <a:gd name="T51" fmla="*/ 381 h 1567"/>
                  <a:gd name="T52" fmla="*/ 682 w 2365"/>
                  <a:gd name="T53" fmla="*/ 353 h 1567"/>
                  <a:gd name="T54" fmla="*/ 732 w 2365"/>
                  <a:gd name="T55" fmla="*/ 329 h 1567"/>
                  <a:gd name="T56" fmla="*/ 745 w 2365"/>
                  <a:gd name="T57" fmla="*/ 319 h 1567"/>
                  <a:gd name="T58" fmla="*/ 743 w 2365"/>
                  <a:gd name="T59" fmla="*/ 304 h 1567"/>
                  <a:gd name="T60" fmla="*/ 714 w 2365"/>
                  <a:gd name="T61" fmla="*/ 269 h 1567"/>
                  <a:gd name="T62" fmla="*/ 741 w 2365"/>
                  <a:gd name="T63" fmla="*/ 250 h 1567"/>
                  <a:gd name="T64" fmla="*/ 757 w 2365"/>
                  <a:gd name="T65" fmla="*/ 252 h 1567"/>
                  <a:gd name="T66" fmla="*/ 818 w 2365"/>
                  <a:gd name="T67" fmla="*/ 280 h 1567"/>
                  <a:gd name="T68" fmla="*/ 827 w 2365"/>
                  <a:gd name="T69" fmla="*/ 254 h 1567"/>
                  <a:gd name="T70" fmla="*/ 785 w 2365"/>
                  <a:gd name="T71" fmla="*/ 195 h 1567"/>
                  <a:gd name="T72" fmla="*/ 745 w 2365"/>
                  <a:gd name="T73" fmla="*/ 161 h 1567"/>
                  <a:gd name="T74" fmla="*/ 696 w 2365"/>
                  <a:gd name="T75" fmla="*/ 135 h 1567"/>
                  <a:gd name="T76" fmla="*/ 667 w 2365"/>
                  <a:gd name="T77" fmla="*/ 130 h 1567"/>
                  <a:gd name="T78" fmla="*/ 631 w 2365"/>
                  <a:gd name="T79" fmla="*/ 118 h 1567"/>
                  <a:gd name="T80" fmla="*/ 588 w 2365"/>
                  <a:gd name="T81" fmla="*/ 101 h 1567"/>
                  <a:gd name="T82" fmla="*/ 546 w 2365"/>
                  <a:gd name="T83" fmla="*/ 88 h 1567"/>
                  <a:gd name="T84" fmla="*/ 531 w 2365"/>
                  <a:gd name="T85" fmla="*/ 97 h 1567"/>
                  <a:gd name="T86" fmla="*/ 521 w 2365"/>
                  <a:gd name="T87" fmla="*/ 114 h 1567"/>
                  <a:gd name="T88" fmla="*/ 492 w 2365"/>
                  <a:gd name="T89" fmla="*/ 105 h 1567"/>
                  <a:gd name="T90" fmla="*/ 449 w 2365"/>
                  <a:gd name="T91" fmla="*/ 105 h 1567"/>
                  <a:gd name="T92" fmla="*/ 424 w 2365"/>
                  <a:gd name="T93" fmla="*/ 118 h 1567"/>
                  <a:gd name="T94" fmla="*/ 411 w 2365"/>
                  <a:gd name="T95" fmla="*/ 114 h 1567"/>
                  <a:gd name="T96" fmla="*/ 350 w 2365"/>
                  <a:gd name="T97" fmla="*/ 59 h 1567"/>
                  <a:gd name="T98" fmla="*/ 300 w 2365"/>
                  <a:gd name="T99" fmla="*/ 67 h 1567"/>
                  <a:gd name="T100" fmla="*/ 242 w 2365"/>
                  <a:gd name="T101" fmla="*/ 34 h 1567"/>
                  <a:gd name="T102" fmla="*/ 207 w 2365"/>
                  <a:gd name="T103" fmla="*/ 30 h 1567"/>
                  <a:gd name="T104" fmla="*/ 189 w 2365"/>
                  <a:gd name="T105" fmla="*/ 16 h 1567"/>
                  <a:gd name="T106" fmla="*/ 124 w 2365"/>
                  <a:gd name="T107" fmla="*/ 7 h 1567"/>
                  <a:gd name="T108" fmla="*/ 104 w 2365"/>
                  <a:gd name="T109" fmla="*/ 13 h 1567"/>
                  <a:gd name="T110" fmla="*/ 93 w 2365"/>
                  <a:gd name="T111" fmla="*/ 41 h 1567"/>
                  <a:gd name="T112" fmla="*/ 17 w 2365"/>
                  <a:gd name="T113" fmla="*/ 47 h 1567"/>
                  <a:gd name="T114" fmla="*/ 178 w 2365"/>
                  <a:gd name="T115" fmla="*/ 540 h 156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365"/>
                  <a:gd name="T175" fmla="*/ 0 h 1567"/>
                  <a:gd name="T176" fmla="*/ 2365 w 2365"/>
                  <a:gd name="T177" fmla="*/ 1567 h 156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365" h="1567">
                    <a:moveTo>
                      <a:pt x="508" y="1353"/>
                    </a:moveTo>
                    <a:lnTo>
                      <a:pt x="551" y="1319"/>
                    </a:lnTo>
                    <a:lnTo>
                      <a:pt x="592" y="1253"/>
                    </a:lnTo>
                    <a:lnTo>
                      <a:pt x="642" y="1179"/>
                    </a:lnTo>
                    <a:lnTo>
                      <a:pt x="672" y="1106"/>
                    </a:lnTo>
                    <a:lnTo>
                      <a:pt x="713" y="1074"/>
                    </a:lnTo>
                    <a:lnTo>
                      <a:pt x="774" y="1052"/>
                    </a:lnTo>
                    <a:lnTo>
                      <a:pt x="836" y="1064"/>
                    </a:lnTo>
                    <a:lnTo>
                      <a:pt x="898" y="1064"/>
                    </a:lnTo>
                    <a:lnTo>
                      <a:pt x="930" y="1074"/>
                    </a:lnTo>
                    <a:lnTo>
                      <a:pt x="971" y="1052"/>
                    </a:lnTo>
                    <a:lnTo>
                      <a:pt x="1031" y="1094"/>
                    </a:lnTo>
                    <a:lnTo>
                      <a:pt x="1077" y="1078"/>
                    </a:lnTo>
                    <a:lnTo>
                      <a:pt x="1194" y="1086"/>
                    </a:lnTo>
                    <a:lnTo>
                      <a:pt x="1227" y="1070"/>
                    </a:lnTo>
                    <a:lnTo>
                      <a:pt x="1246" y="945"/>
                    </a:lnTo>
                    <a:lnTo>
                      <a:pt x="1320" y="877"/>
                    </a:lnTo>
                    <a:lnTo>
                      <a:pt x="1348" y="925"/>
                    </a:lnTo>
                    <a:lnTo>
                      <a:pt x="1387" y="945"/>
                    </a:lnTo>
                    <a:lnTo>
                      <a:pt x="1444" y="905"/>
                    </a:lnTo>
                    <a:lnTo>
                      <a:pt x="1469" y="884"/>
                    </a:lnTo>
                    <a:lnTo>
                      <a:pt x="1448" y="945"/>
                    </a:lnTo>
                    <a:lnTo>
                      <a:pt x="1408" y="1010"/>
                    </a:lnTo>
                    <a:lnTo>
                      <a:pt x="1400" y="1086"/>
                    </a:lnTo>
                    <a:lnTo>
                      <a:pt x="1340" y="1111"/>
                    </a:lnTo>
                    <a:lnTo>
                      <a:pt x="1307" y="1106"/>
                    </a:lnTo>
                    <a:lnTo>
                      <a:pt x="1302" y="1155"/>
                    </a:lnTo>
                    <a:lnTo>
                      <a:pt x="1281" y="1224"/>
                    </a:lnTo>
                    <a:lnTo>
                      <a:pt x="1285" y="1287"/>
                    </a:lnTo>
                    <a:lnTo>
                      <a:pt x="1327" y="1353"/>
                    </a:lnTo>
                    <a:lnTo>
                      <a:pt x="1356" y="1414"/>
                    </a:lnTo>
                    <a:lnTo>
                      <a:pt x="1375" y="1541"/>
                    </a:lnTo>
                    <a:lnTo>
                      <a:pt x="1416" y="1567"/>
                    </a:lnTo>
                    <a:lnTo>
                      <a:pt x="1469" y="1541"/>
                    </a:lnTo>
                    <a:lnTo>
                      <a:pt x="1500" y="1506"/>
                    </a:lnTo>
                    <a:lnTo>
                      <a:pt x="1491" y="1465"/>
                    </a:lnTo>
                    <a:lnTo>
                      <a:pt x="1533" y="1433"/>
                    </a:lnTo>
                    <a:lnTo>
                      <a:pt x="1579" y="1394"/>
                    </a:lnTo>
                    <a:lnTo>
                      <a:pt x="1576" y="1346"/>
                    </a:lnTo>
                    <a:lnTo>
                      <a:pt x="1554" y="1301"/>
                    </a:lnTo>
                    <a:lnTo>
                      <a:pt x="1547" y="1267"/>
                    </a:lnTo>
                    <a:lnTo>
                      <a:pt x="1601" y="1285"/>
                    </a:lnTo>
                    <a:lnTo>
                      <a:pt x="1612" y="1261"/>
                    </a:lnTo>
                    <a:lnTo>
                      <a:pt x="1620" y="1239"/>
                    </a:lnTo>
                    <a:lnTo>
                      <a:pt x="1601" y="1213"/>
                    </a:lnTo>
                    <a:lnTo>
                      <a:pt x="1569" y="1167"/>
                    </a:lnTo>
                    <a:lnTo>
                      <a:pt x="1547" y="1124"/>
                    </a:lnTo>
                    <a:lnTo>
                      <a:pt x="1558" y="1053"/>
                    </a:lnTo>
                    <a:lnTo>
                      <a:pt x="1593" y="1005"/>
                    </a:lnTo>
                    <a:lnTo>
                      <a:pt x="1674" y="981"/>
                    </a:lnTo>
                    <a:lnTo>
                      <a:pt x="1783" y="994"/>
                    </a:lnTo>
                    <a:lnTo>
                      <a:pt x="1847" y="955"/>
                    </a:lnTo>
                    <a:lnTo>
                      <a:pt x="1888" y="900"/>
                    </a:lnTo>
                    <a:lnTo>
                      <a:pt x="1949" y="884"/>
                    </a:lnTo>
                    <a:lnTo>
                      <a:pt x="2030" y="839"/>
                    </a:lnTo>
                    <a:lnTo>
                      <a:pt x="2092" y="826"/>
                    </a:lnTo>
                    <a:lnTo>
                      <a:pt x="2142" y="807"/>
                    </a:lnTo>
                    <a:lnTo>
                      <a:pt x="2130" y="799"/>
                    </a:lnTo>
                    <a:lnTo>
                      <a:pt x="2130" y="776"/>
                    </a:lnTo>
                    <a:lnTo>
                      <a:pt x="2125" y="762"/>
                    </a:lnTo>
                    <a:lnTo>
                      <a:pt x="2045" y="702"/>
                    </a:lnTo>
                    <a:lnTo>
                      <a:pt x="2042" y="675"/>
                    </a:lnTo>
                    <a:lnTo>
                      <a:pt x="2100" y="667"/>
                    </a:lnTo>
                    <a:lnTo>
                      <a:pt x="2120" y="628"/>
                    </a:lnTo>
                    <a:lnTo>
                      <a:pt x="2130" y="575"/>
                    </a:lnTo>
                    <a:lnTo>
                      <a:pt x="2164" y="633"/>
                    </a:lnTo>
                    <a:lnTo>
                      <a:pt x="2280" y="706"/>
                    </a:lnTo>
                    <a:lnTo>
                      <a:pt x="2338" y="702"/>
                    </a:lnTo>
                    <a:lnTo>
                      <a:pt x="2365" y="670"/>
                    </a:lnTo>
                    <a:lnTo>
                      <a:pt x="2365" y="636"/>
                    </a:lnTo>
                    <a:lnTo>
                      <a:pt x="2286" y="562"/>
                    </a:lnTo>
                    <a:lnTo>
                      <a:pt x="2244" y="488"/>
                    </a:lnTo>
                    <a:lnTo>
                      <a:pt x="2194" y="424"/>
                    </a:lnTo>
                    <a:lnTo>
                      <a:pt x="2130" y="404"/>
                    </a:lnTo>
                    <a:lnTo>
                      <a:pt x="2061" y="359"/>
                    </a:lnTo>
                    <a:lnTo>
                      <a:pt x="1990" y="338"/>
                    </a:lnTo>
                    <a:lnTo>
                      <a:pt x="1968" y="338"/>
                    </a:lnTo>
                    <a:lnTo>
                      <a:pt x="1907" y="327"/>
                    </a:lnTo>
                    <a:lnTo>
                      <a:pt x="1836" y="306"/>
                    </a:lnTo>
                    <a:lnTo>
                      <a:pt x="1805" y="296"/>
                    </a:lnTo>
                    <a:lnTo>
                      <a:pt x="1743" y="264"/>
                    </a:lnTo>
                    <a:lnTo>
                      <a:pt x="1681" y="253"/>
                    </a:lnTo>
                    <a:lnTo>
                      <a:pt x="1621" y="230"/>
                    </a:lnTo>
                    <a:lnTo>
                      <a:pt x="1562" y="221"/>
                    </a:lnTo>
                    <a:lnTo>
                      <a:pt x="1541" y="221"/>
                    </a:lnTo>
                    <a:lnTo>
                      <a:pt x="1519" y="243"/>
                    </a:lnTo>
                    <a:lnTo>
                      <a:pt x="1519" y="306"/>
                    </a:lnTo>
                    <a:lnTo>
                      <a:pt x="1489" y="285"/>
                    </a:lnTo>
                    <a:lnTo>
                      <a:pt x="1469" y="274"/>
                    </a:lnTo>
                    <a:lnTo>
                      <a:pt x="1408" y="264"/>
                    </a:lnTo>
                    <a:lnTo>
                      <a:pt x="1348" y="274"/>
                    </a:lnTo>
                    <a:lnTo>
                      <a:pt x="1285" y="264"/>
                    </a:lnTo>
                    <a:lnTo>
                      <a:pt x="1265" y="253"/>
                    </a:lnTo>
                    <a:lnTo>
                      <a:pt x="1213" y="296"/>
                    </a:lnTo>
                    <a:lnTo>
                      <a:pt x="1194" y="316"/>
                    </a:lnTo>
                    <a:lnTo>
                      <a:pt x="1175" y="285"/>
                    </a:lnTo>
                    <a:lnTo>
                      <a:pt x="1121" y="213"/>
                    </a:lnTo>
                    <a:lnTo>
                      <a:pt x="1001" y="147"/>
                    </a:lnTo>
                    <a:lnTo>
                      <a:pt x="917" y="158"/>
                    </a:lnTo>
                    <a:lnTo>
                      <a:pt x="857" y="169"/>
                    </a:lnTo>
                    <a:lnTo>
                      <a:pt x="796" y="126"/>
                    </a:lnTo>
                    <a:lnTo>
                      <a:pt x="692" y="84"/>
                    </a:lnTo>
                    <a:lnTo>
                      <a:pt x="653" y="61"/>
                    </a:lnTo>
                    <a:lnTo>
                      <a:pt x="592" y="74"/>
                    </a:lnTo>
                    <a:lnTo>
                      <a:pt x="551" y="84"/>
                    </a:lnTo>
                    <a:lnTo>
                      <a:pt x="541" y="40"/>
                    </a:lnTo>
                    <a:lnTo>
                      <a:pt x="508" y="8"/>
                    </a:lnTo>
                    <a:lnTo>
                      <a:pt x="356" y="18"/>
                    </a:lnTo>
                    <a:lnTo>
                      <a:pt x="293" y="0"/>
                    </a:lnTo>
                    <a:lnTo>
                      <a:pt x="297" y="32"/>
                    </a:lnTo>
                    <a:lnTo>
                      <a:pt x="276" y="92"/>
                    </a:lnTo>
                    <a:lnTo>
                      <a:pt x="265" y="103"/>
                    </a:lnTo>
                    <a:lnTo>
                      <a:pt x="121" y="118"/>
                    </a:lnTo>
                    <a:lnTo>
                      <a:pt x="50" y="118"/>
                    </a:lnTo>
                    <a:lnTo>
                      <a:pt x="0" y="169"/>
                    </a:lnTo>
                    <a:lnTo>
                      <a:pt x="508" y="135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864" y="2661"/>
                <a:ext cx="32" cy="75"/>
              </a:xfrm>
              <a:custGeom>
                <a:avLst/>
                <a:gdLst>
                  <a:gd name="T0" fmla="*/ 13 w 92"/>
                  <a:gd name="T1" fmla="*/ 1 h 191"/>
                  <a:gd name="T2" fmla="*/ 20 w 92"/>
                  <a:gd name="T3" fmla="*/ 0 h 191"/>
                  <a:gd name="T4" fmla="*/ 26 w 92"/>
                  <a:gd name="T5" fmla="*/ 44 h 191"/>
                  <a:gd name="T6" fmla="*/ 32 w 92"/>
                  <a:gd name="T7" fmla="*/ 53 h 191"/>
                  <a:gd name="T8" fmla="*/ 28 w 92"/>
                  <a:gd name="T9" fmla="*/ 72 h 191"/>
                  <a:gd name="T10" fmla="*/ 15 w 92"/>
                  <a:gd name="T11" fmla="*/ 75 h 191"/>
                  <a:gd name="T12" fmla="*/ 7 w 92"/>
                  <a:gd name="T13" fmla="*/ 69 h 191"/>
                  <a:gd name="T14" fmla="*/ 0 w 92"/>
                  <a:gd name="T15" fmla="*/ 46 h 191"/>
                  <a:gd name="T16" fmla="*/ 0 w 92"/>
                  <a:gd name="T17" fmla="*/ 41 h 191"/>
                  <a:gd name="T18" fmla="*/ 13 w 92"/>
                  <a:gd name="T19" fmla="*/ 1 h 1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191"/>
                  <a:gd name="T32" fmla="*/ 92 w 92"/>
                  <a:gd name="T33" fmla="*/ 191 h 1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191">
                    <a:moveTo>
                      <a:pt x="36" y="3"/>
                    </a:moveTo>
                    <a:lnTo>
                      <a:pt x="57" y="0"/>
                    </a:lnTo>
                    <a:lnTo>
                      <a:pt x="76" y="113"/>
                    </a:lnTo>
                    <a:lnTo>
                      <a:pt x="92" y="136"/>
                    </a:lnTo>
                    <a:lnTo>
                      <a:pt x="80" y="183"/>
                    </a:lnTo>
                    <a:lnTo>
                      <a:pt x="42" y="191"/>
                    </a:lnTo>
                    <a:lnTo>
                      <a:pt x="19" y="175"/>
                    </a:lnTo>
                    <a:lnTo>
                      <a:pt x="0" y="118"/>
                    </a:lnTo>
                    <a:lnTo>
                      <a:pt x="0" y="105"/>
                    </a:lnTo>
                    <a:lnTo>
                      <a:pt x="36" y="3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947" y="847"/>
                <a:ext cx="57" cy="56"/>
              </a:xfrm>
              <a:custGeom>
                <a:avLst/>
                <a:gdLst>
                  <a:gd name="T0" fmla="*/ 0 w 163"/>
                  <a:gd name="T1" fmla="*/ 34 h 136"/>
                  <a:gd name="T2" fmla="*/ 5 w 163"/>
                  <a:gd name="T3" fmla="*/ 17 h 136"/>
                  <a:gd name="T4" fmla="*/ 8 w 163"/>
                  <a:gd name="T5" fmla="*/ 9 h 136"/>
                  <a:gd name="T6" fmla="*/ 12 w 163"/>
                  <a:gd name="T7" fmla="*/ 2 h 136"/>
                  <a:gd name="T8" fmla="*/ 27 w 163"/>
                  <a:gd name="T9" fmla="*/ 5 h 136"/>
                  <a:gd name="T10" fmla="*/ 37 w 163"/>
                  <a:gd name="T11" fmla="*/ 0 h 136"/>
                  <a:gd name="T12" fmla="*/ 48 w 163"/>
                  <a:gd name="T13" fmla="*/ 15 h 136"/>
                  <a:gd name="T14" fmla="*/ 50 w 163"/>
                  <a:gd name="T15" fmla="*/ 26 h 136"/>
                  <a:gd name="T16" fmla="*/ 55 w 163"/>
                  <a:gd name="T17" fmla="*/ 32 h 136"/>
                  <a:gd name="T18" fmla="*/ 57 w 163"/>
                  <a:gd name="T19" fmla="*/ 44 h 136"/>
                  <a:gd name="T20" fmla="*/ 50 w 163"/>
                  <a:gd name="T21" fmla="*/ 47 h 136"/>
                  <a:gd name="T22" fmla="*/ 28 w 163"/>
                  <a:gd name="T23" fmla="*/ 45 h 136"/>
                  <a:gd name="T24" fmla="*/ 23 w 163"/>
                  <a:gd name="T25" fmla="*/ 52 h 136"/>
                  <a:gd name="T26" fmla="*/ 13 w 163"/>
                  <a:gd name="T27" fmla="*/ 56 h 136"/>
                  <a:gd name="T28" fmla="*/ 5 w 163"/>
                  <a:gd name="T29" fmla="*/ 40 h 136"/>
                  <a:gd name="T30" fmla="*/ 0 w 163"/>
                  <a:gd name="T31" fmla="*/ 34 h 1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3"/>
                  <a:gd name="T49" fmla="*/ 0 h 136"/>
                  <a:gd name="T50" fmla="*/ 163 w 163"/>
                  <a:gd name="T51" fmla="*/ 136 h 1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3" h="136">
                    <a:moveTo>
                      <a:pt x="0" y="82"/>
                    </a:moveTo>
                    <a:lnTo>
                      <a:pt x="15" y="42"/>
                    </a:lnTo>
                    <a:lnTo>
                      <a:pt x="23" y="23"/>
                    </a:lnTo>
                    <a:lnTo>
                      <a:pt x="35" y="5"/>
                    </a:lnTo>
                    <a:lnTo>
                      <a:pt x="77" y="12"/>
                    </a:lnTo>
                    <a:lnTo>
                      <a:pt x="107" y="0"/>
                    </a:lnTo>
                    <a:lnTo>
                      <a:pt x="136" y="37"/>
                    </a:lnTo>
                    <a:lnTo>
                      <a:pt x="144" y="63"/>
                    </a:lnTo>
                    <a:lnTo>
                      <a:pt x="157" y="77"/>
                    </a:lnTo>
                    <a:lnTo>
                      <a:pt x="163" y="106"/>
                    </a:lnTo>
                    <a:lnTo>
                      <a:pt x="144" y="114"/>
                    </a:lnTo>
                    <a:lnTo>
                      <a:pt x="81" y="109"/>
                    </a:lnTo>
                    <a:lnTo>
                      <a:pt x="65" y="127"/>
                    </a:lnTo>
                    <a:lnTo>
                      <a:pt x="38" y="136"/>
                    </a:lnTo>
                    <a:lnTo>
                      <a:pt x="15" y="98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4020" y="887"/>
                <a:ext cx="23" cy="12"/>
              </a:xfrm>
              <a:custGeom>
                <a:avLst/>
                <a:gdLst>
                  <a:gd name="T0" fmla="*/ 0 w 61"/>
                  <a:gd name="T1" fmla="*/ 12 h 28"/>
                  <a:gd name="T2" fmla="*/ 4 w 61"/>
                  <a:gd name="T3" fmla="*/ 0 h 28"/>
                  <a:gd name="T4" fmla="*/ 23 w 61"/>
                  <a:gd name="T5" fmla="*/ 3 h 28"/>
                  <a:gd name="T6" fmla="*/ 20 w 61"/>
                  <a:gd name="T7" fmla="*/ 8 h 28"/>
                  <a:gd name="T8" fmla="*/ 0 w 61"/>
                  <a:gd name="T9" fmla="*/ 1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28"/>
                  <a:gd name="T17" fmla="*/ 61 w 6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28">
                    <a:moveTo>
                      <a:pt x="0" y="28"/>
                    </a:moveTo>
                    <a:lnTo>
                      <a:pt x="10" y="0"/>
                    </a:lnTo>
                    <a:lnTo>
                      <a:pt x="61" y="8"/>
                    </a:lnTo>
                    <a:lnTo>
                      <a:pt x="52" y="1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4057" y="2619"/>
                <a:ext cx="14" cy="12"/>
              </a:xfrm>
              <a:custGeom>
                <a:avLst/>
                <a:gdLst>
                  <a:gd name="T0" fmla="*/ 0 w 41"/>
                  <a:gd name="T1" fmla="*/ 7 h 32"/>
                  <a:gd name="T2" fmla="*/ 3 w 41"/>
                  <a:gd name="T3" fmla="*/ 0 h 32"/>
                  <a:gd name="T4" fmla="*/ 10 w 41"/>
                  <a:gd name="T5" fmla="*/ 0 h 32"/>
                  <a:gd name="T6" fmla="*/ 14 w 41"/>
                  <a:gd name="T7" fmla="*/ 7 h 32"/>
                  <a:gd name="T8" fmla="*/ 10 w 41"/>
                  <a:gd name="T9" fmla="*/ 12 h 32"/>
                  <a:gd name="T10" fmla="*/ 0 w 41"/>
                  <a:gd name="T11" fmla="*/ 7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2"/>
                  <a:gd name="T20" fmla="*/ 41 w 41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2">
                    <a:moveTo>
                      <a:pt x="0" y="18"/>
                    </a:moveTo>
                    <a:lnTo>
                      <a:pt x="10" y="0"/>
                    </a:lnTo>
                    <a:lnTo>
                      <a:pt x="28" y="0"/>
                    </a:lnTo>
                    <a:lnTo>
                      <a:pt x="41" y="18"/>
                    </a:lnTo>
                    <a:lnTo>
                      <a:pt x="28" y="3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4067" y="2589"/>
                <a:ext cx="14" cy="12"/>
              </a:xfrm>
              <a:custGeom>
                <a:avLst/>
                <a:gdLst>
                  <a:gd name="T0" fmla="*/ 0 w 42"/>
                  <a:gd name="T1" fmla="*/ 4 h 32"/>
                  <a:gd name="T2" fmla="*/ 0 w 42"/>
                  <a:gd name="T3" fmla="*/ 0 h 32"/>
                  <a:gd name="T4" fmla="*/ 14 w 42"/>
                  <a:gd name="T5" fmla="*/ 0 h 32"/>
                  <a:gd name="T6" fmla="*/ 14 w 42"/>
                  <a:gd name="T7" fmla="*/ 4 h 32"/>
                  <a:gd name="T8" fmla="*/ 7 w 42"/>
                  <a:gd name="T9" fmla="*/ 12 h 32"/>
                  <a:gd name="T10" fmla="*/ 7 w 42"/>
                  <a:gd name="T11" fmla="*/ 8 h 32"/>
                  <a:gd name="T12" fmla="*/ 4 w 42"/>
                  <a:gd name="T13" fmla="*/ 4 h 32"/>
                  <a:gd name="T14" fmla="*/ 0 w 42"/>
                  <a:gd name="T15" fmla="*/ 4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2"/>
                  <a:gd name="T25" fmla="*/ 0 h 32"/>
                  <a:gd name="T26" fmla="*/ 42 w 42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2" h="32">
                    <a:moveTo>
                      <a:pt x="0" y="10"/>
                    </a:moveTo>
                    <a:lnTo>
                      <a:pt x="0" y="0"/>
                    </a:lnTo>
                    <a:lnTo>
                      <a:pt x="42" y="0"/>
                    </a:lnTo>
                    <a:lnTo>
                      <a:pt x="42" y="10"/>
                    </a:lnTo>
                    <a:lnTo>
                      <a:pt x="21" y="32"/>
                    </a:lnTo>
                    <a:lnTo>
                      <a:pt x="21" y="22"/>
                    </a:lnTo>
                    <a:lnTo>
                      <a:pt x="12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4067" y="2563"/>
                <a:ext cx="7" cy="8"/>
              </a:xfrm>
              <a:custGeom>
                <a:avLst/>
                <a:gdLst>
                  <a:gd name="T0" fmla="*/ 0 w 21"/>
                  <a:gd name="T1" fmla="*/ 4 h 22"/>
                  <a:gd name="T2" fmla="*/ 0 w 21"/>
                  <a:gd name="T3" fmla="*/ 0 h 22"/>
                  <a:gd name="T4" fmla="*/ 4 w 21"/>
                  <a:gd name="T5" fmla="*/ 0 h 22"/>
                  <a:gd name="T6" fmla="*/ 7 w 21"/>
                  <a:gd name="T7" fmla="*/ 4 h 22"/>
                  <a:gd name="T8" fmla="*/ 7 w 21"/>
                  <a:gd name="T9" fmla="*/ 8 h 22"/>
                  <a:gd name="T10" fmla="*/ 4 w 21"/>
                  <a:gd name="T11" fmla="*/ 8 h 22"/>
                  <a:gd name="T12" fmla="*/ 0 w 21"/>
                  <a:gd name="T13" fmla="*/ 4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22"/>
                  <a:gd name="T23" fmla="*/ 21 w 21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22">
                    <a:moveTo>
                      <a:pt x="0" y="1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21" y="12"/>
                    </a:lnTo>
                    <a:lnTo>
                      <a:pt x="21" y="22"/>
                    </a:lnTo>
                    <a:lnTo>
                      <a:pt x="12" y="2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4475" y="3039"/>
                <a:ext cx="28" cy="24"/>
              </a:xfrm>
              <a:custGeom>
                <a:avLst/>
                <a:gdLst>
                  <a:gd name="T0" fmla="*/ 7 w 81"/>
                  <a:gd name="T1" fmla="*/ 0 h 61"/>
                  <a:gd name="T2" fmla="*/ 8 w 81"/>
                  <a:gd name="T3" fmla="*/ 4 h 61"/>
                  <a:gd name="T4" fmla="*/ 19 w 81"/>
                  <a:gd name="T5" fmla="*/ 7 h 61"/>
                  <a:gd name="T6" fmla="*/ 28 w 81"/>
                  <a:gd name="T7" fmla="*/ 20 h 61"/>
                  <a:gd name="T8" fmla="*/ 25 w 81"/>
                  <a:gd name="T9" fmla="*/ 24 h 61"/>
                  <a:gd name="T10" fmla="*/ 15 w 81"/>
                  <a:gd name="T11" fmla="*/ 24 h 61"/>
                  <a:gd name="T12" fmla="*/ 0 w 81"/>
                  <a:gd name="T13" fmla="*/ 16 h 61"/>
                  <a:gd name="T14" fmla="*/ 0 w 81"/>
                  <a:gd name="T15" fmla="*/ 7 h 61"/>
                  <a:gd name="T16" fmla="*/ 3 w 81"/>
                  <a:gd name="T17" fmla="*/ 7 h 61"/>
                  <a:gd name="T18" fmla="*/ 7 w 81"/>
                  <a:gd name="T19" fmla="*/ 0 h 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"/>
                  <a:gd name="T31" fmla="*/ 0 h 61"/>
                  <a:gd name="T32" fmla="*/ 81 w 81"/>
                  <a:gd name="T33" fmla="*/ 61 h 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" h="61">
                    <a:moveTo>
                      <a:pt x="19" y="0"/>
                    </a:moveTo>
                    <a:lnTo>
                      <a:pt x="22" y="10"/>
                    </a:lnTo>
                    <a:lnTo>
                      <a:pt x="54" y="18"/>
                    </a:lnTo>
                    <a:lnTo>
                      <a:pt x="81" y="50"/>
                    </a:lnTo>
                    <a:lnTo>
                      <a:pt x="72" y="61"/>
                    </a:lnTo>
                    <a:lnTo>
                      <a:pt x="42" y="61"/>
                    </a:lnTo>
                    <a:lnTo>
                      <a:pt x="0" y="40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4277" y="2870"/>
                <a:ext cx="10" cy="24"/>
              </a:xfrm>
              <a:custGeom>
                <a:avLst/>
                <a:gdLst>
                  <a:gd name="T0" fmla="*/ 0 w 30"/>
                  <a:gd name="T1" fmla="*/ 11 h 61"/>
                  <a:gd name="T2" fmla="*/ 0 w 30"/>
                  <a:gd name="T3" fmla="*/ 0 h 61"/>
                  <a:gd name="T4" fmla="*/ 10 w 30"/>
                  <a:gd name="T5" fmla="*/ 11 h 61"/>
                  <a:gd name="T6" fmla="*/ 10 w 30"/>
                  <a:gd name="T7" fmla="*/ 24 h 61"/>
                  <a:gd name="T8" fmla="*/ 0 w 30"/>
                  <a:gd name="T9" fmla="*/ 11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61"/>
                  <a:gd name="T17" fmla="*/ 30 w 30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61">
                    <a:moveTo>
                      <a:pt x="0" y="28"/>
                    </a:moveTo>
                    <a:lnTo>
                      <a:pt x="0" y="0"/>
                    </a:lnTo>
                    <a:lnTo>
                      <a:pt x="30" y="28"/>
                    </a:lnTo>
                    <a:lnTo>
                      <a:pt x="30" y="6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4310" y="2892"/>
                <a:ext cx="11" cy="16"/>
              </a:xfrm>
              <a:custGeom>
                <a:avLst/>
                <a:gdLst>
                  <a:gd name="T0" fmla="*/ 0 w 30"/>
                  <a:gd name="T1" fmla="*/ 16 h 40"/>
                  <a:gd name="T2" fmla="*/ 7 w 30"/>
                  <a:gd name="T3" fmla="*/ 0 h 40"/>
                  <a:gd name="T4" fmla="*/ 11 w 30"/>
                  <a:gd name="T5" fmla="*/ 0 h 40"/>
                  <a:gd name="T6" fmla="*/ 11 w 30"/>
                  <a:gd name="T7" fmla="*/ 8 h 40"/>
                  <a:gd name="T8" fmla="*/ 4 w 30"/>
                  <a:gd name="T9" fmla="*/ 16 h 40"/>
                  <a:gd name="T10" fmla="*/ 0 w 30"/>
                  <a:gd name="T11" fmla="*/ 1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40"/>
                  <a:gd name="T20" fmla="*/ 30 w 3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40">
                    <a:moveTo>
                      <a:pt x="0" y="40"/>
                    </a:moveTo>
                    <a:lnTo>
                      <a:pt x="20" y="0"/>
                    </a:lnTo>
                    <a:lnTo>
                      <a:pt x="30" y="0"/>
                    </a:lnTo>
                    <a:lnTo>
                      <a:pt x="30" y="21"/>
                    </a:lnTo>
                    <a:lnTo>
                      <a:pt x="12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8" name="Freeform 141"/>
              <p:cNvSpPr>
                <a:spLocks/>
              </p:cNvSpPr>
              <p:nvPr/>
            </p:nvSpPr>
            <p:spPr bwMode="auto">
              <a:xfrm>
                <a:off x="4324" y="2716"/>
                <a:ext cx="255" cy="253"/>
              </a:xfrm>
              <a:custGeom>
                <a:avLst/>
                <a:gdLst>
                  <a:gd name="T0" fmla="*/ 0 w 732"/>
                  <a:gd name="T1" fmla="*/ 126 h 635"/>
                  <a:gd name="T2" fmla="*/ 5 w 732"/>
                  <a:gd name="T3" fmla="*/ 103 h 635"/>
                  <a:gd name="T4" fmla="*/ 22 w 732"/>
                  <a:gd name="T5" fmla="*/ 94 h 635"/>
                  <a:gd name="T6" fmla="*/ 52 w 732"/>
                  <a:gd name="T7" fmla="*/ 79 h 635"/>
                  <a:gd name="T8" fmla="*/ 95 w 732"/>
                  <a:gd name="T9" fmla="*/ 33 h 635"/>
                  <a:gd name="T10" fmla="*/ 100 w 732"/>
                  <a:gd name="T11" fmla="*/ 8 h 635"/>
                  <a:gd name="T12" fmla="*/ 109 w 732"/>
                  <a:gd name="T13" fmla="*/ 2 h 635"/>
                  <a:gd name="T14" fmla="*/ 128 w 732"/>
                  <a:gd name="T15" fmla="*/ 0 h 635"/>
                  <a:gd name="T16" fmla="*/ 137 w 732"/>
                  <a:gd name="T17" fmla="*/ 17 h 635"/>
                  <a:gd name="T18" fmla="*/ 146 w 732"/>
                  <a:gd name="T19" fmla="*/ 14 h 635"/>
                  <a:gd name="T20" fmla="*/ 160 w 732"/>
                  <a:gd name="T21" fmla="*/ 29 h 635"/>
                  <a:gd name="T22" fmla="*/ 157 w 732"/>
                  <a:gd name="T23" fmla="*/ 42 h 635"/>
                  <a:gd name="T24" fmla="*/ 147 w 732"/>
                  <a:gd name="T25" fmla="*/ 46 h 635"/>
                  <a:gd name="T26" fmla="*/ 144 w 732"/>
                  <a:gd name="T27" fmla="*/ 57 h 635"/>
                  <a:gd name="T28" fmla="*/ 153 w 732"/>
                  <a:gd name="T29" fmla="*/ 110 h 635"/>
                  <a:gd name="T30" fmla="*/ 157 w 732"/>
                  <a:gd name="T31" fmla="*/ 110 h 635"/>
                  <a:gd name="T32" fmla="*/ 175 w 732"/>
                  <a:gd name="T33" fmla="*/ 91 h 635"/>
                  <a:gd name="T34" fmla="*/ 182 w 732"/>
                  <a:gd name="T35" fmla="*/ 91 h 635"/>
                  <a:gd name="T36" fmla="*/ 199 w 732"/>
                  <a:gd name="T37" fmla="*/ 109 h 635"/>
                  <a:gd name="T38" fmla="*/ 226 w 732"/>
                  <a:gd name="T39" fmla="*/ 119 h 635"/>
                  <a:gd name="T40" fmla="*/ 244 w 732"/>
                  <a:gd name="T41" fmla="*/ 109 h 635"/>
                  <a:gd name="T42" fmla="*/ 255 w 732"/>
                  <a:gd name="T43" fmla="*/ 106 h 635"/>
                  <a:gd name="T44" fmla="*/ 255 w 732"/>
                  <a:gd name="T45" fmla="*/ 124 h 635"/>
                  <a:gd name="T46" fmla="*/ 242 w 732"/>
                  <a:gd name="T47" fmla="*/ 138 h 635"/>
                  <a:gd name="T48" fmla="*/ 222 w 732"/>
                  <a:gd name="T49" fmla="*/ 138 h 635"/>
                  <a:gd name="T50" fmla="*/ 198 w 732"/>
                  <a:gd name="T51" fmla="*/ 130 h 635"/>
                  <a:gd name="T52" fmla="*/ 196 w 732"/>
                  <a:gd name="T53" fmla="*/ 138 h 635"/>
                  <a:gd name="T54" fmla="*/ 211 w 732"/>
                  <a:gd name="T55" fmla="*/ 144 h 635"/>
                  <a:gd name="T56" fmla="*/ 216 w 732"/>
                  <a:gd name="T57" fmla="*/ 154 h 635"/>
                  <a:gd name="T58" fmla="*/ 201 w 732"/>
                  <a:gd name="T59" fmla="*/ 168 h 635"/>
                  <a:gd name="T60" fmla="*/ 216 w 732"/>
                  <a:gd name="T61" fmla="*/ 196 h 635"/>
                  <a:gd name="T62" fmla="*/ 216 w 732"/>
                  <a:gd name="T63" fmla="*/ 217 h 635"/>
                  <a:gd name="T64" fmla="*/ 229 w 732"/>
                  <a:gd name="T65" fmla="*/ 223 h 635"/>
                  <a:gd name="T66" fmla="*/ 227 w 732"/>
                  <a:gd name="T67" fmla="*/ 229 h 635"/>
                  <a:gd name="T68" fmla="*/ 218 w 732"/>
                  <a:gd name="T69" fmla="*/ 236 h 635"/>
                  <a:gd name="T70" fmla="*/ 207 w 732"/>
                  <a:gd name="T71" fmla="*/ 236 h 635"/>
                  <a:gd name="T72" fmla="*/ 189 w 732"/>
                  <a:gd name="T73" fmla="*/ 223 h 635"/>
                  <a:gd name="T74" fmla="*/ 179 w 732"/>
                  <a:gd name="T75" fmla="*/ 227 h 635"/>
                  <a:gd name="T76" fmla="*/ 173 w 732"/>
                  <a:gd name="T77" fmla="*/ 253 h 635"/>
                  <a:gd name="T78" fmla="*/ 157 w 732"/>
                  <a:gd name="T79" fmla="*/ 248 h 635"/>
                  <a:gd name="T80" fmla="*/ 149 w 732"/>
                  <a:gd name="T81" fmla="*/ 211 h 635"/>
                  <a:gd name="T82" fmla="*/ 152 w 732"/>
                  <a:gd name="T83" fmla="*/ 201 h 635"/>
                  <a:gd name="T84" fmla="*/ 142 w 732"/>
                  <a:gd name="T85" fmla="*/ 190 h 635"/>
                  <a:gd name="T86" fmla="*/ 139 w 732"/>
                  <a:gd name="T87" fmla="*/ 194 h 635"/>
                  <a:gd name="T88" fmla="*/ 125 w 732"/>
                  <a:gd name="T89" fmla="*/ 189 h 635"/>
                  <a:gd name="T90" fmla="*/ 111 w 732"/>
                  <a:gd name="T91" fmla="*/ 200 h 635"/>
                  <a:gd name="T92" fmla="*/ 110 w 732"/>
                  <a:gd name="T93" fmla="*/ 211 h 635"/>
                  <a:gd name="T94" fmla="*/ 119 w 732"/>
                  <a:gd name="T95" fmla="*/ 221 h 635"/>
                  <a:gd name="T96" fmla="*/ 103 w 732"/>
                  <a:gd name="T97" fmla="*/ 228 h 635"/>
                  <a:gd name="T98" fmla="*/ 89 w 732"/>
                  <a:gd name="T99" fmla="*/ 232 h 635"/>
                  <a:gd name="T100" fmla="*/ 75 w 732"/>
                  <a:gd name="T101" fmla="*/ 232 h 635"/>
                  <a:gd name="T102" fmla="*/ 64 w 732"/>
                  <a:gd name="T103" fmla="*/ 217 h 635"/>
                  <a:gd name="T104" fmla="*/ 36 w 732"/>
                  <a:gd name="T105" fmla="*/ 211 h 635"/>
                  <a:gd name="T106" fmla="*/ 33 w 732"/>
                  <a:gd name="T107" fmla="*/ 206 h 635"/>
                  <a:gd name="T108" fmla="*/ 15 w 732"/>
                  <a:gd name="T109" fmla="*/ 177 h 635"/>
                  <a:gd name="T110" fmla="*/ 11 w 732"/>
                  <a:gd name="T111" fmla="*/ 147 h 635"/>
                  <a:gd name="T112" fmla="*/ 1 w 732"/>
                  <a:gd name="T113" fmla="*/ 135 h 635"/>
                  <a:gd name="T114" fmla="*/ 0 w 732"/>
                  <a:gd name="T115" fmla="*/ 126 h 63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2"/>
                  <a:gd name="T175" fmla="*/ 0 h 635"/>
                  <a:gd name="T176" fmla="*/ 732 w 732"/>
                  <a:gd name="T177" fmla="*/ 635 h 63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2" h="635">
                    <a:moveTo>
                      <a:pt x="0" y="317"/>
                    </a:moveTo>
                    <a:lnTo>
                      <a:pt x="13" y="259"/>
                    </a:lnTo>
                    <a:lnTo>
                      <a:pt x="62" y="237"/>
                    </a:lnTo>
                    <a:lnTo>
                      <a:pt x="148" y="198"/>
                    </a:lnTo>
                    <a:lnTo>
                      <a:pt x="272" y="84"/>
                    </a:lnTo>
                    <a:lnTo>
                      <a:pt x="286" y="21"/>
                    </a:lnTo>
                    <a:lnTo>
                      <a:pt x="312" y="6"/>
                    </a:lnTo>
                    <a:lnTo>
                      <a:pt x="366" y="0"/>
                    </a:lnTo>
                    <a:lnTo>
                      <a:pt x="393" y="42"/>
                    </a:lnTo>
                    <a:lnTo>
                      <a:pt x="418" y="34"/>
                    </a:lnTo>
                    <a:lnTo>
                      <a:pt x="460" y="74"/>
                    </a:lnTo>
                    <a:lnTo>
                      <a:pt x="452" y="106"/>
                    </a:lnTo>
                    <a:lnTo>
                      <a:pt x="422" y="116"/>
                    </a:lnTo>
                    <a:lnTo>
                      <a:pt x="414" y="143"/>
                    </a:lnTo>
                    <a:lnTo>
                      <a:pt x="440" y="277"/>
                    </a:lnTo>
                    <a:lnTo>
                      <a:pt x="452" y="277"/>
                    </a:lnTo>
                    <a:lnTo>
                      <a:pt x="503" y="229"/>
                    </a:lnTo>
                    <a:lnTo>
                      <a:pt x="523" y="229"/>
                    </a:lnTo>
                    <a:lnTo>
                      <a:pt x="572" y="273"/>
                    </a:lnTo>
                    <a:lnTo>
                      <a:pt x="649" y="299"/>
                    </a:lnTo>
                    <a:lnTo>
                      <a:pt x="699" y="273"/>
                    </a:lnTo>
                    <a:lnTo>
                      <a:pt x="732" y="265"/>
                    </a:lnTo>
                    <a:lnTo>
                      <a:pt x="732" y="312"/>
                    </a:lnTo>
                    <a:lnTo>
                      <a:pt x="694" y="346"/>
                    </a:lnTo>
                    <a:lnTo>
                      <a:pt x="638" y="346"/>
                    </a:lnTo>
                    <a:lnTo>
                      <a:pt x="567" y="327"/>
                    </a:lnTo>
                    <a:lnTo>
                      <a:pt x="562" y="346"/>
                    </a:lnTo>
                    <a:lnTo>
                      <a:pt x="606" y="362"/>
                    </a:lnTo>
                    <a:lnTo>
                      <a:pt x="619" y="386"/>
                    </a:lnTo>
                    <a:lnTo>
                      <a:pt x="576" y="422"/>
                    </a:lnTo>
                    <a:lnTo>
                      <a:pt x="619" y="491"/>
                    </a:lnTo>
                    <a:lnTo>
                      <a:pt x="619" y="544"/>
                    </a:lnTo>
                    <a:lnTo>
                      <a:pt x="656" y="559"/>
                    </a:lnTo>
                    <a:lnTo>
                      <a:pt x="651" y="575"/>
                    </a:lnTo>
                    <a:lnTo>
                      <a:pt x="625" y="593"/>
                    </a:lnTo>
                    <a:lnTo>
                      <a:pt x="593" y="593"/>
                    </a:lnTo>
                    <a:lnTo>
                      <a:pt x="543" y="559"/>
                    </a:lnTo>
                    <a:lnTo>
                      <a:pt x="515" y="570"/>
                    </a:lnTo>
                    <a:lnTo>
                      <a:pt x="498" y="635"/>
                    </a:lnTo>
                    <a:lnTo>
                      <a:pt x="452" y="623"/>
                    </a:lnTo>
                    <a:lnTo>
                      <a:pt x="427" y="530"/>
                    </a:lnTo>
                    <a:lnTo>
                      <a:pt x="437" y="504"/>
                    </a:lnTo>
                    <a:lnTo>
                      <a:pt x="408" y="478"/>
                    </a:lnTo>
                    <a:lnTo>
                      <a:pt x="399" y="488"/>
                    </a:lnTo>
                    <a:lnTo>
                      <a:pt x="360" y="474"/>
                    </a:lnTo>
                    <a:lnTo>
                      <a:pt x="320" y="502"/>
                    </a:lnTo>
                    <a:lnTo>
                      <a:pt x="316" y="530"/>
                    </a:lnTo>
                    <a:lnTo>
                      <a:pt x="343" y="555"/>
                    </a:lnTo>
                    <a:lnTo>
                      <a:pt x="297" y="571"/>
                    </a:lnTo>
                    <a:lnTo>
                      <a:pt x="256" y="583"/>
                    </a:lnTo>
                    <a:lnTo>
                      <a:pt x="216" y="583"/>
                    </a:lnTo>
                    <a:lnTo>
                      <a:pt x="184" y="544"/>
                    </a:lnTo>
                    <a:lnTo>
                      <a:pt x="104" y="530"/>
                    </a:lnTo>
                    <a:lnTo>
                      <a:pt x="94" y="518"/>
                    </a:lnTo>
                    <a:lnTo>
                      <a:pt x="43" y="444"/>
                    </a:lnTo>
                    <a:lnTo>
                      <a:pt x="33" y="370"/>
                    </a:lnTo>
                    <a:lnTo>
                      <a:pt x="2" y="338"/>
                    </a:lnTo>
                    <a:lnTo>
                      <a:pt x="0" y="317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4357" y="3077"/>
                <a:ext cx="605" cy="627"/>
              </a:xfrm>
              <a:custGeom>
                <a:avLst/>
                <a:gdLst>
                  <a:gd name="T0" fmla="*/ 7 w 1733"/>
                  <a:gd name="T1" fmla="*/ 296 h 1576"/>
                  <a:gd name="T2" fmla="*/ 21 w 1733"/>
                  <a:gd name="T3" fmla="*/ 249 h 1576"/>
                  <a:gd name="T4" fmla="*/ 81 w 1733"/>
                  <a:gd name="T5" fmla="*/ 211 h 1576"/>
                  <a:gd name="T6" fmla="*/ 135 w 1733"/>
                  <a:gd name="T7" fmla="*/ 189 h 1576"/>
                  <a:gd name="T8" fmla="*/ 159 w 1733"/>
                  <a:gd name="T9" fmla="*/ 138 h 1576"/>
                  <a:gd name="T10" fmla="*/ 206 w 1733"/>
                  <a:gd name="T11" fmla="*/ 88 h 1576"/>
                  <a:gd name="T12" fmla="*/ 234 w 1733"/>
                  <a:gd name="T13" fmla="*/ 74 h 1576"/>
                  <a:gd name="T14" fmla="*/ 266 w 1733"/>
                  <a:gd name="T15" fmla="*/ 88 h 1576"/>
                  <a:gd name="T16" fmla="*/ 274 w 1733"/>
                  <a:gd name="T17" fmla="*/ 59 h 1576"/>
                  <a:gd name="T18" fmla="*/ 278 w 1733"/>
                  <a:gd name="T19" fmla="*/ 20 h 1576"/>
                  <a:gd name="T20" fmla="*/ 320 w 1733"/>
                  <a:gd name="T21" fmla="*/ 16 h 1576"/>
                  <a:gd name="T22" fmla="*/ 388 w 1733"/>
                  <a:gd name="T23" fmla="*/ 31 h 1576"/>
                  <a:gd name="T24" fmla="*/ 379 w 1733"/>
                  <a:gd name="T25" fmla="*/ 54 h 1576"/>
                  <a:gd name="T26" fmla="*/ 375 w 1733"/>
                  <a:gd name="T27" fmla="*/ 104 h 1576"/>
                  <a:gd name="T28" fmla="*/ 403 w 1733"/>
                  <a:gd name="T29" fmla="*/ 113 h 1576"/>
                  <a:gd name="T30" fmla="*/ 448 w 1733"/>
                  <a:gd name="T31" fmla="*/ 134 h 1576"/>
                  <a:gd name="T32" fmla="*/ 452 w 1733"/>
                  <a:gd name="T33" fmla="*/ 31 h 1576"/>
                  <a:gd name="T34" fmla="*/ 474 w 1733"/>
                  <a:gd name="T35" fmla="*/ 0 h 1576"/>
                  <a:gd name="T36" fmla="*/ 484 w 1733"/>
                  <a:gd name="T37" fmla="*/ 12 h 1576"/>
                  <a:gd name="T38" fmla="*/ 495 w 1733"/>
                  <a:gd name="T39" fmla="*/ 67 h 1576"/>
                  <a:gd name="T40" fmla="*/ 516 w 1733"/>
                  <a:gd name="T41" fmla="*/ 102 h 1576"/>
                  <a:gd name="T42" fmla="*/ 562 w 1733"/>
                  <a:gd name="T43" fmla="*/ 215 h 1576"/>
                  <a:gd name="T44" fmla="*/ 594 w 1733"/>
                  <a:gd name="T45" fmla="*/ 282 h 1576"/>
                  <a:gd name="T46" fmla="*/ 605 w 1733"/>
                  <a:gd name="T47" fmla="*/ 411 h 1576"/>
                  <a:gd name="T48" fmla="*/ 591 w 1733"/>
                  <a:gd name="T49" fmla="*/ 478 h 1576"/>
                  <a:gd name="T50" fmla="*/ 569 w 1733"/>
                  <a:gd name="T51" fmla="*/ 511 h 1576"/>
                  <a:gd name="T52" fmla="*/ 542 w 1733"/>
                  <a:gd name="T53" fmla="*/ 562 h 1576"/>
                  <a:gd name="T54" fmla="*/ 509 w 1733"/>
                  <a:gd name="T55" fmla="*/ 606 h 1576"/>
                  <a:gd name="T56" fmla="*/ 474 w 1733"/>
                  <a:gd name="T57" fmla="*/ 626 h 1576"/>
                  <a:gd name="T58" fmla="*/ 426 w 1733"/>
                  <a:gd name="T59" fmla="*/ 613 h 1576"/>
                  <a:gd name="T60" fmla="*/ 376 w 1733"/>
                  <a:gd name="T61" fmla="*/ 626 h 1576"/>
                  <a:gd name="T62" fmla="*/ 382 w 1733"/>
                  <a:gd name="T63" fmla="*/ 602 h 1576"/>
                  <a:gd name="T64" fmla="*/ 359 w 1733"/>
                  <a:gd name="T65" fmla="*/ 559 h 1576"/>
                  <a:gd name="T66" fmla="*/ 342 w 1733"/>
                  <a:gd name="T67" fmla="*/ 546 h 1576"/>
                  <a:gd name="T68" fmla="*/ 332 w 1733"/>
                  <a:gd name="T69" fmla="*/ 540 h 1576"/>
                  <a:gd name="T70" fmla="*/ 327 w 1733"/>
                  <a:gd name="T71" fmla="*/ 525 h 1576"/>
                  <a:gd name="T72" fmla="*/ 316 w 1733"/>
                  <a:gd name="T73" fmla="*/ 540 h 1576"/>
                  <a:gd name="T74" fmla="*/ 283 w 1733"/>
                  <a:gd name="T75" fmla="*/ 482 h 1576"/>
                  <a:gd name="T76" fmla="*/ 259 w 1733"/>
                  <a:gd name="T77" fmla="*/ 469 h 1576"/>
                  <a:gd name="T78" fmla="*/ 228 w 1733"/>
                  <a:gd name="T79" fmla="*/ 465 h 1576"/>
                  <a:gd name="T80" fmla="*/ 195 w 1733"/>
                  <a:gd name="T81" fmla="*/ 478 h 1576"/>
                  <a:gd name="T82" fmla="*/ 159 w 1733"/>
                  <a:gd name="T83" fmla="*/ 499 h 1576"/>
                  <a:gd name="T84" fmla="*/ 118 w 1733"/>
                  <a:gd name="T85" fmla="*/ 511 h 1576"/>
                  <a:gd name="T86" fmla="*/ 74 w 1733"/>
                  <a:gd name="T87" fmla="*/ 538 h 1576"/>
                  <a:gd name="T88" fmla="*/ 17 w 1733"/>
                  <a:gd name="T89" fmla="*/ 525 h 1576"/>
                  <a:gd name="T90" fmla="*/ 21 w 1733"/>
                  <a:gd name="T91" fmla="*/ 495 h 1576"/>
                  <a:gd name="T92" fmla="*/ 17 w 1733"/>
                  <a:gd name="T93" fmla="*/ 440 h 1576"/>
                  <a:gd name="T94" fmla="*/ 21 w 1733"/>
                  <a:gd name="T95" fmla="*/ 406 h 1576"/>
                  <a:gd name="T96" fmla="*/ 10 w 1733"/>
                  <a:gd name="T97" fmla="*/ 333 h 1576"/>
                  <a:gd name="T98" fmla="*/ 0 w 1733"/>
                  <a:gd name="T99" fmla="*/ 317 h 15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33"/>
                  <a:gd name="T151" fmla="*/ 0 h 1576"/>
                  <a:gd name="T152" fmla="*/ 1733 w 1733"/>
                  <a:gd name="T153" fmla="*/ 1576 h 15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33" h="1576">
                    <a:moveTo>
                      <a:pt x="0" y="797"/>
                    </a:moveTo>
                    <a:lnTo>
                      <a:pt x="19" y="743"/>
                    </a:lnTo>
                    <a:lnTo>
                      <a:pt x="39" y="637"/>
                    </a:lnTo>
                    <a:lnTo>
                      <a:pt x="59" y="626"/>
                    </a:lnTo>
                    <a:lnTo>
                      <a:pt x="142" y="563"/>
                    </a:lnTo>
                    <a:lnTo>
                      <a:pt x="232" y="531"/>
                    </a:lnTo>
                    <a:lnTo>
                      <a:pt x="325" y="521"/>
                    </a:lnTo>
                    <a:lnTo>
                      <a:pt x="387" y="476"/>
                    </a:lnTo>
                    <a:lnTo>
                      <a:pt x="448" y="413"/>
                    </a:lnTo>
                    <a:lnTo>
                      <a:pt x="456" y="347"/>
                    </a:lnTo>
                    <a:lnTo>
                      <a:pt x="518" y="308"/>
                    </a:lnTo>
                    <a:lnTo>
                      <a:pt x="591" y="220"/>
                    </a:lnTo>
                    <a:lnTo>
                      <a:pt x="652" y="186"/>
                    </a:lnTo>
                    <a:lnTo>
                      <a:pt x="671" y="186"/>
                    </a:lnTo>
                    <a:lnTo>
                      <a:pt x="734" y="220"/>
                    </a:lnTo>
                    <a:lnTo>
                      <a:pt x="762" y="220"/>
                    </a:lnTo>
                    <a:lnTo>
                      <a:pt x="773" y="210"/>
                    </a:lnTo>
                    <a:lnTo>
                      <a:pt x="784" y="149"/>
                    </a:lnTo>
                    <a:lnTo>
                      <a:pt x="793" y="61"/>
                    </a:lnTo>
                    <a:lnTo>
                      <a:pt x="797" y="51"/>
                    </a:lnTo>
                    <a:lnTo>
                      <a:pt x="819" y="49"/>
                    </a:lnTo>
                    <a:lnTo>
                      <a:pt x="918" y="41"/>
                    </a:lnTo>
                    <a:lnTo>
                      <a:pt x="998" y="51"/>
                    </a:lnTo>
                    <a:lnTo>
                      <a:pt x="1111" y="77"/>
                    </a:lnTo>
                    <a:lnTo>
                      <a:pt x="1130" y="115"/>
                    </a:lnTo>
                    <a:lnTo>
                      <a:pt x="1086" y="135"/>
                    </a:lnTo>
                    <a:lnTo>
                      <a:pt x="1068" y="169"/>
                    </a:lnTo>
                    <a:lnTo>
                      <a:pt x="1074" y="262"/>
                    </a:lnTo>
                    <a:lnTo>
                      <a:pt x="1111" y="256"/>
                    </a:lnTo>
                    <a:lnTo>
                      <a:pt x="1155" y="283"/>
                    </a:lnTo>
                    <a:lnTo>
                      <a:pt x="1213" y="330"/>
                    </a:lnTo>
                    <a:lnTo>
                      <a:pt x="1282" y="336"/>
                    </a:lnTo>
                    <a:lnTo>
                      <a:pt x="1311" y="262"/>
                    </a:lnTo>
                    <a:lnTo>
                      <a:pt x="1296" y="77"/>
                    </a:lnTo>
                    <a:lnTo>
                      <a:pt x="1313" y="19"/>
                    </a:lnTo>
                    <a:lnTo>
                      <a:pt x="1357" y="0"/>
                    </a:lnTo>
                    <a:lnTo>
                      <a:pt x="1387" y="19"/>
                    </a:lnTo>
                    <a:lnTo>
                      <a:pt x="1387" y="30"/>
                    </a:lnTo>
                    <a:lnTo>
                      <a:pt x="1394" y="107"/>
                    </a:lnTo>
                    <a:lnTo>
                      <a:pt x="1417" y="169"/>
                    </a:lnTo>
                    <a:lnTo>
                      <a:pt x="1437" y="186"/>
                    </a:lnTo>
                    <a:lnTo>
                      <a:pt x="1479" y="256"/>
                    </a:lnTo>
                    <a:lnTo>
                      <a:pt x="1527" y="413"/>
                    </a:lnTo>
                    <a:lnTo>
                      <a:pt x="1610" y="541"/>
                    </a:lnTo>
                    <a:lnTo>
                      <a:pt x="1671" y="668"/>
                    </a:lnTo>
                    <a:lnTo>
                      <a:pt x="1702" y="710"/>
                    </a:lnTo>
                    <a:lnTo>
                      <a:pt x="1721" y="775"/>
                    </a:lnTo>
                    <a:lnTo>
                      <a:pt x="1733" y="1032"/>
                    </a:lnTo>
                    <a:lnTo>
                      <a:pt x="1713" y="1123"/>
                    </a:lnTo>
                    <a:lnTo>
                      <a:pt x="1693" y="1201"/>
                    </a:lnTo>
                    <a:lnTo>
                      <a:pt x="1671" y="1212"/>
                    </a:lnTo>
                    <a:lnTo>
                      <a:pt x="1630" y="1284"/>
                    </a:lnTo>
                    <a:lnTo>
                      <a:pt x="1581" y="1354"/>
                    </a:lnTo>
                    <a:lnTo>
                      <a:pt x="1552" y="1413"/>
                    </a:lnTo>
                    <a:lnTo>
                      <a:pt x="1517" y="1468"/>
                    </a:lnTo>
                    <a:lnTo>
                      <a:pt x="1457" y="1523"/>
                    </a:lnTo>
                    <a:lnTo>
                      <a:pt x="1406" y="1571"/>
                    </a:lnTo>
                    <a:lnTo>
                      <a:pt x="1357" y="1574"/>
                    </a:lnTo>
                    <a:lnTo>
                      <a:pt x="1282" y="1550"/>
                    </a:lnTo>
                    <a:lnTo>
                      <a:pt x="1221" y="1541"/>
                    </a:lnTo>
                    <a:lnTo>
                      <a:pt x="1128" y="1576"/>
                    </a:lnTo>
                    <a:lnTo>
                      <a:pt x="1076" y="1574"/>
                    </a:lnTo>
                    <a:lnTo>
                      <a:pt x="1057" y="1541"/>
                    </a:lnTo>
                    <a:lnTo>
                      <a:pt x="1093" y="1513"/>
                    </a:lnTo>
                    <a:lnTo>
                      <a:pt x="1057" y="1455"/>
                    </a:lnTo>
                    <a:lnTo>
                      <a:pt x="1028" y="1404"/>
                    </a:lnTo>
                    <a:lnTo>
                      <a:pt x="998" y="1362"/>
                    </a:lnTo>
                    <a:lnTo>
                      <a:pt x="979" y="1372"/>
                    </a:lnTo>
                    <a:lnTo>
                      <a:pt x="968" y="1392"/>
                    </a:lnTo>
                    <a:lnTo>
                      <a:pt x="952" y="1358"/>
                    </a:lnTo>
                    <a:lnTo>
                      <a:pt x="966" y="1307"/>
                    </a:lnTo>
                    <a:lnTo>
                      <a:pt x="938" y="1320"/>
                    </a:lnTo>
                    <a:lnTo>
                      <a:pt x="926" y="1330"/>
                    </a:lnTo>
                    <a:lnTo>
                      <a:pt x="905" y="1358"/>
                    </a:lnTo>
                    <a:lnTo>
                      <a:pt x="880" y="1334"/>
                    </a:lnTo>
                    <a:lnTo>
                      <a:pt x="812" y="1212"/>
                    </a:lnTo>
                    <a:lnTo>
                      <a:pt x="805" y="1201"/>
                    </a:lnTo>
                    <a:lnTo>
                      <a:pt x="743" y="1178"/>
                    </a:lnTo>
                    <a:lnTo>
                      <a:pt x="681" y="1169"/>
                    </a:lnTo>
                    <a:lnTo>
                      <a:pt x="652" y="1169"/>
                    </a:lnTo>
                    <a:lnTo>
                      <a:pt x="629" y="1191"/>
                    </a:lnTo>
                    <a:lnTo>
                      <a:pt x="558" y="1201"/>
                    </a:lnTo>
                    <a:lnTo>
                      <a:pt x="499" y="1225"/>
                    </a:lnTo>
                    <a:lnTo>
                      <a:pt x="456" y="1254"/>
                    </a:lnTo>
                    <a:lnTo>
                      <a:pt x="397" y="1288"/>
                    </a:lnTo>
                    <a:lnTo>
                      <a:pt x="339" y="1284"/>
                    </a:lnTo>
                    <a:lnTo>
                      <a:pt x="277" y="1294"/>
                    </a:lnTo>
                    <a:lnTo>
                      <a:pt x="211" y="1352"/>
                    </a:lnTo>
                    <a:lnTo>
                      <a:pt x="121" y="1362"/>
                    </a:lnTo>
                    <a:lnTo>
                      <a:pt x="50" y="1320"/>
                    </a:lnTo>
                    <a:lnTo>
                      <a:pt x="39" y="1275"/>
                    </a:lnTo>
                    <a:lnTo>
                      <a:pt x="59" y="1244"/>
                    </a:lnTo>
                    <a:lnTo>
                      <a:pt x="69" y="1169"/>
                    </a:lnTo>
                    <a:lnTo>
                      <a:pt x="50" y="1106"/>
                    </a:lnTo>
                    <a:lnTo>
                      <a:pt x="50" y="1096"/>
                    </a:lnTo>
                    <a:lnTo>
                      <a:pt x="59" y="1020"/>
                    </a:lnTo>
                    <a:lnTo>
                      <a:pt x="39" y="856"/>
                    </a:lnTo>
                    <a:lnTo>
                      <a:pt x="28" y="837"/>
                    </a:lnTo>
                    <a:lnTo>
                      <a:pt x="0" y="808"/>
                    </a:lnTo>
                    <a:lnTo>
                      <a:pt x="0" y="797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4504" y="1024"/>
                <a:ext cx="40" cy="22"/>
              </a:xfrm>
              <a:custGeom>
                <a:avLst/>
                <a:gdLst>
                  <a:gd name="T0" fmla="*/ 2 w 111"/>
                  <a:gd name="T1" fmla="*/ 0 h 56"/>
                  <a:gd name="T2" fmla="*/ 8 w 111"/>
                  <a:gd name="T3" fmla="*/ 0 h 56"/>
                  <a:gd name="T4" fmla="*/ 14 w 111"/>
                  <a:gd name="T5" fmla="*/ 13 h 56"/>
                  <a:gd name="T6" fmla="*/ 40 w 111"/>
                  <a:gd name="T7" fmla="*/ 10 h 56"/>
                  <a:gd name="T8" fmla="*/ 38 w 111"/>
                  <a:gd name="T9" fmla="*/ 20 h 56"/>
                  <a:gd name="T10" fmla="*/ 23 w 111"/>
                  <a:gd name="T11" fmla="*/ 22 h 56"/>
                  <a:gd name="T12" fmla="*/ 8 w 111"/>
                  <a:gd name="T13" fmla="*/ 22 h 56"/>
                  <a:gd name="T14" fmla="*/ 0 w 111"/>
                  <a:gd name="T15" fmla="*/ 0 h 56"/>
                  <a:gd name="T16" fmla="*/ 2 w 111"/>
                  <a:gd name="T17" fmla="*/ 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1"/>
                  <a:gd name="T28" fmla="*/ 0 h 56"/>
                  <a:gd name="T29" fmla="*/ 111 w 111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1" h="56">
                    <a:moveTo>
                      <a:pt x="5" y="0"/>
                    </a:moveTo>
                    <a:lnTo>
                      <a:pt x="23" y="1"/>
                    </a:lnTo>
                    <a:lnTo>
                      <a:pt x="39" y="33"/>
                    </a:lnTo>
                    <a:lnTo>
                      <a:pt x="111" y="25"/>
                    </a:lnTo>
                    <a:lnTo>
                      <a:pt x="106" y="51"/>
                    </a:lnTo>
                    <a:lnTo>
                      <a:pt x="65" y="56"/>
                    </a:lnTo>
                    <a:lnTo>
                      <a:pt x="23" y="56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4462" y="2318"/>
                <a:ext cx="41" cy="76"/>
              </a:xfrm>
              <a:custGeom>
                <a:avLst/>
                <a:gdLst>
                  <a:gd name="T0" fmla="*/ 0 w 113"/>
                  <a:gd name="T1" fmla="*/ 38 h 190"/>
                  <a:gd name="T2" fmla="*/ 3 w 113"/>
                  <a:gd name="T3" fmla="*/ 20 h 190"/>
                  <a:gd name="T4" fmla="*/ 15 w 113"/>
                  <a:gd name="T5" fmla="*/ 9 h 190"/>
                  <a:gd name="T6" fmla="*/ 26 w 113"/>
                  <a:gd name="T7" fmla="*/ 0 h 190"/>
                  <a:gd name="T8" fmla="*/ 30 w 113"/>
                  <a:gd name="T9" fmla="*/ 0 h 190"/>
                  <a:gd name="T10" fmla="*/ 33 w 113"/>
                  <a:gd name="T11" fmla="*/ 5 h 190"/>
                  <a:gd name="T12" fmla="*/ 41 w 113"/>
                  <a:gd name="T13" fmla="*/ 17 h 190"/>
                  <a:gd name="T14" fmla="*/ 37 w 113"/>
                  <a:gd name="T15" fmla="*/ 25 h 190"/>
                  <a:gd name="T16" fmla="*/ 33 w 113"/>
                  <a:gd name="T17" fmla="*/ 63 h 190"/>
                  <a:gd name="T18" fmla="*/ 26 w 113"/>
                  <a:gd name="T19" fmla="*/ 76 h 190"/>
                  <a:gd name="T20" fmla="*/ 22 w 113"/>
                  <a:gd name="T21" fmla="*/ 76 h 190"/>
                  <a:gd name="T22" fmla="*/ 15 w 113"/>
                  <a:gd name="T23" fmla="*/ 63 h 190"/>
                  <a:gd name="T24" fmla="*/ 0 w 113"/>
                  <a:gd name="T25" fmla="*/ 38 h 1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3"/>
                  <a:gd name="T40" fmla="*/ 0 h 190"/>
                  <a:gd name="T41" fmla="*/ 113 w 113"/>
                  <a:gd name="T42" fmla="*/ 190 h 19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3" h="190">
                    <a:moveTo>
                      <a:pt x="0" y="94"/>
                    </a:moveTo>
                    <a:lnTo>
                      <a:pt x="8" y="51"/>
                    </a:lnTo>
                    <a:lnTo>
                      <a:pt x="41" y="22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2" y="12"/>
                    </a:lnTo>
                    <a:lnTo>
                      <a:pt x="113" y="43"/>
                    </a:lnTo>
                    <a:lnTo>
                      <a:pt x="103" y="62"/>
                    </a:lnTo>
                    <a:lnTo>
                      <a:pt x="92" y="158"/>
                    </a:lnTo>
                    <a:lnTo>
                      <a:pt x="72" y="190"/>
                    </a:lnTo>
                    <a:lnTo>
                      <a:pt x="61" y="190"/>
                    </a:lnTo>
                    <a:lnTo>
                      <a:pt x="41" y="158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4513" y="2597"/>
                <a:ext cx="21" cy="28"/>
              </a:xfrm>
              <a:custGeom>
                <a:avLst/>
                <a:gdLst>
                  <a:gd name="T0" fmla="*/ 19 w 59"/>
                  <a:gd name="T1" fmla="*/ 3 h 71"/>
                  <a:gd name="T2" fmla="*/ 21 w 59"/>
                  <a:gd name="T3" fmla="*/ 21 h 71"/>
                  <a:gd name="T4" fmla="*/ 18 w 59"/>
                  <a:gd name="T5" fmla="*/ 28 h 71"/>
                  <a:gd name="T6" fmla="*/ 7 w 59"/>
                  <a:gd name="T7" fmla="*/ 28 h 71"/>
                  <a:gd name="T8" fmla="*/ 3 w 59"/>
                  <a:gd name="T9" fmla="*/ 24 h 71"/>
                  <a:gd name="T10" fmla="*/ 0 w 59"/>
                  <a:gd name="T11" fmla="*/ 9 h 71"/>
                  <a:gd name="T12" fmla="*/ 7 w 59"/>
                  <a:gd name="T13" fmla="*/ 0 h 71"/>
                  <a:gd name="T14" fmla="*/ 15 w 59"/>
                  <a:gd name="T15" fmla="*/ 0 h 71"/>
                  <a:gd name="T16" fmla="*/ 19 w 59"/>
                  <a:gd name="T17" fmla="*/ 3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71"/>
                  <a:gd name="T29" fmla="*/ 59 w 59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71">
                    <a:moveTo>
                      <a:pt x="53" y="8"/>
                    </a:moveTo>
                    <a:lnTo>
                      <a:pt x="59" y="53"/>
                    </a:lnTo>
                    <a:lnTo>
                      <a:pt x="50" y="71"/>
                    </a:lnTo>
                    <a:lnTo>
                      <a:pt x="19" y="71"/>
                    </a:lnTo>
                    <a:lnTo>
                      <a:pt x="8" y="61"/>
                    </a:lnTo>
                    <a:lnTo>
                      <a:pt x="0" y="24"/>
                    </a:lnTo>
                    <a:lnTo>
                      <a:pt x="20" y="0"/>
                    </a:lnTo>
                    <a:lnTo>
                      <a:pt x="42" y="0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4546" y="3003"/>
                <a:ext cx="56" cy="60"/>
              </a:xfrm>
              <a:custGeom>
                <a:avLst/>
                <a:gdLst>
                  <a:gd name="T0" fmla="*/ 0 w 163"/>
                  <a:gd name="T1" fmla="*/ 52 h 149"/>
                  <a:gd name="T2" fmla="*/ 14 w 163"/>
                  <a:gd name="T3" fmla="*/ 31 h 149"/>
                  <a:gd name="T4" fmla="*/ 7 w 163"/>
                  <a:gd name="T5" fmla="*/ 25 h 149"/>
                  <a:gd name="T6" fmla="*/ 5 w 163"/>
                  <a:gd name="T7" fmla="*/ 17 h 149"/>
                  <a:gd name="T8" fmla="*/ 12 w 163"/>
                  <a:gd name="T9" fmla="*/ 11 h 149"/>
                  <a:gd name="T10" fmla="*/ 31 w 163"/>
                  <a:gd name="T11" fmla="*/ 14 h 149"/>
                  <a:gd name="T12" fmla="*/ 34 w 163"/>
                  <a:gd name="T13" fmla="*/ 10 h 149"/>
                  <a:gd name="T14" fmla="*/ 56 w 163"/>
                  <a:gd name="T15" fmla="*/ 0 h 149"/>
                  <a:gd name="T16" fmla="*/ 56 w 163"/>
                  <a:gd name="T17" fmla="*/ 19 h 149"/>
                  <a:gd name="T18" fmla="*/ 48 w 163"/>
                  <a:gd name="T19" fmla="*/ 40 h 149"/>
                  <a:gd name="T20" fmla="*/ 28 w 163"/>
                  <a:gd name="T21" fmla="*/ 52 h 149"/>
                  <a:gd name="T22" fmla="*/ 8 w 163"/>
                  <a:gd name="T23" fmla="*/ 60 h 149"/>
                  <a:gd name="T24" fmla="*/ 0 w 163"/>
                  <a:gd name="T25" fmla="*/ 52 h 1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3"/>
                  <a:gd name="T40" fmla="*/ 0 h 149"/>
                  <a:gd name="T41" fmla="*/ 163 w 163"/>
                  <a:gd name="T42" fmla="*/ 149 h 1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3" h="149">
                    <a:moveTo>
                      <a:pt x="0" y="129"/>
                    </a:moveTo>
                    <a:lnTo>
                      <a:pt x="42" y="76"/>
                    </a:lnTo>
                    <a:lnTo>
                      <a:pt x="20" y="62"/>
                    </a:lnTo>
                    <a:lnTo>
                      <a:pt x="16" y="42"/>
                    </a:lnTo>
                    <a:lnTo>
                      <a:pt x="35" y="28"/>
                    </a:lnTo>
                    <a:lnTo>
                      <a:pt x="90" y="36"/>
                    </a:lnTo>
                    <a:lnTo>
                      <a:pt x="100" y="26"/>
                    </a:lnTo>
                    <a:lnTo>
                      <a:pt x="163" y="0"/>
                    </a:lnTo>
                    <a:lnTo>
                      <a:pt x="163" y="46"/>
                    </a:lnTo>
                    <a:lnTo>
                      <a:pt x="141" y="99"/>
                    </a:lnTo>
                    <a:lnTo>
                      <a:pt x="81" y="129"/>
                    </a:lnTo>
                    <a:lnTo>
                      <a:pt x="24" y="149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4558" y="966"/>
                <a:ext cx="65" cy="42"/>
              </a:xfrm>
              <a:custGeom>
                <a:avLst/>
                <a:gdLst>
                  <a:gd name="T0" fmla="*/ 0 w 185"/>
                  <a:gd name="T1" fmla="*/ 6 h 106"/>
                  <a:gd name="T2" fmla="*/ 6 w 185"/>
                  <a:gd name="T3" fmla="*/ 0 h 106"/>
                  <a:gd name="T4" fmla="*/ 14 w 185"/>
                  <a:gd name="T5" fmla="*/ 4 h 106"/>
                  <a:gd name="T6" fmla="*/ 23 w 185"/>
                  <a:gd name="T7" fmla="*/ 14 h 106"/>
                  <a:gd name="T8" fmla="*/ 53 w 185"/>
                  <a:gd name="T9" fmla="*/ 27 h 106"/>
                  <a:gd name="T10" fmla="*/ 57 w 185"/>
                  <a:gd name="T11" fmla="*/ 27 h 106"/>
                  <a:gd name="T12" fmla="*/ 59 w 185"/>
                  <a:gd name="T13" fmla="*/ 30 h 106"/>
                  <a:gd name="T14" fmla="*/ 65 w 185"/>
                  <a:gd name="T15" fmla="*/ 36 h 106"/>
                  <a:gd name="T16" fmla="*/ 56 w 185"/>
                  <a:gd name="T17" fmla="*/ 42 h 106"/>
                  <a:gd name="T18" fmla="*/ 14 w 185"/>
                  <a:gd name="T19" fmla="*/ 34 h 106"/>
                  <a:gd name="T20" fmla="*/ 3 w 185"/>
                  <a:gd name="T21" fmla="*/ 26 h 106"/>
                  <a:gd name="T22" fmla="*/ 0 w 185"/>
                  <a:gd name="T23" fmla="*/ 10 h 106"/>
                  <a:gd name="T24" fmla="*/ 0 w 185"/>
                  <a:gd name="T25" fmla="*/ 6 h 10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5"/>
                  <a:gd name="T40" fmla="*/ 0 h 106"/>
                  <a:gd name="T41" fmla="*/ 185 w 185"/>
                  <a:gd name="T42" fmla="*/ 106 h 10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5" h="106">
                    <a:moveTo>
                      <a:pt x="0" y="16"/>
                    </a:moveTo>
                    <a:lnTo>
                      <a:pt x="18" y="0"/>
                    </a:lnTo>
                    <a:lnTo>
                      <a:pt x="40" y="10"/>
                    </a:lnTo>
                    <a:lnTo>
                      <a:pt x="66" y="36"/>
                    </a:lnTo>
                    <a:lnTo>
                      <a:pt x="150" y="67"/>
                    </a:lnTo>
                    <a:lnTo>
                      <a:pt x="161" y="67"/>
                    </a:lnTo>
                    <a:lnTo>
                      <a:pt x="169" y="75"/>
                    </a:lnTo>
                    <a:lnTo>
                      <a:pt x="185" y="91"/>
                    </a:lnTo>
                    <a:lnTo>
                      <a:pt x="160" y="106"/>
                    </a:lnTo>
                    <a:lnTo>
                      <a:pt x="40" y="85"/>
                    </a:lnTo>
                    <a:lnTo>
                      <a:pt x="8" y="65"/>
                    </a:lnTo>
                    <a:lnTo>
                      <a:pt x="0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4565" y="2571"/>
                <a:ext cx="14" cy="26"/>
              </a:xfrm>
              <a:custGeom>
                <a:avLst/>
                <a:gdLst>
                  <a:gd name="T0" fmla="*/ 0 w 40"/>
                  <a:gd name="T1" fmla="*/ 13 h 64"/>
                  <a:gd name="T2" fmla="*/ 5 w 40"/>
                  <a:gd name="T3" fmla="*/ 0 h 64"/>
                  <a:gd name="T4" fmla="*/ 8 w 40"/>
                  <a:gd name="T5" fmla="*/ 3 h 64"/>
                  <a:gd name="T6" fmla="*/ 14 w 40"/>
                  <a:gd name="T7" fmla="*/ 21 h 64"/>
                  <a:gd name="T8" fmla="*/ 10 w 40"/>
                  <a:gd name="T9" fmla="*/ 26 h 64"/>
                  <a:gd name="T10" fmla="*/ 5 w 40"/>
                  <a:gd name="T11" fmla="*/ 26 h 64"/>
                  <a:gd name="T12" fmla="*/ 0 w 40"/>
                  <a:gd name="T13" fmla="*/ 13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64"/>
                  <a:gd name="T23" fmla="*/ 40 w 40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64">
                    <a:moveTo>
                      <a:pt x="0" y="32"/>
                    </a:moveTo>
                    <a:lnTo>
                      <a:pt x="13" y="0"/>
                    </a:lnTo>
                    <a:lnTo>
                      <a:pt x="22" y="8"/>
                    </a:lnTo>
                    <a:lnTo>
                      <a:pt x="40" y="52"/>
                    </a:lnTo>
                    <a:lnTo>
                      <a:pt x="30" y="64"/>
                    </a:lnTo>
                    <a:lnTo>
                      <a:pt x="13" y="64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4581" y="2272"/>
                <a:ext cx="14" cy="24"/>
              </a:xfrm>
              <a:custGeom>
                <a:avLst/>
                <a:gdLst>
                  <a:gd name="T0" fmla="*/ 0 w 42"/>
                  <a:gd name="T1" fmla="*/ 17 h 59"/>
                  <a:gd name="T2" fmla="*/ 0 w 42"/>
                  <a:gd name="T3" fmla="*/ 0 h 59"/>
                  <a:gd name="T4" fmla="*/ 4 w 42"/>
                  <a:gd name="T5" fmla="*/ 0 h 59"/>
                  <a:gd name="T6" fmla="*/ 10 w 42"/>
                  <a:gd name="T7" fmla="*/ 4 h 59"/>
                  <a:gd name="T8" fmla="*/ 14 w 42"/>
                  <a:gd name="T9" fmla="*/ 13 h 59"/>
                  <a:gd name="T10" fmla="*/ 14 w 42"/>
                  <a:gd name="T11" fmla="*/ 17 h 59"/>
                  <a:gd name="T12" fmla="*/ 10 w 42"/>
                  <a:gd name="T13" fmla="*/ 24 h 59"/>
                  <a:gd name="T14" fmla="*/ 4 w 42"/>
                  <a:gd name="T15" fmla="*/ 24 h 59"/>
                  <a:gd name="T16" fmla="*/ 0 w 42"/>
                  <a:gd name="T17" fmla="*/ 17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"/>
                  <a:gd name="T28" fmla="*/ 0 h 59"/>
                  <a:gd name="T29" fmla="*/ 42 w 42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" h="59">
                    <a:moveTo>
                      <a:pt x="0" y="4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31" y="11"/>
                    </a:lnTo>
                    <a:lnTo>
                      <a:pt x="42" y="32"/>
                    </a:lnTo>
                    <a:lnTo>
                      <a:pt x="42" y="43"/>
                    </a:lnTo>
                    <a:lnTo>
                      <a:pt x="31" y="59"/>
                    </a:lnTo>
                    <a:lnTo>
                      <a:pt x="12" y="5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4599" y="2231"/>
                <a:ext cx="15" cy="18"/>
              </a:xfrm>
              <a:custGeom>
                <a:avLst/>
                <a:gdLst>
                  <a:gd name="T0" fmla="*/ 0 w 41"/>
                  <a:gd name="T1" fmla="*/ 17 h 43"/>
                  <a:gd name="T2" fmla="*/ 4 w 41"/>
                  <a:gd name="T3" fmla="*/ 0 h 43"/>
                  <a:gd name="T4" fmla="*/ 13 w 41"/>
                  <a:gd name="T5" fmla="*/ 1 h 43"/>
                  <a:gd name="T6" fmla="*/ 15 w 41"/>
                  <a:gd name="T7" fmla="*/ 8 h 43"/>
                  <a:gd name="T8" fmla="*/ 8 w 41"/>
                  <a:gd name="T9" fmla="*/ 18 h 43"/>
                  <a:gd name="T10" fmla="*/ 0 w 41"/>
                  <a:gd name="T11" fmla="*/ 17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43"/>
                  <a:gd name="T20" fmla="*/ 41 w 41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43">
                    <a:moveTo>
                      <a:pt x="0" y="40"/>
                    </a:moveTo>
                    <a:lnTo>
                      <a:pt x="11" y="0"/>
                    </a:lnTo>
                    <a:lnTo>
                      <a:pt x="35" y="3"/>
                    </a:lnTo>
                    <a:lnTo>
                      <a:pt x="41" y="18"/>
                    </a:lnTo>
                    <a:lnTo>
                      <a:pt x="23" y="4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4651" y="2987"/>
                <a:ext cx="35" cy="28"/>
              </a:xfrm>
              <a:custGeom>
                <a:avLst/>
                <a:gdLst>
                  <a:gd name="T0" fmla="*/ 2 w 98"/>
                  <a:gd name="T1" fmla="*/ 12 h 70"/>
                  <a:gd name="T2" fmla="*/ 8 w 98"/>
                  <a:gd name="T3" fmla="*/ 3 h 70"/>
                  <a:gd name="T4" fmla="*/ 27 w 98"/>
                  <a:gd name="T5" fmla="*/ 0 h 70"/>
                  <a:gd name="T6" fmla="*/ 29 w 98"/>
                  <a:gd name="T7" fmla="*/ 0 h 70"/>
                  <a:gd name="T8" fmla="*/ 35 w 98"/>
                  <a:gd name="T9" fmla="*/ 16 h 70"/>
                  <a:gd name="T10" fmla="*/ 17 w 98"/>
                  <a:gd name="T11" fmla="*/ 28 h 70"/>
                  <a:gd name="T12" fmla="*/ 0 w 98"/>
                  <a:gd name="T13" fmla="*/ 12 h 70"/>
                  <a:gd name="T14" fmla="*/ 2 w 98"/>
                  <a:gd name="T15" fmla="*/ 12 h 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8"/>
                  <a:gd name="T25" fmla="*/ 0 h 70"/>
                  <a:gd name="T26" fmla="*/ 98 w 98"/>
                  <a:gd name="T27" fmla="*/ 70 h 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8" h="70">
                    <a:moveTo>
                      <a:pt x="5" y="31"/>
                    </a:moveTo>
                    <a:lnTo>
                      <a:pt x="22" y="8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98" y="41"/>
                    </a:lnTo>
                    <a:lnTo>
                      <a:pt x="48" y="70"/>
                    </a:lnTo>
                    <a:lnTo>
                      <a:pt x="0" y="31"/>
                    </a:lnTo>
                    <a:lnTo>
                      <a:pt x="5" y="3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4707" y="1834"/>
                <a:ext cx="91" cy="90"/>
              </a:xfrm>
              <a:custGeom>
                <a:avLst/>
                <a:gdLst>
                  <a:gd name="T0" fmla="*/ 0 w 261"/>
                  <a:gd name="T1" fmla="*/ 77 h 226"/>
                  <a:gd name="T2" fmla="*/ 7 w 261"/>
                  <a:gd name="T3" fmla="*/ 53 h 226"/>
                  <a:gd name="T4" fmla="*/ 3 w 261"/>
                  <a:gd name="T5" fmla="*/ 10 h 226"/>
                  <a:gd name="T6" fmla="*/ 7 w 261"/>
                  <a:gd name="T7" fmla="*/ 2 h 226"/>
                  <a:gd name="T8" fmla="*/ 26 w 261"/>
                  <a:gd name="T9" fmla="*/ 0 h 226"/>
                  <a:gd name="T10" fmla="*/ 48 w 261"/>
                  <a:gd name="T11" fmla="*/ 22 h 226"/>
                  <a:gd name="T12" fmla="*/ 62 w 261"/>
                  <a:gd name="T13" fmla="*/ 28 h 226"/>
                  <a:gd name="T14" fmla="*/ 85 w 261"/>
                  <a:gd name="T15" fmla="*/ 22 h 226"/>
                  <a:gd name="T16" fmla="*/ 91 w 261"/>
                  <a:gd name="T17" fmla="*/ 36 h 226"/>
                  <a:gd name="T18" fmla="*/ 85 w 261"/>
                  <a:gd name="T19" fmla="*/ 50 h 226"/>
                  <a:gd name="T20" fmla="*/ 71 w 261"/>
                  <a:gd name="T21" fmla="*/ 67 h 226"/>
                  <a:gd name="T22" fmla="*/ 29 w 261"/>
                  <a:gd name="T23" fmla="*/ 72 h 226"/>
                  <a:gd name="T24" fmla="*/ 17 w 261"/>
                  <a:gd name="T25" fmla="*/ 86 h 226"/>
                  <a:gd name="T26" fmla="*/ 3 w 261"/>
                  <a:gd name="T27" fmla="*/ 90 h 226"/>
                  <a:gd name="T28" fmla="*/ 0 w 261"/>
                  <a:gd name="T29" fmla="*/ 77 h 22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61"/>
                  <a:gd name="T46" fmla="*/ 0 h 226"/>
                  <a:gd name="T47" fmla="*/ 261 w 261"/>
                  <a:gd name="T48" fmla="*/ 226 h 22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61" h="226">
                    <a:moveTo>
                      <a:pt x="0" y="194"/>
                    </a:moveTo>
                    <a:lnTo>
                      <a:pt x="21" y="133"/>
                    </a:lnTo>
                    <a:lnTo>
                      <a:pt x="8" y="24"/>
                    </a:lnTo>
                    <a:lnTo>
                      <a:pt x="20" y="5"/>
                    </a:lnTo>
                    <a:lnTo>
                      <a:pt x="74" y="0"/>
                    </a:lnTo>
                    <a:lnTo>
                      <a:pt x="138" y="56"/>
                    </a:lnTo>
                    <a:lnTo>
                      <a:pt x="179" y="70"/>
                    </a:lnTo>
                    <a:lnTo>
                      <a:pt x="245" y="56"/>
                    </a:lnTo>
                    <a:lnTo>
                      <a:pt x="261" y="90"/>
                    </a:lnTo>
                    <a:lnTo>
                      <a:pt x="245" y="126"/>
                    </a:lnTo>
                    <a:lnTo>
                      <a:pt x="203" y="168"/>
                    </a:lnTo>
                    <a:lnTo>
                      <a:pt x="82" y="181"/>
                    </a:lnTo>
                    <a:lnTo>
                      <a:pt x="50" y="216"/>
                    </a:lnTo>
                    <a:lnTo>
                      <a:pt x="8" y="226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4781" y="3732"/>
                <a:ext cx="61" cy="75"/>
              </a:xfrm>
              <a:custGeom>
                <a:avLst/>
                <a:gdLst>
                  <a:gd name="T0" fmla="*/ 0 w 173"/>
                  <a:gd name="T1" fmla="*/ 54 h 190"/>
                  <a:gd name="T2" fmla="*/ 8 w 173"/>
                  <a:gd name="T3" fmla="*/ 29 h 190"/>
                  <a:gd name="T4" fmla="*/ 11 w 173"/>
                  <a:gd name="T5" fmla="*/ 4 h 190"/>
                  <a:gd name="T6" fmla="*/ 14 w 173"/>
                  <a:gd name="T7" fmla="*/ 0 h 190"/>
                  <a:gd name="T8" fmla="*/ 18 w 173"/>
                  <a:gd name="T9" fmla="*/ 4 h 190"/>
                  <a:gd name="T10" fmla="*/ 35 w 173"/>
                  <a:gd name="T11" fmla="*/ 12 h 190"/>
                  <a:gd name="T12" fmla="*/ 59 w 173"/>
                  <a:gd name="T13" fmla="*/ 8 h 190"/>
                  <a:gd name="T14" fmla="*/ 61 w 173"/>
                  <a:gd name="T15" fmla="*/ 16 h 190"/>
                  <a:gd name="T16" fmla="*/ 51 w 173"/>
                  <a:gd name="T17" fmla="*/ 44 h 190"/>
                  <a:gd name="T18" fmla="*/ 47 w 173"/>
                  <a:gd name="T19" fmla="*/ 54 h 190"/>
                  <a:gd name="T20" fmla="*/ 32 w 173"/>
                  <a:gd name="T21" fmla="*/ 66 h 190"/>
                  <a:gd name="T22" fmla="*/ 22 w 173"/>
                  <a:gd name="T23" fmla="*/ 75 h 190"/>
                  <a:gd name="T24" fmla="*/ 11 w 173"/>
                  <a:gd name="T25" fmla="*/ 75 h 190"/>
                  <a:gd name="T26" fmla="*/ 3 w 173"/>
                  <a:gd name="T27" fmla="*/ 66 h 190"/>
                  <a:gd name="T28" fmla="*/ 0 w 173"/>
                  <a:gd name="T29" fmla="*/ 54 h 19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3"/>
                  <a:gd name="T46" fmla="*/ 0 h 190"/>
                  <a:gd name="T47" fmla="*/ 173 w 173"/>
                  <a:gd name="T48" fmla="*/ 190 h 19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3" h="190">
                    <a:moveTo>
                      <a:pt x="0" y="136"/>
                    </a:moveTo>
                    <a:lnTo>
                      <a:pt x="22" y="73"/>
                    </a:lnTo>
                    <a:lnTo>
                      <a:pt x="32" y="9"/>
                    </a:lnTo>
                    <a:lnTo>
                      <a:pt x="39" y="0"/>
                    </a:lnTo>
                    <a:lnTo>
                      <a:pt x="52" y="9"/>
                    </a:lnTo>
                    <a:lnTo>
                      <a:pt x="100" y="30"/>
                    </a:lnTo>
                    <a:lnTo>
                      <a:pt x="167" y="19"/>
                    </a:lnTo>
                    <a:lnTo>
                      <a:pt x="173" y="40"/>
                    </a:lnTo>
                    <a:lnTo>
                      <a:pt x="144" y="112"/>
                    </a:lnTo>
                    <a:lnTo>
                      <a:pt x="133" y="136"/>
                    </a:lnTo>
                    <a:lnTo>
                      <a:pt x="92" y="166"/>
                    </a:lnTo>
                    <a:lnTo>
                      <a:pt x="63" y="190"/>
                    </a:lnTo>
                    <a:lnTo>
                      <a:pt x="32" y="190"/>
                    </a:lnTo>
                    <a:lnTo>
                      <a:pt x="8" y="166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4824" y="1832"/>
                <a:ext cx="11" cy="8"/>
              </a:xfrm>
              <a:custGeom>
                <a:avLst/>
                <a:gdLst>
                  <a:gd name="T0" fmla="*/ 0 w 29"/>
                  <a:gd name="T1" fmla="*/ 8 h 20"/>
                  <a:gd name="T2" fmla="*/ 0 w 29"/>
                  <a:gd name="T3" fmla="*/ 3 h 20"/>
                  <a:gd name="T4" fmla="*/ 8 w 29"/>
                  <a:gd name="T5" fmla="*/ 0 h 20"/>
                  <a:gd name="T6" fmla="*/ 11 w 29"/>
                  <a:gd name="T7" fmla="*/ 3 h 20"/>
                  <a:gd name="T8" fmla="*/ 11 w 29"/>
                  <a:gd name="T9" fmla="*/ 8 h 20"/>
                  <a:gd name="T10" fmla="*/ 0 w 29"/>
                  <a:gd name="T11" fmla="*/ 8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0"/>
                  <a:gd name="T20" fmla="*/ 29 w 29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0">
                    <a:moveTo>
                      <a:pt x="0" y="20"/>
                    </a:moveTo>
                    <a:lnTo>
                      <a:pt x="0" y="8"/>
                    </a:lnTo>
                    <a:lnTo>
                      <a:pt x="21" y="0"/>
                    </a:lnTo>
                    <a:lnTo>
                      <a:pt x="29" y="8"/>
                    </a:lnTo>
                    <a:lnTo>
                      <a:pt x="29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4842" y="1807"/>
                <a:ext cx="21" cy="25"/>
              </a:xfrm>
              <a:custGeom>
                <a:avLst/>
                <a:gdLst>
                  <a:gd name="T0" fmla="*/ 0 w 59"/>
                  <a:gd name="T1" fmla="*/ 3 h 64"/>
                  <a:gd name="T2" fmla="*/ 0 w 59"/>
                  <a:gd name="T3" fmla="*/ 0 h 64"/>
                  <a:gd name="T4" fmla="*/ 3 w 59"/>
                  <a:gd name="T5" fmla="*/ 3 h 64"/>
                  <a:gd name="T6" fmla="*/ 21 w 59"/>
                  <a:gd name="T7" fmla="*/ 20 h 64"/>
                  <a:gd name="T8" fmla="*/ 18 w 59"/>
                  <a:gd name="T9" fmla="*/ 25 h 64"/>
                  <a:gd name="T10" fmla="*/ 13 w 59"/>
                  <a:gd name="T11" fmla="*/ 25 h 64"/>
                  <a:gd name="T12" fmla="*/ 3 w 59"/>
                  <a:gd name="T13" fmla="*/ 16 h 64"/>
                  <a:gd name="T14" fmla="*/ 0 w 59"/>
                  <a:gd name="T15" fmla="*/ 3 h 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"/>
                  <a:gd name="T25" fmla="*/ 0 h 64"/>
                  <a:gd name="T26" fmla="*/ 59 w 59"/>
                  <a:gd name="T27" fmla="*/ 64 h 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" h="64">
                    <a:moveTo>
                      <a:pt x="0" y="8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59" y="52"/>
                    </a:lnTo>
                    <a:lnTo>
                      <a:pt x="50" y="64"/>
                    </a:lnTo>
                    <a:lnTo>
                      <a:pt x="37" y="64"/>
                    </a:lnTo>
                    <a:lnTo>
                      <a:pt x="8" y="4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4859" y="1789"/>
                <a:ext cx="11" cy="10"/>
              </a:xfrm>
              <a:custGeom>
                <a:avLst/>
                <a:gdLst>
                  <a:gd name="T0" fmla="*/ 0 w 32"/>
                  <a:gd name="T1" fmla="*/ 7 h 29"/>
                  <a:gd name="T2" fmla="*/ 0 w 32"/>
                  <a:gd name="T3" fmla="*/ 0 h 29"/>
                  <a:gd name="T4" fmla="*/ 7 w 32"/>
                  <a:gd name="T5" fmla="*/ 0 h 29"/>
                  <a:gd name="T6" fmla="*/ 11 w 32"/>
                  <a:gd name="T7" fmla="*/ 7 h 29"/>
                  <a:gd name="T8" fmla="*/ 11 w 32"/>
                  <a:gd name="T9" fmla="*/ 10 h 29"/>
                  <a:gd name="T10" fmla="*/ 3 w 32"/>
                  <a:gd name="T11" fmla="*/ 10 h 29"/>
                  <a:gd name="T12" fmla="*/ 0 w 32"/>
                  <a:gd name="T13" fmla="*/ 7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9"/>
                  <a:gd name="T23" fmla="*/ 32 w 32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9">
                    <a:moveTo>
                      <a:pt x="0" y="21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32" y="21"/>
                    </a:lnTo>
                    <a:lnTo>
                      <a:pt x="32" y="29"/>
                    </a:lnTo>
                    <a:lnTo>
                      <a:pt x="10" y="2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4870" y="1751"/>
                <a:ext cx="14" cy="22"/>
              </a:xfrm>
              <a:custGeom>
                <a:avLst/>
                <a:gdLst>
                  <a:gd name="T0" fmla="*/ 0 w 39"/>
                  <a:gd name="T1" fmla="*/ 4 h 56"/>
                  <a:gd name="T2" fmla="*/ 4 w 39"/>
                  <a:gd name="T3" fmla="*/ 0 h 56"/>
                  <a:gd name="T4" fmla="*/ 11 w 39"/>
                  <a:gd name="T5" fmla="*/ 0 h 56"/>
                  <a:gd name="T6" fmla="*/ 14 w 39"/>
                  <a:gd name="T7" fmla="*/ 9 h 56"/>
                  <a:gd name="T8" fmla="*/ 14 w 39"/>
                  <a:gd name="T9" fmla="*/ 16 h 56"/>
                  <a:gd name="T10" fmla="*/ 11 w 39"/>
                  <a:gd name="T11" fmla="*/ 22 h 56"/>
                  <a:gd name="T12" fmla="*/ 6 w 39"/>
                  <a:gd name="T13" fmla="*/ 22 h 56"/>
                  <a:gd name="T14" fmla="*/ 4 w 39"/>
                  <a:gd name="T15" fmla="*/ 16 h 56"/>
                  <a:gd name="T16" fmla="*/ 0 w 39"/>
                  <a:gd name="T17" fmla="*/ 4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56"/>
                  <a:gd name="T29" fmla="*/ 39 w 39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56">
                    <a:moveTo>
                      <a:pt x="0" y="11"/>
                    </a:moveTo>
                    <a:lnTo>
                      <a:pt x="11" y="0"/>
                    </a:lnTo>
                    <a:lnTo>
                      <a:pt x="31" y="0"/>
                    </a:lnTo>
                    <a:lnTo>
                      <a:pt x="39" y="22"/>
                    </a:lnTo>
                    <a:lnTo>
                      <a:pt x="39" y="41"/>
                    </a:lnTo>
                    <a:lnTo>
                      <a:pt x="31" y="56"/>
                    </a:lnTo>
                    <a:lnTo>
                      <a:pt x="17" y="56"/>
                    </a:lnTo>
                    <a:lnTo>
                      <a:pt x="11" y="4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4891" y="1715"/>
                <a:ext cx="10" cy="22"/>
              </a:xfrm>
              <a:custGeom>
                <a:avLst/>
                <a:gdLst>
                  <a:gd name="T0" fmla="*/ 0 w 32"/>
                  <a:gd name="T1" fmla="*/ 22 h 55"/>
                  <a:gd name="T2" fmla="*/ 8 w 32"/>
                  <a:gd name="T3" fmla="*/ 0 h 55"/>
                  <a:gd name="T4" fmla="*/ 10 w 32"/>
                  <a:gd name="T5" fmla="*/ 6 h 55"/>
                  <a:gd name="T6" fmla="*/ 10 w 32"/>
                  <a:gd name="T7" fmla="*/ 13 h 55"/>
                  <a:gd name="T8" fmla="*/ 4 w 32"/>
                  <a:gd name="T9" fmla="*/ 22 h 55"/>
                  <a:gd name="T10" fmla="*/ 0 w 32"/>
                  <a:gd name="T11" fmla="*/ 22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5"/>
                  <a:gd name="T20" fmla="*/ 32 w 32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5">
                    <a:moveTo>
                      <a:pt x="0" y="55"/>
                    </a:moveTo>
                    <a:lnTo>
                      <a:pt x="25" y="0"/>
                    </a:lnTo>
                    <a:lnTo>
                      <a:pt x="32" y="15"/>
                    </a:lnTo>
                    <a:lnTo>
                      <a:pt x="32" y="32"/>
                    </a:lnTo>
                    <a:lnTo>
                      <a:pt x="12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4934" y="2949"/>
                <a:ext cx="60" cy="20"/>
              </a:xfrm>
              <a:custGeom>
                <a:avLst/>
                <a:gdLst>
                  <a:gd name="T0" fmla="*/ 0 w 172"/>
                  <a:gd name="T1" fmla="*/ 13 h 52"/>
                  <a:gd name="T2" fmla="*/ 4 w 172"/>
                  <a:gd name="T3" fmla="*/ 0 h 52"/>
                  <a:gd name="T4" fmla="*/ 4 w 172"/>
                  <a:gd name="T5" fmla="*/ 4 h 52"/>
                  <a:gd name="T6" fmla="*/ 8 w 172"/>
                  <a:gd name="T7" fmla="*/ 9 h 52"/>
                  <a:gd name="T8" fmla="*/ 11 w 172"/>
                  <a:gd name="T9" fmla="*/ 9 h 52"/>
                  <a:gd name="T10" fmla="*/ 35 w 172"/>
                  <a:gd name="T11" fmla="*/ 0 h 52"/>
                  <a:gd name="T12" fmla="*/ 56 w 172"/>
                  <a:gd name="T13" fmla="*/ 0 h 52"/>
                  <a:gd name="T14" fmla="*/ 60 w 172"/>
                  <a:gd name="T15" fmla="*/ 4 h 52"/>
                  <a:gd name="T16" fmla="*/ 60 w 172"/>
                  <a:gd name="T17" fmla="*/ 9 h 52"/>
                  <a:gd name="T18" fmla="*/ 48 w 172"/>
                  <a:gd name="T19" fmla="*/ 15 h 52"/>
                  <a:gd name="T20" fmla="*/ 42 w 172"/>
                  <a:gd name="T21" fmla="*/ 15 h 52"/>
                  <a:gd name="T22" fmla="*/ 22 w 172"/>
                  <a:gd name="T23" fmla="*/ 20 h 52"/>
                  <a:gd name="T24" fmla="*/ 0 w 172"/>
                  <a:gd name="T25" fmla="*/ 13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2"/>
                  <a:gd name="T40" fmla="*/ 0 h 52"/>
                  <a:gd name="T41" fmla="*/ 172 w 172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2" h="52">
                    <a:moveTo>
                      <a:pt x="0" y="34"/>
                    </a:moveTo>
                    <a:lnTo>
                      <a:pt x="11" y="0"/>
                    </a:lnTo>
                    <a:lnTo>
                      <a:pt x="11" y="10"/>
                    </a:lnTo>
                    <a:lnTo>
                      <a:pt x="22" y="23"/>
                    </a:lnTo>
                    <a:lnTo>
                      <a:pt x="32" y="23"/>
                    </a:lnTo>
                    <a:lnTo>
                      <a:pt x="100" y="0"/>
                    </a:lnTo>
                    <a:lnTo>
                      <a:pt x="161" y="0"/>
                    </a:lnTo>
                    <a:lnTo>
                      <a:pt x="172" y="10"/>
                    </a:lnTo>
                    <a:lnTo>
                      <a:pt x="172" y="23"/>
                    </a:lnTo>
                    <a:lnTo>
                      <a:pt x="139" y="40"/>
                    </a:lnTo>
                    <a:lnTo>
                      <a:pt x="121" y="40"/>
                    </a:lnTo>
                    <a:lnTo>
                      <a:pt x="62" y="52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5031" y="2957"/>
                <a:ext cx="13" cy="30"/>
              </a:xfrm>
              <a:custGeom>
                <a:avLst/>
                <a:gdLst>
                  <a:gd name="T0" fmla="*/ 0 w 41"/>
                  <a:gd name="T1" fmla="*/ 17 h 71"/>
                  <a:gd name="T2" fmla="*/ 2 w 41"/>
                  <a:gd name="T3" fmla="*/ 3 h 71"/>
                  <a:gd name="T4" fmla="*/ 6 w 41"/>
                  <a:gd name="T5" fmla="*/ 0 h 71"/>
                  <a:gd name="T6" fmla="*/ 9 w 41"/>
                  <a:gd name="T7" fmla="*/ 8 h 71"/>
                  <a:gd name="T8" fmla="*/ 13 w 41"/>
                  <a:gd name="T9" fmla="*/ 26 h 71"/>
                  <a:gd name="T10" fmla="*/ 7 w 41"/>
                  <a:gd name="T11" fmla="*/ 30 h 71"/>
                  <a:gd name="T12" fmla="*/ 0 w 41"/>
                  <a:gd name="T13" fmla="*/ 17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"/>
                  <a:gd name="T22" fmla="*/ 0 h 71"/>
                  <a:gd name="T23" fmla="*/ 41 w 41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" h="71">
                    <a:moveTo>
                      <a:pt x="0" y="41"/>
                    </a:moveTo>
                    <a:lnTo>
                      <a:pt x="6" y="6"/>
                    </a:lnTo>
                    <a:lnTo>
                      <a:pt x="20" y="0"/>
                    </a:lnTo>
                    <a:lnTo>
                      <a:pt x="29" y="18"/>
                    </a:lnTo>
                    <a:lnTo>
                      <a:pt x="41" y="61"/>
                    </a:lnTo>
                    <a:lnTo>
                      <a:pt x="22" y="7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5031" y="1092"/>
                <a:ext cx="54" cy="48"/>
              </a:xfrm>
              <a:custGeom>
                <a:avLst/>
                <a:gdLst>
                  <a:gd name="T0" fmla="*/ 0 w 157"/>
                  <a:gd name="T1" fmla="*/ 22 h 119"/>
                  <a:gd name="T2" fmla="*/ 4 w 157"/>
                  <a:gd name="T3" fmla="*/ 6 h 119"/>
                  <a:gd name="T4" fmla="*/ 23 w 157"/>
                  <a:gd name="T5" fmla="*/ 0 h 119"/>
                  <a:gd name="T6" fmla="*/ 40 w 157"/>
                  <a:gd name="T7" fmla="*/ 20 h 119"/>
                  <a:gd name="T8" fmla="*/ 54 w 157"/>
                  <a:gd name="T9" fmla="*/ 41 h 119"/>
                  <a:gd name="T10" fmla="*/ 50 w 157"/>
                  <a:gd name="T11" fmla="*/ 48 h 119"/>
                  <a:gd name="T12" fmla="*/ 46 w 157"/>
                  <a:gd name="T13" fmla="*/ 48 h 119"/>
                  <a:gd name="T14" fmla="*/ 25 w 157"/>
                  <a:gd name="T15" fmla="*/ 33 h 119"/>
                  <a:gd name="T16" fmla="*/ 2 w 157"/>
                  <a:gd name="T17" fmla="*/ 27 h 119"/>
                  <a:gd name="T18" fmla="*/ 0 w 157"/>
                  <a:gd name="T19" fmla="*/ 22 h 1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7"/>
                  <a:gd name="T31" fmla="*/ 0 h 119"/>
                  <a:gd name="T32" fmla="*/ 157 w 157"/>
                  <a:gd name="T33" fmla="*/ 119 h 1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7" h="119">
                    <a:moveTo>
                      <a:pt x="0" y="54"/>
                    </a:moveTo>
                    <a:lnTo>
                      <a:pt x="13" y="16"/>
                    </a:lnTo>
                    <a:lnTo>
                      <a:pt x="66" y="0"/>
                    </a:lnTo>
                    <a:lnTo>
                      <a:pt x="116" y="50"/>
                    </a:lnTo>
                    <a:lnTo>
                      <a:pt x="157" y="102"/>
                    </a:lnTo>
                    <a:lnTo>
                      <a:pt x="144" y="119"/>
                    </a:lnTo>
                    <a:lnTo>
                      <a:pt x="133" y="119"/>
                    </a:lnTo>
                    <a:lnTo>
                      <a:pt x="74" y="81"/>
                    </a:lnTo>
                    <a:lnTo>
                      <a:pt x="5" y="6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5055" y="2979"/>
                <a:ext cx="10" cy="20"/>
              </a:xfrm>
              <a:custGeom>
                <a:avLst/>
                <a:gdLst>
                  <a:gd name="T0" fmla="*/ 0 w 30"/>
                  <a:gd name="T1" fmla="*/ 13 h 50"/>
                  <a:gd name="T2" fmla="*/ 0 w 30"/>
                  <a:gd name="T3" fmla="*/ 0 h 50"/>
                  <a:gd name="T4" fmla="*/ 3 w 30"/>
                  <a:gd name="T5" fmla="*/ 0 h 50"/>
                  <a:gd name="T6" fmla="*/ 10 w 30"/>
                  <a:gd name="T7" fmla="*/ 7 h 50"/>
                  <a:gd name="T8" fmla="*/ 10 w 30"/>
                  <a:gd name="T9" fmla="*/ 20 h 50"/>
                  <a:gd name="T10" fmla="*/ 7 w 30"/>
                  <a:gd name="T11" fmla="*/ 16 h 50"/>
                  <a:gd name="T12" fmla="*/ 0 w 30"/>
                  <a:gd name="T13" fmla="*/ 13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50"/>
                  <a:gd name="T23" fmla="*/ 30 w 30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50">
                    <a:moveTo>
                      <a:pt x="0" y="32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30" y="18"/>
                    </a:lnTo>
                    <a:lnTo>
                      <a:pt x="30" y="50"/>
                    </a:lnTo>
                    <a:lnTo>
                      <a:pt x="2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5232" y="3590"/>
                <a:ext cx="52" cy="160"/>
              </a:xfrm>
              <a:custGeom>
                <a:avLst/>
                <a:gdLst>
                  <a:gd name="T0" fmla="*/ 17 w 150"/>
                  <a:gd name="T1" fmla="*/ 154 h 402"/>
                  <a:gd name="T2" fmla="*/ 12 w 150"/>
                  <a:gd name="T3" fmla="*/ 135 h 402"/>
                  <a:gd name="T4" fmla="*/ 0 w 150"/>
                  <a:gd name="T5" fmla="*/ 114 h 402"/>
                  <a:gd name="T6" fmla="*/ 2 w 150"/>
                  <a:gd name="T7" fmla="*/ 98 h 402"/>
                  <a:gd name="T8" fmla="*/ 20 w 150"/>
                  <a:gd name="T9" fmla="*/ 66 h 402"/>
                  <a:gd name="T10" fmla="*/ 18 w 150"/>
                  <a:gd name="T11" fmla="*/ 37 h 402"/>
                  <a:gd name="T12" fmla="*/ 14 w 150"/>
                  <a:gd name="T13" fmla="*/ 4 h 402"/>
                  <a:gd name="T14" fmla="*/ 18 w 150"/>
                  <a:gd name="T15" fmla="*/ 0 h 402"/>
                  <a:gd name="T16" fmla="*/ 20 w 150"/>
                  <a:gd name="T17" fmla="*/ 0 h 402"/>
                  <a:gd name="T18" fmla="*/ 31 w 150"/>
                  <a:gd name="T19" fmla="*/ 17 h 402"/>
                  <a:gd name="T20" fmla="*/ 46 w 150"/>
                  <a:gd name="T21" fmla="*/ 53 h 402"/>
                  <a:gd name="T22" fmla="*/ 51 w 150"/>
                  <a:gd name="T23" fmla="*/ 69 h 402"/>
                  <a:gd name="T24" fmla="*/ 52 w 150"/>
                  <a:gd name="T25" fmla="*/ 118 h 402"/>
                  <a:gd name="T26" fmla="*/ 46 w 150"/>
                  <a:gd name="T27" fmla="*/ 129 h 402"/>
                  <a:gd name="T28" fmla="*/ 31 w 150"/>
                  <a:gd name="T29" fmla="*/ 152 h 402"/>
                  <a:gd name="T30" fmla="*/ 24 w 150"/>
                  <a:gd name="T31" fmla="*/ 160 h 402"/>
                  <a:gd name="T32" fmla="*/ 17 w 150"/>
                  <a:gd name="T33" fmla="*/ 154 h 4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402"/>
                  <a:gd name="T53" fmla="*/ 150 w 150"/>
                  <a:gd name="T54" fmla="*/ 402 h 4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402">
                    <a:moveTo>
                      <a:pt x="49" y="386"/>
                    </a:moveTo>
                    <a:lnTo>
                      <a:pt x="36" y="338"/>
                    </a:lnTo>
                    <a:lnTo>
                      <a:pt x="0" y="286"/>
                    </a:lnTo>
                    <a:lnTo>
                      <a:pt x="7" y="245"/>
                    </a:lnTo>
                    <a:lnTo>
                      <a:pt x="58" y="167"/>
                    </a:lnTo>
                    <a:lnTo>
                      <a:pt x="51" y="93"/>
                    </a:lnTo>
                    <a:lnTo>
                      <a:pt x="39" y="11"/>
                    </a:lnTo>
                    <a:lnTo>
                      <a:pt x="51" y="0"/>
                    </a:lnTo>
                    <a:lnTo>
                      <a:pt x="58" y="0"/>
                    </a:lnTo>
                    <a:lnTo>
                      <a:pt x="89" y="42"/>
                    </a:lnTo>
                    <a:lnTo>
                      <a:pt x="134" y="132"/>
                    </a:lnTo>
                    <a:lnTo>
                      <a:pt x="148" y="173"/>
                    </a:lnTo>
                    <a:lnTo>
                      <a:pt x="150" y="296"/>
                    </a:lnTo>
                    <a:lnTo>
                      <a:pt x="134" y="325"/>
                    </a:lnTo>
                    <a:lnTo>
                      <a:pt x="89" y="383"/>
                    </a:lnTo>
                    <a:lnTo>
                      <a:pt x="70" y="402"/>
                    </a:lnTo>
                    <a:lnTo>
                      <a:pt x="49" y="386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5083" y="3003"/>
                <a:ext cx="17" cy="26"/>
              </a:xfrm>
              <a:custGeom>
                <a:avLst/>
                <a:gdLst>
                  <a:gd name="T0" fmla="*/ 0 w 50"/>
                  <a:gd name="T1" fmla="*/ 9 h 66"/>
                  <a:gd name="T2" fmla="*/ 0 w 50"/>
                  <a:gd name="T3" fmla="*/ 0 h 66"/>
                  <a:gd name="T4" fmla="*/ 7 w 50"/>
                  <a:gd name="T5" fmla="*/ 0 h 66"/>
                  <a:gd name="T6" fmla="*/ 17 w 50"/>
                  <a:gd name="T7" fmla="*/ 13 h 66"/>
                  <a:gd name="T8" fmla="*/ 14 w 50"/>
                  <a:gd name="T9" fmla="*/ 26 h 66"/>
                  <a:gd name="T10" fmla="*/ 8 w 50"/>
                  <a:gd name="T11" fmla="*/ 22 h 66"/>
                  <a:gd name="T12" fmla="*/ 4 w 50"/>
                  <a:gd name="T13" fmla="*/ 17 h 66"/>
                  <a:gd name="T14" fmla="*/ 0 w 50"/>
                  <a:gd name="T15" fmla="*/ 9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0"/>
                  <a:gd name="T25" fmla="*/ 0 h 66"/>
                  <a:gd name="T26" fmla="*/ 50 w 5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0" h="66">
                    <a:moveTo>
                      <a:pt x="0" y="24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50" y="34"/>
                    </a:lnTo>
                    <a:lnTo>
                      <a:pt x="41" y="66"/>
                    </a:lnTo>
                    <a:lnTo>
                      <a:pt x="23" y="56"/>
                    </a:lnTo>
                    <a:lnTo>
                      <a:pt x="12" y="4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3" name="Freeform 166"/>
              <p:cNvSpPr>
                <a:spLocks/>
              </p:cNvSpPr>
              <p:nvPr/>
            </p:nvSpPr>
            <p:spPr bwMode="auto">
              <a:xfrm>
                <a:off x="5095" y="3051"/>
                <a:ext cx="21" cy="8"/>
              </a:xfrm>
              <a:custGeom>
                <a:avLst/>
                <a:gdLst>
                  <a:gd name="T0" fmla="*/ 0 w 61"/>
                  <a:gd name="T1" fmla="*/ 4 h 21"/>
                  <a:gd name="T2" fmla="*/ 4 w 61"/>
                  <a:gd name="T3" fmla="*/ 0 h 21"/>
                  <a:gd name="T4" fmla="*/ 18 w 61"/>
                  <a:gd name="T5" fmla="*/ 0 h 21"/>
                  <a:gd name="T6" fmla="*/ 21 w 61"/>
                  <a:gd name="T7" fmla="*/ 4 h 21"/>
                  <a:gd name="T8" fmla="*/ 21 w 61"/>
                  <a:gd name="T9" fmla="*/ 8 h 21"/>
                  <a:gd name="T10" fmla="*/ 8 w 61"/>
                  <a:gd name="T11" fmla="*/ 8 h 21"/>
                  <a:gd name="T12" fmla="*/ 0 w 61"/>
                  <a:gd name="T13" fmla="*/ 4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21"/>
                  <a:gd name="T23" fmla="*/ 61 w 61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21">
                    <a:moveTo>
                      <a:pt x="0" y="11"/>
                    </a:moveTo>
                    <a:lnTo>
                      <a:pt x="11" y="0"/>
                    </a:lnTo>
                    <a:lnTo>
                      <a:pt x="52" y="0"/>
                    </a:lnTo>
                    <a:lnTo>
                      <a:pt x="61" y="11"/>
                    </a:lnTo>
                    <a:lnTo>
                      <a:pt x="61" y="21"/>
                    </a:lnTo>
                    <a:lnTo>
                      <a:pt x="22" y="2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5109" y="3089"/>
                <a:ext cx="14" cy="12"/>
              </a:xfrm>
              <a:custGeom>
                <a:avLst/>
                <a:gdLst>
                  <a:gd name="T0" fmla="*/ 0 w 41"/>
                  <a:gd name="T1" fmla="*/ 12 h 31"/>
                  <a:gd name="T2" fmla="*/ 3 w 41"/>
                  <a:gd name="T3" fmla="*/ 0 h 31"/>
                  <a:gd name="T4" fmla="*/ 10 w 41"/>
                  <a:gd name="T5" fmla="*/ 0 h 31"/>
                  <a:gd name="T6" fmla="*/ 14 w 41"/>
                  <a:gd name="T7" fmla="*/ 5 h 31"/>
                  <a:gd name="T8" fmla="*/ 14 w 41"/>
                  <a:gd name="T9" fmla="*/ 12 h 31"/>
                  <a:gd name="T10" fmla="*/ 0 w 41"/>
                  <a:gd name="T11" fmla="*/ 12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1"/>
                  <a:gd name="T20" fmla="*/ 41 w 41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1">
                    <a:moveTo>
                      <a:pt x="0" y="31"/>
                    </a:moveTo>
                    <a:lnTo>
                      <a:pt x="10" y="0"/>
                    </a:lnTo>
                    <a:lnTo>
                      <a:pt x="30" y="0"/>
                    </a:lnTo>
                    <a:lnTo>
                      <a:pt x="41" y="12"/>
                    </a:lnTo>
                    <a:lnTo>
                      <a:pt x="4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5125" y="3025"/>
                <a:ext cx="14" cy="42"/>
              </a:xfrm>
              <a:custGeom>
                <a:avLst/>
                <a:gdLst>
                  <a:gd name="T0" fmla="*/ 0 w 39"/>
                  <a:gd name="T1" fmla="*/ 34 h 104"/>
                  <a:gd name="T2" fmla="*/ 3 w 39"/>
                  <a:gd name="T3" fmla="*/ 0 h 104"/>
                  <a:gd name="T4" fmla="*/ 2 w 39"/>
                  <a:gd name="T5" fmla="*/ 0 h 104"/>
                  <a:gd name="T6" fmla="*/ 12 w 39"/>
                  <a:gd name="T7" fmla="*/ 21 h 104"/>
                  <a:gd name="T8" fmla="*/ 14 w 39"/>
                  <a:gd name="T9" fmla="*/ 41 h 104"/>
                  <a:gd name="T10" fmla="*/ 2 w 39"/>
                  <a:gd name="T11" fmla="*/ 42 h 104"/>
                  <a:gd name="T12" fmla="*/ 0 w 39"/>
                  <a:gd name="T13" fmla="*/ 34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04"/>
                  <a:gd name="T23" fmla="*/ 39 w 39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04">
                    <a:moveTo>
                      <a:pt x="0" y="85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33" y="51"/>
                    </a:lnTo>
                    <a:lnTo>
                      <a:pt x="39" y="101"/>
                    </a:lnTo>
                    <a:lnTo>
                      <a:pt x="6" y="10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5144" y="3264"/>
                <a:ext cx="54" cy="58"/>
              </a:xfrm>
              <a:custGeom>
                <a:avLst/>
                <a:gdLst>
                  <a:gd name="T0" fmla="*/ 0 w 152"/>
                  <a:gd name="T1" fmla="*/ 18 h 147"/>
                  <a:gd name="T2" fmla="*/ 11 w 152"/>
                  <a:gd name="T3" fmla="*/ 0 h 147"/>
                  <a:gd name="T4" fmla="*/ 18 w 152"/>
                  <a:gd name="T5" fmla="*/ 0 h 147"/>
                  <a:gd name="T6" fmla="*/ 26 w 152"/>
                  <a:gd name="T7" fmla="*/ 4 h 147"/>
                  <a:gd name="T8" fmla="*/ 43 w 152"/>
                  <a:gd name="T9" fmla="*/ 21 h 147"/>
                  <a:gd name="T10" fmla="*/ 47 w 152"/>
                  <a:gd name="T11" fmla="*/ 29 h 147"/>
                  <a:gd name="T12" fmla="*/ 54 w 152"/>
                  <a:gd name="T13" fmla="*/ 53 h 147"/>
                  <a:gd name="T14" fmla="*/ 54 w 152"/>
                  <a:gd name="T15" fmla="*/ 58 h 147"/>
                  <a:gd name="T16" fmla="*/ 51 w 152"/>
                  <a:gd name="T17" fmla="*/ 53 h 147"/>
                  <a:gd name="T18" fmla="*/ 47 w 152"/>
                  <a:gd name="T19" fmla="*/ 53 h 147"/>
                  <a:gd name="T20" fmla="*/ 40 w 152"/>
                  <a:gd name="T21" fmla="*/ 58 h 147"/>
                  <a:gd name="T22" fmla="*/ 36 w 152"/>
                  <a:gd name="T23" fmla="*/ 50 h 147"/>
                  <a:gd name="T24" fmla="*/ 18 w 152"/>
                  <a:gd name="T25" fmla="*/ 25 h 147"/>
                  <a:gd name="T26" fmla="*/ 0 w 152"/>
                  <a:gd name="T27" fmla="*/ 18 h 1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2"/>
                  <a:gd name="T43" fmla="*/ 0 h 147"/>
                  <a:gd name="T44" fmla="*/ 152 w 152"/>
                  <a:gd name="T45" fmla="*/ 147 h 14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2" h="147">
                    <a:moveTo>
                      <a:pt x="0" y="46"/>
                    </a:moveTo>
                    <a:lnTo>
                      <a:pt x="31" y="0"/>
                    </a:lnTo>
                    <a:lnTo>
                      <a:pt x="50" y="0"/>
                    </a:lnTo>
                    <a:lnTo>
                      <a:pt x="74" y="11"/>
                    </a:lnTo>
                    <a:lnTo>
                      <a:pt x="121" y="54"/>
                    </a:lnTo>
                    <a:lnTo>
                      <a:pt x="133" y="73"/>
                    </a:lnTo>
                    <a:lnTo>
                      <a:pt x="152" y="135"/>
                    </a:lnTo>
                    <a:lnTo>
                      <a:pt x="152" y="147"/>
                    </a:lnTo>
                    <a:lnTo>
                      <a:pt x="143" y="135"/>
                    </a:lnTo>
                    <a:lnTo>
                      <a:pt x="133" y="135"/>
                    </a:lnTo>
                    <a:lnTo>
                      <a:pt x="112" y="147"/>
                    </a:lnTo>
                    <a:lnTo>
                      <a:pt x="100" y="126"/>
                    </a:lnTo>
                    <a:lnTo>
                      <a:pt x="50" y="64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5191" y="3252"/>
                <a:ext cx="14" cy="28"/>
              </a:xfrm>
              <a:custGeom>
                <a:avLst/>
                <a:gdLst>
                  <a:gd name="T0" fmla="*/ 0 w 42"/>
                  <a:gd name="T1" fmla="*/ 18 h 69"/>
                  <a:gd name="T2" fmla="*/ 0 w 42"/>
                  <a:gd name="T3" fmla="*/ 6 h 69"/>
                  <a:gd name="T4" fmla="*/ 7 w 42"/>
                  <a:gd name="T5" fmla="*/ 0 h 69"/>
                  <a:gd name="T6" fmla="*/ 14 w 42"/>
                  <a:gd name="T7" fmla="*/ 8 h 69"/>
                  <a:gd name="T8" fmla="*/ 12 w 42"/>
                  <a:gd name="T9" fmla="*/ 22 h 69"/>
                  <a:gd name="T10" fmla="*/ 10 w 42"/>
                  <a:gd name="T11" fmla="*/ 28 h 69"/>
                  <a:gd name="T12" fmla="*/ 3 w 42"/>
                  <a:gd name="T13" fmla="*/ 22 h 69"/>
                  <a:gd name="T14" fmla="*/ 0 w 42"/>
                  <a:gd name="T15" fmla="*/ 18 h 6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2"/>
                  <a:gd name="T25" fmla="*/ 0 h 69"/>
                  <a:gd name="T26" fmla="*/ 42 w 42"/>
                  <a:gd name="T27" fmla="*/ 69 h 6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2" h="69">
                    <a:moveTo>
                      <a:pt x="0" y="45"/>
                    </a:moveTo>
                    <a:lnTo>
                      <a:pt x="0" y="16"/>
                    </a:lnTo>
                    <a:lnTo>
                      <a:pt x="20" y="0"/>
                    </a:lnTo>
                    <a:lnTo>
                      <a:pt x="42" y="20"/>
                    </a:lnTo>
                    <a:lnTo>
                      <a:pt x="37" y="54"/>
                    </a:lnTo>
                    <a:lnTo>
                      <a:pt x="29" y="69"/>
                    </a:lnTo>
                    <a:lnTo>
                      <a:pt x="9" y="5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5195" y="3055"/>
                <a:ext cx="9" cy="8"/>
              </a:xfrm>
              <a:custGeom>
                <a:avLst/>
                <a:gdLst>
                  <a:gd name="T0" fmla="*/ 0 w 29"/>
                  <a:gd name="T1" fmla="*/ 4 h 22"/>
                  <a:gd name="T2" fmla="*/ 0 w 29"/>
                  <a:gd name="T3" fmla="*/ 0 h 22"/>
                  <a:gd name="T4" fmla="*/ 9 w 29"/>
                  <a:gd name="T5" fmla="*/ 0 h 22"/>
                  <a:gd name="T6" fmla="*/ 9 w 29"/>
                  <a:gd name="T7" fmla="*/ 4 h 22"/>
                  <a:gd name="T8" fmla="*/ 7 w 29"/>
                  <a:gd name="T9" fmla="*/ 8 h 22"/>
                  <a:gd name="T10" fmla="*/ 3 w 29"/>
                  <a:gd name="T11" fmla="*/ 8 h 22"/>
                  <a:gd name="T12" fmla="*/ 0 w 29"/>
                  <a:gd name="T13" fmla="*/ 4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22"/>
                  <a:gd name="T23" fmla="*/ 29 w 29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22">
                    <a:moveTo>
                      <a:pt x="0" y="10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1" y="22"/>
                    </a:lnTo>
                    <a:lnTo>
                      <a:pt x="10" y="2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5205" y="3284"/>
                <a:ext cx="13" cy="12"/>
              </a:xfrm>
              <a:custGeom>
                <a:avLst/>
                <a:gdLst>
                  <a:gd name="T0" fmla="*/ 0 w 37"/>
                  <a:gd name="T1" fmla="*/ 8 h 29"/>
                  <a:gd name="T2" fmla="*/ 0 w 37"/>
                  <a:gd name="T3" fmla="*/ 4 h 29"/>
                  <a:gd name="T4" fmla="*/ 8 w 37"/>
                  <a:gd name="T5" fmla="*/ 0 h 29"/>
                  <a:gd name="T6" fmla="*/ 11 w 37"/>
                  <a:gd name="T7" fmla="*/ 0 h 29"/>
                  <a:gd name="T8" fmla="*/ 13 w 37"/>
                  <a:gd name="T9" fmla="*/ 11 h 29"/>
                  <a:gd name="T10" fmla="*/ 5 w 37"/>
                  <a:gd name="T11" fmla="*/ 12 h 29"/>
                  <a:gd name="T12" fmla="*/ 0 w 37"/>
                  <a:gd name="T13" fmla="*/ 8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9"/>
                  <a:gd name="T23" fmla="*/ 37 w 37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9">
                    <a:moveTo>
                      <a:pt x="0" y="19"/>
                    </a:moveTo>
                    <a:lnTo>
                      <a:pt x="0" y="10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7" y="26"/>
                    </a:lnTo>
                    <a:lnTo>
                      <a:pt x="14" y="2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5205" y="3168"/>
                <a:ext cx="32" cy="32"/>
              </a:xfrm>
              <a:custGeom>
                <a:avLst/>
                <a:gdLst>
                  <a:gd name="T0" fmla="*/ 0 w 92"/>
                  <a:gd name="T1" fmla="*/ 5 h 78"/>
                  <a:gd name="T2" fmla="*/ 5 w 92"/>
                  <a:gd name="T3" fmla="*/ 0 h 78"/>
                  <a:gd name="T4" fmla="*/ 8 w 92"/>
                  <a:gd name="T5" fmla="*/ 0 h 78"/>
                  <a:gd name="T6" fmla="*/ 15 w 92"/>
                  <a:gd name="T7" fmla="*/ 5 h 78"/>
                  <a:gd name="T8" fmla="*/ 32 w 92"/>
                  <a:gd name="T9" fmla="*/ 27 h 78"/>
                  <a:gd name="T10" fmla="*/ 32 w 92"/>
                  <a:gd name="T11" fmla="*/ 32 h 78"/>
                  <a:gd name="T12" fmla="*/ 18 w 92"/>
                  <a:gd name="T13" fmla="*/ 30 h 78"/>
                  <a:gd name="T14" fmla="*/ 18 w 92"/>
                  <a:gd name="T15" fmla="*/ 19 h 78"/>
                  <a:gd name="T16" fmla="*/ 0 w 92"/>
                  <a:gd name="T17" fmla="*/ 5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78"/>
                  <a:gd name="T29" fmla="*/ 92 w 92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78">
                    <a:moveTo>
                      <a:pt x="0" y="13"/>
                    </a:moveTo>
                    <a:lnTo>
                      <a:pt x="13" y="0"/>
                    </a:lnTo>
                    <a:lnTo>
                      <a:pt x="23" y="0"/>
                    </a:lnTo>
                    <a:lnTo>
                      <a:pt x="42" y="13"/>
                    </a:lnTo>
                    <a:lnTo>
                      <a:pt x="92" y="66"/>
                    </a:lnTo>
                    <a:lnTo>
                      <a:pt x="92" y="78"/>
                    </a:lnTo>
                    <a:lnTo>
                      <a:pt x="51" y="72"/>
                    </a:lnTo>
                    <a:lnTo>
                      <a:pt x="51" y="4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5233" y="3246"/>
                <a:ext cx="16" cy="8"/>
              </a:xfrm>
              <a:custGeom>
                <a:avLst/>
                <a:gdLst>
                  <a:gd name="T0" fmla="*/ 0 w 42"/>
                  <a:gd name="T1" fmla="*/ 5 h 23"/>
                  <a:gd name="T2" fmla="*/ 3 w 42"/>
                  <a:gd name="T3" fmla="*/ 0 h 23"/>
                  <a:gd name="T4" fmla="*/ 7 w 42"/>
                  <a:gd name="T5" fmla="*/ 0 h 23"/>
                  <a:gd name="T6" fmla="*/ 16 w 42"/>
                  <a:gd name="T7" fmla="*/ 8 h 23"/>
                  <a:gd name="T8" fmla="*/ 3 w 42"/>
                  <a:gd name="T9" fmla="*/ 8 h 23"/>
                  <a:gd name="T10" fmla="*/ 0 w 42"/>
                  <a:gd name="T11" fmla="*/ 5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23"/>
                  <a:gd name="T20" fmla="*/ 42 w 4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23">
                    <a:moveTo>
                      <a:pt x="0" y="13"/>
                    </a:moveTo>
                    <a:lnTo>
                      <a:pt x="9" y="0"/>
                    </a:lnTo>
                    <a:lnTo>
                      <a:pt x="19" y="0"/>
                    </a:lnTo>
                    <a:lnTo>
                      <a:pt x="42" y="23"/>
                    </a:lnTo>
                    <a:lnTo>
                      <a:pt x="9" y="2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5233" y="3208"/>
                <a:ext cx="18" cy="16"/>
              </a:xfrm>
              <a:custGeom>
                <a:avLst/>
                <a:gdLst>
                  <a:gd name="T0" fmla="*/ 0 w 48"/>
                  <a:gd name="T1" fmla="*/ 12 h 41"/>
                  <a:gd name="T2" fmla="*/ 3 w 48"/>
                  <a:gd name="T3" fmla="*/ 0 h 41"/>
                  <a:gd name="T4" fmla="*/ 17 w 48"/>
                  <a:gd name="T5" fmla="*/ 0 h 41"/>
                  <a:gd name="T6" fmla="*/ 18 w 48"/>
                  <a:gd name="T7" fmla="*/ 12 h 41"/>
                  <a:gd name="T8" fmla="*/ 3 w 48"/>
                  <a:gd name="T9" fmla="*/ 16 h 41"/>
                  <a:gd name="T10" fmla="*/ 0 w 48"/>
                  <a:gd name="T11" fmla="*/ 1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1"/>
                  <a:gd name="T20" fmla="*/ 48 w 48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1">
                    <a:moveTo>
                      <a:pt x="0" y="32"/>
                    </a:moveTo>
                    <a:lnTo>
                      <a:pt x="9" y="0"/>
                    </a:lnTo>
                    <a:lnTo>
                      <a:pt x="44" y="1"/>
                    </a:lnTo>
                    <a:lnTo>
                      <a:pt x="48" y="32"/>
                    </a:lnTo>
                    <a:lnTo>
                      <a:pt x="9" y="4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4443" y="958"/>
                <a:ext cx="101" cy="52"/>
              </a:xfrm>
              <a:custGeom>
                <a:avLst/>
                <a:gdLst>
                  <a:gd name="T0" fmla="*/ 0 w 294"/>
                  <a:gd name="T1" fmla="*/ 20 h 127"/>
                  <a:gd name="T2" fmla="*/ 14 w 294"/>
                  <a:gd name="T3" fmla="*/ 32 h 127"/>
                  <a:gd name="T4" fmla="*/ 35 w 294"/>
                  <a:gd name="T5" fmla="*/ 36 h 127"/>
                  <a:gd name="T6" fmla="*/ 54 w 294"/>
                  <a:gd name="T7" fmla="*/ 35 h 127"/>
                  <a:gd name="T8" fmla="*/ 73 w 294"/>
                  <a:gd name="T9" fmla="*/ 52 h 127"/>
                  <a:gd name="T10" fmla="*/ 83 w 294"/>
                  <a:gd name="T11" fmla="*/ 47 h 127"/>
                  <a:gd name="T12" fmla="*/ 81 w 294"/>
                  <a:gd name="T13" fmla="*/ 30 h 127"/>
                  <a:gd name="T14" fmla="*/ 93 w 294"/>
                  <a:gd name="T15" fmla="*/ 30 h 127"/>
                  <a:gd name="T16" fmla="*/ 101 w 294"/>
                  <a:gd name="T17" fmla="*/ 20 h 127"/>
                  <a:gd name="T18" fmla="*/ 101 w 294"/>
                  <a:gd name="T19" fmla="*/ 11 h 127"/>
                  <a:gd name="T20" fmla="*/ 67 w 294"/>
                  <a:gd name="T21" fmla="*/ 0 h 127"/>
                  <a:gd name="T22" fmla="*/ 0 w 294"/>
                  <a:gd name="T23" fmla="*/ 7 h 127"/>
                  <a:gd name="T24" fmla="*/ 0 w 294"/>
                  <a:gd name="T25" fmla="*/ 20 h 1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4"/>
                  <a:gd name="T40" fmla="*/ 0 h 127"/>
                  <a:gd name="T41" fmla="*/ 294 w 294"/>
                  <a:gd name="T42" fmla="*/ 127 h 1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4" h="127">
                    <a:moveTo>
                      <a:pt x="0" y="50"/>
                    </a:moveTo>
                    <a:lnTo>
                      <a:pt x="41" y="77"/>
                    </a:lnTo>
                    <a:lnTo>
                      <a:pt x="102" y="89"/>
                    </a:lnTo>
                    <a:lnTo>
                      <a:pt x="156" y="85"/>
                    </a:lnTo>
                    <a:lnTo>
                      <a:pt x="212" y="127"/>
                    </a:lnTo>
                    <a:lnTo>
                      <a:pt x="243" y="116"/>
                    </a:lnTo>
                    <a:lnTo>
                      <a:pt x="236" y="73"/>
                    </a:lnTo>
                    <a:lnTo>
                      <a:pt x="272" y="73"/>
                    </a:lnTo>
                    <a:lnTo>
                      <a:pt x="294" y="50"/>
                    </a:lnTo>
                    <a:lnTo>
                      <a:pt x="294" y="28"/>
                    </a:lnTo>
                    <a:lnTo>
                      <a:pt x="195" y="0"/>
                    </a:lnTo>
                    <a:lnTo>
                      <a:pt x="0" y="18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4522" y="2619"/>
                <a:ext cx="91" cy="113"/>
              </a:xfrm>
              <a:custGeom>
                <a:avLst/>
                <a:gdLst>
                  <a:gd name="T0" fmla="*/ 1 w 261"/>
                  <a:gd name="T1" fmla="*/ 73 h 281"/>
                  <a:gd name="T2" fmla="*/ 15 w 261"/>
                  <a:gd name="T3" fmla="*/ 77 h 281"/>
                  <a:gd name="T4" fmla="*/ 35 w 261"/>
                  <a:gd name="T5" fmla="*/ 73 h 281"/>
                  <a:gd name="T6" fmla="*/ 44 w 261"/>
                  <a:gd name="T7" fmla="*/ 84 h 281"/>
                  <a:gd name="T8" fmla="*/ 41 w 261"/>
                  <a:gd name="T9" fmla="*/ 95 h 281"/>
                  <a:gd name="T10" fmla="*/ 60 w 261"/>
                  <a:gd name="T11" fmla="*/ 113 h 281"/>
                  <a:gd name="T12" fmla="*/ 68 w 261"/>
                  <a:gd name="T13" fmla="*/ 113 h 281"/>
                  <a:gd name="T14" fmla="*/ 60 w 261"/>
                  <a:gd name="T15" fmla="*/ 87 h 281"/>
                  <a:gd name="T16" fmla="*/ 68 w 261"/>
                  <a:gd name="T17" fmla="*/ 75 h 281"/>
                  <a:gd name="T18" fmla="*/ 82 w 261"/>
                  <a:gd name="T19" fmla="*/ 81 h 281"/>
                  <a:gd name="T20" fmla="*/ 91 w 261"/>
                  <a:gd name="T21" fmla="*/ 71 h 281"/>
                  <a:gd name="T22" fmla="*/ 69 w 261"/>
                  <a:gd name="T23" fmla="*/ 35 h 281"/>
                  <a:gd name="T24" fmla="*/ 60 w 261"/>
                  <a:gd name="T25" fmla="*/ 0 h 281"/>
                  <a:gd name="T26" fmla="*/ 52 w 261"/>
                  <a:gd name="T27" fmla="*/ 0 h 281"/>
                  <a:gd name="T28" fmla="*/ 42 w 261"/>
                  <a:gd name="T29" fmla="*/ 15 h 281"/>
                  <a:gd name="T30" fmla="*/ 39 w 261"/>
                  <a:gd name="T31" fmla="*/ 26 h 281"/>
                  <a:gd name="T32" fmla="*/ 36 w 261"/>
                  <a:gd name="T33" fmla="*/ 38 h 281"/>
                  <a:gd name="T34" fmla="*/ 26 w 261"/>
                  <a:gd name="T35" fmla="*/ 43 h 281"/>
                  <a:gd name="T36" fmla="*/ 12 w 261"/>
                  <a:gd name="T37" fmla="*/ 46 h 281"/>
                  <a:gd name="T38" fmla="*/ 1 w 261"/>
                  <a:gd name="T39" fmla="*/ 52 h 281"/>
                  <a:gd name="T40" fmla="*/ 0 w 261"/>
                  <a:gd name="T41" fmla="*/ 68 h 281"/>
                  <a:gd name="T42" fmla="*/ 1 w 261"/>
                  <a:gd name="T43" fmla="*/ 73 h 28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1"/>
                  <a:gd name="T67" fmla="*/ 0 h 281"/>
                  <a:gd name="T68" fmla="*/ 261 w 261"/>
                  <a:gd name="T69" fmla="*/ 281 h 28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1" h="281">
                    <a:moveTo>
                      <a:pt x="4" y="181"/>
                    </a:moveTo>
                    <a:lnTo>
                      <a:pt x="44" y="191"/>
                    </a:lnTo>
                    <a:lnTo>
                      <a:pt x="99" y="181"/>
                    </a:lnTo>
                    <a:lnTo>
                      <a:pt x="127" y="210"/>
                    </a:lnTo>
                    <a:lnTo>
                      <a:pt x="118" y="235"/>
                    </a:lnTo>
                    <a:lnTo>
                      <a:pt x="171" y="281"/>
                    </a:lnTo>
                    <a:lnTo>
                      <a:pt x="195" y="281"/>
                    </a:lnTo>
                    <a:lnTo>
                      <a:pt x="171" y="216"/>
                    </a:lnTo>
                    <a:lnTo>
                      <a:pt x="195" y="186"/>
                    </a:lnTo>
                    <a:lnTo>
                      <a:pt x="236" y="202"/>
                    </a:lnTo>
                    <a:lnTo>
                      <a:pt x="261" y="177"/>
                    </a:lnTo>
                    <a:lnTo>
                      <a:pt x="198" y="88"/>
                    </a:lnTo>
                    <a:lnTo>
                      <a:pt x="171" y="0"/>
                    </a:lnTo>
                    <a:lnTo>
                      <a:pt x="148" y="0"/>
                    </a:lnTo>
                    <a:lnTo>
                      <a:pt x="121" y="37"/>
                    </a:lnTo>
                    <a:lnTo>
                      <a:pt x="113" y="64"/>
                    </a:lnTo>
                    <a:lnTo>
                      <a:pt x="102" y="95"/>
                    </a:lnTo>
                    <a:lnTo>
                      <a:pt x="74" y="108"/>
                    </a:lnTo>
                    <a:lnTo>
                      <a:pt x="33" y="115"/>
                    </a:lnTo>
                    <a:lnTo>
                      <a:pt x="4" y="129"/>
                    </a:lnTo>
                    <a:lnTo>
                      <a:pt x="0" y="168"/>
                    </a:lnTo>
                    <a:lnTo>
                      <a:pt x="4" y="181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4492" y="2559"/>
                <a:ext cx="19" cy="28"/>
              </a:xfrm>
              <a:custGeom>
                <a:avLst/>
                <a:gdLst>
                  <a:gd name="T0" fmla="*/ 7 w 54"/>
                  <a:gd name="T1" fmla="*/ 0 h 73"/>
                  <a:gd name="T2" fmla="*/ 0 w 54"/>
                  <a:gd name="T3" fmla="*/ 24 h 73"/>
                  <a:gd name="T4" fmla="*/ 8 w 54"/>
                  <a:gd name="T5" fmla="*/ 22 h 73"/>
                  <a:gd name="T6" fmla="*/ 13 w 54"/>
                  <a:gd name="T7" fmla="*/ 28 h 73"/>
                  <a:gd name="T8" fmla="*/ 19 w 54"/>
                  <a:gd name="T9" fmla="*/ 18 h 73"/>
                  <a:gd name="T10" fmla="*/ 15 w 54"/>
                  <a:gd name="T11" fmla="*/ 5 h 73"/>
                  <a:gd name="T12" fmla="*/ 13 w 54"/>
                  <a:gd name="T13" fmla="*/ 0 h 73"/>
                  <a:gd name="T14" fmla="*/ 7 w 54"/>
                  <a:gd name="T15" fmla="*/ 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"/>
                  <a:gd name="T25" fmla="*/ 0 h 73"/>
                  <a:gd name="T26" fmla="*/ 54 w 54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" h="73">
                    <a:moveTo>
                      <a:pt x="20" y="0"/>
                    </a:moveTo>
                    <a:lnTo>
                      <a:pt x="0" y="62"/>
                    </a:lnTo>
                    <a:lnTo>
                      <a:pt x="23" y="57"/>
                    </a:lnTo>
                    <a:lnTo>
                      <a:pt x="37" y="73"/>
                    </a:lnTo>
                    <a:lnTo>
                      <a:pt x="54" y="46"/>
                    </a:lnTo>
                    <a:lnTo>
                      <a:pt x="42" y="12"/>
                    </a:lnTo>
                    <a:lnTo>
                      <a:pt x="3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4478" y="2454"/>
                <a:ext cx="75" cy="139"/>
              </a:xfrm>
              <a:custGeom>
                <a:avLst/>
                <a:gdLst>
                  <a:gd name="T0" fmla="*/ 36 w 214"/>
                  <a:gd name="T1" fmla="*/ 87 h 353"/>
                  <a:gd name="T2" fmla="*/ 39 w 214"/>
                  <a:gd name="T3" fmla="*/ 102 h 353"/>
                  <a:gd name="T4" fmla="*/ 42 w 214"/>
                  <a:gd name="T5" fmla="*/ 118 h 353"/>
                  <a:gd name="T6" fmla="*/ 57 w 214"/>
                  <a:gd name="T7" fmla="*/ 133 h 353"/>
                  <a:gd name="T8" fmla="*/ 60 w 214"/>
                  <a:gd name="T9" fmla="*/ 137 h 353"/>
                  <a:gd name="T10" fmla="*/ 72 w 214"/>
                  <a:gd name="T11" fmla="*/ 139 h 353"/>
                  <a:gd name="T12" fmla="*/ 75 w 214"/>
                  <a:gd name="T13" fmla="*/ 126 h 353"/>
                  <a:gd name="T14" fmla="*/ 66 w 214"/>
                  <a:gd name="T15" fmla="*/ 100 h 353"/>
                  <a:gd name="T16" fmla="*/ 41 w 214"/>
                  <a:gd name="T17" fmla="*/ 77 h 353"/>
                  <a:gd name="T18" fmla="*/ 39 w 214"/>
                  <a:gd name="T19" fmla="*/ 65 h 353"/>
                  <a:gd name="T20" fmla="*/ 47 w 214"/>
                  <a:gd name="T21" fmla="*/ 43 h 353"/>
                  <a:gd name="T22" fmla="*/ 50 w 214"/>
                  <a:gd name="T23" fmla="*/ 22 h 353"/>
                  <a:gd name="T24" fmla="*/ 42 w 214"/>
                  <a:gd name="T25" fmla="*/ 9 h 353"/>
                  <a:gd name="T26" fmla="*/ 47 w 214"/>
                  <a:gd name="T27" fmla="*/ 0 h 353"/>
                  <a:gd name="T28" fmla="*/ 27 w 214"/>
                  <a:gd name="T29" fmla="*/ 8 h 353"/>
                  <a:gd name="T30" fmla="*/ 17 w 214"/>
                  <a:gd name="T31" fmla="*/ 1 h 353"/>
                  <a:gd name="T32" fmla="*/ 9 w 214"/>
                  <a:gd name="T33" fmla="*/ 7 h 353"/>
                  <a:gd name="T34" fmla="*/ 11 w 214"/>
                  <a:gd name="T35" fmla="*/ 38 h 353"/>
                  <a:gd name="T36" fmla="*/ 0 w 214"/>
                  <a:gd name="T37" fmla="*/ 53 h 353"/>
                  <a:gd name="T38" fmla="*/ 0 w 214"/>
                  <a:gd name="T39" fmla="*/ 64 h 353"/>
                  <a:gd name="T40" fmla="*/ 2 w 214"/>
                  <a:gd name="T41" fmla="*/ 78 h 353"/>
                  <a:gd name="T42" fmla="*/ 11 w 214"/>
                  <a:gd name="T43" fmla="*/ 87 h 353"/>
                  <a:gd name="T44" fmla="*/ 20 w 214"/>
                  <a:gd name="T45" fmla="*/ 93 h 353"/>
                  <a:gd name="T46" fmla="*/ 36 w 214"/>
                  <a:gd name="T47" fmla="*/ 87 h 35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4"/>
                  <a:gd name="T73" fmla="*/ 0 h 353"/>
                  <a:gd name="T74" fmla="*/ 214 w 214"/>
                  <a:gd name="T75" fmla="*/ 353 h 35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4" h="353">
                    <a:moveTo>
                      <a:pt x="103" y="222"/>
                    </a:moveTo>
                    <a:lnTo>
                      <a:pt x="112" y="259"/>
                    </a:lnTo>
                    <a:lnTo>
                      <a:pt x="119" y="299"/>
                    </a:lnTo>
                    <a:lnTo>
                      <a:pt x="164" y="337"/>
                    </a:lnTo>
                    <a:lnTo>
                      <a:pt x="170" y="349"/>
                    </a:lnTo>
                    <a:lnTo>
                      <a:pt x="206" y="353"/>
                    </a:lnTo>
                    <a:lnTo>
                      <a:pt x="214" y="321"/>
                    </a:lnTo>
                    <a:lnTo>
                      <a:pt x="187" y="255"/>
                    </a:lnTo>
                    <a:lnTo>
                      <a:pt x="117" y="195"/>
                    </a:lnTo>
                    <a:lnTo>
                      <a:pt x="112" y="166"/>
                    </a:lnTo>
                    <a:lnTo>
                      <a:pt x="134" y="109"/>
                    </a:lnTo>
                    <a:lnTo>
                      <a:pt x="143" y="56"/>
                    </a:lnTo>
                    <a:lnTo>
                      <a:pt x="119" y="24"/>
                    </a:lnTo>
                    <a:lnTo>
                      <a:pt x="134" y="0"/>
                    </a:lnTo>
                    <a:lnTo>
                      <a:pt x="78" y="20"/>
                    </a:lnTo>
                    <a:lnTo>
                      <a:pt x="49" y="2"/>
                    </a:lnTo>
                    <a:lnTo>
                      <a:pt x="25" y="18"/>
                    </a:lnTo>
                    <a:lnTo>
                      <a:pt x="32" y="96"/>
                    </a:lnTo>
                    <a:lnTo>
                      <a:pt x="0" y="135"/>
                    </a:lnTo>
                    <a:lnTo>
                      <a:pt x="0" y="162"/>
                    </a:lnTo>
                    <a:lnTo>
                      <a:pt x="7" y="199"/>
                    </a:lnTo>
                    <a:lnTo>
                      <a:pt x="30" y="222"/>
                    </a:lnTo>
                    <a:lnTo>
                      <a:pt x="58" y="236"/>
                    </a:lnTo>
                    <a:lnTo>
                      <a:pt x="103" y="222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4267" y="2945"/>
                <a:ext cx="270" cy="98"/>
              </a:xfrm>
              <a:custGeom>
                <a:avLst/>
                <a:gdLst>
                  <a:gd name="T0" fmla="*/ 221 w 773"/>
                  <a:gd name="T1" fmla="*/ 92 h 243"/>
                  <a:gd name="T2" fmla="*/ 253 w 773"/>
                  <a:gd name="T3" fmla="*/ 92 h 243"/>
                  <a:gd name="T4" fmla="*/ 263 w 773"/>
                  <a:gd name="T5" fmla="*/ 89 h 243"/>
                  <a:gd name="T6" fmla="*/ 270 w 773"/>
                  <a:gd name="T7" fmla="*/ 81 h 243"/>
                  <a:gd name="T8" fmla="*/ 270 w 773"/>
                  <a:gd name="T9" fmla="*/ 72 h 243"/>
                  <a:gd name="T10" fmla="*/ 260 w 773"/>
                  <a:gd name="T11" fmla="*/ 75 h 243"/>
                  <a:gd name="T12" fmla="*/ 239 w 773"/>
                  <a:gd name="T13" fmla="*/ 72 h 243"/>
                  <a:gd name="T14" fmla="*/ 228 w 773"/>
                  <a:gd name="T15" fmla="*/ 84 h 243"/>
                  <a:gd name="T16" fmla="*/ 221 w 773"/>
                  <a:gd name="T17" fmla="*/ 75 h 243"/>
                  <a:gd name="T18" fmla="*/ 221 w 773"/>
                  <a:gd name="T19" fmla="*/ 72 h 243"/>
                  <a:gd name="T20" fmla="*/ 217 w 773"/>
                  <a:gd name="T21" fmla="*/ 75 h 243"/>
                  <a:gd name="T22" fmla="*/ 188 w 773"/>
                  <a:gd name="T23" fmla="*/ 81 h 243"/>
                  <a:gd name="T24" fmla="*/ 153 w 773"/>
                  <a:gd name="T25" fmla="*/ 75 h 243"/>
                  <a:gd name="T26" fmla="*/ 140 w 773"/>
                  <a:gd name="T27" fmla="*/ 58 h 243"/>
                  <a:gd name="T28" fmla="*/ 110 w 773"/>
                  <a:gd name="T29" fmla="*/ 50 h 243"/>
                  <a:gd name="T30" fmla="*/ 68 w 773"/>
                  <a:gd name="T31" fmla="*/ 35 h 243"/>
                  <a:gd name="T32" fmla="*/ 47 w 773"/>
                  <a:gd name="T33" fmla="*/ 35 h 243"/>
                  <a:gd name="T34" fmla="*/ 39 w 773"/>
                  <a:gd name="T35" fmla="*/ 8 h 243"/>
                  <a:gd name="T36" fmla="*/ 31 w 773"/>
                  <a:gd name="T37" fmla="*/ 0 h 243"/>
                  <a:gd name="T38" fmla="*/ 29 w 773"/>
                  <a:gd name="T39" fmla="*/ 0 h 243"/>
                  <a:gd name="T40" fmla="*/ 18 w 773"/>
                  <a:gd name="T41" fmla="*/ 21 h 243"/>
                  <a:gd name="T42" fmla="*/ 4 w 773"/>
                  <a:gd name="T43" fmla="*/ 35 h 243"/>
                  <a:gd name="T44" fmla="*/ 0 w 773"/>
                  <a:gd name="T45" fmla="*/ 50 h 243"/>
                  <a:gd name="T46" fmla="*/ 4 w 773"/>
                  <a:gd name="T47" fmla="*/ 54 h 243"/>
                  <a:gd name="T48" fmla="*/ 24 w 773"/>
                  <a:gd name="T49" fmla="*/ 63 h 243"/>
                  <a:gd name="T50" fmla="*/ 53 w 773"/>
                  <a:gd name="T51" fmla="*/ 72 h 243"/>
                  <a:gd name="T52" fmla="*/ 78 w 773"/>
                  <a:gd name="T53" fmla="*/ 75 h 243"/>
                  <a:gd name="T54" fmla="*/ 102 w 773"/>
                  <a:gd name="T55" fmla="*/ 89 h 243"/>
                  <a:gd name="T56" fmla="*/ 136 w 773"/>
                  <a:gd name="T57" fmla="*/ 92 h 243"/>
                  <a:gd name="T58" fmla="*/ 163 w 773"/>
                  <a:gd name="T59" fmla="*/ 89 h 243"/>
                  <a:gd name="T60" fmla="*/ 185 w 773"/>
                  <a:gd name="T61" fmla="*/ 98 h 243"/>
                  <a:gd name="T62" fmla="*/ 206 w 773"/>
                  <a:gd name="T63" fmla="*/ 89 h 243"/>
                  <a:gd name="T64" fmla="*/ 214 w 773"/>
                  <a:gd name="T65" fmla="*/ 89 h 243"/>
                  <a:gd name="T66" fmla="*/ 221 w 773"/>
                  <a:gd name="T67" fmla="*/ 92 h 24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3"/>
                  <a:gd name="T103" fmla="*/ 0 h 243"/>
                  <a:gd name="T104" fmla="*/ 773 w 773"/>
                  <a:gd name="T105" fmla="*/ 243 h 24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3" h="243">
                    <a:moveTo>
                      <a:pt x="632" y="229"/>
                    </a:moveTo>
                    <a:lnTo>
                      <a:pt x="723" y="229"/>
                    </a:lnTo>
                    <a:lnTo>
                      <a:pt x="754" y="220"/>
                    </a:lnTo>
                    <a:lnTo>
                      <a:pt x="773" y="200"/>
                    </a:lnTo>
                    <a:lnTo>
                      <a:pt x="773" y="178"/>
                    </a:lnTo>
                    <a:lnTo>
                      <a:pt x="745" y="187"/>
                    </a:lnTo>
                    <a:lnTo>
                      <a:pt x="684" y="178"/>
                    </a:lnTo>
                    <a:lnTo>
                      <a:pt x="652" y="209"/>
                    </a:lnTo>
                    <a:lnTo>
                      <a:pt x="632" y="187"/>
                    </a:lnTo>
                    <a:lnTo>
                      <a:pt x="632" y="178"/>
                    </a:lnTo>
                    <a:lnTo>
                      <a:pt x="621" y="187"/>
                    </a:lnTo>
                    <a:lnTo>
                      <a:pt x="538" y="201"/>
                    </a:lnTo>
                    <a:lnTo>
                      <a:pt x="439" y="187"/>
                    </a:lnTo>
                    <a:lnTo>
                      <a:pt x="402" y="143"/>
                    </a:lnTo>
                    <a:lnTo>
                      <a:pt x="315" y="123"/>
                    </a:lnTo>
                    <a:lnTo>
                      <a:pt x="194" y="88"/>
                    </a:lnTo>
                    <a:lnTo>
                      <a:pt x="134" y="88"/>
                    </a:lnTo>
                    <a:lnTo>
                      <a:pt x="111" y="21"/>
                    </a:lnTo>
                    <a:lnTo>
                      <a:pt x="89" y="0"/>
                    </a:lnTo>
                    <a:lnTo>
                      <a:pt x="83" y="0"/>
                    </a:lnTo>
                    <a:lnTo>
                      <a:pt x="51" y="51"/>
                    </a:lnTo>
                    <a:lnTo>
                      <a:pt x="11" y="88"/>
                    </a:lnTo>
                    <a:lnTo>
                      <a:pt x="0" y="123"/>
                    </a:lnTo>
                    <a:lnTo>
                      <a:pt x="11" y="133"/>
                    </a:lnTo>
                    <a:lnTo>
                      <a:pt x="70" y="156"/>
                    </a:lnTo>
                    <a:lnTo>
                      <a:pt x="152" y="178"/>
                    </a:lnTo>
                    <a:lnTo>
                      <a:pt x="223" y="187"/>
                    </a:lnTo>
                    <a:lnTo>
                      <a:pt x="293" y="220"/>
                    </a:lnTo>
                    <a:lnTo>
                      <a:pt x="389" y="229"/>
                    </a:lnTo>
                    <a:lnTo>
                      <a:pt x="467" y="220"/>
                    </a:lnTo>
                    <a:lnTo>
                      <a:pt x="529" y="243"/>
                    </a:lnTo>
                    <a:lnTo>
                      <a:pt x="591" y="220"/>
                    </a:lnTo>
                    <a:lnTo>
                      <a:pt x="613" y="220"/>
                    </a:lnTo>
                    <a:lnTo>
                      <a:pt x="632" y="229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4597" y="2860"/>
                <a:ext cx="358" cy="197"/>
              </a:xfrm>
              <a:custGeom>
                <a:avLst/>
                <a:gdLst>
                  <a:gd name="T0" fmla="*/ 0 w 1027"/>
                  <a:gd name="T1" fmla="*/ 30 h 492"/>
                  <a:gd name="T2" fmla="*/ 14 w 1027"/>
                  <a:gd name="T3" fmla="*/ 22 h 492"/>
                  <a:gd name="T4" fmla="*/ 47 w 1027"/>
                  <a:gd name="T5" fmla="*/ 22 h 492"/>
                  <a:gd name="T6" fmla="*/ 68 w 1027"/>
                  <a:gd name="T7" fmla="*/ 17 h 492"/>
                  <a:gd name="T8" fmla="*/ 83 w 1027"/>
                  <a:gd name="T9" fmla="*/ 0 h 492"/>
                  <a:gd name="T10" fmla="*/ 115 w 1027"/>
                  <a:gd name="T11" fmla="*/ 4 h 492"/>
                  <a:gd name="T12" fmla="*/ 122 w 1027"/>
                  <a:gd name="T13" fmla="*/ 20 h 492"/>
                  <a:gd name="T14" fmla="*/ 127 w 1027"/>
                  <a:gd name="T15" fmla="*/ 20 h 492"/>
                  <a:gd name="T16" fmla="*/ 135 w 1027"/>
                  <a:gd name="T17" fmla="*/ 10 h 492"/>
                  <a:gd name="T18" fmla="*/ 155 w 1027"/>
                  <a:gd name="T19" fmla="*/ 4 h 492"/>
                  <a:gd name="T20" fmla="*/ 221 w 1027"/>
                  <a:gd name="T21" fmla="*/ 48 h 492"/>
                  <a:gd name="T22" fmla="*/ 223 w 1027"/>
                  <a:gd name="T23" fmla="*/ 50 h 492"/>
                  <a:gd name="T24" fmla="*/ 251 w 1027"/>
                  <a:gd name="T25" fmla="*/ 58 h 492"/>
                  <a:gd name="T26" fmla="*/ 286 w 1027"/>
                  <a:gd name="T27" fmla="*/ 83 h 492"/>
                  <a:gd name="T28" fmla="*/ 288 w 1027"/>
                  <a:gd name="T29" fmla="*/ 105 h 492"/>
                  <a:gd name="T30" fmla="*/ 308 w 1027"/>
                  <a:gd name="T31" fmla="*/ 120 h 492"/>
                  <a:gd name="T32" fmla="*/ 320 w 1027"/>
                  <a:gd name="T33" fmla="*/ 126 h 492"/>
                  <a:gd name="T34" fmla="*/ 333 w 1027"/>
                  <a:gd name="T35" fmla="*/ 145 h 492"/>
                  <a:gd name="T36" fmla="*/ 336 w 1027"/>
                  <a:gd name="T37" fmla="*/ 171 h 492"/>
                  <a:gd name="T38" fmla="*/ 356 w 1027"/>
                  <a:gd name="T39" fmla="*/ 181 h 492"/>
                  <a:gd name="T40" fmla="*/ 358 w 1027"/>
                  <a:gd name="T41" fmla="*/ 193 h 492"/>
                  <a:gd name="T42" fmla="*/ 348 w 1027"/>
                  <a:gd name="T43" fmla="*/ 197 h 492"/>
                  <a:gd name="T44" fmla="*/ 326 w 1027"/>
                  <a:gd name="T45" fmla="*/ 191 h 492"/>
                  <a:gd name="T46" fmla="*/ 299 w 1027"/>
                  <a:gd name="T47" fmla="*/ 165 h 492"/>
                  <a:gd name="T48" fmla="*/ 293 w 1027"/>
                  <a:gd name="T49" fmla="*/ 161 h 492"/>
                  <a:gd name="T50" fmla="*/ 283 w 1027"/>
                  <a:gd name="T51" fmla="*/ 161 h 492"/>
                  <a:gd name="T52" fmla="*/ 274 w 1027"/>
                  <a:gd name="T53" fmla="*/ 175 h 492"/>
                  <a:gd name="T54" fmla="*/ 261 w 1027"/>
                  <a:gd name="T55" fmla="*/ 184 h 492"/>
                  <a:gd name="T56" fmla="*/ 212 w 1027"/>
                  <a:gd name="T57" fmla="*/ 171 h 492"/>
                  <a:gd name="T58" fmla="*/ 202 w 1027"/>
                  <a:gd name="T59" fmla="*/ 160 h 492"/>
                  <a:gd name="T60" fmla="*/ 187 w 1027"/>
                  <a:gd name="T61" fmla="*/ 168 h 492"/>
                  <a:gd name="T62" fmla="*/ 180 w 1027"/>
                  <a:gd name="T63" fmla="*/ 159 h 492"/>
                  <a:gd name="T64" fmla="*/ 185 w 1027"/>
                  <a:gd name="T65" fmla="*/ 146 h 492"/>
                  <a:gd name="T66" fmla="*/ 180 w 1027"/>
                  <a:gd name="T67" fmla="*/ 115 h 492"/>
                  <a:gd name="T68" fmla="*/ 157 w 1027"/>
                  <a:gd name="T69" fmla="*/ 89 h 492"/>
                  <a:gd name="T70" fmla="*/ 120 w 1027"/>
                  <a:gd name="T71" fmla="*/ 64 h 492"/>
                  <a:gd name="T72" fmla="*/ 101 w 1027"/>
                  <a:gd name="T73" fmla="*/ 77 h 492"/>
                  <a:gd name="T74" fmla="*/ 98 w 1027"/>
                  <a:gd name="T75" fmla="*/ 77 h 492"/>
                  <a:gd name="T76" fmla="*/ 89 w 1027"/>
                  <a:gd name="T77" fmla="*/ 72 h 492"/>
                  <a:gd name="T78" fmla="*/ 79 w 1027"/>
                  <a:gd name="T79" fmla="*/ 61 h 492"/>
                  <a:gd name="T80" fmla="*/ 73 w 1027"/>
                  <a:gd name="T81" fmla="*/ 68 h 492"/>
                  <a:gd name="T82" fmla="*/ 67 w 1027"/>
                  <a:gd name="T83" fmla="*/ 68 h 492"/>
                  <a:gd name="T84" fmla="*/ 22 w 1027"/>
                  <a:gd name="T85" fmla="*/ 58 h 492"/>
                  <a:gd name="T86" fmla="*/ 26 w 1027"/>
                  <a:gd name="T87" fmla="*/ 42 h 492"/>
                  <a:gd name="T88" fmla="*/ 6 w 1027"/>
                  <a:gd name="T89" fmla="*/ 38 h 492"/>
                  <a:gd name="T90" fmla="*/ 0 w 1027"/>
                  <a:gd name="T91" fmla="*/ 30 h 4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27"/>
                  <a:gd name="T139" fmla="*/ 0 h 492"/>
                  <a:gd name="T140" fmla="*/ 1027 w 1027"/>
                  <a:gd name="T141" fmla="*/ 492 h 4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27" h="492">
                    <a:moveTo>
                      <a:pt x="0" y="75"/>
                    </a:moveTo>
                    <a:lnTo>
                      <a:pt x="41" y="56"/>
                    </a:lnTo>
                    <a:lnTo>
                      <a:pt x="135" y="56"/>
                    </a:lnTo>
                    <a:lnTo>
                      <a:pt x="195" y="43"/>
                    </a:lnTo>
                    <a:lnTo>
                      <a:pt x="239" y="0"/>
                    </a:lnTo>
                    <a:lnTo>
                      <a:pt x="331" y="11"/>
                    </a:lnTo>
                    <a:lnTo>
                      <a:pt x="349" y="51"/>
                    </a:lnTo>
                    <a:lnTo>
                      <a:pt x="363" y="51"/>
                    </a:lnTo>
                    <a:lnTo>
                      <a:pt x="388" y="24"/>
                    </a:lnTo>
                    <a:lnTo>
                      <a:pt x="446" y="11"/>
                    </a:lnTo>
                    <a:lnTo>
                      <a:pt x="634" y="119"/>
                    </a:lnTo>
                    <a:lnTo>
                      <a:pt x="639" y="125"/>
                    </a:lnTo>
                    <a:lnTo>
                      <a:pt x="719" y="146"/>
                    </a:lnTo>
                    <a:lnTo>
                      <a:pt x="821" y="208"/>
                    </a:lnTo>
                    <a:lnTo>
                      <a:pt x="827" y="262"/>
                    </a:lnTo>
                    <a:lnTo>
                      <a:pt x="884" y="299"/>
                    </a:lnTo>
                    <a:lnTo>
                      <a:pt x="918" y="314"/>
                    </a:lnTo>
                    <a:lnTo>
                      <a:pt x="956" y="363"/>
                    </a:lnTo>
                    <a:lnTo>
                      <a:pt x="963" y="427"/>
                    </a:lnTo>
                    <a:lnTo>
                      <a:pt x="1020" y="452"/>
                    </a:lnTo>
                    <a:lnTo>
                      <a:pt x="1027" y="481"/>
                    </a:lnTo>
                    <a:lnTo>
                      <a:pt x="998" y="492"/>
                    </a:lnTo>
                    <a:lnTo>
                      <a:pt x="934" y="478"/>
                    </a:lnTo>
                    <a:lnTo>
                      <a:pt x="859" y="411"/>
                    </a:lnTo>
                    <a:lnTo>
                      <a:pt x="840" y="403"/>
                    </a:lnTo>
                    <a:lnTo>
                      <a:pt x="811" y="403"/>
                    </a:lnTo>
                    <a:lnTo>
                      <a:pt x="785" y="436"/>
                    </a:lnTo>
                    <a:lnTo>
                      <a:pt x="749" y="459"/>
                    </a:lnTo>
                    <a:lnTo>
                      <a:pt x="607" y="427"/>
                    </a:lnTo>
                    <a:lnTo>
                      <a:pt x="579" y="399"/>
                    </a:lnTo>
                    <a:lnTo>
                      <a:pt x="537" y="419"/>
                    </a:lnTo>
                    <a:lnTo>
                      <a:pt x="516" y="396"/>
                    </a:lnTo>
                    <a:lnTo>
                      <a:pt x="530" y="365"/>
                    </a:lnTo>
                    <a:lnTo>
                      <a:pt x="516" y="286"/>
                    </a:lnTo>
                    <a:lnTo>
                      <a:pt x="451" y="222"/>
                    </a:lnTo>
                    <a:lnTo>
                      <a:pt x="345" y="161"/>
                    </a:lnTo>
                    <a:lnTo>
                      <a:pt x="291" y="193"/>
                    </a:lnTo>
                    <a:lnTo>
                      <a:pt x="281" y="193"/>
                    </a:lnTo>
                    <a:lnTo>
                      <a:pt x="254" y="180"/>
                    </a:lnTo>
                    <a:lnTo>
                      <a:pt x="226" y="153"/>
                    </a:lnTo>
                    <a:lnTo>
                      <a:pt x="209" y="170"/>
                    </a:lnTo>
                    <a:lnTo>
                      <a:pt x="191" y="170"/>
                    </a:lnTo>
                    <a:lnTo>
                      <a:pt x="64" y="145"/>
                    </a:lnTo>
                    <a:lnTo>
                      <a:pt x="75" y="104"/>
                    </a:lnTo>
                    <a:lnTo>
                      <a:pt x="16" y="96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5086" y="3726"/>
                <a:ext cx="153" cy="171"/>
              </a:xfrm>
              <a:custGeom>
                <a:avLst/>
                <a:gdLst>
                  <a:gd name="T0" fmla="*/ 0 w 438"/>
                  <a:gd name="T1" fmla="*/ 158 h 434"/>
                  <a:gd name="T2" fmla="*/ 12 w 438"/>
                  <a:gd name="T3" fmla="*/ 171 h 434"/>
                  <a:gd name="T4" fmla="*/ 41 w 438"/>
                  <a:gd name="T5" fmla="*/ 163 h 434"/>
                  <a:gd name="T6" fmla="*/ 62 w 438"/>
                  <a:gd name="T7" fmla="*/ 146 h 434"/>
                  <a:gd name="T8" fmla="*/ 68 w 438"/>
                  <a:gd name="T9" fmla="*/ 139 h 434"/>
                  <a:gd name="T10" fmla="*/ 83 w 438"/>
                  <a:gd name="T11" fmla="*/ 117 h 434"/>
                  <a:gd name="T12" fmla="*/ 115 w 438"/>
                  <a:gd name="T13" fmla="*/ 89 h 434"/>
                  <a:gd name="T14" fmla="*/ 141 w 438"/>
                  <a:gd name="T15" fmla="*/ 83 h 434"/>
                  <a:gd name="T16" fmla="*/ 153 w 438"/>
                  <a:gd name="T17" fmla="*/ 77 h 434"/>
                  <a:gd name="T18" fmla="*/ 151 w 438"/>
                  <a:gd name="T19" fmla="*/ 59 h 434"/>
                  <a:gd name="T20" fmla="*/ 147 w 438"/>
                  <a:gd name="T21" fmla="*/ 49 h 434"/>
                  <a:gd name="T22" fmla="*/ 144 w 438"/>
                  <a:gd name="T23" fmla="*/ 46 h 434"/>
                  <a:gd name="T24" fmla="*/ 144 w 438"/>
                  <a:gd name="T25" fmla="*/ 42 h 434"/>
                  <a:gd name="T26" fmla="*/ 140 w 438"/>
                  <a:gd name="T27" fmla="*/ 33 h 434"/>
                  <a:gd name="T28" fmla="*/ 135 w 438"/>
                  <a:gd name="T29" fmla="*/ 29 h 434"/>
                  <a:gd name="T30" fmla="*/ 140 w 438"/>
                  <a:gd name="T31" fmla="*/ 13 h 434"/>
                  <a:gd name="T32" fmla="*/ 126 w 438"/>
                  <a:gd name="T33" fmla="*/ 0 h 434"/>
                  <a:gd name="T34" fmla="*/ 118 w 438"/>
                  <a:gd name="T35" fmla="*/ 0 h 434"/>
                  <a:gd name="T36" fmla="*/ 97 w 438"/>
                  <a:gd name="T37" fmla="*/ 17 h 434"/>
                  <a:gd name="T38" fmla="*/ 94 w 438"/>
                  <a:gd name="T39" fmla="*/ 21 h 434"/>
                  <a:gd name="T40" fmla="*/ 87 w 438"/>
                  <a:gd name="T41" fmla="*/ 46 h 434"/>
                  <a:gd name="T42" fmla="*/ 55 w 438"/>
                  <a:gd name="T43" fmla="*/ 80 h 434"/>
                  <a:gd name="T44" fmla="*/ 30 w 438"/>
                  <a:gd name="T45" fmla="*/ 96 h 434"/>
                  <a:gd name="T46" fmla="*/ 15 w 438"/>
                  <a:gd name="T47" fmla="*/ 112 h 434"/>
                  <a:gd name="T48" fmla="*/ 0 w 438"/>
                  <a:gd name="T49" fmla="*/ 158 h 4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38"/>
                  <a:gd name="T76" fmla="*/ 0 h 434"/>
                  <a:gd name="T77" fmla="*/ 438 w 438"/>
                  <a:gd name="T78" fmla="*/ 434 h 43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38" h="434">
                    <a:moveTo>
                      <a:pt x="0" y="400"/>
                    </a:moveTo>
                    <a:lnTo>
                      <a:pt x="35" y="434"/>
                    </a:lnTo>
                    <a:lnTo>
                      <a:pt x="118" y="414"/>
                    </a:lnTo>
                    <a:lnTo>
                      <a:pt x="177" y="370"/>
                    </a:lnTo>
                    <a:lnTo>
                      <a:pt x="196" y="354"/>
                    </a:lnTo>
                    <a:lnTo>
                      <a:pt x="239" y="296"/>
                    </a:lnTo>
                    <a:lnTo>
                      <a:pt x="328" y="227"/>
                    </a:lnTo>
                    <a:lnTo>
                      <a:pt x="403" y="211"/>
                    </a:lnTo>
                    <a:lnTo>
                      <a:pt x="438" y="195"/>
                    </a:lnTo>
                    <a:lnTo>
                      <a:pt x="432" y="149"/>
                    </a:lnTo>
                    <a:lnTo>
                      <a:pt x="422" y="125"/>
                    </a:lnTo>
                    <a:lnTo>
                      <a:pt x="413" y="117"/>
                    </a:lnTo>
                    <a:lnTo>
                      <a:pt x="413" y="106"/>
                    </a:lnTo>
                    <a:lnTo>
                      <a:pt x="400" y="84"/>
                    </a:lnTo>
                    <a:lnTo>
                      <a:pt x="387" y="74"/>
                    </a:lnTo>
                    <a:lnTo>
                      <a:pt x="400" y="32"/>
                    </a:lnTo>
                    <a:lnTo>
                      <a:pt x="362" y="0"/>
                    </a:lnTo>
                    <a:lnTo>
                      <a:pt x="339" y="0"/>
                    </a:lnTo>
                    <a:lnTo>
                      <a:pt x="279" y="42"/>
                    </a:lnTo>
                    <a:lnTo>
                      <a:pt x="268" y="54"/>
                    </a:lnTo>
                    <a:lnTo>
                      <a:pt x="248" y="117"/>
                    </a:lnTo>
                    <a:lnTo>
                      <a:pt x="158" y="203"/>
                    </a:lnTo>
                    <a:lnTo>
                      <a:pt x="85" y="243"/>
                    </a:lnTo>
                    <a:lnTo>
                      <a:pt x="44" y="285"/>
                    </a:lnTo>
                    <a:lnTo>
                      <a:pt x="0" y="40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4553" y="2603"/>
                <a:ext cx="12" cy="16"/>
              </a:xfrm>
              <a:custGeom>
                <a:avLst/>
                <a:gdLst>
                  <a:gd name="T0" fmla="*/ 7 w 34"/>
                  <a:gd name="T1" fmla="*/ 0 h 40"/>
                  <a:gd name="T2" fmla="*/ 12 w 34"/>
                  <a:gd name="T3" fmla="*/ 6 h 40"/>
                  <a:gd name="T4" fmla="*/ 12 w 34"/>
                  <a:gd name="T5" fmla="*/ 9 h 40"/>
                  <a:gd name="T6" fmla="*/ 9 w 34"/>
                  <a:gd name="T7" fmla="*/ 16 h 40"/>
                  <a:gd name="T8" fmla="*/ 7 w 34"/>
                  <a:gd name="T9" fmla="*/ 15 h 40"/>
                  <a:gd name="T10" fmla="*/ 0 w 34"/>
                  <a:gd name="T11" fmla="*/ 5 h 40"/>
                  <a:gd name="T12" fmla="*/ 7 w 34"/>
                  <a:gd name="T13" fmla="*/ 0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40"/>
                  <a:gd name="T23" fmla="*/ 34 w 34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40">
                    <a:moveTo>
                      <a:pt x="21" y="0"/>
                    </a:moveTo>
                    <a:lnTo>
                      <a:pt x="34" y="16"/>
                    </a:lnTo>
                    <a:lnTo>
                      <a:pt x="34" y="22"/>
                    </a:lnTo>
                    <a:lnTo>
                      <a:pt x="25" y="40"/>
                    </a:lnTo>
                    <a:lnTo>
                      <a:pt x="21" y="37"/>
                    </a:lnTo>
                    <a:lnTo>
                      <a:pt x="0" y="1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>
                <a:off x="4529" y="2625"/>
                <a:ext cx="10" cy="22"/>
              </a:xfrm>
              <a:custGeom>
                <a:avLst/>
                <a:gdLst>
                  <a:gd name="T0" fmla="*/ 10 w 32"/>
                  <a:gd name="T1" fmla="*/ 0 h 55"/>
                  <a:gd name="T2" fmla="*/ 6 w 32"/>
                  <a:gd name="T3" fmla="*/ 5 h 55"/>
                  <a:gd name="T4" fmla="*/ 0 w 32"/>
                  <a:gd name="T5" fmla="*/ 16 h 55"/>
                  <a:gd name="T6" fmla="*/ 0 w 32"/>
                  <a:gd name="T7" fmla="*/ 22 h 55"/>
                  <a:gd name="T8" fmla="*/ 5 w 32"/>
                  <a:gd name="T9" fmla="*/ 16 h 55"/>
                  <a:gd name="T10" fmla="*/ 10 w 32"/>
                  <a:gd name="T11" fmla="*/ 7 h 55"/>
                  <a:gd name="T12" fmla="*/ 10 w 32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55"/>
                  <a:gd name="T23" fmla="*/ 32 w 32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55">
                    <a:moveTo>
                      <a:pt x="32" y="0"/>
                    </a:moveTo>
                    <a:lnTo>
                      <a:pt x="20" y="13"/>
                    </a:lnTo>
                    <a:lnTo>
                      <a:pt x="0" y="41"/>
                    </a:lnTo>
                    <a:lnTo>
                      <a:pt x="0" y="55"/>
                    </a:lnTo>
                    <a:lnTo>
                      <a:pt x="17" y="41"/>
                    </a:lnTo>
                    <a:lnTo>
                      <a:pt x="32" y="17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>
                <a:off x="4544" y="2635"/>
                <a:ext cx="9" cy="14"/>
              </a:xfrm>
              <a:custGeom>
                <a:avLst/>
                <a:gdLst>
                  <a:gd name="T0" fmla="*/ 9 w 22"/>
                  <a:gd name="T1" fmla="*/ 0 h 32"/>
                  <a:gd name="T2" fmla="*/ 3 w 22"/>
                  <a:gd name="T3" fmla="*/ 3 h 32"/>
                  <a:gd name="T4" fmla="*/ 0 w 22"/>
                  <a:gd name="T5" fmla="*/ 12 h 32"/>
                  <a:gd name="T6" fmla="*/ 7 w 22"/>
                  <a:gd name="T7" fmla="*/ 14 h 32"/>
                  <a:gd name="T8" fmla="*/ 9 w 22"/>
                  <a:gd name="T9" fmla="*/ 10 h 32"/>
                  <a:gd name="T10" fmla="*/ 9 w 2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32"/>
                  <a:gd name="T20" fmla="*/ 22 w 2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32">
                    <a:moveTo>
                      <a:pt x="22" y="0"/>
                    </a:moveTo>
                    <a:lnTo>
                      <a:pt x="8" y="6"/>
                    </a:lnTo>
                    <a:lnTo>
                      <a:pt x="0" y="28"/>
                    </a:lnTo>
                    <a:lnTo>
                      <a:pt x="17" y="3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D800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3" name="Oval 186"/>
              <p:cNvSpPr>
                <a:spLocks noChangeArrowheads="1"/>
              </p:cNvSpPr>
              <p:nvPr/>
            </p:nvSpPr>
            <p:spPr bwMode="auto">
              <a:xfrm>
                <a:off x="3016" y="1344"/>
                <a:ext cx="45" cy="45"/>
              </a:xfrm>
              <a:prstGeom prst="ellipse">
                <a:avLst/>
              </a:prstGeom>
              <a:solidFill>
                <a:srgbClr val="0F0F0F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4" name="Oval 187"/>
              <p:cNvSpPr>
                <a:spLocks noChangeArrowheads="1"/>
              </p:cNvSpPr>
              <p:nvPr/>
            </p:nvSpPr>
            <p:spPr bwMode="auto">
              <a:xfrm>
                <a:off x="2880" y="1207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5" name="Oval 188"/>
              <p:cNvSpPr>
                <a:spLocks noChangeArrowheads="1"/>
              </p:cNvSpPr>
              <p:nvPr/>
            </p:nvSpPr>
            <p:spPr bwMode="auto">
              <a:xfrm>
                <a:off x="2835" y="1525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6" name="Oval 189"/>
              <p:cNvSpPr>
                <a:spLocks noChangeArrowheads="1"/>
              </p:cNvSpPr>
              <p:nvPr/>
            </p:nvSpPr>
            <p:spPr bwMode="auto">
              <a:xfrm>
                <a:off x="1292" y="1661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7" name="Oval 190"/>
              <p:cNvSpPr>
                <a:spLocks noChangeArrowheads="1"/>
              </p:cNvSpPr>
              <p:nvPr/>
            </p:nvSpPr>
            <p:spPr bwMode="auto">
              <a:xfrm>
                <a:off x="1338" y="1706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8" name="Oval 191"/>
              <p:cNvSpPr>
                <a:spLocks noChangeArrowheads="1"/>
              </p:cNvSpPr>
              <p:nvPr/>
            </p:nvSpPr>
            <p:spPr bwMode="auto">
              <a:xfrm>
                <a:off x="2789" y="1570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9" name="Oval 192"/>
              <p:cNvSpPr>
                <a:spLocks noChangeArrowheads="1"/>
              </p:cNvSpPr>
              <p:nvPr/>
            </p:nvSpPr>
            <p:spPr bwMode="auto">
              <a:xfrm>
                <a:off x="2699" y="1661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0" name="Oval 193"/>
              <p:cNvSpPr>
                <a:spLocks noChangeArrowheads="1"/>
              </p:cNvSpPr>
              <p:nvPr/>
            </p:nvSpPr>
            <p:spPr bwMode="auto">
              <a:xfrm>
                <a:off x="2699" y="1752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1" name="Oval 194"/>
              <p:cNvSpPr>
                <a:spLocks noChangeArrowheads="1"/>
              </p:cNvSpPr>
              <p:nvPr/>
            </p:nvSpPr>
            <p:spPr bwMode="auto">
              <a:xfrm>
                <a:off x="2789" y="1706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2" name="Oval 195"/>
              <p:cNvSpPr>
                <a:spLocks noChangeArrowheads="1"/>
              </p:cNvSpPr>
              <p:nvPr/>
            </p:nvSpPr>
            <p:spPr bwMode="auto">
              <a:xfrm>
                <a:off x="3016" y="1480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3" name="Oval 196"/>
              <p:cNvSpPr>
                <a:spLocks noChangeArrowheads="1"/>
              </p:cNvSpPr>
              <p:nvPr/>
            </p:nvSpPr>
            <p:spPr bwMode="auto">
              <a:xfrm>
                <a:off x="3016" y="1525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4" name="Oval 197"/>
              <p:cNvSpPr>
                <a:spLocks noChangeArrowheads="1"/>
              </p:cNvSpPr>
              <p:nvPr/>
            </p:nvSpPr>
            <p:spPr bwMode="auto">
              <a:xfrm>
                <a:off x="2925" y="1706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5" name="Oval 198"/>
              <p:cNvSpPr>
                <a:spLocks noChangeArrowheads="1"/>
              </p:cNvSpPr>
              <p:nvPr/>
            </p:nvSpPr>
            <p:spPr bwMode="auto">
              <a:xfrm>
                <a:off x="3152" y="1525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6" name="Oval 199"/>
              <p:cNvSpPr>
                <a:spLocks noChangeArrowheads="1"/>
              </p:cNvSpPr>
              <p:nvPr/>
            </p:nvSpPr>
            <p:spPr bwMode="auto">
              <a:xfrm>
                <a:off x="2925" y="1797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7" name="Oval 200"/>
              <p:cNvSpPr>
                <a:spLocks noChangeArrowheads="1"/>
              </p:cNvSpPr>
              <p:nvPr/>
            </p:nvSpPr>
            <p:spPr bwMode="auto">
              <a:xfrm>
                <a:off x="3107" y="1888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8" name="Oval 201"/>
              <p:cNvSpPr>
                <a:spLocks noChangeArrowheads="1"/>
              </p:cNvSpPr>
              <p:nvPr/>
            </p:nvSpPr>
            <p:spPr bwMode="auto">
              <a:xfrm>
                <a:off x="4422" y="2160"/>
                <a:ext cx="45" cy="45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F0F0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44926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7" name="Rectangle 205"/>
            <p:cNvSpPr>
              <a:spLocks noChangeArrowheads="1"/>
            </p:cNvSpPr>
            <p:nvPr/>
          </p:nvSpPr>
          <p:spPr bwMode="auto">
            <a:xfrm>
              <a:off x="7204138" y="4020758"/>
              <a:ext cx="2231900" cy="2042287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Shanghai  </a:t>
              </a:r>
              <a:r>
                <a:rPr kumimoji="0" lang="fi-FI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Pudong</a:t>
              </a: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, Kiina</a:t>
              </a:r>
              <a:endPara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Kaupungin ja Shanghai </a:t>
              </a:r>
              <a:r>
                <a:rPr kumimoji="0" lang="fi-FI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Pudongin</a:t>
              </a:r>
              <a:endPara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sopimukset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Health Kuopio, Health Shanghai 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-yhteistyö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Kulttuurivaihtoa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Oppilaitosten liikkuvuushankkeet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 </a:t>
              </a: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Innovaatioyhteistyö (kaupunki, 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 Kuopio Innovation, AMK, UEF)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 Ystävyyskaupunkisopimus 2012-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 Kuopio ja Shanghai </a:t>
              </a:r>
              <a:r>
                <a:rPr kumimoji="0" lang="fi-FI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Pudong</a:t>
              </a:r>
              <a:endPara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8" name="Rectangle 206"/>
            <p:cNvSpPr>
              <a:spLocks noChangeArrowheads="1"/>
            </p:cNvSpPr>
            <p:nvPr/>
          </p:nvSpPr>
          <p:spPr bwMode="auto">
            <a:xfrm>
              <a:off x="6856814" y="2037316"/>
              <a:ext cx="1584325" cy="576263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Pihkova, Venäjä</a:t>
              </a:r>
              <a:br>
                <a:rPr kumimoji="0" lang="fi-FI" sz="1000" b="1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Kauppakamariyhteistyö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Opiskelijavaihtoa, AMK</a:t>
              </a:r>
            </a:p>
          </p:txBody>
        </p:sp>
        <p:sp>
          <p:nvSpPr>
            <p:cNvPr id="9" name="Rectangle 207"/>
            <p:cNvSpPr>
              <a:spLocks noChangeArrowheads="1"/>
            </p:cNvSpPr>
            <p:nvPr/>
          </p:nvSpPr>
          <p:spPr bwMode="auto">
            <a:xfrm>
              <a:off x="5391176" y="1547739"/>
              <a:ext cx="1336675" cy="624457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Pitkäranta, Venäjä</a:t>
              </a:r>
              <a:br>
                <a:rPr kumimoji="0" lang="fi-FI" sz="12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Oppilaitosyhteistyötä</a:t>
              </a:r>
            </a:p>
          </p:txBody>
        </p:sp>
        <p:sp>
          <p:nvSpPr>
            <p:cNvPr id="10" name="Rectangle 208"/>
            <p:cNvSpPr>
              <a:spLocks noChangeArrowheads="1"/>
            </p:cNvSpPr>
            <p:nvPr/>
          </p:nvSpPr>
          <p:spPr bwMode="auto">
            <a:xfrm>
              <a:off x="2519362" y="3744597"/>
              <a:ext cx="1368425" cy="576262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Besancon</a:t>
              </a: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, Ranska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Oppilaitosyhteistyö,</a:t>
              </a:r>
              <a:b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AMK</a:t>
              </a:r>
            </a:p>
          </p:txBody>
        </p:sp>
        <p:sp>
          <p:nvSpPr>
            <p:cNvPr id="11" name="Rectangle 215"/>
            <p:cNvSpPr>
              <a:spLocks noChangeArrowheads="1"/>
            </p:cNvSpPr>
            <p:nvPr/>
          </p:nvSpPr>
          <p:spPr bwMode="auto">
            <a:xfrm>
              <a:off x="2551933" y="1442898"/>
              <a:ext cx="1958178" cy="1130251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Bodø</a:t>
              </a: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(Norja),  Jönköping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(Ruotsi), </a:t>
              </a:r>
              <a:r>
                <a:rPr kumimoji="0" lang="fi-FI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Svendborg</a:t>
              </a: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 (Tanska)</a:t>
              </a:r>
              <a:br>
                <a:rPr kumimoji="0" lang="fi-F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Yhteistyötä kouluasioissa</a:t>
              </a:r>
              <a:b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Kielikursseja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Yhteispohjoismaiset kokoukset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Pohjola-Norden yhteistyö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Käynnistetty yritysyhteistyö 2016</a:t>
              </a:r>
            </a:p>
          </p:txBody>
        </p:sp>
        <p:sp>
          <p:nvSpPr>
            <p:cNvPr id="12" name="Rectangle 219"/>
            <p:cNvSpPr>
              <a:spLocks noChangeArrowheads="1"/>
            </p:cNvSpPr>
            <p:nvPr/>
          </p:nvSpPr>
          <p:spPr bwMode="auto">
            <a:xfrm>
              <a:off x="4633913" y="3945591"/>
              <a:ext cx="1651000" cy="870849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Györ, Unkari</a:t>
              </a:r>
              <a:br>
                <a:rPr kumimoji="0" lang="fi-FI" sz="1000" b="1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Oppilaitosyhteistyötä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Kirjamessut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Kansalaisjärjestöyhteistyö</a:t>
              </a:r>
            </a:p>
          </p:txBody>
        </p:sp>
        <p:sp>
          <p:nvSpPr>
            <p:cNvPr id="13" name="Text Box 221"/>
            <p:cNvSpPr txBox="1">
              <a:spLocks noChangeArrowheads="1"/>
            </p:cNvSpPr>
            <p:nvPr/>
          </p:nvSpPr>
          <p:spPr bwMode="auto">
            <a:xfrm>
              <a:off x="3381410" y="4396122"/>
              <a:ext cx="1035861" cy="400110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Gera, Saksa</a:t>
              </a:r>
              <a:br>
                <a:rPr kumimoji="0" lang="fi-FI" sz="12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Nuorisovaihtoa</a:t>
              </a:r>
            </a:p>
          </p:txBody>
        </p:sp>
        <p:sp>
          <p:nvSpPr>
            <p:cNvPr id="14" name="Text Box 225"/>
            <p:cNvSpPr txBox="1">
              <a:spLocks noChangeArrowheads="1"/>
            </p:cNvSpPr>
            <p:nvPr/>
          </p:nvSpPr>
          <p:spPr bwMode="auto">
            <a:xfrm>
              <a:off x="2268538" y="2997200"/>
              <a:ext cx="1704313" cy="400110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Castrop-Rauxel</a:t>
              </a:r>
              <a:br>
                <a:rPr kumimoji="0" lang="fi-F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Nuoriso- ja opiskelijavaihto</a:t>
              </a:r>
            </a:p>
          </p:txBody>
        </p:sp>
        <p:sp>
          <p:nvSpPr>
            <p:cNvPr id="15" name="Text Box 227"/>
            <p:cNvSpPr txBox="1">
              <a:spLocks noChangeArrowheads="1"/>
            </p:cNvSpPr>
            <p:nvPr/>
          </p:nvSpPr>
          <p:spPr bwMode="auto">
            <a:xfrm>
              <a:off x="179388" y="3442895"/>
              <a:ext cx="1781174" cy="938719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Minneapolis, USA</a:t>
              </a:r>
              <a:br>
                <a:rPr kumimoji="0" lang="fi-F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Kuopion yliopisto &amp; Minnesotan yliopisto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FinnFest</a:t>
              </a: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-tapahtumaan osallistuminen</a:t>
              </a:r>
            </a:p>
          </p:txBody>
        </p:sp>
        <p:sp>
          <p:nvSpPr>
            <p:cNvPr id="17" name="Rectangle 280"/>
            <p:cNvSpPr>
              <a:spLocks noChangeArrowheads="1"/>
            </p:cNvSpPr>
            <p:nvPr/>
          </p:nvSpPr>
          <p:spPr bwMode="auto">
            <a:xfrm>
              <a:off x="5064946" y="3249726"/>
              <a:ext cx="1649412" cy="504825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fi-FI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Opole</a:t>
              </a: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, Puola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Tiedepuistoyhteistyö ja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mm. nukketeatteriyhteistyö</a:t>
              </a:r>
              <a:b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br>
                <a:rPr kumimoji="0" lang="fi-FI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endParaRPr kumimoji="0" lang="fi-FI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8" name="Rectangle 281"/>
            <p:cNvSpPr>
              <a:spLocks noChangeArrowheads="1"/>
            </p:cNvSpPr>
            <p:nvPr/>
          </p:nvSpPr>
          <p:spPr bwMode="auto">
            <a:xfrm>
              <a:off x="6797675" y="2766706"/>
              <a:ext cx="1727200" cy="491407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Länsi-Virun maakunta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Tiedonvaihtoa</a:t>
              </a:r>
              <a:endParaRPr kumimoji="0" lang="fi-FI" sz="12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9" name="Rectangle 283"/>
            <p:cNvSpPr>
              <a:spLocks noChangeArrowheads="1"/>
            </p:cNvSpPr>
            <p:nvPr/>
          </p:nvSpPr>
          <p:spPr bwMode="auto">
            <a:xfrm>
              <a:off x="3385370" y="4891470"/>
              <a:ext cx="1300163" cy="574675"/>
            </a:xfrm>
            <a:prstGeom prst="rect">
              <a:avLst/>
            </a:prstGeom>
            <a:solidFill>
              <a:srgbClr val="F3C9F0"/>
            </a:solidFill>
            <a:ln w="9525">
              <a:solidFill>
                <a:srgbClr val="0F0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fi-FI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Alūksne</a:t>
              </a:r>
              <a:r>
                <a:rPr kumimoji="0" lang="fi-FI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, Latvia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Tiedonvaihtoa,</a:t>
              </a:r>
            </a:p>
            <a:p>
              <a:pPr marL="0" marR="0" lvl="0" indent="0" defTabSz="44926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kulttuuriyhteistyötä</a:t>
              </a:r>
              <a:br>
                <a:rPr kumimoji="0" lang="fi-F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br>
                <a:rPr kumimoji="0" lang="fi-F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</a:br>
              <a:endPara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220" name="Suorakulmio 219"/>
          <p:cNvSpPr/>
          <p:nvPr/>
        </p:nvSpPr>
        <p:spPr>
          <a:xfrm>
            <a:off x="10824809" y="6008786"/>
            <a:ext cx="824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Arial" charset="0"/>
                <a:ea typeface="ＭＳ Ｐゴシック" pitchFamily="34" charset="-128"/>
              </a:rPr>
              <a:t>3.4..2017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FDAC5078-E044-A9C3-2209-751001768C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4905" y="452627"/>
            <a:ext cx="11084169" cy="730468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 fontScale="90000"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500" dirty="0">
                <a:solidFill>
                  <a:schemeClr val="accent1"/>
                </a:solidFill>
                <a:latin typeface="+mn-lt"/>
              </a:rPr>
              <a:t>Ystävyyskaupungit</a:t>
            </a:r>
            <a:br>
              <a:rPr lang="fi-FI" sz="3500" dirty="0">
                <a:solidFill>
                  <a:schemeClr val="accent1"/>
                </a:solidFill>
                <a:latin typeface="+mn-lt"/>
              </a:rPr>
            </a:br>
            <a:br>
              <a:rPr lang="en-US" sz="1800" b="0" i="1" kern="0" dirty="0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</a:br>
            <a:endParaRPr lang="en-US" sz="1800" b="0" i="1" kern="0" dirty="0">
              <a:solidFill>
                <a:srgbClr val="0F0F0F"/>
              </a:solidFill>
              <a:latin typeface="Georgi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541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 txBox="1">
            <a:spLocks noGrp="1"/>
          </p:cNvSpPr>
          <p:nvPr>
            <p:ph type="title"/>
          </p:nvPr>
        </p:nvSpPr>
        <p:spPr>
          <a:xfrm>
            <a:off x="553915" y="635947"/>
            <a:ext cx="11084169" cy="730468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 fontScale="90000"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fontAlgn="base"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3500" dirty="0">
                <a:solidFill>
                  <a:schemeClr val="accent1"/>
                </a:solidFill>
                <a:latin typeface="+mn-lt"/>
              </a:rPr>
              <a:t>Ystävyyskaupungit</a:t>
            </a:r>
            <a:br>
              <a:rPr lang="fi-FI" sz="3500" dirty="0">
                <a:solidFill>
                  <a:schemeClr val="accent1"/>
                </a:solidFill>
                <a:latin typeface="+mn-lt"/>
              </a:rPr>
            </a:br>
            <a:br>
              <a:rPr lang="en-US" sz="1800" b="0" i="1" kern="0" dirty="0">
                <a:solidFill>
                  <a:srgbClr val="0F0F0F"/>
                </a:solidFill>
                <a:latin typeface="Georgia"/>
                <a:ea typeface="ＭＳ Ｐゴシック"/>
                <a:cs typeface="+mn-cs"/>
              </a:rPr>
            </a:br>
            <a:endParaRPr lang="en-US" sz="1800" b="0" i="1" kern="0" dirty="0">
              <a:solidFill>
                <a:srgbClr val="0F0F0F"/>
              </a:solidFill>
              <a:latin typeface="Georgia"/>
              <a:ea typeface="ＭＳ Ｐゴシック"/>
              <a:cs typeface="+mn-cs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579852" y="1880767"/>
            <a:ext cx="3951486" cy="3096465"/>
          </a:xfrm>
          <a:prstGeom prst="rect">
            <a:avLst/>
          </a:prstGeom>
        </p:spPr>
        <p:txBody>
          <a:bodyPr vert="horz" lIns="91424" tIns="45718" rIns="91424" bIns="45718" rtlCol="0">
            <a:normAutofit fontScale="85000" lnSpcReduction="20000"/>
          </a:bodyPr>
          <a:lstStyle>
            <a:lvl1pPr marL="342834" indent="-342834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01" indent="-28569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4" indent="-22855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7" indent="-22855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8" indent="-22855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8" indent="-22855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7" indent="-22855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30" indent="-228557" algn="l" defTabSz="91421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>
                <a:solidFill>
                  <a:srgbClr val="000000"/>
                </a:solidFill>
              </a:rPr>
              <a:t>Jönköping (Ruotsi)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 err="1">
                <a:solidFill>
                  <a:srgbClr val="000000"/>
                </a:solidFill>
              </a:rPr>
              <a:t>Bodø</a:t>
            </a:r>
            <a:r>
              <a:rPr lang="fi-FI" sz="2600" kern="0" dirty="0">
                <a:solidFill>
                  <a:srgbClr val="000000"/>
                </a:solidFill>
              </a:rPr>
              <a:t> (Norja)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 err="1">
                <a:solidFill>
                  <a:srgbClr val="000000"/>
                </a:solidFill>
              </a:rPr>
              <a:t>Svendborg</a:t>
            </a:r>
            <a:r>
              <a:rPr lang="fi-FI" sz="2600" kern="0" dirty="0">
                <a:solidFill>
                  <a:srgbClr val="000000"/>
                </a:solidFill>
              </a:rPr>
              <a:t> (Tanska)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>
                <a:solidFill>
                  <a:srgbClr val="000000"/>
                </a:solidFill>
              </a:rPr>
              <a:t>Pitkäranta (Karjalan tasavalta)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 err="1">
                <a:solidFill>
                  <a:srgbClr val="000000"/>
                </a:solidFill>
              </a:rPr>
              <a:t>Pihkova</a:t>
            </a:r>
            <a:r>
              <a:rPr lang="fi-FI" sz="2600" kern="0" dirty="0">
                <a:solidFill>
                  <a:srgbClr val="000000"/>
                </a:solidFill>
              </a:rPr>
              <a:t> (Venäjä)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 err="1">
                <a:solidFill>
                  <a:srgbClr val="000000"/>
                </a:solidFill>
              </a:rPr>
              <a:t>Castrop-Rauxel</a:t>
            </a:r>
            <a:r>
              <a:rPr lang="fi-FI" sz="2600" kern="0" dirty="0">
                <a:solidFill>
                  <a:srgbClr val="000000"/>
                </a:solidFill>
              </a:rPr>
              <a:t> (Saksa)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 err="1">
                <a:solidFill>
                  <a:srgbClr val="000000"/>
                </a:solidFill>
              </a:rPr>
              <a:t>Gera</a:t>
            </a:r>
            <a:r>
              <a:rPr lang="fi-FI" sz="2600" kern="0" dirty="0">
                <a:solidFill>
                  <a:srgbClr val="000000"/>
                </a:solidFill>
              </a:rPr>
              <a:t> (Saksa)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r>
              <a:rPr lang="fi-FI" sz="2600" kern="0" dirty="0" err="1">
                <a:solidFill>
                  <a:srgbClr val="000000"/>
                </a:solidFill>
              </a:rPr>
              <a:t>Lääne</a:t>
            </a:r>
            <a:r>
              <a:rPr lang="fi-FI" sz="2600" kern="0" dirty="0">
                <a:solidFill>
                  <a:srgbClr val="000000"/>
                </a:solidFill>
              </a:rPr>
              <a:t>-Viru maakunta (Viro)</a:t>
            </a:r>
          </a:p>
          <a:p>
            <a:pPr marL="342900" indent="-342900" defTabSz="449263" ea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</a:pPr>
            <a:endParaRPr lang="fi-FI" sz="2600" kern="0" dirty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buFont typeface="Arial" charset="0"/>
              <a:buChar char="l"/>
            </a:pPr>
            <a:endParaRPr lang="fi-FI" sz="1400" dirty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buFont typeface="Arial" charset="0"/>
              <a:buChar char="l"/>
            </a:pPr>
            <a:endParaRPr lang="fi-FI" sz="1400" dirty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buFont typeface="Arial" charset="0"/>
              <a:buChar char="l"/>
            </a:pPr>
            <a:endParaRPr lang="fi-FI" sz="1400" dirty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  <a:buClr>
                <a:srgbClr val="4F81BD"/>
              </a:buClr>
              <a:buFont typeface="Arial" charset="0"/>
              <a:buChar char="l"/>
            </a:pPr>
            <a:endParaRPr lang="fi-FI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 bwMode="auto">
          <a:xfrm>
            <a:off x="6732669" y="1880766"/>
            <a:ext cx="3816424" cy="3096465"/>
          </a:xfrm>
          <a:prstGeom prst="rect">
            <a:avLst/>
          </a:prstGeom>
        </p:spPr>
        <p:txBody>
          <a:bodyPr vert="horz" lIns="91424" tIns="45718" rIns="91424" bIns="45718" rtlCol="0">
            <a:normAutofit fontScale="85000" lnSpcReduction="20000"/>
          </a:bodyPr>
          <a:lstStyle>
            <a:defPPr>
              <a:defRPr lang="fi-FI"/>
            </a:defPPr>
            <a:lvl1pPr marL="342900" indent="-342900" defTabSz="449263" eaLnBrk="0" latinLnBrk="0" hangingPunct="0">
              <a:spcBef>
                <a:spcPts val="800"/>
              </a:spcBef>
              <a:buClr>
                <a:schemeClr val="accent1"/>
              </a:buClr>
              <a:buSzPct val="100000"/>
              <a:buFont typeface="Arial" charset="0"/>
              <a:buChar char="l"/>
              <a:defRPr sz="2600" kern="0">
                <a:solidFill>
                  <a:srgbClr val="000000"/>
                </a:solidFill>
                <a:latin typeface="+mn-lt"/>
                <a:ea typeface="+mn-ea"/>
              </a:defRPr>
            </a:lvl1pPr>
            <a:lvl2pPr marL="742801" indent="-285697" defTabSz="914218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2774" indent="-228557" defTabSz="914218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599880" indent="-228557" defTabSz="914218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6987" indent="-228557" defTabSz="914218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098" indent="-228557" defTabSz="914218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208" indent="-228557" defTabSz="914218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8317" indent="-228557" defTabSz="914218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5430" indent="-228557" defTabSz="914218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i-FI" dirty="0" err="1"/>
              <a:t>Besançon</a:t>
            </a:r>
            <a:r>
              <a:rPr lang="fi-FI" dirty="0"/>
              <a:t> (Ranska)</a:t>
            </a:r>
          </a:p>
          <a:p>
            <a:r>
              <a:rPr lang="fi-FI" dirty="0" err="1"/>
              <a:t>Opole</a:t>
            </a:r>
            <a:r>
              <a:rPr lang="fi-FI" dirty="0"/>
              <a:t> (Puola)</a:t>
            </a:r>
          </a:p>
          <a:p>
            <a:r>
              <a:rPr lang="fi-FI" dirty="0" err="1"/>
              <a:t>Györ</a:t>
            </a:r>
            <a:r>
              <a:rPr lang="fi-FI" dirty="0"/>
              <a:t> (Unkari)</a:t>
            </a:r>
          </a:p>
          <a:p>
            <a:r>
              <a:rPr lang="fi-FI" dirty="0" err="1"/>
              <a:t>Craiova</a:t>
            </a:r>
            <a:r>
              <a:rPr lang="fi-FI" dirty="0"/>
              <a:t> (Romania)</a:t>
            </a:r>
          </a:p>
          <a:p>
            <a:r>
              <a:rPr lang="fi-FI" dirty="0"/>
              <a:t>Minneapolis (USA)</a:t>
            </a:r>
          </a:p>
          <a:p>
            <a:r>
              <a:rPr lang="fi-FI" dirty="0"/>
              <a:t>Winnipeg (Kanada)</a:t>
            </a:r>
          </a:p>
          <a:p>
            <a:r>
              <a:rPr lang="fi-FI" dirty="0"/>
              <a:t>Shanghai </a:t>
            </a:r>
            <a:r>
              <a:rPr lang="fi-FI" dirty="0" err="1"/>
              <a:t>Pudong</a:t>
            </a:r>
            <a:r>
              <a:rPr lang="fi-FI" dirty="0"/>
              <a:t> (Kiina)</a:t>
            </a:r>
          </a:p>
          <a:p>
            <a:r>
              <a:rPr lang="fi-FI" dirty="0" err="1"/>
              <a:t>Alūksne</a:t>
            </a:r>
            <a:r>
              <a:rPr lang="fi-FI" dirty="0"/>
              <a:t> (Latvia)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2800248" y="517337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600" b="1" dirty="0">
                <a:latin typeface="+mn-lt"/>
                <a:ea typeface="ＭＳ Ｐゴシック" pitchFamily="34" charset="-128"/>
              </a:rPr>
              <a:t>Ystävyyskaupunkitoiminta on yksi Kuopion strategian kansainvälisen toiminnan alueista. </a:t>
            </a: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600" dirty="0">
                <a:latin typeface="+mn-lt"/>
                <a:ea typeface="ＭＳ Ｐゴシック" pitchFamily="34" charset="-128"/>
              </a:rPr>
              <a:t>Perinteisen kulttuuri- ja nuorisovaihdon lisäksi avainryhmiä ovat yritykset, koulut ja yliopisto. Vierailukohteet, harjoittelupaikat ja muut kontaktit löytyvät helpommin tutuista ystävyyskaupungeista</a:t>
            </a:r>
            <a:r>
              <a:rPr lang="fi-FI" sz="16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.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824809" y="5945054"/>
            <a:ext cx="7412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i-FI" sz="1200" dirty="0">
                <a:latin typeface="+mn-lt"/>
                <a:ea typeface="ＭＳ Ｐゴシック" pitchFamily="34" charset="-128"/>
              </a:rPr>
              <a:t>3.4..2017</a:t>
            </a:r>
          </a:p>
        </p:txBody>
      </p:sp>
    </p:spTree>
    <p:extLst>
      <p:ext uri="{BB962C8B-B14F-4D97-AF65-F5344CB8AC3E}">
        <p14:creationId xmlns:p14="http://schemas.microsoft.com/office/powerpoint/2010/main" val="3648166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704B3C2-1634-B7CD-676B-45BA4E49A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110" y="0"/>
            <a:ext cx="11167780" cy="6825243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74B4CFF-A0A3-784A-50DD-CA9D0CFA69C2}"/>
              </a:ext>
            </a:extLst>
          </p:cNvPr>
          <p:cNvSpPr txBox="1"/>
          <p:nvPr/>
        </p:nvSpPr>
        <p:spPr>
          <a:xfrm>
            <a:off x="10599576" y="6027575"/>
            <a:ext cx="709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TA2024</a:t>
            </a:r>
          </a:p>
        </p:txBody>
      </p:sp>
    </p:spTree>
    <p:extLst>
      <p:ext uri="{BB962C8B-B14F-4D97-AF65-F5344CB8AC3E}">
        <p14:creationId xmlns:p14="http://schemas.microsoft.com/office/powerpoint/2010/main" val="372226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5642214" y="6274450"/>
            <a:ext cx="1630791" cy="429263"/>
          </a:xfrm>
          <a:prstGeom prst="rect">
            <a:avLst/>
          </a:prstGeom>
          <a:solidFill>
            <a:schemeClr val="bg1"/>
          </a:solidFill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4330 km</a:t>
            </a:r>
            <a:r>
              <a:rPr kumimoji="0" lang="fi-FI" sz="1200" b="1" i="0" u="none" strike="noStrike" kern="1200" cap="all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rea, </a:t>
            </a:r>
            <a:r>
              <a:rPr kumimoji="0" lang="fi-FI" sz="1200" b="1" i="0" u="none" strike="noStrike" kern="1200" cap="all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</a:t>
            </a:r>
            <a:endParaRPr kumimoji="0" lang="fi-FI" sz="1200" b="1" i="0" u="none" strike="noStrike" kern="1200" cap="all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kstiruutu 21"/>
          <p:cNvSpPr txBox="1"/>
          <p:nvPr/>
        </p:nvSpPr>
        <p:spPr>
          <a:xfrm>
            <a:off x="10110491" y="6260365"/>
            <a:ext cx="1429577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all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6340 km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all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Coastlines</a:t>
            </a:r>
            <a:endParaRPr kumimoji="0" lang="fi-FI" sz="1200" b="1" i="0" u="none" strike="noStrike" kern="1200" cap="all" spc="0" normalizeH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kstiruutu 22"/>
          <p:cNvSpPr txBox="1"/>
          <p:nvPr/>
        </p:nvSpPr>
        <p:spPr>
          <a:xfrm>
            <a:off x="9144165" y="6251239"/>
            <a:ext cx="1144171" cy="425321"/>
          </a:xfrm>
          <a:prstGeom prst="rect">
            <a:avLst/>
          </a:prstGeom>
          <a:solidFill>
            <a:schemeClr val="bg1"/>
          </a:solidFill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 </a:t>
            </a:r>
            <a:endParaRPr lang="fi-FI" sz="12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LAKES</a:t>
            </a:r>
          </a:p>
        </p:txBody>
      </p:sp>
      <p:sp>
        <p:nvSpPr>
          <p:cNvPr id="49" name="Tekstiruutu 48"/>
          <p:cNvSpPr txBox="1"/>
          <p:nvPr/>
        </p:nvSpPr>
        <p:spPr>
          <a:xfrm>
            <a:off x="2130325" y="6260365"/>
            <a:ext cx="1266395" cy="429263"/>
          </a:xfrm>
          <a:prstGeom prst="rect">
            <a:avLst/>
          </a:prstGeom>
          <a:solidFill>
            <a:schemeClr val="bg1"/>
          </a:solidFill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124 </a:t>
            </a: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</a:t>
            </a:r>
          </a:p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cap="all" dirty="0" err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population</a:t>
            </a:r>
            <a:endParaRPr lang="fi-FI" sz="1200" b="1" cap="all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kstiruutu 50"/>
          <p:cNvSpPr txBox="1"/>
          <p:nvPr/>
        </p:nvSpPr>
        <p:spPr>
          <a:xfrm>
            <a:off x="7151921" y="6283274"/>
            <a:ext cx="2004914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37/km</a:t>
            </a:r>
            <a:r>
              <a:rPr kumimoji="0" lang="fi-FI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fi-FI" sz="1200" b="1" i="0" u="none" strike="noStrike" kern="1200" cap="all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opulation</a:t>
            </a:r>
            <a:r>
              <a:rPr kumimoji="0" lang="fi-FI" sz="1200" b="1" i="0" u="none" strike="noStrike" kern="1200" cap="all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all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density</a:t>
            </a:r>
            <a:endParaRPr kumimoji="0" lang="fi-FI" sz="1200" b="1" i="0" u="none" strike="noStrike" kern="1200" cap="all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Ryhmä 15" descr="Asuminen: Merkittävin kesämökkikunta, 10800 mökkiä, Kaupunkiympäristössä elää 77 % ihmisistä, yksi parhaimmista ympäristöistä lapsille, 6. puhtain ilmanlaatu Euroopassa, 23 % ihmisistä asuu maaseudulla, 100 eri kansalaisuutta, Suomen suurin maitokaupunki, 3000 ulkomaalaista asukasta."/>
          <p:cNvGrpSpPr/>
          <p:nvPr/>
        </p:nvGrpSpPr>
        <p:grpSpPr>
          <a:xfrm>
            <a:off x="431899" y="1513445"/>
            <a:ext cx="4172340" cy="3833600"/>
            <a:chOff x="3554398" y="1720958"/>
            <a:chExt cx="4172340" cy="38336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Ellipsi 43"/>
            <p:cNvSpPr/>
            <p:nvPr/>
          </p:nvSpPr>
          <p:spPr>
            <a:xfrm>
              <a:off x="3554398" y="1720958"/>
              <a:ext cx="4172340" cy="3833600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Tekstiruutu 65"/>
            <p:cNvSpPr txBox="1"/>
            <p:nvPr/>
          </p:nvSpPr>
          <p:spPr>
            <a:xfrm>
              <a:off x="3925986" y="4196385"/>
              <a:ext cx="1525621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different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nationalities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Tekstiruutu 68"/>
            <p:cNvSpPr txBox="1"/>
            <p:nvPr/>
          </p:nvSpPr>
          <p:spPr>
            <a:xfrm>
              <a:off x="4088464" y="2616267"/>
              <a:ext cx="1546525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Largest number of summer cottages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(10 500)</a:t>
              </a:r>
            </a:p>
          </p:txBody>
        </p:sp>
        <p:sp>
          <p:nvSpPr>
            <p:cNvPr id="71" name="Tekstiruutu 70"/>
            <p:cNvSpPr txBox="1"/>
            <p:nvPr/>
          </p:nvSpPr>
          <p:spPr>
            <a:xfrm>
              <a:off x="3768082" y="3378720"/>
              <a:ext cx="1458929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One of the best places for children</a:t>
              </a:r>
              <a:endPara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kstiruutu 72"/>
            <p:cNvSpPr txBox="1"/>
            <p:nvPr/>
          </p:nvSpPr>
          <p:spPr>
            <a:xfrm>
              <a:off x="5014447" y="4703292"/>
              <a:ext cx="1378094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foreign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citizens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Tekstiruutu 73"/>
            <p:cNvSpPr txBox="1"/>
            <p:nvPr/>
          </p:nvSpPr>
          <p:spPr>
            <a:xfrm>
              <a:off x="6014612" y="2766206"/>
              <a:ext cx="1294948" cy="979319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algn="ctr" rtl="0" fontAlgn="base"/>
              <a:r>
                <a:rPr lang="fi-FI" sz="1200" dirty="0">
                  <a:solidFill>
                    <a:schemeClr val="bg1"/>
                  </a:solidFill>
                  <a:latin typeface="Verdana" panose="020B0604030504040204" pitchFamily="34" charset="0"/>
                </a:rPr>
                <a:t>8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1 % of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people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lives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in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urban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and </a:t>
              </a:r>
              <a:r>
                <a:rPr lang="en-US" sz="12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​</a:t>
              </a:r>
              <a:endParaRPr lang="en-US" sz="12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19 % in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rural</a:t>
              </a:r>
              <a:r>
                <a:rPr lang="fi-FI" sz="1200" b="0" i="0" u="none" strike="noStrike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 </a:t>
              </a:r>
              <a:r>
                <a:rPr lang="fi-FI" sz="1200" b="0" i="0" u="none" strike="noStrike" dirty="0" err="1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areas</a:t>
              </a:r>
              <a:endParaRPr lang="fi-FI" sz="12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</p:txBody>
        </p:sp>
        <p:sp>
          <p:nvSpPr>
            <p:cNvPr id="55" name="Tekstiruutu 54"/>
            <p:cNvSpPr txBox="1"/>
            <p:nvPr/>
          </p:nvSpPr>
          <p:spPr>
            <a:xfrm>
              <a:off x="4488654" y="1872481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Housing</a:t>
              </a: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Ellipsi 41" descr="Koulutus: Koulutuskaupunki, erinomaiset opiskelumahdollilsuudet, englanninkielinen koulupolku päiväkodista korkea-asteen koulutukseen, 33 %:lla korkean asteen tutkinto, 77 %:lla peruskoulun jälkeinen tutkinto, 1000 ulkomaalaista opiskelijaa."/>
          <p:cNvSpPr/>
          <p:nvPr/>
        </p:nvSpPr>
        <p:spPr>
          <a:xfrm>
            <a:off x="4129343" y="2367636"/>
            <a:ext cx="3755201" cy="3482635"/>
          </a:xfrm>
          <a:prstGeom prst="ellipse">
            <a:avLst/>
          </a:prstGeom>
          <a:solidFill>
            <a:srgbClr val="192D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kstiruutu 52"/>
          <p:cNvSpPr txBox="1"/>
          <p:nvPr/>
        </p:nvSpPr>
        <p:spPr>
          <a:xfrm>
            <a:off x="4869843" y="2612672"/>
            <a:ext cx="2300313" cy="429263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kstiruutu 45"/>
          <p:cNvSpPr txBox="1"/>
          <p:nvPr/>
        </p:nvSpPr>
        <p:spPr>
          <a:xfrm>
            <a:off x="6015776" y="4388319"/>
            <a:ext cx="1564537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77 % have studied beyond basic studies 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kstiruutu 46"/>
          <p:cNvSpPr txBox="1"/>
          <p:nvPr/>
        </p:nvSpPr>
        <p:spPr>
          <a:xfrm>
            <a:off x="4539410" y="3668299"/>
            <a:ext cx="2889313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English language schooling path from kindergarten to higher education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kstiruutu 47"/>
          <p:cNvSpPr txBox="1"/>
          <p:nvPr/>
        </p:nvSpPr>
        <p:spPr>
          <a:xfrm>
            <a:off x="4667063" y="3041115"/>
            <a:ext cx="2679759" cy="609987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city, educating city, excellent studying opportunities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kstiruutu 51"/>
          <p:cNvSpPr txBox="1"/>
          <p:nvPr/>
        </p:nvSpPr>
        <p:spPr>
          <a:xfrm>
            <a:off x="5104709" y="5088504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 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foreign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Tekstiruutu 63"/>
          <p:cNvSpPr txBox="1"/>
          <p:nvPr/>
        </p:nvSpPr>
        <p:spPr>
          <a:xfrm>
            <a:off x="867041" y="6317176"/>
            <a:ext cx="1266395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i-FI" sz="1200" b="1" cap="all" dirty="0" err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largest</a:t>
            </a:r>
            <a:r>
              <a:rPr lang="fi-FI" sz="1200" b="1" cap="all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city</a:t>
            </a:r>
          </a:p>
        </p:txBody>
      </p:sp>
      <p:sp>
        <p:nvSpPr>
          <p:cNvPr id="65" name="Tekstiruutu 64"/>
          <p:cNvSpPr txBox="1"/>
          <p:nvPr/>
        </p:nvSpPr>
        <p:spPr>
          <a:xfrm>
            <a:off x="3491236" y="6283274"/>
            <a:ext cx="2096347" cy="425321"/>
          </a:xfrm>
          <a:prstGeom prst="rect">
            <a:avLst/>
          </a:prstGeom>
          <a:noFill/>
        </p:spPr>
        <p:txBody>
          <a:bodyPr wrap="square" lIns="55446" tIns="27724" rIns="55446" bIns="27724" rtlCol="0">
            <a:spAutoFit/>
          </a:bodyPr>
          <a:lstStyle/>
          <a:p>
            <a:pPr marL="0" marR="0" lvl="0" indent="0" algn="ctr" defTabSz="27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200 000 in the catchment area</a:t>
            </a:r>
            <a:endParaRPr kumimoji="0" lang="fi-FI" sz="1200" b="1" i="0" u="none" strike="noStrike" kern="1200" cap="all" spc="0" normalizeH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Ryhmä 20" descr="Business: 7000 yritystä, 52000 työpaikkaa, 4 mrd eurolla kaupunkikehitys-hankkeita, hyvät liikenneyhteydet, merkittävä osaamiskeskittymä terveys-, hyvinvointi- ja cleantech -aloilla, 15 ystävyyskaupunkia maailmalla ja lukuisia asiantuntijaverkostoja, Pohjois-Savossa 200 vienti- ja yli 300 tuontiyritystä."/>
          <p:cNvGrpSpPr/>
          <p:nvPr/>
        </p:nvGrpSpPr>
        <p:grpSpPr>
          <a:xfrm>
            <a:off x="7639360" y="1336495"/>
            <a:ext cx="4343833" cy="4152975"/>
            <a:chOff x="7667174" y="1313676"/>
            <a:chExt cx="4343833" cy="415297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Ellipsi 40"/>
            <p:cNvSpPr/>
            <p:nvPr/>
          </p:nvSpPr>
          <p:spPr>
            <a:xfrm>
              <a:off x="7667174" y="1313676"/>
              <a:ext cx="4343833" cy="4152975"/>
            </a:xfrm>
            <a:prstGeom prst="ellipse">
              <a:avLst/>
            </a:prstGeom>
            <a:solidFill>
              <a:srgbClr val="192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446" tIns="27724" rIns="55446" bIns="27724" rtlCol="0" anchor="ctr"/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kstiruutu 7"/>
            <p:cNvSpPr txBox="1"/>
            <p:nvPr/>
          </p:nvSpPr>
          <p:spPr>
            <a:xfrm>
              <a:off x="8182192" y="2109357"/>
              <a:ext cx="1519553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 anchor="t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7000</a:t>
              </a:r>
              <a:endPara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enterprises</a:t>
              </a:r>
              <a:endPara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kstiruutu 8"/>
            <p:cNvSpPr txBox="1"/>
            <p:nvPr/>
          </p:nvSpPr>
          <p:spPr>
            <a:xfrm>
              <a:off x="9755980" y="2087131"/>
              <a:ext cx="1605855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55 </a:t>
              </a:r>
              <a:r>
                <a:rPr lang="fi-FI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jobs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29" name="Tekstiruutu 28"/>
            <p:cNvSpPr txBox="1"/>
            <p:nvPr/>
          </p:nvSpPr>
          <p:spPr>
            <a:xfrm>
              <a:off x="9048886" y="4393052"/>
              <a:ext cx="1934556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Kuopio has 15 sister cities worldwide and several​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expert networks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Tekstiruutu 36"/>
            <p:cNvSpPr txBox="1"/>
            <p:nvPr/>
          </p:nvSpPr>
          <p:spPr>
            <a:xfrm>
              <a:off x="8006098" y="3809112"/>
              <a:ext cx="1721916" cy="609987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over 300 importing companies in the Kuopio region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Tekstiruutu 37"/>
            <p:cNvSpPr txBox="1"/>
            <p:nvPr/>
          </p:nvSpPr>
          <p:spPr>
            <a:xfrm>
              <a:off x="7759395" y="2932507"/>
              <a:ext cx="1463619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440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xporting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companies in the Kuopio region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Tekstiruutu 55"/>
            <p:cNvSpPr txBox="1"/>
            <p:nvPr/>
          </p:nvSpPr>
          <p:spPr>
            <a:xfrm>
              <a:off x="8690272" y="1496183"/>
              <a:ext cx="2300313" cy="42926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Business</a:t>
              </a:r>
            </a:p>
          </p:txBody>
        </p:sp>
        <p:sp>
          <p:nvSpPr>
            <p:cNvPr id="84" name="Tekstiruutu 83"/>
            <p:cNvSpPr txBox="1"/>
            <p:nvPr/>
          </p:nvSpPr>
          <p:spPr>
            <a:xfrm>
              <a:off x="9476121" y="3493694"/>
              <a:ext cx="2455926" cy="425321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Center of expertise in health, bio, clean tech, pharma etc.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8" name="Tekstiruutu 67"/>
            <p:cNvSpPr txBox="1"/>
            <p:nvPr/>
          </p:nvSpPr>
          <p:spPr>
            <a:xfrm>
              <a:off x="9057539" y="2653561"/>
              <a:ext cx="1415594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mrd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€</a:t>
              </a:r>
            </a:p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urban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development</a:t>
              </a: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kumimoji="0" lang="fi-FI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project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Tekstiruutu 84"/>
            <p:cNvSpPr txBox="1"/>
            <p:nvPr/>
          </p:nvSpPr>
          <p:spPr>
            <a:xfrm>
              <a:off x="10468428" y="2595510"/>
              <a:ext cx="1463619" cy="794653"/>
            </a:xfrm>
            <a:prstGeom prst="rect">
              <a:avLst/>
            </a:prstGeom>
            <a:noFill/>
          </p:spPr>
          <p:txBody>
            <a:bodyPr wrap="square" lIns="55446" tIns="27724" rIns="55446" bIns="27724" rtlCol="0">
              <a:spAutoFit/>
            </a:bodyPr>
            <a:lstStyle/>
            <a:p>
              <a:pPr marL="0" marR="0" lvl="0" indent="0" algn="ctr" defTabSz="2772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Good connections by air, train, road and waterways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1" name="Suorakulmio 30"/>
          <p:cNvSpPr/>
          <p:nvPr/>
        </p:nvSpPr>
        <p:spPr>
          <a:xfrm>
            <a:off x="4376035" y="4312680"/>
            <a:ext cx="1543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77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33% have higher education degree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kstiruutu 38"/>
          <p:cNvSpPr txBox="1"/>
          <p:nvPr/>
        </p:nvSpPr>
        <p:spPr>
          <a:xfrm>
            <a:off x="2249511" y="3772573"/>
            <a:ext cx="178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fi-FI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argest</a:t>
            </a:r>
            <a:r>
              <a:rPr kumimoji="0" lang="fi-FI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milk</a:t>
            </a:r>
            <a:r>
              <a:rPr kumimoji="0" lang="fi-FI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i-FI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producer</a:t>
            </a:r>
            <a:endParaRPr kumimoji="0" lang="fi-FI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179676-EA55-4C8C-86AD-80B94994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557" y="574726"/>
            <a:ext cx="7145760" cy="938719"/>
          </a:xfrm>
        </p:spPr>
        <p:txBody>
          <a:bodyPr/>
          <a:lstStyle/>
          <a:p>
            <a:r>
              <a:rPr lang="fi-FI" sz="4000" spc="-15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Kuopio </a:t>
            </a:r>
            <a:r>
              <a:rPr lang="fi-FI" sz="4000" spc="-15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facts</a:t>
            </a:r>
            <a:r>
              <a:rPr lang="fi-FI" sz="4000" spc="-15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&amp; </a:t>
            </a:r>
            <a:r>
              <a:rPr lang="fi-FI" sz="4000" spc="-15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figures</a:t>
            </a:r>
            <a:endParaRPr lang="fi-FI" sz="4000" spc="-15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7715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1FCA7E-C940-4289-BE14-83A998C0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>
                <a:solidFill>
                  <a:schemeClr val="accent1"/>
                </a:solidFill>
                <a:latin typeface="Corbel" panose="020B0503020204020204" pitchFamily="34" charset="0"/>
              </a:rPr>
              <a:t>Kuopion kuukausilämpötilat 2022</a:t>
            </a:r>
            <a:br>
              <a:rPr lang="fi-FI" sz="2800" dirty="0">
                <a:solidFill>
                  <a:schemeClr val="accent1"/>
                </a:solidFill>
              </a:rPr>
            </a:br>
            <a:endParaRPr lang="fi-FI" dirty="0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820217" y="787015"/>
            <a:ext cx="4783015" cy="481781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>
            <a:lvl1pPr algn="l" defTabSz="1219050" rtl="0" eaLnBrk="1" latinLnBrk="0" hangingPunct="1">
              <a:spcBef>
                <a:spcPct val="0"/>
              </a:spcBef>
              <a:buNone/>
              <a:defRPr sz="2700" b="1" kern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 sz="1800" b="0" i="1" kern="0" dirty="0" err="1">
                <a:solidFill>
                  <a:srgbClr val="0F0F0F"/>
                </a:solidFill>
                <a:latin typeface="Georgia"/>
                <a:ea typeface="ＭＳ Ｐゴシック"/>
              </a:rPr>
              <a:t>Average</a:t>
            </a:r>
            <a:r>
              <a:rPr lang="fi-FI" sz="1800" b="0" i="1" kern="0" dirty="0">
                <a:solidFill>
                  <a:srgbClr val="0F0F0F"/>
                </a:solidFill>
                <a:latin typeface="Georgia"/>
                <a:ea typeface="ＭＳ Ｐゴシック"/>
              </a:rPr>
              <a:t> </a:t>
            </a:r>
            <a:r>
              <a:rPr lang="fi-FI" sz="1800" b="0" i="1" kern="0" dirty="0" err="1">
                <a:solidFill>
                  <a:srgbClr val="0F0F0F"/>
                </a:solidFill>
                <a:latin typeface="Georgia"/>
                <a:ea typeface="ＭＳ Ｐゴシック"/>
              </a:rPr>
              <a:t>temperatures</a:t>
            </a:r>
            <a:r>
              <a:rPr lang="fi-FI" sz="1800" b="0" i="1" kern="0" dirty="0">
                <a:solidFill>
                  <a:srgbClr val="0F0F0F"/>
                </a:solidFill>
                <a:latin typeface="Georgia"/>
                <a:ea typeface="ＭＳ Ｐゴシック"/>
              </a:rPr>
              <a:t> in Kuopio</a:t>
            </a:r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577" y="253417"/>
            <a:ext cx="1147206" cy="7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11092069" y="6481472"/>
            <a:ext cx="94090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i-FI" sz="1000" dirty="0">
                <a:solidFill>
                  <a:srgbClr val="0F0F0F"/>
                </a:solidFill>
                <a:latin typeface="Arial" charset="0"/>
                <a:ea typeface="ＭＳ Ｐゴシック" charset="-128"/>
              </a:rPr>
              <a:t>12/2023</a:t>
            </a: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017959"/>
              </p:ext>
            </p:extLst>
          </p:nvPr>
        </p:nvGraphicFramePr>
        <p:xfrm>
          <a:off x="838199" y="1652218"/>
          <a:ext cx="9574763" cy="4952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632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i 8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2935" y="333748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0432" y="437525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3190" y="472632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0423" y="402418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8222" y="364524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4952" y="4172465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3883" y="1777322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tsikko 7">
            <a:extLst>
              <a:ext uri="{FF2B5EF4-FFF2-40B4-BE49-F238E27FC236}">
                <a16:creationId xmlns:a16="http://schemas.microsoft.com/office/drawing/2014/main" id="{7B09C226-034A-C45D-FEED-D5FC222A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36" y="735042"/>
            <a:ext cx="11341898" cy="784873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väestörakenne, kaupunki-maaseutu 2022</a:t>
            </a:r>
            <a:b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</a:br>
            <a:endParaRPr lang="fi-FI" dirty="0">
              <a:latin typeface="Corbel" panose="020B0503020204020204" pitchFamily="3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298C33A-D440-1B41-B108-573DE24AC8E5}"/>
              </a:ext>
            </a:extLst>
          </p:cNvPr>
          <p:cNvSpPr txBox="1"/>
          <p:nvPr/>
        </p:nvSpPr>
        <p:spPr>
          <a:xfrm>
            <a:off x="448557" y="1786559"/>
            <a:ext cx="43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  <a:latin typeface="+mn-lt"/>
              </a:rPr>
              <a:t>Kuopion väestöstä 19 % asuu maaseudulla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E5E680AA-0115-7FFC-C8B0-46F6CF236B2D}"/>
              </a:ext>
            </a:extLst>
          </p:cNvPr>
          <p:cNvSpPr txBox="1"/>
          <p:nvPr/>
        </p:nvSpPr>
        <p:spPr>
          <a:xfrm>
            <a:off x="5822426" y="1862589"/>
            <a:ext cx="517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  <a:latin typeface="+mn-lt"/>
              </a:rPr>
              <a:t>Kuopion väestön kehitys 2000 - 2022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474BF312-FFF3-AB0C-C109-3086B5DA95F6}"/>
              </a:ext>
            </a:extLst>
          </p:cNvPr>
          <p:cNvSpPr txBox="1"/>
          <p:nvPr/>
        </p:nvSpPr>
        <p:spPr>
          <a:xfrm>
            <a:off x="425228" y="6063615"/>
            <a:ext cx="1002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+mn-lt"/>
              </a:rPr>
              <a:t>Lähde: Tilastokeskus 10/2022</a:t>
            </a:r>
            <a:br>
              <a:rPr lang="fi-FI" sz="1200" dirty="0">
                <a:latin typeface="+mn-lt"/>
              </a:rPr>
            </a:br>
            <a:r>
              <a:rPr lang="fi-FI" sz="12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Luokituksen on laatinut Suomen ympäristökeskus yhdessä Oulun Yliopiston Maantieteen laitoksen kanssa. Tarkastelun pohjana on paikkatietoaineisto, jossa maa on jaettu 250 x 250 metrin ruudukkoon ja jokainen ruutu on luokiteltu johonkin seitsemästä kaupunki- ja maaseutualueluokasta.</a:t>
            </a:r>
            <a:endParaRPr lang="fi-FI" sz="1200" dirty="0">
              <a:latin typeface="Corbel" panose="020B0503020204020204" pitchFamily="34" charset="0"/>
            </a:endParaRPr>
          </a:p>
        </p:txBody>
      </p:sp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D705A137-3E77-A1C6-D090-DD2A65B78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44798"/>
              </p:ext>
            </p:extLst>
          </p:nvPr>
        </p:nvGraphicFramePr>
        <p:xfrm>
          <a:off x="5822426" y="2313881"/>
          <a:ext cx="5524500" cy="311596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928035">
                  <a:extLst>
                    <a:ext uri="{9D8B030D-6E8A-4147-A177-3AD203B41FA5}">
                      <a16:colId xmlns:a16="http://schemas.microsoft.com/office/drawing/2014/main" val="1893760222"/>
                    </a:ext>
                  </a:extLst>
                </a:gridCol>
                <a:gridCol w="785144">
                  <a:extLst>
                    <a:ext uri="{9D8B030D-6E8A-4147-A177-3AD203B41FA5}">
                      <a16:colId xmlns:a16="http://schemas.microsoft.com/office/drawing/2014/main" val="3723382782"/>
                    </a:ext>
                  </a:extLst>
                </a:gridCol>
                <a:gridCol w="589542">
                  <a:extLst>
                    <a:ext uri="{9D8B030D-6E8A-4147-A177-3AD203B41FA5}">
                      <a16:colId xmlns:a16="http://schemas.microsoft.com/office/drawing/2014/main" val="3311850825"/>
                    </a:ext>
                  </a:extLst>
                </a:gridCol>
                <a:gridCol w="638828">
                  <a:extLst>
                    <a:ext uri="{9D8B030D-6E8A-4147-A177-3AD203B41FA5}">
                      <a16:colId xmlns:a16="http://schemas.microsoft.com/office/drawing/2014/main" val="2892225527"/>
                    </a:ext>
                  </a:extLst>
                </a:gridCol>
                <a:gridCol w="737485">
                  <a:extLst>
                    <a:ext uri="{9D8B030D-6E8A-4147-A177-3AD203B41FA5}">
                      <a16:colId xmlns:a16="http://schemas.microsoft.com/office/drawing/2014/main" val="337677388"/>
                    </a:ext>
                  </a:extLst>
                </a:gridCol>
                <a:gridCol w="845466">
                  <a:extLst>
                    <a:ext uri="{9D8B030D-6E8A-4147-A177-3AD203B41FA5}">
                      <a16:colId xmlns:a16="http://schemas.microsoft.com/office/drawing/2014/main" val="206853619"/>
                    </a:ext>
                  </a:extLst>
                </a:gridCol>
              </a:tblGrid>
              <a:tr h="64832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Alue</a:t>
                      </a:r>
                      <a:endParaRPr lang="fi-FI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</a:p>
                    <a:p>
                      <a:pPr algn="r" fontAlgn="b"/>
                      <a:r>
                        <a:rPr lang="fi-FI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%-osuus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br>
                        <a:rPr lang="fi-FI" sz="1200" b="1" u="none" strike="noStrike" dirty="0">
                          <a:solidFill>
                            <a:srgbClr val="5A71DF"/>
                          </a:solidFill>
                          <a:effectLst/>
                        </a:rPr>
                      </a:br>
                      <a:r>
                        <a:rPr lang="fi-FI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fi-FI" sz="12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2022 </a:t>
                      </a:r>
                      <a:br>
                        <a:rPr lang="fi-FI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fi-FI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%-osuus</a:t>
                      </a:r>
                      <a:endParaRPr lang="fi-FI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Muutos </a:t>
                      </a:r>
                      <a:br>
                        <a:rPr lang="fi-FI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fi-FI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2000-2022</a:t>
                      </a:r>
                      <a:endParaRPr lang="fi-FI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177263"/>
                  </a:ext>
                </a:extLst>
              </a:tr>
              <a:tr h="269305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Väkiluku yhteensä</a:t>
                      </a:r>
                      <a:endParaRPr lang="fi-FI" sz="12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108 890</a:t>
                      </a:r>
                      <a:endParaRPr lang="fi-FI" sz="12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>
                          <a:solidFill>
                            <a:srgbClr val="5A71DF"/>
                          </a:solidFill>
                          <a:effectLst/>
                        </a:rPr>
                        <a:t>100 %</a:t>
                      </a:r>
                      <a:endParaRPr lang="fi-FI" sz="1200" b="1" i="0" u="none" strike="noStrike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122 594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100 %</a:t>
                      </a:r>
                      <a:endParaRPr lang="fi-FI" sz="12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i-FI" sz="1200" b="1" u="none" strike="noStrike" kern="1200" dirty="0">
                          <a:solidFill>
                            <a:srgbClr val="5A71DF"/>
                          </a:solidFill>
                          <a:effectLst/>
                        </a:rPr>
                        <a:t>13 704</a:t>
                      </a:r>
                      <a:endParaRPr lang="fi-FI" sz="1200" b="1" i="0" u="none" strike="noStrike" kern="1200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47980666"/>
                  </a:ext>
                </a:extLst>
              </a:tr>
              <a:tr h="279279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KAUPUNKIALUEET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80 790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>
                          <a:solidFill>
                            <a:srgbClr val="5A71DF"/>
                          </a:solidFill>
                          <a:effectLst/>
                        </a:rPr>
                        <a:t>74 %</a:t>
                      </a:r>
                      <a:endParaRPr lang="fi-FI" sz="1100" b="1" i="0" u="none" strike="noStrike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97 454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>
                          <a:solidFill>
                            <a:srgbClr val="5A71DF"/>
                          </a:solidFill>
                          <a:effectLst/>
                        </a:rPr>
                        <a:t>79 %</a:t>
                      </a:r>
                      <a:endParaRPr lang="fi-FI" sz="1100" b="1" i="0" u="none" strike="noStrike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>
                          <a:solidFill>
                            <a:srgbClr val="5A71DF"/>
                          </a:solidFill>
                          <a:effectLst/>
                        </a:rPr>
                        <a:t>16 664</a:t>
                      </a:r>
                      <a:endParaRPr lang="fi-FI" sz="1100" b="1" i="0" u="none" strike="noStrike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31472163"/>
                  </a:ext>
                </a:extLst>
              </a:tr>
              <a:tr h="233398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Sisempi kaupunkialue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41 594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38 %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46 094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38 %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4 500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051195077"/>
                  </a:ext>
                </a:extLst>
              </a:tr>
              <a:tr h="233398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Ulompi kaupunkialue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37 017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34 %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47 237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39 %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10 220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085220066"/>
                  </a:ext>
                </a:extLst>
              </a:tr>
              <a:tr h="233398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Kaupungin kehysalue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2 179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4 123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1 944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94173840"/>
                  </a:ext>
                </a:extLst>
              </a:tr>
              <a:tr h="269305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MAASEUTUALUEET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>
                          <a:solidFill>
                            <a:srgbClr val="5A71DF"/>
                          </a:solidFill>
                          <a:effectLst/>
                        </a:rPr>
                        <a:t>27 305</a:t>
                      </a:r>
                      <a:endParaRPr lang="fi-FI" sz="1100" b="1" i="0" u="none" strike="noStrike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25 %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23 797</a:t>
                      </a:r>
                      <a:endParaRPr lang="fi-FI" sz="11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>
                          <a:solidFill>
                            <a:srgbClr val="5A71DF"/>
                          </a:solidFill>
                          <a:effectLst/>
                        </a:rPr>
                        <a:t>19 %</a:t>
                      </a:r>
                      <a:endParaRPr lang="fi-FI" sz="1100" b="1" i="0" u="none" strike="noStrike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>
                          <a:solidFill>
                            <a:srgbClr val="5A71DF"/>
                          </a:solidFill>
                          <a:effectLst/>
                        </a:rPr>
                        <a:t>-3 508</a:t>
                      </a:r>
                      <a:endParaRPr lang="fi-FI" sz="1100" b="1" i="0" u="none" strike="noStrike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31749218"/>
                  </a:ext>
                </a:extLst>
              </a:tr>
              <a:tr h="233398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Kaupungin läheinen maaseutu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9 928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10 478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550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411775662"/>
                  </a:ext>
                </a:extLst>
              </a:tr>
              <a:tr h="233398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Ydinmaaseutu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14 749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11 504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-3 245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245545379"/>
                  </a:ext>
                </a:extLst>
              </a:tr>
              <a:tr h="233398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Harvaan asuttu maaseutu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2 628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1 815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1 %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-813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57588787"/>
                  </a:ext>
                </a:extLst>
              </a:tr>
              <a:tr h="249356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Tuntematon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795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5A71DF"/>
                          </a:solidFill>
                          <a:effectLst/>
                        </a:rPr>
                        <a:t>1 %</a:t>
                      </a:r>
                      <a:endParaRPr lang="fi-FI" sz="1100" b="0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1" u="none" strike="noStrike" dirty="0">
                          <a:solidFill>
                            <a:srgbClr val="5A71DF"/>
                          </a:solidFill>
                          <a:effectLst/>
                        </a:rPr>
                        <a:t>1 343</a:t>
                      </a:r>
                      <a:endParaRPr lang="fi-FI" sz="1200" b="1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5A71DF"/>
                          </a:solidFill>
                          <a:effectLst/>
                        </a:rPr>
                        <a:t>1 %</a:t>
                      </a:r>
                      <a:endParaRPr lang="fi-FI" sz="1100" b="0" i="0" u="none" strike="noStrike" dirty="0">
                        <a:solidFill>
                          <a:srgbClr val="5A71DF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548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03926371"/>
                  </a:ext>
                </a:extLst>
              </a:tr>
            </a:tbl>
          </a:graphicData>
        </a:graphic>
      </p:graphicFrame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7AFB046E-749F-4F09-9411-04DD766C2822}"/>
              </a:ext>
              <a:ext uri="{147F2762-F138-4A5C-976F-8EAC2B608ADB}">
                <a16:predDERef xmlns:a16="http://schemas.microsoft.com/office/drawing/2014/main" pred="{2AB4DD3D-9E53-9710-6D9C-34482009BD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877564"/>
              </p:ext>
            </p:extLst>
          </p:nvPr>
        </p:nvGraphicFramePr>
        <p:xfrm>
          <a:off x="448557" y="2307495"/>
          <a:ext cx="4962429" cy="312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1">
            <a:extLst>
              <a:ext uri="{FF2B5EF4-FFF2-40B4-BE49-F238E27FC236}">
                <a16:creationId xmlns:a16="http://schemas.microsoft.com/office/drawing/2014/main" id="{3840460D-BE94-0C5E-6483-B611992C8733}"/>
              </a:ext>
            </a:extLst>
          </p:cNvPr>
          <p:cNvSpPr txBox="1"/>
          <p:nvPr/>
        </p:nvSpPr>
        <p:spPr>
          <a:xfrm>
            <a:off x="2290712" y="3473777"/>
            <a:ext cx="1278117" cy="9023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dirty="0">
                <a:latin typeface="Corbel" panose="020B0503020204020204" pitchFamily="34" charset="0"/>
              </a:rPr>
              <a:t>Väkiluku</a:t>
            </a:r>
          </a:p>
          <a:p>
            <a:pPr algn="ctr"/>
            <a:r>
              <a:rPr lang="fi-FI" sz="2000" dirty="0">
                <a:latin typeface="Corbel" panose="020B0503020204020204" pitchFamily="34" charset="0"/>
              </a:rPr>
              <a:t>122 594</a:t>
            </a:r>
          </a:p>
          <a:p>
            <a:pPr algn="ctr"/>
            <a:r>
              <a:rPr lang="fi-FI" sz="1400" dirty="0">
                <a:latin typeface="Corbel" panose="020B0503020204020204" pitchFamily="34" charset="0"/>
              </a:rPr>
              <a:t>31.12.2022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0251965-9576-5F47-6439-CEE464124C10}"/>
              </a:ext>
            </a:extLst>
          </p:cNvPr>
          <p:cNvSpPr txBox="1"/>
          <p:nvPr/>
        </p:nvSpPr>
        <p:spPr>
          <a:xfrm>
            <a:off x="11065163" y="6474736"/>
            <a:ext cx="1293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3.1.2024</a:t>
            </a:r>
          </a:p>
        </p:txBody>
      </p:sp>
    </p:spTree>
    <p:extLst>
      <p:ext uri="{BB962C8B-B14F-4D97-AF65-F5344CB8AC3E}">
        <p14:creationId xmlns:p14="http://schemas.microsoft.com/office/powerpoint/2010/main" val="213637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Kaavio 15">
            <a:extLst>
              <a:ext uri="{FF2B5EF4-FFF2-40B4-BE49-F238E27FC236}">
                <a16:creationId xmlns:a16="http://schemas.microsoft.com/office/drawing/2014/main" id="{428D55E9-1B2D-40EA-9AE2-B19D375E54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057479"/>
              </p:ext>
            </p:extLst>
          </p:nvPr>
        </p:nvGraphicFramePr>
        <p:xfrm>
          <a:off x="286783" y="2040180"/>
          <a:ext cx="5284457" cy="351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Ellipsi 8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2935" y="333748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0432" y="437525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3190" y="472632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0423" y="4024184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8222" y="3645243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4952" y="4172465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 hidden="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3883" y="1777322"/>
            <a:ext cx="135924" cy="1482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tsikko 7">
            <a:extLst>
              <a:ext uri="{FF2B5EF4-FFF2-40B4-BE49-F238E27FC236}">
                <a16:creationId xmlns:a16="http://schemas.microsoft.com/office/drawing/2014/main" id="{7B09C226-034A-C45D-FEED-D5FC222A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83" y="324970"/>
            <a:ext cx="11341898" cy="687390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väestörakenne, taajamat 2022</a:t>
            </a:r>
            <a:endParaRPr lang="fi-FI" dirty="0">
              <a:latin typeface="Corbel" panose="020B0503020204020204" pitchFamily="3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298C33A-D440-1B41-B108-573DE24AC8E5}"/>
              </a:ext>
            </a:extLst>
          </p:cNvPr>
          <p:cNvSpPr txBox="1"/>
          <p:nvPr/>
        </p:nvSpPr>
        <p:spPr>
          <a:xfrm>
            <a:off x="73648" y="1626488"/>
            <a:ext cx="560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väestöstä 86 % asuu taajama-alueilla 2022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E5E680AA-0115-7FFC-C8B0-46F6CF236B2D}"/>
              </a:ext>
            </a:extLst>
          </p:cNvPr>
          <p:cNvSpPr txBox="1"/>
          <p:nvPr/>
        </p:nvSpPr>
        <p:spPr>
          <a:xfrm>
            <a:off x="5823123" y="1057702"/>
            <a:ext cx="588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1"/>
                </a:solidFill>
                <a:latin typeface="Corbel" panose="020B0503020204020204" pitchFamily="34" charset="0"/>
              </a:rPr>
              <a:t>Kuopion väestö taajamaluokituksen mukaan 2017 ja  2022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474BF312-FFF3-AB0C-C109-3086B5DA95F6}"/>
              </a:ext>
            </a:extLst>
          </p:cNvPr>
          <p:cNvSpPr txBox="1"/>
          <p:nvPr/>
        </p:nvSpPr>
        <p:spPr>
          <a:xfrm>
            <a:off x="169817" y="5781414"/>
            <a:ext cx="12022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Lähde: Tilastokeskus 1/2023</a:t>
            </a:r>
            <a:br>
              <a:rPr lang="fi-FI" sz="1200" dirty="0">
                <a:latin typeface="Corbel" panose="020B0503020204020204" pitchFamily="34" charset="0"/>
              </a:rPr>
            </a:br>
            <a:r>
              <a:rPr lang="fi-FI" sz="1200" dirty="0">
                <a:latin typeface="Corbel" panose="020B0503020204020204" pitchFamily="34" charset="0"/>
              </a:rPr>
              <a:t>Suomen ympäristökeskuksen tuottama taajamarajaus on Suomen virallinen taajamarajaus, jota Tilastokeskus käyttää tilastoinnissaan.</a:t>
            </a:r>
            <a:br>
              <a:rPr lang="fi-FI" sz="1200" dirty="0">
                <a:latin typeface="Corbel" panose="020B0503020204020204" pitchFamily="34" charset="0"/>
              </a:rPr>
            </a:br>
            <a:r>
              <a:rPr lang="fi-FI" sz="1200" dirty="0">
                <a:latin typeface="Corbel" panose="020B0503020204020204" pitchFamily="34" charset="0"/>
              </a:rPr>
              <a:t>Taajama on asutus- ja rakennustihentymä. Taajamaksi määrittelyn edellytyksenä on riittävän tiheä rakennuskanta, rakennusten kerrosalamäärä ja vähintään 200 asukasta. Suomen ympäristökeskus määrittelee ja rajaa taajamat paikkatietomenetelmillä vuosittain mm. Tilastokeskuksen paikkatietopohjaisia 250 m x 250 m -ruutuaineistoja hyödyntäen. </a:t>
            </a:r>
            <a:br>
              <a:rPr lang="fi-FI" sz="1200" dirty="0">
                <a:latin typeface="Corbel" panose="020B0503020204020204" pitchFamily="34" charset="0"/>
              </a:rPr>
            </a:br>
            <a:r>
              <a:rPr lang="fi-FI" sz="1200" dirty="0">
                <a:latin typeface="Corbel" panose="020B0503020204020204" pitchFamily="34" charset="0"/>
              </a:rPr>
              <a:t>kk.=kirkonkylä, </a:t>
            </a:r>
            <a:r>
              <a:rPr lang="fi-FI" sz="1200" dirty="0" err="1">
                <a:latin typeface="Corbel" panose="020B0503020204020204" pitchFamily="34" charset="0"/>
              </a:rPr>
              <a:t>kt</a:t>
            </a:r>
            <a:r>
              <a:rPr lang="fi-FI" sz="1200" dirty="0">
                <a:latin typeface="Corbel" panose="020B0503020204020204" pitchFamily="34" charset="0"/>
              </a:rPr>
              <a:t>= keskustaajama, tuntematon= ei koordinaatteja</a:t>
            </a:r>
            <a:br>
              <a:rPr lang="fi-FI" sz="1200" dirty="0">
                <a:latin typeface="+mn-lt"/>
              </a:rPr>
            </a:br>
            <a:endParaRPr lang="fi-FI" sz="1200" dirty="0">
              <a:latin typeface="Corbel" panose="020B0503020204020204" pitchFamily="34" charset="0"/>
            </a:endParaRPr>
          </a:p>
        </p:txBody>
      </p:sp>
      <p:sp>
        <p:nvSpPr>
          <p:cNvPr id="4" name="Oikea aaltosulje 3">
            <a:extLst>
              <a:ext uri="{FF2B5EF4-FFF2-40B4-BE49-F238E27FC236}">
                <a16:creationId xmlns:a16="http://schemas.microsoft.com/office/drawing/2014/main" id="{F0304859-2E9F-4F36-8720-EE5D56037C22}"/>
              </a:ext>
            </a:extLst>
          </p:cNvPr>
          <p:cNvSpPr/>
          <p:nvPr/>
        </p:nvSpPr>
        <p:spPr>
          <a:xfrm>
            <a:off x="9497646" y="2060761"/>
            <a:ext cx="152400" cy="3619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i-FI" sz="1100" b="1"/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3B0B47FD-AD51-69AF-D674-05BC11DBD6C6}"/>
              </a:ext>
            </a:extLst>
          </p:cNvPr>
          <p:cNvSpPr txBox="1"/>
          <p:nvPr/>
        </p:nvSpPr>
        <p:spPr>
          <a:xfrm>
            <a:off x="2148483" y="3429000"/>
            <a:ext cx="1278117" cy="9023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400" dirty="0">
                <a:latin typeface="Corbel" panose="020B0503020204020204" pitchFamily="34" charset="0"/>
              </a:rPr>
              <a:t>Väkiluku</a:t>
            </a:r>
          </a:p>
          <a:p>
            <a:pPr algn="ctr"/>
            <a:r>
              <a:rPr lang="fi-FI" sz="2000" dirty="0">
                <a:latin typeface="Corbel" panose="020B0503020204020204" pitchFamily="34" charset="0"/>
              </a:rPr>
              <a:t>122 594</a:t>
            </a:r>
          </a:p>
          <a:p>
            <a:pPr algn="ctr"/>
            <a:r>
              <a:rPr lang="fi-FI" sz="1400" dirty="0">
                <a:latin typeface="Corbel" panose="020B0503020204020204" pitchFamily="34" charset="0"/>
              </a:rPr>
              <a:t>31.12.2022</a:t>
            </a:r>
          </a:p>
        </p:txBody>
      </p:sp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2B4A75CD-4154-3127-61A8-4D766C60C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477596"/>
              </p:ext>
            </p:extLst>
          </p:nvPr>
        </p:nvGraphicFramePr>
        <p:xfrm>
          <a:off x="5902036" y="1472376"/>
          <a:ext cx="6063618" cy="430903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158716">
                  <a:extLst>
                    <a:ext uri="{9D8B030D-6E8A-4147-A177-3AD203B41FA5}">
                      <a16:colId xmlns:a16="http://schemas.microsoft.com/office/drawing/2014/main" val="462967899"/>
                    </a:ext>
                  </a:extLst>
                </a:gridCol>
                <a:gridCol w="628661">
                  <a:extLst>
                    <a:ext uri="{9D8B030D-6E8A-4147-A177-3AD203B41FA5}">
                      <a16:colId xmlns:a16="http://schemas.microsoft.com/office/drawing/2014/main" val="3258603150"/>
                    </a:ext>
                  </a:extLst>
                </a:gridCol>
                <a:gridCol w="623924">
                  <a:extLst>
                    <a:ext uri="{9D8B030D-6E8A-4147-A177-3AD203B41FA5}">
                      <a16:colId xmlns:a16="http://schemas.microsoft.com/office/drawing/2014/main" val="1295464925"/>
                    </a:ext>
                  </a:extLst>
                </a:gridCol>
                <a:gridCol w="650663">
                  <a:extLst>
                    <a:ext uri="{9D8B030D-6E8A-4147-A177-3AD203B41FA5}">
                      <a16:colId xmlns:a16="http://schemas.microsoft.com/office/drawing/2014/main" val="1723457117"/>
                    </a:ext>
                  </a:extLst>
                </a:gridCol>
                <a:gridCol w="632837">
                  <a:extLst>
                    <a:ext uri="{9D8B030D-6E8A-4147-A177-3AD203B41FA5}">
                      <a16:colId xmlns:a16="http://schemas.microsoft.com/office/drawing/2014/main" val="175224166"/>
                    </a:ext>
                  </a:extLst>
                </a:gridCol>
                <a:gridCol w="668490">
                  <a:extLst>
                    <a:ext uri="{9D8B030D-6E8A-4147-A177-3AD203B41FA5}">
                      <a16:colId xmlns:a16="http://schemas.microsoft.com/office/drawing/2014/main" val="2532243001"/>
                    </a:ext>
                  </a:extLst>
                </a:gridCol>
                <a:gridCol w="615010">
                  <a:extLst>
                    <a:ext uri="{9D8B030D-6E8A-4147-A177-3AD203B41FA5}">
                      <a16:colId xmlns:a16="http://schemas.microsoft.com/office/drawing/2014/main" val="3763789569"/>
                    </a:ext>
                  </a:extLst>
                </a:gridCol>
                <a:gridCol w="1085317">
                  <a:extLst>
                    <a:ext uri="{9D8B030D-6E8A-4147-A177-3AD203B41FA5}">
                      <a16:colId xmlns:a16="http://schemas.microsoft.com/office/drawing/2014/main" val="1338760682"/>
                    </a:ext>
                  </a:extLst>
                </a:gridCol>
              </a:tblGrid>
              <a:tr h="409428"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VÄESTÖ</a:t>
                      </a:r>
                    </a:p>
                    <a:p>
                      <a:pPr algn="ct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2017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VÄESTÖ </a:t>
                      </a:r>
                    </a:p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i-FI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VÄESTÖ 2022 </a:t>
                      </a:r>
                      <a:endParaRPr lang="fi-FI" sz="10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Muutos 2022/2021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Muutos 2017/22 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Muutos 2017/222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MÄÄRITELMÄ</a:t>
                      </a:r>
                      <a:endParaRPr lang="fi-FI" sz="10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86872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Keskustaajama (sis. </a:t>
                      </a:r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Hiltulanlahti</a:t>
                      </a:r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</a:t>
                      </a:r>
                    </a:p>
                    <a:p>
                      <a:pPr algn="r" fontAlgn="b"/>
                      <a:r>
                        <a:rPr lang="fi-FI" sz="11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89 248</a:t>
                      </a:r>
                      <a:endParaRPr lang="fi-FI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93 872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95 122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1 250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5 874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853766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Nilsiä </a:t>
                      </a:r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kt</a:t>
                      </a:r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3 026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2 914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2 852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-62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-174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-5,8 %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Keskuslähiö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15954267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Juankoski kk.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1 998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1 853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1 791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-207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-10,4 %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Keskuslähiö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605877117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Maaninka kk.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908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856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837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-19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-71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-7,8 %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Maaseututaajama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4100784056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Melalahti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825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770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774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-51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-6,2 %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Maaseututaajama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005237342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Karttula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822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841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820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-0,2 %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Maaseututaajama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2135062312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Kurkimäki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653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715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737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12,9 %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Palvelulähiö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48346621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Vehmersalmi kk.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562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519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502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-60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-10,7 %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26380478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Pellesmäki</a:t>
                      </a:r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-Vehmasmäki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554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521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529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-25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-4,5 %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178794490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Pihkainmäki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421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411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397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-5,7 %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249287991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Käärmelahti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386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452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477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08404384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Muuruvesi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347 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326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317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-9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-30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-8,6 %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79564525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Syvänniemi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227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274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274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20,7 %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Kylä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525055509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Kinnulanlahti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211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202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209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-0,9 %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68428194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Toivala- Vuorela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153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128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126 </a:t>
                      </a:r>
                      <a:endParaRPr lang="fi-FI" sz="1100" b="0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-27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-17,6 %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2762972295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Taajama-alueet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100 341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104 654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105 764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1 110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5 423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5,4 %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1497558454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Haja-asutusalueet</a:t>
                      </a:r>
                      <a:endParaRPr lang="fi-FI" sz="1100" b="1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16 473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15 624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15 487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-137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-986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-6,0 %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3139931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Tuntematon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1 395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1 265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1 343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78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-52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-3,7 %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561843625"/>
                  </a:ext>
                </a:extLst>
              </a:tr>
              <a:tr h="269850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Koko väestö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118 209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121 543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122 594 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1 051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4 385 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3,7 %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36000" marR="0" marT="0" marB="0" anchor="b"/>
                </a:tc>
                <a:extLst>
                  <a:ext uri="{0D108BD9-81ED-4DB2-BD59-A6C34878D82A}">
                    <a16:rowId xmlns:a16="http://schemas.microsoft.com/office/drawing/2014/main" val="2051863521"/>
                  </a:ext>
                </a:extLst>
              </a:tr>
            </a:tbl>
          </a:graphicData>
        </a:graphic>
      </p:graphicFrame>
      <p:sp>
        <p:nvSpPr>
          <p:cNvPr id="17" name="Tekstiruutu 16">
            <a:extLst>
              <a:ext uri="{FF2B5EF4-FFF2-40B4-BE49-F238E27FC236}">
                <a16:creationId xmlns:a16="http://schemas.microsoft.com/office/drawing/2014/main" id="{66344671-664F-2115-D783-9D157902BE53}"/>
              </a:ext>
            </a:extLst>
          </p:cNvPr>
          <p:cNvSpPr txBox="1"/>
          <p:nvPr/>
        </p:nvSpPr>
        <p:spPr>
          <a:xfrm>
            <a:off x="11065163" y="6474736"/>
            <a:ext cx="1293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Corbel" panose="020B0503020204020204" pitchFamily="34" charset="0"/>
              </a:rPr>
              <a:t>3.1.2024</a:t>
            </a:r>
          </a:p>
        </p:txBody>
      </p:sp>
    </p:spTree>
    <p:extLst>
      <p:ext uri="{BB962C8B-B14F-4D97-AF65-F5344CB8AC3E}">
        <p14:creationId xmlns:p14="http://schemas.microsoft.com/office/powerpoint/2010/main" val="3600046100"/>
      </p:ext>
    </p:extLst>
  </p:cSld>
  <p:clrMapOvr>
    <a:masterClrMapping/>
  </p:clrMapOvr>
</p:sld>
</file>

<file path=ppt/theme/theme1.xml><?xml version="1.0" encoding="utf-8"?>
<a:theme xmlns:a="http://schemas.openxmlformats.org/drawingml/2006/main" name="Kuopion kaupunki esitysmalli">
  <a:themeElements>
    <a:clrScheme name="Kuopio_2018_3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0563C1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9DE78120-0FCE-415D-A017-DD613B1FCD13}"/>
    </a:ext>
  </a:extLst>
</a:theme>
</file>

<file path=ppt/theme/theme10.xml><?xml version="1.0" encoding="utf-8"?>
<a:theme xmlns:a="http://schemas.openxmlformats.org/drawingml/2006/main" name="1_Kuopion kaupunki esitysmalli4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B23E8398-7D34-4841-B4A1-F2EF97CDCACB}"/>
    </a:ext>
  </a:extLst>
</a:theme>
</file>

<file path=ppt/theme/theme11.xml><?xml version="1.0" encoding="utf-8"?>
<a:theme xmlns:a="http://schemas.openxmlformats.org/drawingml/2006/main" name="1_Kuopion kaupunki esitysmalli5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4004C97-B693-4F65-8109-C3C301B85E14}"/>
    </a:ext>
  </a:extLst>
</a:theme>
</file>

<file path=ppt/theme/theme12.xml><?xml version="1.0" encoding="utf-8"?>
<a:theme xmlns:a="http://schemas.openxmlformats.org/drawingml/2006/main" name="1_Kuopion kaupunki esitysmalli6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6AA345E7-4FF6-4381-9CF7-04E08EE3ACC2}"/>
    </a:ext>
  </a:extLst>
</a:theme>
</file>

<file path=ppt/theme/theme13.xml><?xml version="1.0" encoding="utf-8"?>
<a:theme xmlns:a="http://schemas.openxmlformats.org/drawingml/2006/main" name="1_Kuopion kaupunki esitysmalli7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00231771-5076-4F27-9C62-1D7A0ED3A1F8}"/>
    </a:ext>
  </a:extLst>
</a:theme>
</file>

<file path=ppt/theme/theme14.xml><?xml version="1.0" encoding="utf-8"?>
<a:theme xmlns:a="http://schemas.openxmlformats.org/drawingml/2006/main" name="1_Kuopion kaupunki esitysmalli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EC019862-EB90-4361-A06A-0B104359C774}" vid="{443D89E9-1732-4426-AFE0-F50FC7611F69}"/>
    </a:ext>
  </a:extLst>
</a:theme>
</file>

<file path=ppt/theme/theme15.xml><?xml version="1.0" encoding="utf-8"?>
<a:theme xmlns:a="http://schemas.openxmlformats.org/drawingml/2006/main" name="2_Office-teema">
  <a:themeElements>
    <a:clrScheme name="Kuopio Theme 2022">
      <a:dk1>
        <a:srgbClr val="000000"/>
      </a:dk1>
      <a:lt1>
        <a:srgbClr val="FFFFFF"/>
      </a:lt1>
      <a:dk2>
        <a:srgbClr val="A8A99E"/>
      </a:dk2>
      <a:lt2>
        <a:srgbClr val="FFFFFF"/>
      </a:lt2>
      <a:accent1>
        <a:srgbClr val="F6EB61"/>
      </a:accent1>
      <a:accent2>
        <a:srgbClr val="275D38"/>
      </a:accent2>
      <a:accent3>
        <a:srgbClr val="F277C6"/>
      </a:accent3>
      <a:accent4>
        <a:srgbClr val="240E61"/>
      </a:accent4>
      <a:accent5>
        <a:srgbClr val="FDAA63"/>
      </a:accent5>
      <a:accent6>
        <a:srgbClr val="5971DF"/>
      </a:accent6>
      <a:hlink>
        <a:srgbClr val="CEFF8C"/>
      </a:hlink>
      <a:folHlink>
        <a:srgbClr val="E56954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n strategia vuoteen 2030" id="{F82C1E03-580E-4A6F-A1C3-74D93A644AE3}" vid="{169306AA-5580-4EE5-A463-FF6595205973}"/>
    </a:ext>
  </a:extLst>
</a:theme>
</file>

<file path=ppt/theme/theme16.xml><?xml version="1.0" encoding="utf-8"?>
<a:theme xmlns:a="http://schemas.openxmlformats.org/drawingml/2006/main" name="3_Office-teema">
  <a:themeElements>
    <a:clrScheme name="Kuopio VIRT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71DF"/>
      </a:accent1>
      <a:accent2>
        <a:srgbClr val="E56A54"/>
      </a:accent2>
      <a:accent3>
        <a:srgbClr val="A7C6ED"/>
      </a:accent3>
      <a:accent4>
        <a:srgbClr val="A8A99E"/>
      </a:accent4>
      <a:accent5>
        <a:srgbClr val="250E62"/>
      </a:accent5>
      <a:accent6>
        <a:srgbClr val="F6EB61"/>
      </a:accent6>
      <a:hlink>
        <a:srgbClr val="E6BEDD"/>
      </a:hlink>
      <a:folHlink>
        <a:srgbClr val="8031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Kuopio Office-teema">
  <a:themeElements>
    <a:clrScheme name="Kuopio teema 2022">
      <a:dk1>
        <a:srgbClr val="000000"/>
      </a:dk1>
      <a:lt1>
        <a:srgbClr val="FFFFFF"/>
      </a:lt1>
      <a:dk2>
        <a:srgbClr val="275D38"/>
      </a:dk2>
      <a:lt2>
        <a:srgbClr val="F6EB61"/>
      </a:lt2>
      <a:accent1>
        <a:srgbClr val="F277C6"/>
      </a:accent1>
      <a:accent2>
        <a:srgbClr val="240E61"/>
      </a:accent2>
      <a:accent3>
        <a:srgbClr val="FDAA63"/>
      </a:accent3>
      <a:accent4>
        <a:srgbClr val="5971DF"/>
      </a:accent4>
      <a:accent5>
        <a:srgbClr val="CEFF8C"/>
      </a:accent5>
      <a:accent6>
        <a:srgbClr val="E56954"/>
      </a:accent6>
      <a:hlink>
        <a:srgbClr val="5971DF"/>
      </a:hlink>
      <a:folHlink>
        <a:srgbClr val="8030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opio_mallipohja_20221025.potx" id="{0DB5D6A0-BFAD-4BC9-B04A-6A2A21A34AEE}" vid="{BD01569F-D583-46B1-9120-6163514F1448}"/>
    </a:ext>
  </a:extLst>
</a:theme>
</file>

<file path=ppt/theme/theme18.xml><?xml version="1.0" encoding="utf-8"?>
<a:theme xmlns:a="http://schemas.openxmlformats.org/drawingml/2006/main" name="Office-teema">
  <a:themeElements>
    <a:clrScheme name="Kuopio Theme 2022">
      <a:dk1>
        <a:srgbClr val="000000"/>
      </a:dk1>
      <a:lt1>
        <a:srgbClr val="FFFFFF"/>
      </a:lt1>
      <a:dk2>
        <a:srgbClr val="A8A99E"/>
      </a:dk2>
      <a:lt2>
        <a:srgbClr val="FFFFFF"/>
      </a:lt2>
      <a:accent1>
        <a:srgbClr val="F6EB61"/>
      </a:accent1>
      <a:accent2>
        <a:srgbClr val="275D38"/>
      </a:accent2>
      <a:accent3>
        <a:srgbClr val="F277C6"/>
      </a:accent3>
      <a:accent4>
        <a:srgbClr val="240E61"/>
      </a:accent4>
      <a:accent5>
        <a:srgbClr val="FDAA63"/>
      </a:accent5>
      <a:accent6>
        <a:srgbClr val="5971DF"/>
      </a:accent6>
      <a:hlink>
        <a:srgbClr val="CEFF8C"/>
      </a:hlink>
      <a:folHlink>
        <a:srgbClr val="E56954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Kuopio_Mallipohja.pptx" id="{07956C3B-B362-4DBF-B695-8E0BD7E04520}" vid="{831D48B4-E381-45E6-9578-8318EAF6F168}"/>
    </a:ext>
  </a:extLst>
</a:theme>
</file>

<file path=ppt/theme/theme1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opion kaupunki esitysmalli2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2DA7BD79-0847-429E-A4CA-AF02152CB28A}"/>
    </a:ext>
  </a:extLst>
</a:theme>
</file>

<file path=ppt/theme/theme2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uopion kaupunki esitysmalli3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68A931B6-C02A-41DD-8C39-1193F13A2487}"/>
    </a:ext>
  </a:extLst>
</a:theme>
</file>

<file path=ppt/theme/theme4.xml><?xml version="1.0" encoding="utf-8"?>
<a:theme xmlns:a="http://schemas.openxmlformats.org/drawingml/2006/main" name="Kuopion kaupunki esitysmalli4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BAE812B8-29A6-4E4A-94F7-80E7E8427C87}"/>
    </a:ext>
  </a:extLst>
</a:theme>
</file>

<file path=ppt/theme/theme5.xml><?xml version="1.0" encoding="utf-8"?>
<a:theme xmlns:a="http://schemas.openxmlformats.org/drawingml/2006/main" name="Kuopion kaupunki esitysmalli5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2BDC0313-80D1-4F76-8344-656B9F1A4715}"/>
    </a:ext>
  </a:extLst>
</a:theme>
</file>

<file path=ppt/theme/theme6.xml><?xml version="1.0" encoding="utf-8"?>
<a:theme xmlns:a="http://schemas.openxmlformats.org/drawingml/2006/main" name="Kuopion kaupunki esitysmalli6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411F229-B254-4EAA-AD83-CC690DE67D5C}"/>
    </a:ext>
  </a:extLst>
</a:theme>
</file>

<file path=ppt/theme/theme7.xml><?xml version="1.0" encoding="utf-8"?>
<a:theme xmlns:a="http://schemas.openxmlformats.org/drawingml/2006/main" name="Kuopion kaupunki esitysmalli7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64EAB1D7-D712-4E25-B0E6-8F53531A24C5}"/>
    </a:ext>
  </a:extLst>
</a:theme>
</file>

<file path=ppt/theme/theme8.xml><?xml version="1.0" encoding="utf-8"?>
<a:theme xmlns:a="http://schemas.openxmlformats.org/drawingml/2006/main" name="1_Kuopion kaupunki esitysmalli2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38F0264D-F126-451E-8493-B7473F4255F3}"/>
    </a:ext>
  </a:extLst>
</a:theme>
</file>

<file path=ppt/theme/theme9.xml><?xml version="1.0" encoding="utf-8"?>
<a:theme xmlns:a="http://schemas.openxmlformats.org/drawingml/2006/main" name="1_Kuopion kaupunki esitysmalli3">
  <a:themeElements>
    <a:clrScheme name="Kuopion kaupunki 2018">
      <a:dk1>
        <a:srgbClr val="0F0F0F"/>
      </a:dk1>
      <a:lt1>
        <a:srgbClr val="FFFFFF"/>
      </a:lt1>
      <a:dk2>
        <a:srgbClr val="C5CAD6"/>
      </a:dk2>
      <a:lt2>
        <a:srgbClr val="FFFFFF"/>
      </a:lt2>
      <a:accent1>
        <a:srgbClr val="F01E00"/>
      </a:accent1>
      <a:accent2>
        <a:srgbClr val="E961A5"/>
      </a:accent2>
      <a:accent3>
        <a:srgbClr val="192D9B"/>
      </a:accent3>
      <a:accent4>
        <a:srgbClr val="5998E5"/>
      </a:accent4>
      <a:accent5>
        <a:srgbClr val="253055"/>
      </a:accent5>
      <a:accent6>
        <a:srgbClr val="ADB4C5"/>
      </a:accent6>
      <a:hlink>
        <a:srgbClr val="D80017"/>
      </a:hlink>
      <a:folHlink>
        <a:srgbClr val="4B4B4B"/>
      </a:folHlink>
    </a:clrScheme>
    <a:fontScheme name="Kuopion kaupunki 20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malli_laajakuva_2018" id="{74AD0151-913D-461F-AB0D-9FF425EEC8BD}" vid="{498E9F64-F22A-4A00-BDAE-AC59CD48CF19}"/>
    </a:ext>
  </a:extLst>
</a:theme>
</file>

<file path=ppt/theme/themeOverride1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Kuopion kaupunki">
    <a:dk1>
      <a:srgbClr val="0F0F0F"/>
    </a:dk1>
    <a:lt1>
      <a:srgbClr val="FFFFFF"/>
    </a:lt1>
    <a:dk2>
      <a:srgbClr val="C5CAD6"/>
    </a:dk2>
    <a:lt2>
      <a:srgbClr val="FFFFFF"/>
    </a:lt2>
    <a:accent1>
      <a:srgbClr val="D80017"/>
    </a:accent1>
    <a:accent2>
      <a:srgbClr val="0F0F0F"/>
    </a:accent2>
    <a:accent3>
      <a:srgbClr val="CAAD72"/>
    </a:accent3>
    <a:accent4>
      <a:srgbClr val="C5CFD6"/>
    </a:accent4>
    <a:accent5>
      <a:srgbClr val="E9DEC6"/>
    </a:accent5>
    <a:accent6>
      <a:srgbClr val="818386"/>
    </a:accent6>
    <a:hlink>
      <a:srgbClr val="D80017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Kuopion värit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0563C1"/>
    </a:hlink>
    <a:folHlink>
      <a:srgbClr val="4B4B4B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Kuopio_2018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D80017"/>
    </a:hlink>
    <a:folHlink>
      <a:srgbClr val="4B4B4B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Kuopio_2018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D80017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Kuopion värit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0563C1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Kuopion värit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0563C1"/>
    </a:hlink>
    <a:folHlink>
      <a:srgbClr val="4B4B4B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Kuopio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6EB61"/>
    </a:accent1>
    <a:accent2>
      <a:srgbClr val="FDAA63"/>
    </a:accent2>
    <a:accent3>
      <a:srgbClr val="A7C6ED"/>
    </a:accent3>
    <a:accent4>
      <a:srgbClr val="E56A54"/>
    </a:accent4>
    <a:accent5>
      <a:srgbClr val="5A71DF"/>
    </a:accent5>
    <a:accent6>
      <a:srgbClr val="2CD5C4"/>
    </a:accent6>
    <a:hlink>
      <a:srgbClr val="0563C1"/>
    </a:hlink>
    <a:folHlink>
      <a:srgbClr val="954F72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Kuopio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6EB61"/>
    </a:accent1>
    <a:accent2>
      <a:srgbClr val="FDAA63"/>
    </a:accent2>
    <a:accent3>
      <a:srgbClr val="A7C6ED"/>
    </a:accent3>
    <a:accent4>
      <a:srgbClr val="E56A54"/>
    </a:accent4>
    <a:accent5>
      <a:srgbClr val="5A71DF"/>
    </a:accent5>
    <a:accent6>
      <a:srgbClr val="2CD5C4"/>
    </a:accent6>
    <a:hlink>
      <a:srgbClr val="0563C1"/>
    </a:hlink>
    <a:folHlink>
      <a:srgbClr val="954F72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Mukautettu 1">
    <a:dk1>
      <a:srgbClr val="0F0F0F"/>
    </a:dk1>
    <a:lt1>
      <a:srgbClr val="FFFFFF"/>
    </a:lt1>
    <a:dk2>
      <a:srgbClr val="C5CAD6"/>
    </a:dk2>
    <a:lt2>
      <a:srgbClr val="FFFFFF"/>
    </a:lt2>
    <a:accent1>
      <a:srgbClr val="F01E00"/>
    </a:accent1>
    <a:accent2>
      <a:srgbClr val="E961A5"/>
    </a:accent2>
    <a:accent3>
      <a:srgbClr val="192D9B"/>
    </a:accent3>
    <a:accent4>
      <a:srgbClr val="5998E5"/>
    </a:accent4>
    <a:accent5>
      <a:srgbClr val="253055"/>
    </a:accent5>
    <a:accent6>
      <a:srgbClr val="ADB4C5"/>
    </a:accent6>
    <a:hlink>
      <a:srgbClr val="D80017"/>
    </a:hlink>
    <a:folHlink>
      <a:srgbClr val="4B4B4B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Kuopio VIRT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A71DF"/>
    </a:accent1>
    <a:accent2>
      <a:srgbClr val="E56A54"/>
    </a:accent2>
    <a:accent3>
      <a:srgbClr val="A7C6ED"/>
    </a:accent3>
    <a:accent4>
      <a:srgbClr val="A8A99E"/>
    </a:accent4>
    <a:accent5>
      <a:srgbClr val="250E62"/>
    </a:accent5>
    <a:accent6>
      <a:srgbClr val="F6EB61"/>
    </a:accent6>
    <a:hlink>
      <a:srgbClr val="E6BEDD"/>
    </a:hlink>
    <a:folHlink>
      <a:srgbClr val="8031A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085805FED827341B13CF0892BDAC4E3" ma:contentTypeVersion="18" ma:contentTypeDescription="Luo uusi asiakirja." ma:contentTypeScope="" ma:versionID="6fedb447987167df168ba246d9abea90">
  <xsd:schema xmlns:xsd="http://www.w3.org/2001/XMLSchema" xmlns:xs="http://www.w3.org/2001/XMLSchema" xmlns:p="http://schemas.microsoft.com/office/2006/metadata/properties" xmlns:ns1="http://schemas.microsoft.com/sharepoint/v3" xmlns:ns2="c024b3e1-4401-4ce1-80db-af48c71e75f1" xmlns:ns3="05db0930-b33b-4d73-af41-96615c857211" xmlns:ns4="0d6d4dba-695f-45ba-b49a-c33d35e8033f" targetNamespace="http://schemas.microsoft.com/office/2006/metadata/properties" ma:root="true" ma:fieldsID="1b168b9fcf5735b9ee12d208362f98be" ns1:_="" ns2:_="" ns3:_="" ns4:_="">
    <xsd:import namespace="http://schemas.microsoft.com/sharepoint/v3"/>
    <xsd:import namespace="c024b3e1-4401-4ce1-80db-af48c71e75f1"/>
    <xsd:import namespace="05db0930-b33b-4d73-af41-96615c857211"/>
    <xsd:import namespace="0d6d4dba-695f-45ba-b49a-c33d35e803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4b3e1-4401-4ce1-80db-af48c71e7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Kuittauksen tila" ma:internalName="Kuittauksen_x0020_tila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49964bb6-1a6e-4045-af7e-4cdc4df89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b0930-b33b-4d73-af41-96615c8572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d4dba-695f-45ba-b49a-c33d35e8033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e974cb0-9636-4ba8-92b7-f7f337a47699}" ma:internalName="TaxCatchAll" ma:showField="CatchAllData" ma:web="05db0930-b33b-4d73-af41-96615c8572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Flow_SignoffStatus xmlns="c024b3e1-4401-4ce1-80db-af48c71e75f1" xsi:nil="true"/>
    <MediaLengthInSeconds xmlns="c024b3e1-4401-4ce1-80db-af48c71e75f1" xsi:nil="true"/>
    <SharedWithUsers xmlns="05db0930-b33b-4d73-af41-96615c857211">
      <UserInfo>
        <DisplayName/>
        <AccountId xsi:nil="true"/>
        <AccountType/>
      </UserInfo>
    </SharedWithUsers>
    <lcf76f155ced4ddcb4097134ff3c332f xmlns="c024b3e1-4401-4ce1-80db-af48c71e75f1">
      <Terms xmlns="http://schemas.microsoft.com/office/infopath/2007/PartnerControls"/>
    </lcf76f155ced4ddcb4097134ff3c332f>
    <TaxCatchAll xmlns="0d6d4dba-695f-45ba-b49a-c33d35e8033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696FCB-DC58-461F-9E38-C8256F67AE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24b3e1-4401-4ce1-80db-af48c71e75f1"/>
    <ds:schemaRef ds:uri="05db0930-b33b-4d73-af41-96615c857211"/>
    <ds:schemaRef ds:uri="0d6d4dba-695f-45ba-b49a-c33d35e803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C40E48-500E-4AEF-97E9-3EA99685EA47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024b3e1-4401-4ce1-80db-af48c71e75f1"/>
    <ds:schemaRef ds:uri="http://schemas.microsoft.com/office/2006/documentManagement/types"/>
    <ds:schemaRef ds:uri="http://purl.org/dc/terms/"/>
    <ds:schemaRef ds:uri="05db0930-b33b-4d73-af41-96615c857211"/>
    <ds:schemaRef ds:uri="http://purl.org/dc/dcmitype/"/>
    <ds:schemaRef ds:uri="http://schemas.microsoft.com/office/infopath/2007/PartnerControls"/>
    <ds:schemaRef ds:uri="0d6d4dba-695f-45ba-b49a-c33d35e8033f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E43F3B-80C2-4B17-916D-06F54D5BF5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4514</Words>
  <Application>Microsoft Office PowerPoint</Application>
  <PresentationFormat>Laajakuva</PresentationFormat>
  <Paragraphs>1104</Paragraphs>
  <Slides>53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18</vt:i4>
      </vt:variant>
      <vt:variant>
        <vt:lpstr>Dian otsikot</vt:lpstr>
      </vt:variant>
      <vt:variant>
        <vt:i4>53</vt:i4>
      </vt:variant>
    </vt:vector>
  </HeadingPairs>
  <TitlesOfParts>
    <vt:vector size="84" baseType="lpstr">
      <vt:lpstr>Arial</vt:lpstr>
      <vt:lpstr>Arial Black</vt:lpstr>
      <vt:lpstr>Barlow</vt:lpstr>
      <vt:lpstr>Calibri</vt:lpstr>
      <vt:lpstr>Calibri Light</vt:lpstr>
      <vt:lpstr>Corbel</vt:lpstr>
      <vt:lpstr>Georgia</vt:lpstr>
      <vt:lpstr>Segoe UI</vt:lpstr>
      <vt:lpstr>Source Sans Pro</vt:lpstr>
      <vt:lpstr>System Font Regular</vt:lpstr>
      <vt:lpstr>Times New Roman</vt:lpstr>
      <vt:lpstr>Verdana</vt:lpstr>
      <vt:lpstr>Wingdings</vt:lpstr>
      <vt:lpstr>Kuopion kaupunki esitysmalli</vt:lpstr>
      <vt:lpstr>Kuopion kaupunki esitysmalli2</vt:lpstr>
      <vt:lpstr>Kuopion kaupunki esitysmalli3</vt:lpstr>
      <vt:lpstr>Kuopion kaupunki esitysmalli4</vt:lpstr>
      <vt:lpstr>Kuopion kaupunki esitysmalli5</vt:lpstr>
      <vt:lpstr>Kuopion kaupunki esitysmalli6</vt:lpstr>
      <vt:lpstr>Kuopion kaupunki esitysmalli7</vt:lpstr>
      <vt:lpstr>1_Kuopion kaupunki esitysmalli2</vt:lpstr>
      <vt:lpstr>1_Kuopion kaupunki esitysmalli3</vt:lpstr>
      <vt:lpstr>1_Kuopion kaupunki esitysmalli4</vt:lpstr>
      <vt:lpstr>1_Kuopion kaupunki esitysmalli5</vt:lpstr>
      <vt:lpstr>1_Kuopion kaupunki esitysmalli6</vt:lpstr>
      <vt:lpstr>1_Kuopion kaupunki esitysmalli7</vt:lpstr>
      <vt:lpstr>1_Kuopion kaupunki esitysmalli</vt:lpstr>
      <vt:lpstr>2_Office-teema</vt:lpstr>
      <vt:lpstr>3_Office-teema</vt:lpstr>
      <vt:lpstr>1_Kuopio Office-teema</vt:lpstr>
      <vt:lpstr>Office-teema</vt:lpstr>
      <vt:lpstr>Kuopion tietopaketti 2024 Kuopio info </vt:lpstr>
      <vt:lpstr>PowerPoint-esitys</vt:lpstr>
      <vt:lpstr>Väestö, alue, sijainti</vt:lpstr>
      <vt:lpstr>PowerPoint-esitys</vt:lpstr>
      <vt:lpstr>Kuopio faktat &amp; luvut</vt:lpstr>
      <vt:lpstr>Kuopio facts &amp; figures</vt:lpstr>
      <vt:lpstr>Kuopion kuukausilämpötilat 2022 </vt:lpstr>
      <vt:lpstr>Kuopion väestörakenne, kaupunki-maaseutu 2022 </vt:lpstr>
      <vt:lpstr>Kuopion väestörakenne, taajamat 2022</vt:lpstr>
      <vt:lpstr>Työssäkäyntialue </vt:lpstr>
      <vt:lpstr>Kuopion väestö suuralueittain 31.12.2022  </vt:lpstr>
      <vt:lpstr>Kuopion väestökehitys 2000-luvulla</vt:lpstr>
      <vt:lpstr>Kuopion väestönmuutos 2015-2022</vt:lpstr>
      <vt:lpstr>Luonnollinen väestönmuutos 2008 - 2023</vt:lpstr>
      <vt:lpstr>PowerPoint-esitys</vt:lpstr>
      <vt:lpstr>Kuntien välinen muutto ja maahanmuutto</vt:lpstr>
      <vt:lpstr>PowerPoint-esitys</vt:lpstr>
      <vt:lpstr>PowerPoint-esitys</vt:lpstr>
      <vt:lpstr>Ulkomaan kansalaiset Kuopiossa 2010 - 2022</vt:lpstr>
      <vt:lpstr>Ulkomaan kansalaisten ja vieraskielisten osuus (%) väestöstä 2002 - 2022</vt:lpstr>
      <vt:lpstr>PowerPoint-esitys</vt:lpstr>
      <vt:lpstr>PowerPoint-esitys</vt:lpstr>
      <vt:lpstr>Työttömyysaste suurimmissa kaupungeissa keskimäärin vuonna 2023</vt:lpstr>
      <vt:lpstr>Työllisyysaste 2021, % Employment rate, %</vt:lpstr>
      <vt:lpstr>Kuopion asuntotuotanto Dwelling construction</vt:lpstr>
      <vt:lpstr>Valmistuneet asunnot tilastoalueittain 2023</vt:lpstr>
      <vt:lpstr>PowerPoint-esitys</vt:lpstr>
      <vt:lpstr>Asuntorakentaminen 1962 - 2023 Dwelling Construction (31.12.)</vt:lpstr>
      <vt:lpstr>Kuopion maaseutualue</vt:lpstr>
      <vt:lpstr>Kesämökit 31.12.2022, 10 kuntaa, joissa eniten Holidayhomes and cottages 31.12.2022</vt:lpstr>
      <vt:lpstr>Kuopion kehitys Development of Kuopio</vt:lpstr>
      <vt:lpstr>Kuopion työpaikat 2022 </vt:lpstr>
      <vt:lpstr>Työpaikat toimialan mukaan, elinkeinorakenne, 2022</vt:lpstr>
      <vt:lpstr>Työpaikkakehitys vertailukaupungeissa</vt:lpstr>
      <vt:lpstr>Työssäkäyntiliikenne 2022 </vt:lpstr>
      <vt:lpstr>Yritysten verotettava tulo 2022, kotikunta Kuopio yhteisöverot yrityksen verotuskunnan mukaan</vt:lpstr>
      <vt:lpstr>Kuopion suuria toimijoita</vt:lpstr>
      <vt:lpstr>Kuopion alueen yrityksiä  merkittäviltä aloilta Large employers in Kuopio</vt:lpstr>
      <vt:lpstr>KUOPION YRITYSTEN LIIKETOIMINTA Liiketoiminnan trendit 2015-2022 ja alkuvuosi 2023</vt:lpstr>
      <vt:lpstr>Kestävän kehityksen mittareita 1 </vt:lpstr>
      <vt:lpstr>Kestävän kehityksen mittareita 2</vt:lpstr>
      <vt:lpstr>Sustainable Development Indicators 1</vt:lpstr>
      <vt:lpstr>Sustainable Development Indicators 2</vt:lpstr>
      <vt:lpstr>Kuopion strateginen johtamisjärjestelmä</vt:lpstr>
      <vt:lpstr>PowerPoint-esitys</vt:lpstr>
      <vt:lpstr>Kuopio 2030  väkiluvun kehitystavoite</vt:lpstr>
      <vt:lpstr>ASUNTOTUOTANNON  ETENEMINEN 2024-2028</vt:lpstr>
      <vt:lpstr>Kuopion toiminnallisen seudun rakennemalli ”Loikka 2030”</vt:lpstr>
      <vt:lpstr>PowerPoint-esitys</vt:lpstr>
      <vt:lpstr>Matkailijoiden yöpymisten määrä vertailukaupungeissa  tammi-joulukuu 2022</vt:lpstr>
      <vt:lpstr>Ystävyyskaupungit  </vt:lpstr>
      <vt:lpstr>Ystävyyskaupungit 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Kuopion tietopaketti 2020 Kuopio info</dc:title>
  <dc:creator/>
  <cp:lastModifiedBy/>
  <cp:revision>31</cp:revision>
  <dcterms:created xsi:type="dcterms:W3CDTF">2020-12-09T07:51:29Z</dcterms:created>
  <dcterms:modified xsi:type="dcterms:W3CDTF">2024-02-01T07:15:59Z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0x0101001085805FED827341B13CF0892BDAC4E3</vt:lpwstr>
  </property>
  <property fmtid="{D5CDD505-2E9C-101B-9397-08002B2CF9AE}" pid="3" name="MediaServiceImageTags">
    <vt:lpwstr/>
  </property>
  <property fmtid="{D5CDD505-2E9C-101B-9397-08002B2CF9AE}" pid="4" name="MSIP_Label_5461323d-6138-44b1-9406-b362c45a7ed4_Enabled">
    <vt:lpwstr>True</vt:lpwstr>
  </property>
  <property fmtid="{D5CDD505-2E9C-101B-9397-08002B2CF9AE}" pid="5" name="MSIP_Label_5461323d-6138-44b1-9406-b362c45a7ed4_SiteId">
    <vt:lpwstr>ec6c237e-88ea-4cc3-94ef-595b27a8ebf9</vt:lpwstr>
  </property>
  <property fmtid="{D5CDD505-2E9C-101B-9397-08002B2CF9AE}" pid="6" name="MSIP_Label_5461323d-6138-44b1-9406-b362c45a7ed4_Owner">
    <vt:lpwstr>tarja-leena.tukiainen@kuopio.fi</vt:lpwstr>
  </property>
  <property fmtid="{D5CDD505-2E9C-101B-9397-08002B2CF9AE}" pid="7" name="MSIP_Label_5461323d-6138-44b1-9406-b362c45a7ed4_SetDate">
    <vt:lpwstr>2022-10-19T09:51:18.7137576Z</vt:lpwstr>
  </property>
  <property fmtid="{D5CDD505-2E9C-101B-9397-08002B2CF9AE}" pid="8" name="MSIP_Label_5461323d-6138-44b1-9406-b362c45a7ed4_Name">
    <vt:lpwstr>Public</vt:lpwstr>
  </property>
  <property fmtid="{D5CDD505-2E9C-101B-9397-08002B2CF9AE}" pid="9" name="MSIP_Label_5461323d-6138-44b1-9406-b362c45a7ed4_Application">
    <vt:lpwstr>Microsoft Azure Information Protection</vt:lpwstr>
  </property>
  <property fmtid="{D5CDD505-2E9C-101B-9397-08002B2CF9AE}" pid="10" name="MSIP_Label_5461323d-6138-44b1-9406-b362c45a7ed4_Extended_MSFT_Method">
    <vt:lpwstr>Manual</vt:lpwstr>
  </property>
  <property fmtid="{D5CDD505-2E9C-101B-9397-08002B2CF9AE}" pid="11" name="Sensitivity">
    <vt:lpwstr>Public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bool>false</vt:bool>
  </property>
</Properties>
</file>