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  <p:sldMasterId id="2147483680" r:id="rId5"/>
  </p:sldMasterIdLst>
  <p:notesMasterIdLst>
    <p:notesMasterId r:id="rId10"/>
  </p:notesMasterIdLst>
  <p:sldIdLst>
    <p:sldId id="256" r:id="rId6"/>
    <p:sldId id="384" r:id="rId7"/>
    <p:sldId id="386" r:id="rId8"/>
    <p:sldId id="3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03676509422566"/>
          <c:y val="0.19469009453373834"/>
          <c:w val="0.88223149402847167"/>
          <c:h val="0.67463131022508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'[vamuvertailua.xlsx]tammi-maalis'!$A$4</c:f>
              <c:strCache>
                <c:ptCount val="1"/>
                <c:pt idx="0">
                  <c:v>Tammi-maaliskuussa</c:v>
                </c:pt>
              </c:strCache>
            </c:strRef>
          </c:tx>
          <c:spPr>
            <a:solidFill>
              <a:srgbClr val="0033CC"/>
            </a:soli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2.06758899586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71-4BCC-843A-ACE2492FE524}"/>
                </c:ext>
              </c:extLst>
            </c:dLbl>
            <c:dLbl>
              <c:idx val="4"/>
              <c:layout>
                <c:manualLayout>
                  <c:x val="-7.0671712893847223E-17"/>
                  <c:y val="7.7534587345053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71-4BCC-843A-ACE2492FE52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'[vamuvertailua.xlsx]tammi-maalis'!$AA$5:$AJ$5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'[vamuvertailua.xlsx]tammi-maalis'!$AA$15:$AJ$15</c:f>
              <c:numCache>
                <c:formatCode>General</c:formatCode>
                <c:ptCount val="10"/>
                <c:pt idx="0">
                  <c:v>-127</c:v>
                </c:pt>
                <c:pt idx="1">
                  <c:v>35</c:v>
                </c:pt>
                <c:pt idx="2">
                  <c:v>-17</c:v>
                </c:pt>
                <c:pt idx="3">
                  <c:v>-26</c:v>
                </c:pt>
                <c:pt idx="4">
                  <c:v>-66</c:v>
                </c:pt>
                <c:pt idx="5">
                  <c:v>8</c:v>
                </c:pt>
                <c:pt idx="6">
                  <c:v>38</c:v>
                </c:pt>
                <c:pt idx="7">
                  <c:v>-34</c:v>
                </c:pt>
                <c:pt idx="8">
                  <c:v>34</c:v>
                </c:pt>
                <c:pt idx="9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1-4BCC-843A-ACE2492FE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3605792"/>
        <c:axId val="293606184"/>
      </c:barChart>
      <c:lineChart>
        <c:grouping val="standard"/>
        <c:varyColors val="0"/>
        <c:ser>
          <c:idx val="1"/>
          <c:order val="1"/>
          <c:tx>
            <c:strRef>
              <c:f>'[vamuvertailua.xlsx]tammi-maalis'!$A$17</c:f>
              <c:strCache>
                <c:ptCount val="1"/>
                <c:pt idx="0">
                  <c:v>VUOSI YHTEENSÄ</c:v>
                </c:pt>
              </c:strCache>
            </c:strRef>
          </c:tx>
          <c:spPr>
            <a:ln w="28575">
              <a:solidFill>
                <a:schemeClr val="accent2"/>
              </a:solidFill>
              <a:prstDash val="solid"/>
            </a:ln>
          </c:spPr>
          <c:marker>
            <c:symbol val="circle"/>
            <c:size val="8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4.5090464230591987E-2"/>
                  <c:y val="-4.2872680633549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71-4BCC-843A-ACE2492FE524}"/>
                </c:ext>
              </c:extLst>
            </c:dLbl>
            <c:dLbl>
              <c:idx val="1"/>
              <c:layout>
                <c:manualLayout>
                  <c:x val="-4.2736143769069583E-2"/>
                  <c:y val="-5.5522839067857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71-4BCC-843A-ACE2492FE524}"/>
                </c:ext>
              </c:extLst>
            </c:dLbl>
            <c:dLbl>
              <c:idx val="2"/>
              <c:layout>
                <c:manualLayout>
                  <c:x val="-4.063322360721637E-2"/>
                  <c:y val="-5.4340655127177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fi-FI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58346195204E-2"/>
                      <c:h val="8.21127579277155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71-4BCC-843A-ACE2492FE524}"/>
                </c:ext>
              </c:extLst>
            </c:dLbl>
            <c:dLbl>
              <c:idx val="3"/>
              <c:layout>
                <c:manualLayout>
                  <c:x val="-4.5816057509292275E-2"/>
                  <c:y val="-5.884577402169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71-4BCC-843A-ACE2492FE524}"/>
                </c:ext>
              </c:extLst>
            </c:dLbl>
            <c:dLbl>
              <c:idx val="4"/>
              <c:layout>
                <c:manualLayout>
                  <c:x val="-4.4258069169411551E-2"/>
                  <c:y val="-4.7300236085557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71-4BCC-843A-ACE2492FE524}"/>
                </c:ext>
              </c:extLst>
            </c:dLbl>
            <c:dLbl>
              <c:idx val="5"/>
              <c:layout>
                <c:manualLayout>
                  <c:x val="-5.4623736973563437E-2"/>
                  <c:y val="-5.16086657975658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71-4BCC-843A-ACE2492FE524}"/>
                </c:ext>
              </c:extLst>
            </c:dLbl>
            <c:dLbl>
              <c:idx val="7"/>
              <c:layout>
                <c:manualLayout>
                  <c:x val="-4.7765710178106005E-2"/>
                  <c:y val="-6.2332323935375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71-4BCC-843A-ACE2492FE52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1427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8D2-43FC-831B-3FA64EBDC78D}"/>
                </c:ext>
              </c:extLst>
            </c:dLbl>
            <c:dLbl>
              <c:idx val="167"/>
              <c:layout>
                <c:manualLayout>
                  <c:x val="-6.0677702221252024E-2"/>
                  <c:y val="-4.018828666776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71-4BCC-843A-ACE2492FE524}"/>
                </c:ext>
              </c:extLst>
            </c:dLbl>
            <c:dLbl>
              <c:idx val="169"/>
              <c:layout>
                <c:manualLayout>
                  <c:x val="-6.0677702221252024E-2"/>
                  <c:y val="-2.8811538948489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71-4BCC-843A-ACE2492FE524}"/>
                </c:ext>
              </c:extLst>
            </c:dLbl>
            <c:dLbl>
              <c:idx val="170"/>
              <c:layout>
                <c:manualLayout>
                  <c:x val="-2.8508195663485603E-2"/>
                  <c:y val="-4.018828666776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71-4BCC-843A-ACE2492FE524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'[vamuvertailua.xlsx]tammi-maalis'!$AA$5:$AJ$5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'[vamuvertailua.xlsx]tammi-maalis'!$AA$17:$AJ$17</c:f>
              <c:numCache>
                <c:formatCode>General</c:formatCode>
                <c:ptCount val="10"/>
                <c:pt idx="0">
                  <c:v>750</c:v>
                </c:pt>
                <c:pt idx="1">
                  <c:v>819</c:v>
                </c:pt>
                <c:pt idx="2">
                  <c:v>469</c:v>
                </c:pt>
                <c:pt idx="3">
                  <c:v>455</c:v>
                </c:pt>
                <c:pt idx="4">
                  <c:v>618</c:v>
                </c:pt>
                <c:pt idx="5">
                  <c:v>928</c:v>
                </c:pt>
                <c:pt idx="6">
                  <c:v>1333</c:v>
                </c:pt>
                <c:pt idx="7">
                  <c:v>1051</c:v>
                </c:pt>
                <c:pt idx="8">
                  <c:v>1417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B71-4BCC-843A-ACE2492FE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605792"/>
        <c:axId val="293606184"/>
      </c:lineChart>
      <c:catAx>
        <c:axId val="293605792"/>
        <c:scaling>
          <c:orientation val="minMax"/>
        </c:scaling>
        <c:delete val="0"/>
        <c:axPos val="b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293606184"/>
        <c:crosses val="autoZero"/>
        <c:auto val="1"/>
        <c:lblAlgn val="ctr"/>
        <c:lblOffset val="100"/>
        <c:tickMarkSkip val="1"/>
        <c:noMultiLvlLbl val="0"/>
      </c:catAx>
      <c:valAx>
        <c:axId val="293606184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 rot="0" vert="horz"/>
          <a:lstStyle/>
          <a:p>
            <a:pPr>
              <a:defRPr sz="1200"/>
            </a:pPr>
            <a:endParaRPr lang="fi-FI"/>
          </a:p>
        </c:txPr>
        <c:crossAx val="293605792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tr"/>
      <c:layout>
        <c:manualLayout>
          <c:xMode val="edge"/>
          <c:yMode val="edge"/>
          <c:x val="7.4917636060442869E-2"/>
          <c:y val="8.9555336101421371E-2"/>
          <c:w val="0.6311444400483105"/>
          <c:h val="9.1963607818160847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chemeClr val="bg1">
          <a:lumMod val="85000"/>
        </a:schemeClr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orbel" panose="020B0503020204020204" pitchFamily="34" charset="0"/>
          <a:ea typeface="Arial"/>
          <a:cs typeface="Arial"/>
        </a:defRPr>
      </a:pPr>
      <a:endParaRPr lang="fi-FI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279672146090017E-2"/>
          <c:y val="0.12911529162889088"/>
          <c:w val="0.87276130116964123"/>
          <c:h val="0.76213756168651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[RAVALT.xlsx]ENN.KUVA!$B$8</c:f>
              <c:strCache>
                <c:ptCount val="1"/>
                <c:pt idx="0">
                  <c:v>Myönnetyt luvat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noFill/>
            </a:ln>
            <a:scene3d>
              <a:camera prst="orthographicFront"/>
              <a:lightRig rig="threePt" dir="t"/>
            </a:scene3d>
          </c:spPr>
          <c:invertIfNegative val="0"/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C6-4777-83C2-63114C3C2C3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C6-4777-83C2-63114C3C2C38}"/>
              </c:ext>
            </c:extLst>
          </c:dPt>
          <c:dLbls>
            <c:dLbl>
              <c:idx val="26"/>
              <c:layout>
                <c:manualLayout>
                  <c:x val="-5.01043841336116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C6-4777-83C2-63114C3C2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Corbel" panose="020B0503020204020204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[RAVALT.xlsx]ENN.KUVA!$M$4:$R$4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Arvio 2024</c:v>
                </c:pt>
              </c:strCache>
            </c:strRef>
          </c:cat>
          <c:val>
            <c:numRef>
              <c:f>[RAVALT.xlsx]ENN.KUVA!$M$8:$Q$8</c:f>
              <c:numCache>
                <c:formatCode>0</c:formatCode>
                <c:ptCount val="5"/>
                <c:pt idx="0">
                  <c:v>1152</c:v>
                </c:pt>
                <c:pt idx="1">
                  <c:v>1443</c:v>
                </c:pt>
                <c:pt idx="2">
                  <c:v>1220</c:v>
                </c:pt>
                <c:pt idx="3" formatCode="#\ ##0_ ;\-#\ ##0\ ">
                  <c:v>667</c:v>
                </c:pt>
                <c:pt idx="4" formatCode="#\ ##0_ ;\-#\ ##0\ 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C6-4777-83C2-63114C3C2C38}"/>
            </c:ext>
          </c:extLst>
        </c:ser>
        <c:ser>
          <c:idx val="1"/>
          <c:order val="1"/>
          <c:tx>
            <c:strRef>
              <c:f>[RAVALT.xlsx]ENN.KUVA!$B$25</c:f>
              <c:strCache>
                <c:ptCount val="1"/>
                <c:pt idx="0">
                  <c:v>Valmistuneet asunnot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9C6-4777-83C2-63114C3C2C3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9C6-4777-83C2-63114C3C2C38}"/>
              </c:ext>
            </c:extLst>
          </c:dPt>
          <c:dPt>
            <c:idx val="7"/>
            <c:invertIfNegative val="0"/>
            <c:bubble3D val="0"/>
            <c:spPr>
              <a:pattFill prst="dkHorz">
                <a:fgClr>
                  <a:schemeClr val="accent1"/>
                </a:fgClr>
                <a:bgClr>
                  <a:schemeClr val="bg1"/>
                </a:bgClr>
              </a:pattFill>
              <a:ln w="12700">
                <a:noFill/>
              </a:ln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69C6-4777-83C2-63114C3C2C3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9C6-4777-83C2-63114C3C2C3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9C6-4777-83C2-63114C3C2C3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9C6-4777-83C2-63114C3C2C3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69C6-4777-83C2-63114C3C2C38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69C6-4777-83C2-63114C3C2C38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9C6-4777-83C2-63114C3C2C38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69C6-4777-83C2-63114C3C2C3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9C6-4777-83C2-63114C3C2C38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69C6-4777-83C2-63114C3C2C38}"/>
              </c:ext>
            </c:extLst>
          </c:dPt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69C6-4777-83C2-63114C3C2C38}"/>
              </c:ext>
            </c:extLst>
          </c:dPt>
          <c:dLbls>
            <c:dLbl>
              <c:idx val="26"/>
              <c:layout>
                <c:manualLayout>
                  <c:x val="5.0104384133611689E-3"/>
                  <c:y val="5.46075202725044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9C6-4777-83C2-63114C3C2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Corbel" panose="020B0503020204020204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[RAVALT.xlsx]ENN.KUVA!$M$4:$R$4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Arvio 2024</c:v>
                </c:pt>
              </c:strCache>
            </c:strRef>
          </c:cat>
          <c:val>
            <c:numRef>
              <c:f>[RAVALT.xlsx]ENN.KUVA!$M$25:$R$25</c:f>
              <c:numCache>
                <c:formatCode>0</c:formatCode>
                <c:ptCount val="6"/>
                <c:pt idx="0">
                  <c:v>1329</c:v>
                </c:pt>
                <c:pt idx="1">
                  <c:v>1208</c:v>
                </c:pt>
                <c:pt idx="2">
                  <c:v>1428</c:v>
                </c:pt>
                <c:pt idx="3">
                  <c:v>1198</c:v>
                </c:pt>
                <c:pt idx="4">
                  <c:v>177</c:v>
                </c:pt>
                <c:pt idx="5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9C6-4777-83C2-63114C3C2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44"/>
        <c:axId val="718077704"/>
        <c:axId val="718078096"/>
      </c:barChart>
      <c:catAx>
        <c:axId val="71807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 sz="1400">
                <a:latin typeface="Corbel" panose="020B0503020204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fi-FI"/>
          </a:p>
        </c:txPr>
        <c:crossAx val="718078096"/>
        <c:crosses val="autoZero"/>
        <c:auto val="1"/>
        <c:lblAlgn val="ctr"/>
        <c:lblOffset val="10"/>
        <c:noMultiLvlLbl val="0"/>
      </c:catAx>
      <c:valAx>
        <c:axId val="718078096"/>
        <c:scaling>
          <c:orientation val="minMax"/>
        </c:scaling>
        <c:delete val="0"/>
        <c:axPos val="l"/>
        <c:majorGridlines>
          <c:spPr>
            <a:ln w="1905"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fi-FI"/>
          </a:p>
        </c:txPr>
        <c:crossAx val="718077704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5393860287908173"/>
          <c:y val="3.504910849199154E-2"/>
          <c:w val="0.6387741990671657"/>
          <c:h val="7.5221869648433581E-2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400" b="1">
              <a:latin typeface="Corbel" panose="020B0503020204020204" pitchFamily="34" charset="0"/>
              <a:ea typeface="Verdana" panose="020B0604030504040204" pitchFamily="34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spPr>
    <a:ln w="12700">
      <a:solidFill>
        <a:srgbClr val="FFFFFF">
          <a:lumMod val="85000"/>
        </a:srgbClr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0.16681</cdr:x>
      <cdr:y>0.14939</cdr:y>
    </cdr:from>
    <cdr:to>
      <cdr:x>0.35339</cdr:x>
      <cdr:y>0.41504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817495" y="5142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0.09921</cdr:x>
      <cdr:y>0.21436</cdr:y>
    </cdr:from>
    <cdr:to>
      <cdr:x>0.37468</cdr:x>
      <cdr:y>0.30339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486190" y="737843"/>
          <a:ext cx="1350066" cy="306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0.08732</cdr:x>
      <cdr:y>0</cdr:y>
    </cdr:from>
    <cdr:to>
      <cdr:x>0.74101</cdr:x>
      <cdr:y>0.09391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503610" y="0"/>
          <a:ext cx="3770286" cy="320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fi-FI" sz="1600" i="0" baseline="0" dirty="0">
              <a:effectLst/>
              <a:latin typeface="Corbel" panose="020B0503020204020204" pitchFamily="34" charset="0"/>
              <a:cs typeface="Arial" panose="020B0604020202020204" pitchFamily="34" charset="0"/>
            </a:rPr>
            <a:t>Kuopion väestönmuutokset  2015</a:t>
          </a:r>
          <a:r>
            <a:rPr lang="fi-FI" sz="1600" i="0" dirty="0">
              <a:effectLst/>
              <a:latin typeface="Corbel" panose="020B0503020204020204" pitchFamily="34" charset="0"/>
              <a:cs typeface="Arial" panose="020B0604020202020204" pitchFamily="34" charset="0"/>
            </a:rPr>
            <a:t> </a:t>
          </a:r>
          <a:r>
            <a:rPr lang="fi-FI" sz="1600" i="0" baseline="0" dirty="0">
              <a:effectLst/>
              <a:latin typeface="Corbel" panose="020B0503020204020204" pitchFamily="34" charset="0"/>
              <a:cs typeface="Arial" panose="020B0604020202020204" pitchFamily="34" charset="0"/>
            </a:rPr>
            <a:t>- 2024</a:t>
          </a:r>
          <a:endParaRPr lang="fi-FI" sz="1600" dirty="0">
            <a:effectLst/>
            <a:latin typeface="Corbel" panose="020B0503020204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fi-FI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</cdr:x>
      <cdr:y>0.92013</cdr:y>
    </cdr:from>
    <cdr:to>
      <cdr:x>0.74375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457199" y="2743201"/>
          <a:ext cx="2943225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</cdr:x>
      <cdr:y>0.0281</cdr:y>
    </cdr:from>
    <cdr:to>
      <cdr:x>0.11461</cdr:x>
      <cdr:y>0.08767</cdr:y>
    </cdr:to>
    <cdr:sp macro="" textlink="">
      <cdr:nvSpPr>
        <cdr:cNvPr id="4" name="Tekstiruutu 1"/>
        <cdr:cNvSpPr txBox="1"/>
      </cdr:nvSpPr>
      <cdr:spPr>
        <a:xfrm xmlns:a="http://schemas.openxmlformats.org/drawingml/2006/main">
          <a:off x="0" y="111565"/>
          <a:ext cx="762000" cy="236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fi-FI" sz="1400" baseline="0">
              <a:latin typeface="Corbel" panose="020B0503020204020204" pitchFamily="34" charset="0"/>
              <a:ea typeface="Verdana" panose="020B0604030504040204" pitchFamily="34" charset="0"/>
              <a:cs typeface="Arial" panose="020B0604020202020204" pitchFamily="34" charset="0"/>
            </a:rPr>
            <a:t> A</a:t>
          </a:r>
          <a:r>
            <a:rPr lang="fi-FI" sz="1400">
              <a:latin typeface="Corbel" panose="020B0503020204020204" pitchFamily="34" charset="0"/>
              <a:ea typeface="Verdana" panose="020B0604030504040204" pitchFamily="34" charset="0"/>
              <a:cs typeface="Arial" panose="020B0604020202020204" pitchFamily="34" charset="0"/>
            </a:rPr>
            <a:t>suntoa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0F04-3EAA-48C6-8A96-2DC5A1E5798B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E9364-A362-4E24-97A2-FF41062123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09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975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FC2BB4-0084-4C51-890A-9AE0EA23797A}" type="slidenum"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4975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08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1">
    <p:bg>
      <p:bgPr>
        <a:solidFill>
          <a:srgbClr val="250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22AC848F-83E1-4EB9-A806-75981CC21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4730160-3F9A-8967-35E0-5ED1A36E2B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59941" y="1"/>
            <a:ext cx="6856641" cy="6866753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6876700 h 6876700"/>
              <a:gd name="connsiteX12" fmla="*/ 1 w 6847900"/>
              <a:gd name="connsiteY12" fmla="*/ 0 h 6876700"/>
              <a:gd name="connsiteX13" fmla="*/ 1 w 6847900"/>
              <a:gd name="connsiteY13" fmla="*/ 6876700 h 6876700"/>
              <a:gd name="connsiteX14" fmla="*/ 0 w 6847900"/>
              <a:gd name="connsiteY14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687670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57999"/>
              <a:gd name="connsiteX1" fmla="*/ 3401652 w 6847900"/>
              <a:gd name="connsiteY1" fmla="*/ 0 h 6857999"/>
              <a:gd name="connsiteX2" fmla="*/ 3560351 w 6847900"/>
              <a:gd name="connsiteY2" fmla="*/ 36449 h 6857999"/>
              <a:gd name="connsiteX3" fmla="*/ 6842399 w 6847900"/>
              <a:gd name="connsiteY3" fmla="*/ 3934039 h 6857999"/>
              <a:gd name="connsiteX4" fmla="*/ 3280742 w 6847900"/>
              <a:gd name="connsiteY4" fmla="*/ 5548737 h 6857999"/>
              <a:gd name="connsiteX5" fmla="*/ 3366617 w 6847900"/>
              <a:gd name="connsiteY5" fmla="*/ 6829227 h 6857999"/>
              <a:gd name="connsiteX6" fmla="*/ 1800359 w 6847900"/>
              <a:gd name="connsiteY6" fmla="*/ 5977176 h 6857999"/>
              <a:gd name="connsiteX7" fmla="*/ 85925 w 6847900"/>
              <a:gd name="connsiteY7" fmla="*/ 2734164 h 6857999"/>
              <a:gd name="connsiteX8" fmla="*/ 3312643 w 6847900"/>
              <a:gd name="connsiteY8" fmla="*/ 2936208 h 6857999"/>
              <a:gd name="connsiteX9" fmla="*/ 2844879 w 6847900"/>
              <a:gd name="connsiteY9" fmla="*/ 23075 h 6857999"/>
              <a:gd name="connsiteX10" fmla="*/ 2970804 w 6847900"/>
              <a:gd name="connsiteY10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7900" h="6857999">
                <a:moveTo>
                  <a:pt x="2970804" y="0"/>
                </a:moveTo>
                <a:lnTo>
                  <a:pt x="3401652" y="0"/>
                </a:lnTo>
                <a:lnTo>
                  <a:pt x="3560351" y="36449"/>
                </a:lnTo>
                <a:cubicBezTo>
                  <a:pt x="4415738" y="300460"/>
                  <a:pt x="6420326" y="1489394"/>
                  <a:pt x="6842399" y="3934039"/>
                </a:cubicBezTo>
                <a:cubicBezTo>
                  <a:pt x="7007883" y="7454732"/>
                  <a:pt x="3386019" y="3652677"/>
                  <a:pt x="3280742" y="5548737"/>
                </a:cubicBezTo>
                <a:cubicBezTo>
                  <a:pt x="3255648" y="6000678"/>
                  <a:pt x="3570167" y="6687971"/>
                  <a:pt x="3366617" y="6829227"/>
                </a:cubicBezTo>
                <a:cubicBezTo>
                  <a:pt x="3163067" y="6970483"/>
                  <a:pt x="2410878" y="6576585"/>
                  <a:pt x="1800359" y="5977176"/>
                </a:cubicBezTo>
                <a:cubicBezTo>
                  <a:pt x="1153175" y="5341769"/>
                  <a:pt x="-377323" y="3878254"/>
                  <a:pt x="85925" y="2734164"/>
                </a:cubicBezTo>
                <a:cubicBezTo>
                  <a:pt x="549173" y="1590074"/>
                  <a:pt x="4668383" y="4423210"/>
                  <a:pt x="3312643" y="2936208"/>
                </a:cubicBezTo>
                <a:cubicBezTo>
                  <a:pt x="1627836" y="1042436"/>
                  <a:pt x="2128420" y="209702"/>
                  <a:pt x="2844879" y="23075"/>
                </a:cubicBezTo>
                <a:lnTo>
                  <a:pt x="2970804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534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382CE382-7B45-4DA8-B731-150F99A0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/>
          <a:stretch>
            <a:fillRect/>
          </a:stretch>
        </p:blipFill>
        <p:spPr bwMode="auto">
          <a:xfrm>
            <a:off x="-4234" y="0"/>
            <a:ext cx="9137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53E1B7-728E-4933-904A-602AF035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78A9-2B7F-4E7F-9EA9-9F5BE9EFD846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ED1414-6141-4091-A201-837481764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0C50-4252-4E8F-B293-4939E8FEA39C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B84E64B6-243D-48E4-B7A9-2CAF509F9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82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EE7620D8-F17E-42E3-BB20-7DE41EDBB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4947"/>
          <a:stretch>
            <a:fillRect/>
          </a:stretch>
        </p:blipFill>
        <p:spPr bwMode="auto">
          <a:xfrm>
            <a:off x="1" y="0"/>
            <a:ext cx="79798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Kuopion kaupungin logo, jossa sana Kuopio kirjoitettu mustilla kirjaimilla.">
            <a:extLst>
              <a:ext uri="{FF2B5EF4-FFF2-40B4-BE49-F238E27FC236}">
                <a16:creationId xmlns:a16="http://schemas.microsoft.com/office/drawing/2014/main" id="{4C274CA5-8C66-4F4E-87A1-16649B2B4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728A59-EC27-459C-BCBD-9E7C7317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63CA-FF99-4226-A902-8E878CF81E64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F4A469-BC7B-4206-ADEF-9A958693FA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E44A-4CE9-4F12-90F6-EC8900B6EC7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75B07525-96C3-4A01-A8F0-5993033B0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50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5" y="844061"/>
            <a:ext cx="11110543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333" y="2299723"/>
            <a:ext cx="5416895" cy="40090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774" y="2289977"/>
            <a:ext cx="5416895" cy="40188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3A1D63-AE04-47BD-846F-022E2EAF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7449-7B70-424F-BB12-ECDEECB2575F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9D331-C927-4CF0-943F-1D92AB7E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E046-7A19-4297-963E-C456BE8DE2CF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622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CD0E04-21A2-BFCB-EF6C-1C9E68CF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844800"/>
            <a:ext cx="11102400" cy="11568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3EB9684-18C3-9FCA-22F1-885E263F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0670-9479-49D9-88C4-C2DC2BEB86F0}" type="datetimeFigureOut">
              <a:rPr lang="fi-FI" smtClean="0"/>
              <a:t>26.4.2024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D3A2876-EF26-D9AE-96FC-21A9CB3A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D91C-03E7-42EC-B8BC-099D830350ED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DA02C4C-7622-3680-68C8-0A27879A8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123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D995967-D1A0-65C6-D7EA-B222D7BA3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123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8B90BF6-9CF0-778D-7A8E-F88CD0F75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9980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CE4DF316-8E5B-7E3F-418B-A1B6A4252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9980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1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0352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A0D5E3-E095-459C-8805-D9335625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E750-680A-46E3-AFEC-711FD955F6E0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51DE9F-A41D-412A-A434-BCA50B17A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F9F8-9552-47BF-BD3E-9F47416AEF94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4020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1FE40E-68E9-452D-8B62-CC487844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F5B3-268F-4F41-9E57-7813E9AC1915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5F16818-5CF8-4313-B34D-D47530B7F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C092-64FD-425A-BFAF-344846BB863F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5995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5" y="844057"/>
            <a:ext cx="4218111" cy="121334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5" y="2057399"/>
            <a:ext cx="4218111" cy="42554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44057"/>
            <a:ext cx="6454897" cy="54688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3CFB2E-B286-479E-BEE2-415297B7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226-6224-4CAE-ADA2-1F4FFE4929F3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4477C-8669-408C-A008-A67E2D989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5031-A456-4645-8F02-BEC4C77D4C37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21965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975" y="842134"/>
            <a:ext cx="4218111" cy="121334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916" y="842134"/>
            <a:ext cx="6454897" cy="54688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975" y="2055476"/>
            <a:ext cx="4218111" cy="425547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2A9548-85B8-4481-BAAA-C161481C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3114-3384-44EF-9079-8E5DE152758C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6F8DE-3E6C-4BEA-B1F7-F047BBE907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0AA9-869D-4514-833E-5887A8E989B2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91879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uopion kaupungin logo, jossa sana Kuopio kirjoitettu mustilla kirjaimilla.">
            <a:extLst>
              <a:ext uri="{FF2B5EF4-FFF2-40B4-BE49-F238E27FC236}">
                <a16:creationId xmlns:a16="http://schemas.microsoft.com/office/drawing/2014/main" id="{C9147DC9-BBAA-4A99-8E62-F047B8988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1" y="723901"/>
            <a:ext cx="1701800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3" y="2986929"/>
            <a:ext cx="5405236" cy="1103524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53915" y="4212772"/>
            <a:ext cx="5405236" cy="1267469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457189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3914" y="5602562"/>
            <a:ext cx="5405236" cy="831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7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2EF2BB-D71D-EE89-0DA6-B655E524C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2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80A62-CEB6-4333-A9E7-E1CD9321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16E1-B4AE-436F-B059-A38899683EAB}" type="datetime1">
              <a:rPr lang="fi-FI" smtClean="0"/>
              <a:t>26.4.2024</a:t>
            </a:fld>
            <a:endParaRPr lang="en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4453FC-D708-49AE-8DB6-C23987330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508A-0C97-414B-8605-029C5625442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7769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B19DB3-4B7C-41BA-AE3B-EBE093D9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F401-8C23-4AD3-94D9-ECD1B46D1969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F2BEA8-23B5-4DD2-A9DB-98C4332E5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EFACB-7DA3-4681-A2B7-96892D92524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627C7211-012D-4ED4-87B6-E2B0E265D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6">
            <a:extLst>
              <a:ext uri="{FF2B5EF4-FFF2-40B4-BE49-F238E27FC236}">
                <a16:creationId xmlns:a16="http://schemas.microsoft.com/office/drawing/2014/main" id="{F7F611E0-53BB-499D-A0D3-471654033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9"/>
          <a:stretch>
            <a:fillRect/>
          </a:stretch>
        </p:blipFill>
        <p:spPr bwMode="auto">
          <a:xfrm>
            <a:off x="7279218" y="-10584"/>
            <a:ext cx="4912783" cy="686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964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rgbClr val="250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>
            <a:extLst>
              <a:ext uri="{FF2B5EF4-FFF2-40B4-BE49-F238E27FC236}">
                <a16:creationId xmlns:a16="http://schemas.microsoft.com/office/drawing/2014/main" id="{2AFE9897-CA12-44FF-AD1B-50551EFE0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59941" y="0"/>
            <a:ext cx="6856641" cy="6904125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0 h 6876700"/>
              <a:gd name="connsiteX12" fmla="*/ 1 w 6847900"/>
              <a:gd name="connsiteY12" fmla="*/ 0 h 6876700"/>
              <a:gd name="connsiteX13" fmla="*/ 1 w 6847900"/>
              <a:gd name="connsiteY13" fmla="*/ 6876700 h 6876700"/>
              <a:gd name="connsiteX14" fmla="*/ 0 w 6847900"/>
              <a:gd name="connsiteY14" fmla="*/ 6876700 h 6876700"/>
              <a:gd name="connsiteX15" fmla="*/ 0 w 6847900"/>
              <a:gd name="connsiteY15" fmla="*/ 0 h 6876700"/>
              <a:gd name="connsiteX0" fmla="*/ 2970804 w 6847900"/>
              <a:gd name="connsiteY0" fmla="*/ 14336 h 6891036"/>
              <a:gd name="connsiteX1" fmla="*/ 3401652 w 6847900"/>
              <a:gd name="connsiteY1" fmla="*/ 14336 h 6891036"/>
              <a:gd name="connsiteX2" fmla="*/ 3560351 w 6847900"/>
              <a:gd name="connsiteY2" fmla="*/ 50785 h 6891036"/>
              <a:gd name="connsiteX3" fmla="*/ 6842399 w 6847900"/>
              <a:gd name="connsiteY3" fmla="*/ 3948375 h 6891036"/>
              <a:gd name="connsiteX4" fmla="*/ 3280742 w 6847900"/>
              <a:gd name="connsiteY4" fmla="*/ 5563073 h 6891036"/>
              <a:gd name="connsiteX5" fmla="*/ 3366617 w 6847900"/>
              <a:gd name="connsiteY5" fmla="*/ 6843563 h 6891036"/>
              <a:gd name="connsiteX6" fmla="*/ 1800359 w 6847900"/>
              <a:gd name="connsiteY6" fmla="*/ 5991512 h 6891036"/>
              <a:gd name="connsiteX7" fmla="*/ 85925 w 6847900"/>
              <a:gd name="connsiteY7" fmla="*/ 2748500 h 6891036"/>
              <a:gd name="connsiteX8" fmla="*/ 3312643 w 6847900"/>
              <a:gd name="connsiteY8" fmla="*/ 2950544 h 6891036"/>
              <a:gd name="connsiteX9" fmla="*/ 2844879 w 6847900"/>
              <a:gd name="connsiteY9" fmla="*/ 37411 h 6891036"/>
              <a:gd name="connsiteX10" fmla="*/ 2970804 w 6847900"/>
              <a:gd name="connsiteY10" fmla="*/ 14336 h 6891036"/>
              <a:gd name="connsiteX11" fmla="*/ 0 w 6847900"/>
              <a:gd name="connsiteY11" fmla="*/ 14336 h 6891036"/>
              <a:gd name="connsiteX12" fmla="*/ 1 w 6847900"/>
              <a:gd name="connsiteY12" fmla="*/ 14336 h 6891036"/>
              <a:gd name="connsiteX13" fmla="*/ 1 w 6847900"/>
              <a:gd name="connsiteY13" fmla="*/ 6891036 h 6891036"/>
              <a:gd name="connsiteX14" fmla="*/ 0 w 6847900"/>
              <a:gd name="connsiteY14" fmla="*/ 6891036 h 6891036"/>
              <a:gd name="connsiteX15" fmla="*/ 0 w 6847900"/>
              <a:gd name="connsiteY15" fmla="*/ 14336 h 6891036"/>
              <a:gd name="connsiteX0" fmla="*/ 2970804 w 6847900"/>
              <a:gd name="connsiteY0" fmla="*/ 18623 h 6895323"/>
              <a:gd name="connsiteX1" fmla="*/ 3401652 w 6847900"/>
              <a:gd name="connsiteY1" fmla="*/ 18623 h 6895323"/>
              <a:gd name="connsiteX2" fmla="*/ 3560351 w 6847900"/>
              <a:gd name="connsiteY2" fmla="*/ 55072 h 6895323"/>
              <a:gd name="connsiteX3" fmla="*/ 6842399 w 6847900"/>
              <a:gd name="connsiteY3" fmla="*/ 3952662 h 6895323"/>
              <a:gd name="connsiteX4" fmla="*/ 3280742 w 6847900"/>
              <a:gd name="connsiteY4" fmla="*/ 5567360 h 6895323"/>
              <a:gd name="connsiteX5" fmla="*/ 3366617 w 6847900"/>
              <a:gd name="connsiteY5" fmla="*/ 6847850 h 6895323"/>
              <a:gd name="connsiteX6" fmla="*/ 1800359 w 6847900"/>
              <a:gd name="connsiteY6" fmla="*/ 5995799 h 6895323"/>
              <a:gd name="connsiteX7" fmla="*/ 85925 w 6847900"/>
              <a:gd name="connsiteY7" fmla="*/ 2752787 h 6895323"/>
              <a:gd name="connsiteX8" fmla="*/ 3312643 w 6847900"/>
              <a:gd name="connsiteY8" fmla="*/ 2954831 h 6895323"/>
              <a:gd name="connsiteX9" fmla="*/ 2844879 w 6847900"/>
              <a:gd name="connsiteY9" fmla="*/ 41698 h 6895323"/>
              <a:gd name="connsiteX10" fmla="*/ 2970804 w 6847900"/>
              <a:gd name="connsiteY10" fmla="*/ 18623 h 6895323"/>
              <a:gd name="connsiteX11" fmla="*/ 0 w 6847900"/>
              <a:gd name="connsiteY11" fmla="*/ 18623 h 6895323"/>
              <a:gd name="connsiteX12" fmla="*/ 1 w 6847900"/>
              <a:gd name="connsiteY12" fmla="*/ 18623 h 6895323"/>
              <a:gd name="connsiteX13" fmla="*/ 1 w 6847900"/>
              <a:gd name="connsiteY13" fmla="*/ 6895323 h 6895323"/>
              <a:gd name="connsiteX14" fmla="*/ 0 w 6847900"/>
              <a:gd name="connsiteY14" fmla="*/ 6895323 h 6895323"/>
              <a:gd name="connsiteX15" fmla="*/ 0 w 6847900"/>
              <a:gd name="connsiteY15" fmla="*/ 18623 h 689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47900" h="6895323">
                <a:moveTo>
                  <a:pt x="2970804" y="18623"/>
                </a:moveTo>
                <a:cubicBezTo>
                  <a:pt x="3049909" y="2496"/>
                  <a:pt x="3153206" y="-13633"/>
                  <a:pt x="3401652" y="18623"/>
                </a:cubicBezTo>
                <a:lnTo>
                  <a:pt x="3560351" y="55072"/>
                </a:lnTo>
                <a:cubicBezTo>
                  <a:pt x="4415738" y="319083"/>
                  <a:pt x="6420326" y="1508017"/>
                  <a:pt x="6842399" y="3952662"/>
                </a:cubicBezTo>
                <a:cubicBezTo>
                  <a:pt x="7007883" y="7473355"/>
                  <a:pt x="3386019" y="3671300"/>
                  <a:pt x="3280742" y="5567360"/>
                </a:cubicBezTo>
                <a:cubicBezTo>
                  <a:pt x="3255648" y="6019301"/>
                  <a:pt x="3570167" y="6706594"/>
                  <a:pt x="3366617" y="6847850"/>
                </a:cubicBezTo>
                <a:cubicBezTo>
                  <a:pt x="3163067" y="6989106"/>
                  <a:pt x="2410878" y="6595208"/>
                  <a:pt x="1800359" y="5995799"/>
                </a:cubicBezTo>
                <a:cubicBezTo>
                  <a:pt x="1153175" y="5360392"/>
                  <a:pt x="-377323" y="3896877"/>
                  <a:pt x="85925" y="2752787"/>
                </a:cubicBezTo>
                <a:cubicBezTo>
                  <a:pt x="549173" y="1608697"/>
                  <a:pt x="4668383" y="4441833"/>
                  <a:pt x="3312643" y="2954831"/>
                </a:cubicBezTo>
                <a:cubicBezTo>
                  <a:pt x="1627836" y="1061059"/>
                  <a:pt x="2128420" y="228325"/>
                  <a:pt x="2844879" y="41698"/>
                </a:cubicBezTo>
                <a:lnTo>
                  <a:pt x="2970804" y="18623"/>
                </a:lnTo>
                <a:close/>
                <a:moveTo>
                  <a:pt x="0" y="18623"/>
                </a:moveTo>
                <a:lnTo>
                  <a:pt x="1" y="18623"/>
                </a:lnTo>
                <a:lnTo>
                  <a:pt x="1" y="6895323"/>
                </a:lnTo>
                <a:lnTo>
                  <a:pt x="0" y="6895323"/>
                </a:lnTo>
                <a:lnTo>
                  <a:pt x="0" y="18623"/>
                </a:lnTo>
                <a:close/>
              </a:path>
            </a:pathLst>
          </a:custGeom>
          <a:solidFill>
            <a:srgbClr val="FDAA6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535807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5A7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>
            <a:extLst>
              <a:ext uri="{FF2B5EF4-FFF2-40B4-BE49-F238E27FC236}">
                <a16:creationId xmlns:a16="http://schemas.microsoft.com/office/drawing/2014/main" id="{0A0D7361-B0AD-4891-9E83-BAB6974A9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5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rgbClr val="275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A652BBCA-8326-440E-8306-0FF65A97E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43136" y="0"/>
            <a:ext cx="6848864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848864" h="6858000">
                <a:moveTo>
                  <a:pt x="6848864" y="3429020"/>
                </a:moveTo>
                <a:lnTo>
                  <a:pt x="6848864" y="6858000"/>
                </a:lnTo>
                <a:lnTo>
                  <a:pt x="6848863" y="6858000"/>
                </a:lnTo>
                <a:lnTo>
                  <a:pt x="6848863" y="3429040"/>
                </a:lnTo>
                <a:close/>
                <a:moveTo>
                  <a:pt x="6848863" y="0"/>
                </a:moveTo>
                <a:lnTo>
                  <a:pt x="6848864" y="0"/>
                </a:lnTo>
                <a:lnTo>
                  <a:pt x="6848864" y="3428980"/>
                </a:lnTo>
                <a:lnTo>
                  <a:pt x="6848863" y="3428960"/>
                </a:lnTo>
                <a:close/>
                <a:moveTo>
                  <a:pt x="1996588" y="0"/>
                </a:moveTo>
                <a:cubicBezTo>
                  <a:pt x="2961438" y="0"/>
                  <a:pt x="3766437" y="684394"/>
                  <a:pt x="3952612" y="1594205"/>
                </a:cubicBezTo>
                <a:lnTo>
                  <a:pt x="3960306" y="1644622"/>
                </a:lnTo>
                <a:lnTo>
                  <a:pt x="4075116" y="1589315"/>
                </a:lnTo>
                <a:cubicBezTo>
                  <a:pt x="4313984" y="1488282"/>
                  <a:pt x="4576607" y="1432413"/>
                  <a:pt x="4852278" y="1432413"/>
                </a:cubicBezTo>
                <a:cubicBezTo>
                  <a:pt x="5886045" y="1432413"/>
                  <a:pt x="6736312" y="2218069"/>
                  <a:pt x="6838557" y="3224861"/>
                </a:cubicBezTo>
                <a:lnTo>
                  <a:pt x="6848863" y="3428960"/>
                </a:lnTo>
                <a:lnTo>
                  <a:pt x="6848863" y="3429040"/>
                </a:lnTo>
                <a:lnTo>
                  <a:pt x="6838557" y="3633140"/>
                </a:lnTo>
                <a:cubicBezTo>
                  <a:pt x="6736312" y="4639931"/>
                  <a:pt x="5886045" y="5425587"/>
                  <a:pt x="4852278" y="5425587"/>
                </a:cubicBezTo>
                <a:cubicBezTo>
                  <a:pt x="4550763" y="5425587"/>
                  <a:pt x="4264858" y="5358752"/>
                  <a:pt x="4008570" y="5239088"/>
                </a:cubicBezTo>
                <a:lnTo>
                  <a:pt x="3960218" y="5213955"/>
                </a:lnTo>
                <a:lnTo>
                  <a:pt x="3952612" y="5263795"/>
                </a:lnTo>
                <a:cubicBezTo>
                  <a:pt x="3766437" y="6173607"/>
                  <a:pt x="2961438" y="6858000"/>
                  <a:pt x="1996588" y="6858000"/>
                </a:cubicBezTo>
                <a:cubicBezTo>
                  <a:pt x="893903" y="6858000"/>
                  <a:pt x="1" y="5964098"/>
                  <a:pt x="1" y="4861413"/>
                </a:cubicBezTo>
                <a:cubicBezTo>
                  <a:pt x="1" y="4310071"/>
                  <a:pt x="223477" y="3810924"/>
                  <a:pt x="584788" y="3449613"/>
                </a:cubicBezTo>
                <a:lnTo>
                  <a:pt x="607468" y="3429000"/>
                </a:lnTo>
                <a:lnTo>
                  <a:pt x="584788" y="3408388"/>
                </a:lnTo>
                <a:cubicBezTo>
                  <a:pt x="223477" y="3047076"/>
                  <a:pt x="1" y="2547930"/>
                  <a:pt x="1" y="1996587"/>
                </a:cubicBezTo>
                <a:cubicBezTo>
                  <a:pt x="1" y="893902"/>
                  <a:pt x="893903" y="0"/>
                  <a:pt x="1996588" y="0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1996587"/>
                </a:lnTo>
                <a:lnTo>
                  <a:pt x="1" y="4861413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2994671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80A62-CEB6-4333-A9E7-E1CD9321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16E1-B4AE-436F-B059-A38899683EAB}" type="datetime1">
              <a:rPr lang="fi-FI" smtClean="0"/>
              <a:t>26.4.2024</a:t>
            </a:fld>
            <a:endParaRPr lang="en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4453FC-D708-49AE-8DB6-C23987330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508A-0C97-414B-8605-029C5625442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50962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F28C5DB-41D7-4081-826C-6F13A660B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9"/>
          <a:stretch>
            <a:fillRect/>
          </a:stretch>
        </p:blipFill>
        <p:spPr bwMode="auto">
          <a:xfrm>
            <a:off x="7279218" y="-10584"/>
            <a:ext cx="4912783" cy="686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7C3F8848-4971-43C8-82A1-DF750D4D1B7C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C1BC59D7-F769-4FF4-B796-9A379A82424A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89026EB5-0DC5-47C8-97DB-9BECD57BFEA4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E525DE9-A075-4B35-A1B7-224F2704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17CF-0D32-431B-B88C-84F788DB990A}" type="datetime1">
              <a:rPr lang="fi-FI" smtClean="0"/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21B765-0268-48CD-9BA0-C4548A1D6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A3DC-1066-4FC0-9EAA-291A0165980D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6686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9B291183-C976-4CFD-8F0C-4E7CEFBFA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/>
          <a:stretch>
            <a:fillRect/>
          </a:stretch>
        </p:blipFill>
        <p:spPr bwMode="auto">
          <a:xfrm>
            <a:off x="7190317" y="-6350"/>
            <a:ext cx="500168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883BF55B-3231-4A5D-81ED-BEE5C80555D9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3B1D5190-BD07-4359-811B-F1DF186ED679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A89ECDF1-B2BF-48B3-A61E-E75DA4845AB1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11084169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E2C5015-8BBE-4BE5-B5AF-B91A1A82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F7D-F41A-4A14-89AE-28ED960A28A8}" type="datetime1">
              <a:rPr lang="fi-FI" smtClean="0"/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FF867A-5388-4CB7-A099-053F871410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9707-252B-4C17-B72D-363F9058E54B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6834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89FB51CE-91DC-4EDF-82EB-B0548A2EFE06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F890F292-F009-4686-84FE-7F2FABB1A420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93B1A68D-2418-4335-8539-F34AE7F173E1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7" y="844060"/>
            <a:ext cx="7357337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39" name="Freeform 38"/>
          <p:cNvSpPr>
            <a:spLocks noGrp="1"/>
          </p:cNvSpPr>
          <p:nvPr>
            <p:ph type="pic" sz="quarter" idx="13"/>
          </p:nvPr>
        </p:nvSpPr>
        <p:spPr>
          <a:xfrm>
            <a:off x="6523641" y="844061"/>
            <a:ext cx="5664249" cy="6013940"/>
          </a:xfrm>
          <a:custGeom>
            <a:avLst/>
            <a:gdLst>
              <a:gd name="connsiteX0" fmla="*/ 2385795 w 4248187"/>
              <a:gd name="connsiteY0" fmla="*/ 147 h 4510455"/>
              <a:gd name="connsiteX1" fmla="*/ 2554495 w 4248187"/>
              <a:gd name="connsiteY1" fmla="*/ 13985 h 4510455"/>
              <a:gd name="connsiteX2" fmla="*/ 2673671 w 4248187"/>
              <a:gd name="connsiteY2" fmla="*/ 41357 h 4510455"/>
              <a:gd name="connsiteX3" fmla="*/ 4211723 w 4248187"/>
              <a:gd name="connsiteY3" fmla="*/ 1079440 h 4510455"/>
              <a:gd name="connsiteX4" fmla="*/ 4248187 w 4248187"/>
              <a:gd name="connsiteY4" fmla="*/ 1122376 h 4510455"/>
              <a:gd name="connsiteX5" fmla="*/ 4248187 w 4248187"/>
              <a:gd name="connsiteY5" fmla="*/ 4123199 h 4510455"/>
              <a:gd name="connsiteX6" fmla="*/ 4127609 w 4248187"/>
              <a:gd name="connsiteY6" fmla="*/ 4099539 h 4510455"/>
              <a:gd name="connsiteX7" fmla="*/ 2463697 w 4248187"/>
              <a:gd name="connsiteY7" fmla="*/ 4180850 h 4510455"/>
              <a:gd name="connsiteX8" fmla="*/ 2487319 w 4248187"/>
              <a:gd name="connsiteY8" fmla="*/ 4459362 h 4510455"/>
              <a:gd name="connsiteX9" fmla="*/ 2497337 w 4248187"/>
              <a:gd name="connsiteY9" fmla="*/ 4510455 h 4510455"/>
              <a:gd name="connsiteX10" fmla="*/ 1360581 w 4248187"/>
              <a:gd name="connsiteY10" fmla="*/ 4510455 h 4510455"/>
              <a:gd name="connsiteX11" fmla="*/ 1351992 w 4248187"/>
              <a:gd name="connsiteY11" fmla="*/ 4502590 h 4510455"/>
              <a:gd name="connsiteX12" fmla="*/ 64525 w 4248187"/>
              <a:gd name="connsiteY12" fmla="*/ 2067226 h 4510455"/>
              <a:gd name="connsiteX13" fmla="*/ 2487653 w 4248187"/>
              <a:gd name="connsiteY13" fmla="*/ 2218952 h 4510455"/>
              <a:gd name="connsiteX14" fmla="*/ 2136382 w 4248187"/>
              <a:gd name="connsiteY14" fmla="*/ 31313 h 4510455"/>
              <a:gd name="connsiteX15" fmla="*/ 2230946 w 4248187"/>
              <a:gd name="connsiteY15" fmla="*/ 13985 h 4510455"/>
              <a:gd name="connsiteX16" fmla="*/ 2385795 w 4248187"/>
              <a:gd name="connsiteY16" fmla="*/ 147 h 45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8187" h="4510455">
                <a:moveTo>
                  <a:pt x="2385795" y="147"/>
                </a:moveTo>
                <a:cubicBezTo>
                  <a:pt x="2429893" y="927"/>
                  <a:pt x="2484530" y="4901"/>
                  <a:pt x="2554495" y="13985"/>
                </a:cubicBezTo>
                <a:lnTo>
                  <a:pt x="2673671" y="41357"/>
                </a:lnTo>
                <a:cubicBezTo>
                  <a:pt x="3034998" y="152879"/>
                  <a:pt x="3669384" y="484170"/>
                  <a:pt x="4211723" y="1079440"/>
                </a:cubicBezTo>
                <a:lnTo>
                  <a:pt x="4248187" y="1122376"/>
                </a:lnTo>
                <a:lnTo>
                  <a:pt x="4248187" y="4123199"/>
                </a:lnTo>
                <a:lnTo>
                  <a:pt x="4127609" y="4099539"/>
                </a:lnTo>
                <a:cubicBezTo>
                  <a:pt x="3388205" y="3932923"/>
                  <a:pt x="2508167" y="3379929"/>
                  <a:pt x="2463697" y="4180850"/>
                </a:cubicBezTo>
                <a:cubicBezTo>
                  <a:pt x="2458986" y="4265697"/>
                  <a:pt x="2470214" y="4361590"/>
                  <a:pt x="2487319" y="4459362"/>
                </a:cubicBezTo>
                <a:lnTo>
                  <a:pt x="2497337" y="4510455"/>
                </a:lnTo>
                <a:lnTo>
                  <a:pt x="1360581" y="4510455"/>
                </a:lnTo>
                <a:lnTo>
                  <a:pt x="1351992" y="4502590"/>
                </a:lnTo>
                <a:cubicBezTo>
                  <a:pt x="865984" y="4025426"/>
                  <a:pt x="-283354" y="2926389"/>
                  <a:pt x="64525" y="2067226"/>
                </a:cubicBezTo>
                <a:cubicBezTo>
                  <a:pt x="412405" y="1208063"/>
                  <a:pt x="3505756" y="3335628"/>
                  <a:pt x="2487653" y="2218952"/>
                </a:cubicBezTo>
                <a:cubicBezTo>
                  <a:pt x="1222435" y="796810"/>
                  <a:pt x="1598352" y="171462"/>
                  <a:pt x="2136382" y="31313"/>
                </a:cubicBezTo>
                <a:lnTo>
                  <a:pt x="2230946" y="13985"/>
                </a:lnTo>
                <a:cubicBezTo>
                  <a:pt x="2268074" y="6416"/>
                  <a:pt x="2312298" y="-1154"/>
                  <a:pt x="2385795" y="147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7835B51-0BB5-4805-8977-81236E1E31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2995-C51B-4399-8992-AD6BC9F6EF10}" type="datetime1">
              <a:rPr lang="fi-FI" smtClean="0"/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2B682C-D827-487A-BEA2-5E2F606E69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869-490F-4E84-B711-E70D252E527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98156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A5F24ADA-8FE5-4D24-B40E-8B0923B5F62A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796A7663-D8FE-4C0F-AB71-B6C28EEF4B43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223E756-AAA9-48BF-9C1B-0F9E6A971069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774" y="838453"/>
            <a:ext cx="5542084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774" y="2284370"/>
            <a:ext cx="5542084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7" name="Freeform 56"/>
          <p:cNvSpPr>
            <a:spLocks noGrp="1"/>
          </p:cNvSpPr>
          <p:nvPr>
            <p:ph type="pic" sz="quarter" idx="14"/>
          </p:nvPr>
        </p:nvSpPr>
        <p:spPr>
          <a:xfrm>
            <a:off x="0" y="849632"/>
            <a:ext cx="5704867" cy="6008368"/>
          </a:xfrm>
          <a:custGeom>
            <a:avLst/>
            <a:gdLst>
              <a:gd name="connsiteX0" fmla="*/ 446397 w 4278650"/>
              <a:gd name="connsiteY0" fmla="*/ 0 h 4506276"/>
              <a:gd name="connsiteX1" fmla="*/ 4274831 w 4278650"/>
              <a:gd name="connsiteY1" fmla="*/ 0 h 4506276"/>
              <a:gd name="connsiteX2" fmla="*/ 3592111 w 4278650"/>
              <a:gd name="connsiteY2" fmla="*/ 1498458 h 4506276"/>
              <a:gd name="connsiteX3" fmla="*/ 4273635 w 4278650"/>
              <a:gd name="connsiteY3" fmla="*/ 1496502 h 4506276"/>
              <a:gd name="connsiteX4" fmla="*/ 3589326 w 4278650"/>
              <a:gd name="connsiteY4" fmla="*/ 3003759 h 4506276"/>
              <a:gd name="connsiteX5" fmla="*/ 4278650 w 4278650"/>
              <a:gd name="connsiteY5" fmla="*/ 2999435 h 4506276"/>
              <a:gd name="connsiteX6" fmla="*/ 4278650 w 4278650"/>
              <a:gd name="connsiteY6" fmla="*/ 2999741 h 4506276"/>
              <a:gd name="connsiteX7" fmla="*/ 3596485 w 4278650"/>
              <a:gd name="connsiteY7" fmla="*/ 4506276 h 4506276"/>
              <a:gd name="connsiteX8" fmla="*/ 1770369 w 4278650"/>
              <a:gd name="connsiteY8" fmla="*/ 4506276 h 4506276"/>
              <a:gd name="connsiteX9" fmla="*/ 0 w 4278650"/>
              <a:gd name="connsiteY9" fmla="*/ 4505874 h 4506276"/>
              <a:gd name="connsiteX10" fmla="*/ 0 w 4278650"/>
              <a:gd name="connsiteY10" fmla="*/ 3980155 h 4506276"/>
              <a:gd name="connsiteX11" fmla="*/ 447729 w 4278650"/>
              <a:gd name="connsiteY11" fmla="*/ 3002345 h 4506276"/>
              <a:gd name="connsiteX12" fmla="*/ 0 w 4278650"/>
              <a:gd name="connsiteY12" fmla="*/ 3002560 h 4506276"/>
              <a:gd name="connsiteX13" fmla="*/ 0 w 4278650"/>
              <a:gd name="connsiteY13" fmla="*/ 2471541 h 4506276"/>
              <a:gd name="connsiteX14" fmla="*/ 444403 w 4278650"/>
              <a:gd name="connsiteY14" fmla="*/ 1499121 h 4506276"/>
              <a:gd name="connsiteX15" fmla="*/ 0 w 4278650"/>
              <a:gd name="connsiteY15" fmla="*/ 1498892 h 4506276"/>
              <a:gd name="connsiteX16" fmla="*/ 0 w 4278650"/>
              <a:gd name="connsiteY16" fmla="*/ 975257 h 4506276"/>
              <a:gd name="connsiteX17" fmla="*/ 41448 w 4278650"/>
              <a:gd name="connsiteY17" fmla="*/ 883454 h 4506276"/>
              <a:gd name="connsiteX18" fmla="*/ 404848 w 4278650"/>
              <a:gd name="connsiteY18" fmla="*/ 88205 h 450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78650" h="4506276">
                <a:moveTo>
                  <a:pt x="446397" y="0"/>
                </a:moveTo>
                <a:lnTo>
                  <a:pt x="4274831" y="0"/>
                </a:lnTo>
                <a:lnTo>
                  <a:pt x="3592111" y="1498458"/>
                </a:lnTo>
                <a:lnTo>
                  <a:pt x="4273635" y="1496502"/>
                </a:lnTo>
                <a:lnTo>
                  <a:pt x="3589326" y="3003759"/>
                </a:lnTo>
                <a:lnTo>
                  <a:pt x="4278650" y="2999435"/>
                </a:lnTo>
                <a:lnTo>
                  <a:pt x="4278650" y="2999741"/>
                </a:lnTo>
                <a:lnTo>
                  <a:pt x="3596485" y="4506276"/>
                </a:lnTo>
                <a:lnTo>
                  <a:pt x="1770369" y="4506276"/>
                </a:lnTo>
                <a:lnTo>
                  <a:pt x="0" y="4505874"/>
                </a:lnTo>
                <a:lnTo>
                  <a:pt x="0" y="3980155"/>
                </a:lnTo>
                <a:lnTo>
                  <a:pt x="447729" y="3002345"/>
                </a:lnTo>
                <a:lnTo>
                  <a:pt x="0" y="3002560"/>
                </a:lnTo>
                <a:lnTo>
                  <a:pt x="0" y="2471541"/>
                </a:lnTo>
                <a:lnTo>
                  <a:pt x="444403" y="1499121"/>
                </a:lnTo>
                <a:lnTo>
                  <a:pt x="0" y="1498892"/>
                </a:lnTo>
                <a:lnTo>
                  <a:pt x="0" y="975257"/>
                </a:lnTo>
                <a:lnTo>
                  <a:pt x="41448" y="883454"/>
                </a:lnTo>
                <a:cubicBezTo>
                  <a:pt x="159989" y="620975"/>
                  <a:pt x="294852" y="323210"/>
                  <a:pt x="404848" y="88205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95EE73C-A7D6-4EA4-ACB0-64D8A85ED90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E06CD-D2DA-4D70-B065-B376220EEAB5}" type="datetime1">
              <a:rPr lang="fi-FI" smtClean="0"/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4152EB-02E6-4B2F-84BE-4587542A73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B4D2-4931-4177-91DA-7E6BE326F286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8744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8D019156-3AB9-4196-9E3F-CC0BE32D596F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2DC28BC-E5EF-47F4-94F2-8CF0972F0A0E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9BA60129-1A5A-4786-A162-0116914C1B13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6160821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28" name="Freeform 27"/>
          <p:cNvSpPr>
            <a:spLocks noGrp="1"/>
          </p:cNvSpPr>
          <p:nvPr>
            <p:ph type="pic" sz="quarter" idx="13"/>
          </p:nvPr>
        </p:nvSpPr>
        <p:spPr>
          <a:xfrm>
            <a:off x="6949018" y="844552"/>
            <a:ext cx="5238749" cy="6013449"/>
          </a:xfrm>
          <a:custGeom>
            <a:avLst/>
            <a:gdLst>
              <a:gd name="connsiteX0" fmla="*/ 1488492 w 3929062"/>
              <a:gd name="connsiteY0" fmla="*/ 0 h 4510087"/>
              <a:gd name="connsiteX1" fmla="*/ 1504107 w 3929062"/>
              <a:gd name="connsiteY1" fmla="*/ 0 h 4510087"/>
              <a:gd name="connsiteX2" fmla="*/ 1629973 w 3929062"/>
              <a:gd name="connsiteY2" fmla="*/ 5563 h 4510087"/>
              <a:gd name="connsiteX3" fmla="*/ 2962798 w 3929062"/>
              <a:gd name="connsiteY3" fmla="*/ 1195286 h 4510087"/>
              <a:gd name="connsiteX4" fmla="*/ 2968569 w 3929062"/>
              <a:gd name="connsiteY4" fmla="*/ 1233099 h 4510087"/>
              <a:gd name="connsiteX5" fmla="*/ 3054676 w 3929062"/>
              <a:gd name="connsiteY5" fmla="*/ 1191618 h 4510087"/>
              <a:gd name="connsiteX6" fmla="*/ 3637547 w 3929062"/>
              <a:gd name="connsiteY6" fmla="*/ 1073942 h 4510087"/>
              <a:gd name="connsiteX7" fmla="*/ 3921016 w 3929062"/>
              <a:gd name="connsiteY7" fmla="*/ 1100736 h 4510087"/>
              <a:gd name="connsiteX8" fmla="*/ 3929062 w 3929062"/>
              <a:gd name="connsiteY8" fmla="*/ 1102672 h 4510087"/>
              <a:gd name="connsiteX9" fmla="*/ 3929062 w 3929062"/>
              <a:gd name="connsiteY9" fmla="*/ 4040093 h 4510087"/>
              <a:gd name="connsiteX10" fmla="*/ 3921016 w 3929062"/>
              <a:gd name="connsiteY10" fmla="*/ 4042028 h 4510087"/>
              <a:gd name="connsiteX11" fmla="*/ 3637547 w 3929062"/>
              <a:gd name="connsiteY11" fmla="*/ 4068822 h 4510087"/>
              <a:gd name="connsiteX12" fmla="*/ 3004767 w 3929062"/>
              <a:gd name="connsiteY12" fmla="*/ 3928948 h 4510087"/>
              <a:gd name="connsiteX13" fmla="*/ 2968503 w 3929062"/>
              <a:gd name="connsiteY13" fmla="*/ 3910098 h 4510087"/>
              <a:gd name="connsiteX14" fmla="*/ 2962798 w 3929062"/>
              <a:gd name="connsiteY14" fmla="*/ 3947478 h 4510087"/>
              <a:gd name="connsiteX15" fmla="*/ 2776431 w 3929062"/>
              <a:gd name="connsiteY15" fmla="*/ 4422169 h 4510087"/>
              <a:gd name="connsiteX16" fmla="*/ 2717808 w 3929062"/>
              <a:gd name="connsiteY16" fmla="*/ 4510087 h 4510087"/>
              <a:gd name="connsiteX17" fmla="*/ 274391 w 3929062"/>
              <a:gd name="connsiteY17" fmla="*/ 4510087 h 4510087"/>
              <a:gd name="connsiteX18" fmla="*/ 254079 w 3929062"/>
              <a:gd name="connsiteY18" fmla="*/ 4482925 h 4510087"/>
              <a:gd name="connsiteX19" fmla="*/ 2707 w 3929062"/>
              <a:gd name="connsiteY19" fmla="*/ 3760906 h 4510087"/>
              <a:gd name="connsiteX20" fmla="*/ 0 w 3929062"/>
              <a:gd name="connsiteY20" fmla="*/ 3689495 h 4510087"/>
              <a:gd name="connsiteX21" fmla="*/ 0 w 3929062"/>
              <a:gd name="connsiteY21" fmla="*/ 3612817 h 4510087"/>
              <a:gd name="connsiteX22" fmla="*/ 6071 w 3929062"/>
              <a:gd name="connsiteY22" fmla="*/ 3492587 h 4510087"/>
              <a:gd name="connsiteX23" fmla="*/ 436930 w 3929062"/>
              <a:gd name="connsiteY23" fmla="*/ 2586842 h 4510087"/>
              <a:gd name="connsiteX24" fmla="*/ 453940 w 3929062"/>
              <a:gd name="connsiteY24" fmla="*/ 2571382 h 4510087"/>
              <a:gd name="connsiteX25" fmla="*/ 436930 w 3929062"/>
              <a:gd name="connsiteY25" fmla="*/ 2555923 h 4510087"/>
              <a:gd name="connsiteX26" fmla="*/ 6071 w 3929062"/>
              <a:gd name="connsiteY26" fmla="*/ 1650178 h 4510087"/>
              <a:gd name="connsiteX27" fmla="*/ 0 w 3929062"/>
              <a:gd name="connsiteY27" fmla="*/ 1529948 h 4510087"/>
              <a:gd name="connsiteX28" fmla="*/ 0 w 3929062"/>
              <a:gd name="connsiteY28" fmla="*/ 1464198 h 4510087"/>
              <a:gd name="connsiteX29" fmla="*/ 6071 w 3929062"/>
              <a:gd name="connsiteY29" fmla="*/ 1343968 h 4510087"/>
              <a:gd name="connsiteX30" fmla="*/ 1342676 w 3929062"/>
              <a:gd name="connsiteY30" fmla="*/ 7363 h 451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929062" h="4510087">
                <a:moveTo>
                  <a:pt x="1488492" y="0"/>
                </a:moveTo>
                <a:lnTo>
                  <a:pt x="1504107" y="0"/>
                </a:lnTo>
                <a:lnTo>
                  <a:pt x="1629973" y="5563"/>
                </a:lnTo>
                <a:cubicBezTo>
                  <a:pt x="2293074" y="64454"/>
                  <a:pt x="2831894" y="555576"/>
                  <a:pt x="2962798" y="1195286"/>
                </a:cubicBezTo>
                <a:lnTo>
                  <a:pt x="2968569" y="1233099"/>
                </a:lnTo>
                <a:lnTo>
                  <a:pt x="3054676" y="1191618"/>
                </a:lnTo>
                <a:cubicBezTo>
                  <a:pt x="3233827" y="1115844"/>
                  <a:pt x="3430794" y="1073942"/>
                  <a:pt x="3637547" y="1073942"/>
                </a:cubicBezTo>
                <a:cubicBezTo>
                  <a:pt x="3734463" y="1073942"/>
                  <a:pt x="3829228" y="1083149"/>
                  <a:pt x="3921016" y="1100736"/>
                </a:cubicBezTo>
                <a:lnTo>
                  <a:pt x="3929062" y="1102672"/>
                </a:lnTo>
                <a:lnTo>
                  <a:pt x="3929062" y="4040093"/>
                </a:lnTo>
                <a:lnTo>
                  <a:pt x="3921016" y="4042028"/>
                </a:lnTo>
                <a:cubicBezTo>
                  <a:pt x="3829228" y="4059615"/>
                  <a:pt x="3734463" y="4068822"/>
                  <a:pt x="3637547" y="4068822"/>
                </a:cubicBezTo>
                <a:cubicBezTo>
                  <a:pt x="3411411" y="4068822"/>
                  <a:pt x="3196983" y="4018696"/>
                  <a:pt x="3004767" y="3928948"/>
                </a:cubicBezTo>
                <a:lnTo>
                  <a:pt x="2968503" y="3910098"/>
                </a:lnTo>
                <a:lnTo>
                  <a:pt x="2962798" y="3947478"/>
                </a:lnTo>
                <a:cubicBezTo>
                  <a:pt x="2927890" y="4118068"/>
                  <a:pt x="2863975" y="4278091"/>
                  <a:pt x="2776431" y="4422169"/>
                </a:cubicBezTo>
                <a:lnTo>
                  <a:pt x="2717808" y="4510087"/>
                </a:lnTo>
                <a:lnTo>
                  <a:pt x="274391" y="4510087"/>
                </a:lnTo>
                <a:lnTo>
                  <a:pt x="254079" y="4482925"/>
                </a:lnTo>
                <a:cubicBezTo>
                  <a:pt x="112802" y="4273806"/>
                  <a:pt x="22960" y="4027082"/>
                  <a:pt x="2707" y="3760906"/>
                </a:cubicBezTo>
                <a:lnTo>
                  <a:pt x="0" y="3689495"/>
                </a:lnTo>
                <a:lnTo>
                  <a:pt x="0" y="3612817"/>
                </a:lnTo>
                <a:lnTo>
                  <a:pt x="6071" y="3492587"/>
                </a:lnTo>
                <a:cubicBezTo>
                  <a:pt x="41857" y="3140210"/>
                  <a:pt x="199820" y="2823952"/>
                  <a:pt x="436930" y="2586842"/>
                </a:cubicBezTo>
                <a:lnTo>
                  <a:pt x="453940" y="2571382"/>
                </a:lnTo>
                <a:lnTo>
                  <a:pt x="436930" y="2555923"/>
                </a:lnTo>
                <a:cubicBezTo>
                  <a:pt x="199820" y="2318812"/>
                  <a:pt x="41857" y="2002555"/>
                  <a:pt x="6071" y="1650178"/>
                </a:cubicBezTo>
                <a:lnTo>
                  <a:pt x="0" y="1529948"/>
                </a:lnTo>
                <a:lnTo>
                  <a:pt x="0" y="1464198"/>
                </a:lnTo>
                <a:lnTo>
                  <a:pt x="6071" y="1343968"/>
                </a:lnTo>
                <a:cubicBezTo>
                  <a:pt x="77643" y="639214"/>
                  <a:pt x="637922" y="78935"/>
                  <a:pt x="1342676" y="7363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7ACA944-15B5-43D9-A51C-86F0D1AD5A4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77ED-3E02-417E-837F-B04E08E073F7}" type="datetime1">
              <a:rPr lang="fi-FI" smtClean="0"/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C4731C-3C86-47FD-86D4-B810FF2039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295F-6F8B-42CC-8201-9F0FE8812D0B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9481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77768491-CE63-443B-973D-7133997F1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/>
          <a:stretch>
            <a:fillRect/>
          </a:stretch>
        </p:blipFill>
        <p:spPr bwMode="auto">
          <a:xfrm>
            <a:off x="-4234" y="0"/>
            <a:ext cx="9137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4F08A7E5-04AD-4B0F-8781-434DBFFB1DF9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8D8604-AF8E-4D50-B25B-602A0FCB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C0BD-221C-4ECF-90B1-B7CEB6EF6B7F}" type="datetime1">
              <a:rPr lang="fi-FI" smtClean="0"/>
              <a:t>26.4.2024</a:t>
            </a:fld>
            <a:endParaRPr lang="en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AA23C4-EE4E-48C0-99F3-977BCAFEA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0B8C-A042-4FBC-BECB-0B823729F4E5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8317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2">
    <p:bg>
      <p:bgPr>
        <a:solidFill>
          <a:srgbClr val="5A7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B353599C-B435-4A7D-8E5A-290F75391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icture Placeholder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3710645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16323511-23DF-4F4C-BCCB-F810BF228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4947"/>
          <a:stretch>
            <a:fillRect/>
          </a:stretch>
        </p:blipFill>
        <p:spPr bwMode="auto">
          <a:xfrm>
            <a:off x="1" y="0"/>
            <a:ext cx="79798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90B46242-4BB8-4BE5-939D-19C3BDD225C7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>
            <a:extLst>
              <a:ext uri="{FF2B5EF4-FFF2-40B4-BE49-F238E27FC236}">
                <a16:creationId xmlns:a16="http://schemas.microsoft.com/office/drawing/2014/main" id="{18DD5DDA-5069-4973-9A12-0514A5AFE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27007C-58BD-42C9-AE95-C3B35DB8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7952-64B6-4537-BE71-94FF337F9AA8}" type="datetime1">
              <a:rPr lang="fi-FI" smtClean="0"/>
              <a:t>26.4.2024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A095E3-D37D-4FF2-B504-5A836C93A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50BE-7A76-4121-AFA0-C490F1FCF0E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27860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5" y="844061"/>
            <a:ext cx="11110543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333" y="2299723"/>
            <a:ext cx="5416895" cy="40090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774" y="2289977"/>
            <a:ext cx="5416895" cy="40188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CD9E51-FEB1-4E41-B4FD-A0BB0F3E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9365-C279-4CCF-9DCE-47F3F304E35D}" type="datetime1">
              <a:rPr lang="fi-FI" smtClean="0"/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09803-E64B-4DF5-8770-8C50C231E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4E6F-9B8A-4C18-B53C-1E726F555BB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5552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55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123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23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980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980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C863AE-7B80-4150-BAA7-990392EA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C281-6AD7-4B19-8768-3C1C6C55A107}" type="datetime1">
              <a:rPr lang="fi-FI" smtClean="0"/>
              <a:t>26.4.2024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5D9AD9-23D6-4D36-894F-E78631B73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59D4F-6196-4378-A05A-CB9A3A1387BE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72887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0352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55E06F-D62A-4864-A2B4-F9CC18F6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3BE3-E63C-4E5A-9D77-C86523A19A82}" type="datetime1">
              <a:rPr lang="fi-FI" smtClean="0"/>
              <a:t>26.4.2024</a:t>
            </a:fld>
            <a:endParaRPr lang="en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77A7FD-1665-47E2-83B6-BD1D76CBA5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014B-2E3D-4B6E-9425-41719D8F44E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01693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FF8954-DBBA-437E-B742-4DF9DBE4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6448-7DD6-412D-805D-7866634F6DFC}" type="datetime1">
              <a:rPr lang="fi-FI" smtClean="0"/>
              <a:t>26.4.2024</a:t>
            </a:fld>
            <a:endParaRPr lang="en-FI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6B76C4E-BE56-41D0-8897-4959B4EFA3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F823-BFC8-48F7-81B7-4FCB91D704B6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504521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5" y="844057"/>
            <a:ext cx="4218111" cy="121334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44057"/>
            <a:ext cx="6454897" cy="54688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5" y="2057399"/>
            <a:ext cx="4218111" cy="42554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DA12B6-9942-4E43-A6AB-2BD62F78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E1EF-4229-4DB7-A534-B4831DEBF4A6}" type="datetime1">
              <a:rPr lang="fi-FI" smtClean="0"/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4E6C-EB12-4042-822B-CFD34B63EA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72AB-FB46-4BCA-B69B-D41D657CAFC5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30847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975" y="842134"/>
            <a:ext cx="4218111" cy="121334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916" y="842134"/>
            <a:ext cx="6454897" cy="54688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975" y="2055476"/>
            <a:ext cx="4218111" cy="425547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D5A59F-04B0-410E-8156-15678157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2851-8CE6-4BA1-B7DF-F711D4E524BB}" type="datetime1">
              <a:rPr lang="fi-FI" smtClean="0"/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C0D4-0E1E-4553-BAF5-ED393247A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D1AC-CDD4-47CA-AF42-19E932A2761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61256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kautettu asette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>
            <a:extLst>
              <a:ext uri="{FF2B5EF4-FFF2-40B4-BE49-F238E27FC236}">
                <a16:creationId xmlns:a16="http://schemas.microsoft.com/office/drawing/2014/main" id="{30585247-D089-4A04-9691-57E2CD733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377C1DE7-B1C0-487C-A4C4-0D045494D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1" y="723901"/>
            <a:ext cx="1701800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3" y="2986929"/>
            <a:ext cx="5405236" cy="1103524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53915" y="4212772"/>
            <a:ext cx="5405236" cy="1267469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457189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3914" y="5602562"/>
            <a:ext cx="5405236" cy="831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7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91577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3">
    <p:bg>
      <p:bgPr>
        <a:solidFill>
          <a:srgbClr val="275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D00E06DD-EC62-49E5-B635-19434DB04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icture Placeholder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5343138" y="0"/>
            <a:ext cx="6838556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4 w 6848864"/>
              <a:gd name="connsiteY4" fmla="*/ 3429020 h 6858000"/>
              <a:gd name="connsiteX5" fmla="*/ 6848863 w 6848864"/>
              <a:gd name="connsiteY5" fmla="*/ 0 h 6858000"/>
              <a:gd name="connsiteX6" fmla="*/ 6848864 w 6848864"/>
              <a:gd name="connsiteY6" fmla="*/ 0 h 6858000"/>
              <a:gd name="connsiteX7" fmla="*/ 6848864 w 6848864"/>
              <a:gd name="connsiteY7" fmla="*/ 3428980 h 6858000"/>
              <a:gd name="connsiteX8" fmla="*/ 6848863 w 6848864"/>
              <a:gd name="connsiteY8" fmla="*/ 3428960 h 6858000"/>
              <a:gd name="connsiteX9" fmla="*/ 6848863 w 6848864"/>
              <a:gd name="connsiteY9" fmla="*/ 0 h 6858000"/>
              <a:gd name="connsiteX10" fmla="*/ 1996588 w 6848864"/>
              <a:gd name="connsiteY10" fmla="*/ 0 h 6858000"/>
              <a:gd name="connsiteX11" fmla="*/ 3952612 w 6848864"/>
              <a:gd name="connsiteY11" fmla="*/ 1594205 h 6858000"/>
              <a:gd name="connsiteX12" fmla="*/ 3960306 w 6848864"/>
              <a:gd name="connsiteY12" fmla="*/ 1644622 h 6858000"/>
              <a:gd name="connsiteX13" fmla="*/ 4075116 w 6848864"/>
              <a:gd name="connsiteY13" fmla="*/ 1589315 h 6858000"/>
              <a:gd name="connsiteX14" fmla="*/ 4852278 w 6848864"/>
              <a:gd name="connsiteY14" fmla="*/ 1432413 h 6858000"/>
              <a:gd name="connsiteX15" fmla="*/ 6838557 w 6848864"/>
              <a:gd name="connsiteY15" fmla="*/ 3224861 h 6858000"/>
              <a:gd name="connsiteX16" fmla="*/ 6848863 w 6848864"/>
              <a:gd name="connsiteY16" fmla="*/ 3428960 h 6858000"/>
              <a:gd name="connsiteX17" fmla="*/ 6848863 w 6848864"/>
              <a:gd name="connsiteY17" fmla="*/ 3429040 h 6858000"/>
              <a:gd name="connsiteX18" fmla="*/ 6838557 w 6848864"/>
              <a:gd name="connsiteY18" fmla="*/ 3633140 h 6858000"/>
              <a:gd name="connsiteX19" fmla="*/ 4852278 w 6848864"/>
              <a:gd name="connsiteY19" fmla="*/ 5425587 h 6858000"/>
              <a:gd name="connsiteX20" fmla="*/ 4008570 w 6848864"/>
              <a:gd name="connsiteY20" fmla="*/ 5239088 h 6858000"/>
              <a:gd name="connsiteX21" fmla="*/ 3960218 w 6848864"/>
              <a:gd name="connsiteY21" fmla="*/ 5213955 h 6858000"/>
              <a:gd name="connsiteX22" fmla="*/ 3952612 w 6848864"/>
              <a:gd name="connsiteY22" fmla="*/ 5263795 h 6858000"/>
              <a:gd name="connsiteX23" fmla="*/ 1996588 w 6848864"/>
              <a:gd name="connsiteY23" fmla="*/ 6858000 h 6858000"/>
              <a:gd name="connsiteX24" fmla="*/ 1 w 6848864"/>
              <a:gd name="connsiteY24" fmla="*/ 4861413 h 6858000"/>
              <a:gd name="connsiteX25" fmla="*/ 584788 w 6848864"/>
              <a:gd name="connsiteY25" fmla="*/ 3449613 h 6858000"/>
              <a:gd name="connsiteX26" fmla="*/ 607468 w 6848864"/>
              <a:gd name="connsiteY26" fmla="*/ 3429000 h 6858000"/>
              <a:gd name="connsiteX27" fmla="*/ 584788 w 6848864"/>
              <a:gd name="connsiteY27" fmla="*/ 3408388 h 6858000"/>
              <a:gd name="connsiteX28" fmla="*/ 1 w 6848864"/>
              <a:gd name="connsiteY28" fmla="*/ 1996587 h 6858000"/>
              <a:gd name="connsiteX29" fmla="*/ 1996588 w 6848864"/>
              <a:gd name="connsiteY29" fmla="*/ 0 h 6858000"/>
              <a:gd name="connsiteX30" fmla="*/ 0 w 6848864"/>
              <a:gd name="connsiteY30" fmla="*/ 6858000 h 6858000"/>
              <a:gd name="connsiteX31" fmla="*/ 1 w 6848864"/>
              <a:gd name="connsiteY31" fmla="*/ 0 h 6858000"/>
              <a:gd name="connsiteX32" fmla="*/ 1 w 6848864"/>
              <a:gd name="connsiteY32" fmla="*/ 1996587 h 6858000"/>
              <a:gd name="connsiteX33" fmla="*/ 1 w 6848864"/>
              <a:gd name="connsiteY33" fmla="*/ 4861413 h 6858000"/>
              <a:gd name="connsiteX34" fmla="*/ 1 w 6848864"/>
              <a:gd name="connsiteY34" fmla="*/ 6858000 h 6858000"/>
              <a:gd name="connsiteX35" fmla="*/ 0 w 6848864"/>
              <a:gd name="connsiteY35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6858000 h 6858000"/>
              <a:gd name="connsiteX31" fmla="*/ 0 w 6848863"/>
              <a:gd name="connsiteY31" fmla="*/ 0 h 6858000"/>
              <a:gd name="connsiteX32" fmla="*/ 0 w 6848863"/>
              <a:gd name="connsiteY32" fmla="*/ 1996587 h 6858000"/>
              <a:gd name="connsiteX33" fmla="*/ 0 w 6848863"/>
              <a:gd name="connsiteY33" fmla="*/ 4861413 h 6858000"/>
              <a:gd name="connsiteX34" fmla="*/ 0 w 6848863"/>
              <a:gd name="connsiteY34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6858000 h 6858000"/>
              <a:gd name="connsiteX31" fmla="*/ 0 w 6848863"/>
              <a:gd name="connsiteY31" fmla="*/ 1996587 h 6858000"/>
              <a:gd name="connsiteX32" fmla="*/ 0 w 6848863"/>
              <a:gd name="connsiteY32" fmla="*/ 4861413 h 6858000"/>
              <a:gd name="connsiteX33" fmla="*/ 0 w 6848863"/>
              <a:gd name="connsiteY33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4861413 h 6858000"/>
              <a:gd name="connsiteX31" fmla="*/ 0 w 6848863"/>
              <a:gd name="connsiteY31" fmla="*/ 1996587 h 6858000"/>
              <a:gd name="connsiteX32" fmla="*/ 0 w 6848863"/>
              <a:gd name="connsiteY32" fmla="*/ 4861413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38556 w 6848863"/>
              <a:gd name="connsiteY17" fmla="*/ 3633140 h 6858000"/>
              <a:gd name="connsiteX18" fmla="*/ 4852277 w 6848863"/>
              <a:gd name="connsiteY18" fmla="*/ 5425587 h 6858000"/>
              <a:gd name="connsiteX19" fmla="*/ 4008569 w 6848863"/>
              <a:gd name="connsiteY19" fmla="*/ 5239088 h 6858000"/>
              <a:gd name="connsiteX20" fmla="*/ 3960217 w 6848863"/>
              <a:gd name="connsiteY20" fmla="*/ 5213955 h 6858000"/>
              <a:gd name="connsiteX21" fmla="*/ 3952611 w 6848863"/>
              <a:gd name="connsiteY21" fmla="*/ 5263795 h 6858000"/>
              <a:gd name="connsiteX22" fmla="*/ 1996587 w 6848863"/>
              <a:gd name="connsiteY22" fmla="*/ 6858000 h 6858000"/>
              <a:gd name="connsiteX23" fmla="*/ 0 w 6848863"/>
              <a:gd name="connsiteY23" fmla="*/ 4861413 h 6858000"/>
              <a:gd name="connsiteX24" fmla="*/ 584787 w 6848863"/>
              <a:gd name="connsiteY24" fmla="*/ 3449613 h 6858000"/>
              <a:gd name="connsiteX25" fmla="*/ 607467 w 6848863"/>
              <a:gd name="connsiteY25" fmla="*/ 3429000 h 6858000"/>
              <a:gd name="connsiteX26" fmla="*/ 584787 w 6848863"/>
              <a:gd name="connsiteY26" fmla="*/ 3408388 h 6858000"/>
              <a:gd name="connsiteX27" fmla="*/ 0 w 6848863"/>
              <a:gd name="connsiteY27" fmla="*/ 1996587 h 6858000"/>
              <a:gd name="connsiteX28" fmla="*/ 1996587 w 6848863"/>
              <a:gd name="connsiteY28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38556 w 6848863"/>
              <a:gd name="connsiteY16" fmla="*/ 3633140 h 6858000"/>
              <a:gd name="connsiteX17" fmla="*/ 4852277 w 6848863"/>
              <a:gd name="connsiteY17" fmla="*/ 5425587 h 6858000"/>
              <a:gd name="connsiteX18" fmla="*/ 4008569 w 6848863"/>
              <a:gd name="connsiteY18" fmla="*/ 5239088 h 6858000"/>
              <a:gd name="connsiteX19" fmla="*/ 3960217 w 6848863"/>
              <a:gd name="connsiteY19" fmla="*/ 5213955 h 6858000"/>
              <a:gd name="connsiteX20" fmla="*/ 3952611 w 6848863"/>
              <a:gd name="connsiteY20" fmla="*/ 5263795 h 6858000"/>
              <a:gd name="connsiteX21" fmla="*/ 1996587 w 6848863"/>
              <a:gd name="connsiteY21" fmla="*/ 6858000 h 6858000"/>
              <a:gd name="connsiteX22" fmla="*/ 0 w 6848863"/>
              <a:gd name="connsiteY22" fmla="*/ 4861413 h 6858000"/>
              <a:gd name="connsiteX23" fmla="*/ 584787 w 6848863"/>
              <a:gd name="connsiteY23" fmla="*/ 3449613 h 6858000"/>
              <a:gd name="connsiteX24" fmla="*/ 607467 w 6848863"/>
              <a:gd name="connsiteY24" fmla="*/ 3429000 h 6858000"/>
              <a:gd name="connsiteX25" fmla="*/ 584787 w 6848863"/>
              <a:gd name="connsiteY25" fmla="*/ 3408388 h 6858000"/>
              <a:gd name="connsiteX26" fmla="*/ 0 w 6848863"/>
              <a:gd name="connsiteY26" fmla="*/ 1996587 h 6858000"/>
              <a:gd name="connsiteX27" fmla="*/ 1996587 w 6848863"/>
              <a:gd name="connsiteY27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0 h 6858000"/>
              <a:gd name="connsiteX9" fmla="*/ 1996587 w 6848863"/>
              <a:gd name="connsiteY9" fmla="*/ 0 h 6858000"/>
              <a:gd name="connsiteX10" fmla="*/ 3952611 w 6848863"/>
              <a:gd name="connsiteY10" fmla="*/ 1594205 h 6858000"/>
              <a:gd name="connsiteX11" fmla="*/ 3960305 w 6848863"/>
              <a:gd name="connsiteY11" fmla="*/ 1644622 h 6858000"/>
              <a:gd name="connsiteX12" fmla="*/ 4075115 w 6848863"/>
              <a:gd name="connsiteY12" fmla="*/ 1589315 h 6858000"/>
              <a:gd name="connsiteX13" fmla="*/ 4852277 w 6848863"/>
              <a:gd name="connsiteY13" fmla="*/ 1432413 h 6858000"/>
              <a:gd name="connsiteX14" fmla="*/ 6838556 w 6848863"/>
              <a:gd name="connsiteY14" fmla="*/ 3224861 h 6858000"/>
              <a:gd name="connsiteX15" fmla="*/ 6838556 w 6848863"/>
              <a:gd name="connsiteY15" fmla="*/ 3633140 h 6858000"/>
              <a:gd name="connsiteX16" fmla="*/ 4852277 w 6848863"/>
              <a:gd name="connsiteY16" fmla="*/ 5425587 h 6858000"/>
              <a:gd name="connsiteX17" fmla="*/ 4008569 w 6848863"/>
              <a:gd name="connsiteY17" fmla="*/ 5239088 h 6858000"/>
              <a:gd name="connsiteX18" fmla="*/ 3960217 w 6848863"/>
              <a:gd name="connsiteY18" fmla="*/ 5213955 h 6858000"/>
              <a:gd name="connsiteX19" fmla="*/ 3952611 w 6848863"/>
              <a:gd name="connsiteY19" fmla="*/ 5263795 h 6858000"/>
              <a:gd name="connsiteX20" fmla="*/ 1996587 w 6848863"/>
              <a:gd name="connsiteY20" fmla="*/ 6858000 h 6858000"/>
              <a:gd name="connsiteX21" fmla="*/ 0 w 6848863"/>
              <a:gd name="connsiteY21" fmla="*/ 4861413 h 6858000"/>
              <a:gd name="connsiteX22" fmla="*/ 584787 w 6848863"/>
              <a:gd name="connsiteY22" fmla="*/ 3449613 h 6858000"/>
              <a:gd name="connsiteX23" fmla="*/ 607467 w 6848863"/>
              <a:gd name="connsiteY23" fmla="*/ 3429000 h 6858000"/>
              <a:gd name="connsiteX24" fmla="*/ 584787 w 6848863"/>
              <a:gd name="connsiteY24" fmla="*/ 3408388 h 6858000"/>
              <a:gd name="connsiteX25" fmla="*/ 0 w 6848863"/>
              <a:gd name="connsiteY25" fmla="*/ 1996587 h 6858000"/>
              <a:gd name="connsiteX26" fmla="*/ 1996587 w 6848863"/>
              <a:gd name="connsiteY26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3 w 6848863"/>
              <a:gd name="connsiteY5" fmla="*/ 342898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1996587 w 6848863"/>
              <a:gd name="connsiteY8" fmla="*/ 0 h 6858000"/>
              <a:gd name="connsiteX9" fmla="*/ 3952611 w 6848863"/>
              <a:gd name="connsiteY9" fmla="*/ 1594205 h 6858000"/>
              <a:gd name="connsiteX10" fmla="*/ 3960305 w 6848863"/>
              <a:gd name="connsiteY10" fmla="*/ 1644622 h 6858000"/>
              <a:gd name="connsiteX11" fmla="*/ 4075115 w 6848863"/>
              <a:gd name="connsiteY11" fmla="*/ 1589315 h 6858000"/>
              <a:gd name="connsiteX12" fmla="*/ 4852277 w 6848863"/>
              <a:gd name="connsiteY12" fmla="*/ 1432413 h 6858000"/>
              <a:gd name="connsiteX13" fmla="*/ 6838556 w 6848863"/>
              <a:gd name="connsiteY13" fmla="*/ 3224861 h 6858000"/>
              <a:gd name="connsiteX14" fmla="*/ 6838556 w 6848863"/>
              <a:gd name="connsiteY14" fmla="*/ 3633140 h 6858000"/>
              <a:gd name="connsiteX15" fmla="*/ 4852277 w 6848863"/>
              <a:gd name="connsiteY15" fmla="*/ 5425587 h 6858000"/>
              <a:gd name="connsiteX16" fmla="*/ 4008569 w 6848863"/>
              <a:gd name="connsiteY16" fmla="*/ 5239088 h 6858000"/>
              <a:gd name="connsiteX17" fmla="*/ 3960217 w 6848863"/>
              <a:gd name="connsiteY17" fmla="*/ 5213955 h 6858000"/>
              <a:gd name="connsiteX18" fmla="*/ 3952611 w 6848863"/>
              <a:gd name="connsiteY18" fmla="*/ 5263795 h 6858000"/>
              <a:gd name="connsiteX19" fmla="*/ 1996587 w 6848863"/>
              <a:gd name="connsiteY19" fmla="*/ 6858000 h 6858000"/>
              <a:gd name="connsiteX20" fmla="*/ 0 w 6848863"/>
              <a:gd name="connsiteY20" fmla="*/ 4861413 h 6858000"/>
              <a:gd name="connsiteX21" fmla="*/ 584787 w 6848863"/>
              <a:gd name="connsiteY21" fmla="*/ 3449613 h 6858000"/>
              <a:gd name="connsiteX22" fmla="*/ 607467 w 6848863"/>
              <a:gd name="connsiteY22" fmla="*/ 3429000 h 6858000"/>
              <a:gd name="connsiteX23" fmla="*/ 584787 w 6848863"/>
              <a:gd name="connsiteY23" fmla="*/ 3408388 h 6858000"/>
              <a:gd name="connsiteX24" fmla="*/ 0 w 6848863"/>
              <a:gd name="connsiteY24" fmla="*/ 1996587 h 6858000"/>
              <a:gd name="connsiteX25" fmla="*/ 1996587 w 6848863"/>
              <a:gd name="connsiteY25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1996587 w 6848863"/>
              <a:gd name="connsiteY5" fmla="*/ 0 h 6858000"/>
              <a:gd name="connsiteX6" fmla="*/ 3952611 w 6848863"/>
              <a:gd name="connsiteY6" fmla="*/ 1594205 h 6858000"/>
              <a:gd name="connsiteX7" fmla="*/ 3960305 w 6848863"/>
              <a:gd name="connsiteY7" fmla="*/ 1644622 h 6858000"/>
              <a:gd name="connsiteX8" fmla="*/ 4075115 w 6848863"/>
              <a:gd name="connsiteY8" fmla="*/ 1589315 h 6858000"/>
              <a:gd name="connsiteX9" fmla="*/ 4852277 w 6848863"/>
              <a:gd name="connsiteY9" fmla="*/ 1432413 h 6858000"/>
              <a:gd name="connsiteX10" fmla="*/ 6838556 w 6848863"/>
              <a:gd name="connsiteY10" fmla="*/ 3224861 h 6858000"/>
              <a:gd name="connsiteX11" fmla="*/ 6838556 w 6848863"/>
              <a:gd name="connsiteY11" fmla="*/ 3633140 h 6858000"/>
              <a:gd name="connsiteX12" fmla="*/ 4852277 w 6848863"/>
              <a:gd name="connsiteY12" fmla="*/ 5425587 h 6858000"/>
              <a:gd name="connsiteX13" fmla="*/ 4008569 w 6848863"/>
              <a:gd name="connsiteY13" fmla="*/ 5239088 h 6858000"/>
              <a:gd name="connsiteX14" fmla="*/ 3960217 w 6848863"/>
              <a:gd name="connsiteY14" fmla="*/ 5213955 h 6858000"/>
              <a:gd name="connsiteX15" fmla="*/ 3952611 w 6848863"/>
              <a:gd name="connsiteY15" fmla="*/ 5263795 h 6858000"/>
              <a:gd name="connsiteX16" fmla="*/ 1996587 w 6848863"/>
              <a:gd name="connsiteY16" fmla="*/ 6858000 h 6858000"/>
              <a:gd name="connsiteX17" fmla="*/ 0 w 6848863"/>
              <a:gd name="connsiteY17" fmla="*/ 4861413 h 6858000"/>
              <a:gd name="connsiteX18" fmla="*/ 584787 w 6848863"/>
              <a:gd name="connsiteY18" fmla="*/ 3449613 h 6858000"/>
              <a:gd name="connsiteX19" fmla="*/ 607467 w 6848863"/>
              <a:gd name="connsiteY19" fmla="*/ 3429000 h 6858000"/>
              <a:gd name="connsiteX20" fmla="*/ 584787 w 6848863"/>
              <a:gd name="connsiteY20" fmla="*/ 3408388 h 6858000"/>
              <a:gd name="connsiteX21" fmla="*/ 0 w 6848863"/>
              <a:gd name="connsiteY21" fmla="*/ 1996587 h 6858000"/>
              <a:gd name="connsiteX22" fmla="*/ 1996587 w 6848863"/>
              <a:gd name="connsiteY22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3429040 h 6858000"/>
              <a:gd name="connsiteX3" fmla="*/ 6848863 w 6848863"/>
              <a:gd name="connsiteY3" fmla="*/ 3429020 h 6858000"/>
              <a:gd name="connsiteX4" fmla="*/ 1996587 w 6848863"/>
              <a:gd name="connsiteY4" fmla="*/ 0 h 6858000"/>
              <a:gd name="connsiteX5" fmla="*/ 3952611 w 6848863"/>
              <a:gd name="connsiteY5" fmla="*/ 1594205 h 6858000"/>
              <a:gd name="connsiteX6" fmla="*/ 3960305 w 6848863"/>
              <a:gd name="connsiteY6" fmla="*/ 1644622 h 6858000"/>
              <a:gd name="connsiteX7" fmla="*/ 4075115 w 6848863"/>
              <a:gd name="connsiteY7" fmla="*/ 1589315 h 6858000"/>
              <a:gd name="connsiteX8" fmla="*/ 4852277 w 6848863"/>
              <a:gd name="connsiteY8" fmla="*/ 1432413 h 6858000"/>
              <a:gd name="connsiteX9" fmla="*/ 6838556 w 6848863"/>
              <a:gd name="connsiteY9" fmla="*/ 3224861 h 6858000"/>
              <a:gd name="connsiteX10" fmla="*/ 6838556 w 6848863"/>
              <a:gd name="connsiteY10" fmla="*/ 3633140 h 6858000"/>
              <a:gd name="connsiteX11" fmla="*/ 4852277 w 6848863"/>
              <a:gd name="connsiteY11" fmla="*/ 5425587 h 6858000"/>
              <a:gd name="connsiteX12" fmla="*/ 4008569 w 6848863"/>
              <a:gd name="connsiteY12" fmla="*/ 5239088 h 6858000"/>
              <a:gd name="connsiteX13" fmla="*/ 3960217 w 6848863"/>
              <a:gd name="connsiteY13" fmla="*/ 5213955 h 6858000"/>
              <a:gd name="connsiteX14" fmla="*/ 3952611 w 6848863"/>
              <a:gd name="connsiteY14" fmla="*/ 5263795 h 6858000"/>
              <a:gd name="connsiteX15" fmla="*/ 1996587 w 6848863"/>
              <a:gd name="connsiteY15" fmla="*/ 6858000 h 6858000"/>
              <a:gd name="connsiteX16" fmla="*/ 0 w 6848863"/>
              <a:gd name="connsiteY16" fmla="*/ 4861413 h 6858000"/>
              <a:gd name="connsiteX17" fmla="*/ 584787 w 6848863"/>
              <a:gd name="connsiteY17" fmla="*/ 3449613 h 6858000"/>
              <a:gd name="connsiteX18" fmla="*/ 607467 w 6848863"/>
              <a:gd name="connsiteY18" fmla="*/ 3429000 h 6858000"/>
              <a:gd name="connsiteX19" fmla="*/ 584787 w 6848863"/>
              <a:gd name="connsiteY19" fmla="*/ 3408388 h 6858000"/>
              <a:gd name="connsiteX20" fmla="*/ 0 w 6848863"/>
              <a:gd name="connsiteY20" fmla="*/ 1996587 h 6858000"/>
              <a:gd name="connsiteX21" fmla="*/ 1996587 w 6848863"/>
              <a:gd name="connsiteY21" fmla="*/ 0 h 6858000"/>
              <a:gd name="connsiteX0" fmla="*/ 6848863 w 6848863"/>
              <a:gd name="connsiteY0" fmla="*/ 3429020 h 6858000"/>
              <a:gd name="connsiteX1" fmla="*/ 6848862 w 6848863"/>
              <a:gd name="connsiteY1" fmla="*/ 3429040 h 6858000"/>
              <a:gd name="connsiteX2" fmla="*/ 6848863 w 6848863"/>
              <a:gd name="connsiteY2" fmla="*/ 3429020 h 6858000"/>
              <a:gd name="connsiteX3" fmla="*/ 1996587 w 6848863"/>
              <a:gd name="connsiteY3" fmla="*/ 0 h 6858000"/>
              <a:gd name="connsiteX4" fmla="*/ 3952611 w 6848863"/>
              <a:gd name="connsiteY4" fmla="*/ 1594205 h 6858000"/>
              <a:gd name="connsiteX5" fmla="*/ 3960305 w 6848863"/>
              <a:gd name="connsiteY5" fmla="*/ 1644622 h 6858000"/>
              <a:gd name="connsiteX6" fmla="*/ 4075115 w 6848863"/>
              <a:gd name="connsiteY6" fmla="*/ 1589315 h 6858000"/>
              <a:gd name="connsiteX7" fmla="*/ 4852277 w 6848863"/>
              <a:gd name="connsiteY7" fmla="*/ 1432413 h 6858000"/>
              <a:gd name="connsiteX8" fmla="*/ 6838556 w 6848863"/>
              <a:gd name="connsiteY8" fmla="*/ 3224861 h 6858000"/>
              <a:gd name="connsiteX9" fmla="*/ 6838556 w 6848863"/>
              <a:gd name="connsiteY9" fmla="*/ 3633140 h 6858000"/>
              <a:gd name="connsiteX10" fmla="*/ 4852277 w 6848863"/>
              <a:gd name="connsiteY10" fmla="*/ 5425587 h 6858000"/>
              <a:gd name="connsiteX11" fmla="*/ 4008569 w 6848863"/>
              <a:gd name="connsiteY11" fmla="*/ 5239088 h 6858000"/>
              <a:gd name="connsiteX12" fmla="*/ 3960217 w 6848863"/>
              <a:gd name="connsiteY12" fmla="*/ 5213955 h 6858000"/>
              <a:gd name="connsiteX13" fmla="*/ 3952611 w 6848863"/>
              <a:gd name="connsiteY13" fmla="*/ 5263795 h 6858000"/>
              <a:gd name="connsiteX14" fmla="*/ 1996587 w 6848863"/>
              <a:gd name="connsiteY14" fmla="*/ 6858000 h 6858000"/>
              <a:gd name="connsiteX15" fmla="*/ 0 w 6848863"/>
              <a:gd name="connsiteY15" fmla="*/ 4861413 h 6858000"/>
              <a:gd name="connsiteX16" fmla="*/ 584787 w 6848863"/>
              <a:gd name="connsiteY16" fmla="*/ 3449613 h 6858000"/>
              <a:gd name="connsiteX17" fmla="*/ 607467 w 6848863"/>
              <a:gd name="connsiteY17" fmla="*/ 3429000 h 6858000"/>
              <a:gd name="connsiteX18" fmla="*/ 584787 w 6848863"/>
              <a:gd name="connsiteY18" fmla="*/ 3408388 h 6858000"/>
              <a:gd name="connsiteX19" fmla="*/ 0 w 6848863"/>
              <a:gd name="connsiteY19" fmla="*/ 1996587 h 6858000"/>
              <a:gd name="connsiteX20" fmla="*/ 1996587 w 6848863"/>
              <a:gd name="connsiteY20" fmla="*/ 0 h 6858000"/>
              <a:gd name="connsiteX0" fmla="*/ 1996587 w 6838556"/>
              <a:gd name="connsiteY0" fmla="*/ 0 h 6858000"/>
              <a:gd name="connsiteX1" fmla="*/ 3952611 w 6838556"/>
              <a:gd name="connsiteY1" fmla="*/ 1594205 h 6858000"/>
              <a:gd name="connsiteX2" fmla="*/ 3960305 w 6838556"/>
              <a:gd name="connsiteY2" fmla="*/ 1644622 h 6858000"/>
              <a:gd name="connsiteX3" fmla="*/ 4075115 w 6838556"/>
              <a:gd name="connsiteY3" fmla="*/ 1589315 h 6858000"/>
              <a:gd name="connsiteX4" fmla="*/ 4852277 w 6838556"/>
              <a:gd name="connsiteY4" fmla="*/ 1432413 h 6858000"/>
              <a:gd name="connsiteX5" fmla="*/ 6838556 w 6838556"/>
              <a:gd name="connsiteY5" fmla="*/ 3224861 h 6858000"/>
              <a:gd name="connsiteX6" fmla="*/ 6838556 w 6838556"/>
              <a:gd name="connsiteY6" fmla="*/ 3633140 h 6858000"/>
              <a:gd name="connsiteX7" fmla="*/ 4852277 w 6838556"/>
              <a:gd name="connsiteY7" fmla="*/ 5425587 h 6858000"/>
              <a:gd name="connsiteX8" fmla="*/ 4008569 w 6838556"/>
              <a:gd name="connsiteY8" fmla="*/ 5239088 h 6858000"/>
              <a:gd name="connsiteX9" fmla="*/ 3960217 w 6838556"/>
              <a:gd name="connsiteY9" fmla="*/ 5213955 h 6858000"/>
              <a:gd name="connsiteX10" fmla="*/ 3952611 w 6838556"/>
              <a:gd name="connsiteY10" fmla="*/ 5263795 h 6858000"/>
              <a:gd name="connsiteX11" fmla="*/ 1996587 w 6838556"/>
              <a:gd name="connsiteY11" fmla="*/ 6858000 h 6858000"/>
              <a:gd name="connsiteX12" fmla="*/ 0 w 6838556"/>
              <a:gd name="connsiteY12" fmla="*/ 4861413 h 6858000"/>
              <a:gd name="connsiteX13" fmla="*/ 584787 w 6838556"/>
              <a:gd name="connsiteY13" fmla="*/ 3449613 h 6858000"/>
              <a:gd name="connsiteX14" fmla="*/ 607467 w 6838556"/>
              <a:gd name="connsiteY14" fmla="*/ 3429000 h 6858000"/>
              <a:gd name="connsiteX15" fmla="*/ 584787 w 6838556"/>
              <a:gd name="connsiteY15" fmla="*/ 3408388 h 6858000"/>
              <a:gd name="connsiteX16" fmla="*/ 0 w 6838556"/>
              <a:gd name="connsiteY16" fmla="*/ 1996587 h 6858000"/>
              <a:gd name="connsiteX17" fmla="*/ 1996587 w 6838556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38556" h="6858000">
                <a:moveTo>
                  <a:pt x="1996587" y="0"/>
                </a:moveTo>
                <a:cubicBezTo>
                  <a:pt x="2961437" y="0"/>
                  <a:pt x="3766436" y="684394"/>
                  <a:pt x="3952611" y="1594205"/>
                </a:cubicBezTo>
                <a:lnTo>
                  <a:pt x="3960305" y="1644622"/>
                </a:lnTo>
                <a:lnTo>
                  <a:pt x="4075115" y="1589315"/>
                </a:lnTo>
                <a:cubicBezTo>
                  <a:pt x="4313983" y="1488282"/>
                  <a:pt x="4576606" y="1432413"/>
                  <a:pt x="4852277" y="1432413"/>
                </a:cubicBezTo>
                <a:cubicBezTo>
                  <a:pt x="5886044" y="1432413"/>
                  <a:pt x="6736311" y="2218069"/>
                  <a:pt x="6838556" y="3224861"/>
                </a:cubicBezTo>
                <a:lnTo>
                  <a:pt x="6838556" y="3633140"/>
                </a:lnTo>
                <a:cubicBezTo>
                  <a:pt x="6736311" y="4639931"/>
                  <a:pt x="5886044" y="5425587"/>
                  <a:pt x="4852277" y="5425587"/>
                </a:cubicBezTo>
                <a:cubicBezTo>
                  <a:pt x="4550762" y="5425587"/>
                  <a:pt x="4264857" y="5358752"/>
                  <a:pt x="4008569" y="5239088"/>
                </a:cubicBezTo>
                <a:lnTo>
                  <a:pt x="3960217" y="5213955"/>
                </a:lnTo>
                <a:lnTo>
                  <a:pt x="3952611" y="5263795"/>
                </a:lnTo>
                <a:cubicBezTo>
                  <a:pt x="3766436" y="6173607"/>
                  <a:pt x="2961437" y="6858000"/>
                  <a:pt x="1996587" y="6858000"/>
                </a:cubicBezTo>
                <a:cubicBezTo>
                  <a:pt x="893902" y="6858000"/>
                  <a:pt x="0" y="5964098"/>
                  <a:pt x="0" y="4861413"/>
                </a:cubicBezTo>
                <a:cubicBezTo>
                  <a:pt x="0" y="4310071"/>
                  <a:pt x="223476" y="3810924"/>
                  <a:pt x="584787" y="3449613"/>
                </a:cubicBezTo>
                <a:lnTo>
                  <a:pt x="607467" y="3429000"/>
                </a:lnTo>
                <a:lnTo>
                  <a:pt x="584787" y="3408388"/>
                </a:lnTo>
                <a:cubicBezTo>
                  <a:pt x="223476" y="3047076"/>
                  <a:pt x="0" y="2547930"/>
                  <a:pt x="0" y="1996587"/>
                </a:cubicBezTo>
                <a:cubicBezTo>
                  <a:pt x="0" y="893902"/>
                  <a:pt x="893902" y="0"/>
                  <a:pt x="19965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393253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D4EF-0A3B-47E8-A8C7-5D060099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C0E8-5D39-479D-A6BC-57F37751B110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19F144-D2E0-44B0-BD69-1DCE65FE0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6B5D-05A7-4890-B703-51CFEA938082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744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11084169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08BFCE-F35D-462D-8501-1ECFEAD6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4381-3241-4222-8154-9DD294AD6166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EC1036-530D-419C-832B-827CC3A463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31565-C39C-49BD-B97B-04AAB21E4AB3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E8204B39-6CE6-4C5A-BCAF-80498835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8">
            <a:extLst>
              <a:ext uri="{FF2B5EF4-FFF2-40B4-BE49-F238E27FC236}">
                <a16:creationId xmlns:a16="http://schemas.microsoft.com/office/drawing/2014/main" id="{939935E8-2949-4BA8-9379-1374EFE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/>
          <a:stretch>
            <a:fillRect/>
          </a:stretch>
        </p:blipFill>
        <p:spPr bwMode="auto">
          <a:xfrm>
            <a:off x="7190317" y="-6350"/>
            <a:ext cx="500168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3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7" y="844060"/>
            <a:ext cx="7357337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3"/>
          </p:nvPr>
        </p:nvSpPr>
        <p:spPr>
          <a:xfrm>
            <a:off x="6523641" y="844061"/>
            <a:ext cx="5664249" cy="6013940"/>
          </a:xfrm>
          <a:custGeom>
            <a:avLst/>
            <a:gdLst>
              <a:gd name="connsiteX0" fmla="*/ 2385795 w 4248187"/>
              <a:gd name="connsiteY0" fmla="*/ 147 h 4510455"/>
              <a:gd name="connsiteX1" fmla="*/ 2554495 w 4248187"/>
              <a:gd name="connsiteY1" fmla="*/ 13985 h 4510455"/>
              <a:gd name="connsiteX2" fmla="*/ 2673671 w 4248187"/>
              <a:gd name="connsiteY2" fmla="*/ 41357 h 4510455"/>
              <a:gd name="connsiteX3" fmla="*/ 4211723 w 4248187"/>
              <a:gd name="connsiteY3" fmla="*/ 1079440 h 4510455"/>
              <a:gd name="connsiteX4" fmla="*/ 4248187 w 4248187"/>
              <a:gd name="connsiteY4" fmla="*/ 1122376 h 4510455"/>
              <a:gd name="connsiteX5" fmla="*/ 4248187 w 4248187"/>
              <a:gd name="connsiteY5" fmla="*/ 4123199 h 4510455"/>
              <a:gd name="connsiteX6" fmla="*/ 4127609 w 4248187"/>
              <a:gd name="connsiteY6" fmla="*/ 4099539 h 4510455"/>
              <a:gd name="connsiteX7" fmla="*/ 2463697 w 4248187"/>
              <a:gd name="connsiteY7" fmla="*/ 4180850 h 4510455"/>
              <a:gd name="connsiteX8" fmla="*/ 2487319 w 4248187"/>
              <a:gd name="connsiteY8" fmla="*/ 4459362 h 4510455"/>
              <a:gd name="connsiteX9" fmla="*/ 2497337 w 4248187"/>
              <a:gd name="connsiteY9" fmla="*/ 4510455 h 4510455"/>
              <a:gd name="connsiteX10" fmla="*/ 1360581 w 4248187"/>
              <a:gd name="connsiteY10" fmla="*/ 4510455 h 4510455"/>
              <a:gd name="connsiteX11" fmla="*/ 1351992 w 4248187"/>
              <a:gd name="connsiteY11" fmla="*/ 4502590 h 4510455"/>
              <a:gd name="connsiteX12" fmla="*/ 64525 w 4248187"/>
              <a:gd name="connsiteY12" fmla="*/ 2067226 h 4510455"/>
              <a:gd name="connsiteX13" fmla="*/ 2487653 w 4248187"/>
              <a:gd name="connsiteY13" fmla="*/ 2218952 h 4510455"/>
              <a:gd name="connsiteX14" fmla="*/ 2136382 w 4248187"/>
              <a:gd name="connsiteY14" fmla="*/ 31313 h 4510455"/>
              <a:gd name="connsiteX15" fmla="*/ 2230946 w 4248187"/>
              <a:gd name="connsiteY15" fmla="*/ 13985 h 4510455"/>
              <a:gd name="connsiteX16" fmla="*/ 2385795 w 4248187"/>
              <a:gd name="connsiteY16" fmla="*/ 147 h 45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8187" h="4510455">
                <a:moveTo>
                  <a:pt x="2385795" y="147"/>
                </a:moveTo>
                <a:cubicBezTo>
                  <a:pt x="2429893" y="927"/>
                  <a:pt x="2484530" y="4901"/>
                  <a:pt x="2554495" y="13985"/>
                </a:cubicBezTo>
                <a:lnTo>
                  <a:pt x="2673671" y="41357"/>
                </a:lnTo>
                <a:cubicBezTo>
                  <a:pt x="3034998" y="152879"/>
                  <a:pt x="3669384" y="484170"/>
                  <a:pt x="4211723" y="1079440"/>
                </a:cubicBezTo>
                <a:lnTo>
                  <a:pt x="4248187" y="1122376"/>
                </a:lnTo>
                <a:lnTo>
                  <a:pt x="4248187" y="4123199"/>
                </a:lnTo>
                <a:lnTo>
                  <a:pt x="4127609" y="4099539"/>
                </a:lnTo>
                <a:cubicBezTo>
                  <a:pt x="3388205" y="3932923"/>
                  <a:pt x="2508167" y="3379929"/>
                  <a:pt x="2463697" y="4180850"/>
                </a:cubicBezTo>
                <a:cubicBezTo>
                  <a:pt x="2458986" y="4265697"/>
                  <a:pt x="2470214" y="4361590"/>
                  <a:pt x="2487319" y="4459362"/>
                </a:cubicBezTo>
                <a:lnTo>
                  <a:pt x="2497337" y="4510455"/>
                </a:lnTo>
                <a:lnTo>
                  <a:pt x="1360581" y="4510455"/>
                </a:lnTo>
                <a:lnTo>
                  <a:pt x="1351992" y="4502590"/>
                </a:lnTo>
                <a:cubicBezTo>
                  <a:pt x="865984" y="4025426"/>
                  <a:pt x="-283354" y="2926389"/>
                  <a:pt x="64525" y="2067226"/>
                </a:cubicBezTo>
                <a:cubicBezTo>
                  <a:pt x="412405" y="1208063"/>
                  <a:pt x="3505756" y="3335628"/>
                  <a:pt x="2487653" y="2218952"/>
                </a:cubicBezTo>
                <a:cubicBezTo>
                  <a:pt x="1222435" y="796810"/>
                  <a:pt x="1598352" y="171462"/>
                  <a:pt x="2136382" y="31313"/>
                </a:cubicBezTo>
                <a:lnTo>
                  <a:pt x="2230946" y="13985"/>
                </a:lnTo>
                <a:cubicBezTo>
                  <a:pt x="2268074" y="6416"/>
                  <a:pt x="2312298" y="-1154"/>
                  <a:pt x="2385795" y="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5CCDF2B-EDF3-4BC3-8CB2-80EFC43008A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710E-6538-427C-A732-441F9B73C442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EB8D6D-5CA6-4FB7-952B-D8E0041C9A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C0E9-BBCA-4ECA-9CA2-8F21151B26B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F790661-90EC-4E54-91F5-E04AFC4929CE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BB31A3A8-0482-4701-BA7A-FF758533B570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33F5AC24-81BB-4C41-A191-DD964F8D5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7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774" y="838453"/>
            <a:ext cx="5542084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14"/>
          </p:nvPr>
        </p:nvSpPr>
        <p:spPr>
          <a:xfrm>
            <a:off x="0" y="849632"/>
            <a:ext cx="5704867" cy="6008368"/>
          </a:xfrm>
          <a:custGeom>
            <a:avLst/>
            <a:gdLst>
              <a:gd name="connsiteX0" fmla="*/ 446397 w 4278650"/>
              <a:gd name="connsiteY0" fmla="*/ 0 h 4506276"/>
              <a:gd name="connsiteX1" fmla="*/ 4274831 w 4278650"/>
              <a:gd name="connsiteY1" fmla="*/ 0 h 4506276"/>
              <a:gd name="connsiteX2" fmla="*/ 3592111 w 4278650"/>
              <a:gd name="connsiteY2" fmla="*/ 1498458 h 4506276"/>
              <a:gd name="connsiteX3" fmla="*/ 4273635 w 4278650"/>
              <a:gd name="connsiteY3" fmla="*/ 1496502 h 4506276"/>
              <a:gd name="connsiteX4" fmla="*/ 3589326 w 4278650"/>
              <a:gd name="connsiteY4" fmla="*/ 3003759 h 4506276"/>
              <a:gd name="connsiteX5" fmla="*/ 4278650 w 4278650"/>
              <a:gd name="connsiteY5" fmla="*/ 2999435 h 4506276"/>
              <a:gd name="connsiteX6" fmla="*/ 4278650 w 4278650"/>
              <a:gd name="connsiteY6" fmla="*/ 2999741 h 4506276"/>
              <a:gd name="connsiteX7" fmla="*/ 3596485 w 4278650"/>
              <a:gd name="connsiteY7" fmla="*/ 4506276 h 4506276"/>
              <a:gd name="connsiteX8" fmla="*/ 1770369 w 4278650"/>
              <a:gd name="connsiteY8" fmla="*/ 4506276 h 4506276"/>
              <a:gd name="connsiteX9" fmla="*/ 0 w 4278650"/>
              <a:gd name="connsiteY9" fmla="*/ 4505874 h 4506276"/>
              <a:gd name="connsiteX10" fmla="*/ 0 w 4278650"/>
              <a:gd name="connsiteY10" fmla="*/ 3980155 h 4506276"/>
              <a:gd name="connsiteX11" fmla="*/ 447729 w 4278650"/>
              <a:gd name="connsiteY11" fmla="*/ 3002345 h 4506276"/>
              <a:gd name="connsiteX12" fmla="*/ 0 w 4278650"/>
              <a:gd name="connsiteY12" fmla="*/ 3002560 h 4506276"/>
              <a:gd name="connsiteX13" fmla="*/ 0 w 4278650"/>
              <a:gd name="connsiteY13" fmla="*/ 2471541 h 4506276"/>
              <a:gd name="connsiteX14" fmla="*/ 444403 w 4278650"/>
              <a:gd name="connsiteY14" fmla="*/ 1499121 h 4506276"/>
              <a:gd name="connsiteX15" fmla="*/ 0 w 4278650"/>
              <a:gd name="connsiteY15" fmla="*/ 1498892 h 4506276"/>
              <a:gd name="connsiteX16" fmla="*/ 0 w 4278650"/>
              <a:gd name="connsiteY16" fmla="*/ 975257 h 4506276"/>
              <a:gd name="connsiteX17" fmla="*/ 41448 w 4278650"/>
              <a:gd name="connsiteY17" fmla="*/ 883454 h 4506276"/>
              <a:gd name="connsiteX18" fmla="*/ 404848 w 4278650"/>
              <a:gd name="connsiteY18" fmla="*/ 88205 h 450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78650" h="4506276">
                <a:moveTo>
                  <a:pt x="446397" y="0"/>
                </a:moveTo>
                <a:lnTo>
                  <a:pt x="4274831" y="0"/>
                </a:lnTo>
                <a:lnTo>
                  <a:pt x="3592111" y="1498458"/>
                </a:lnTo>
                <a:lnTo>
                  <a:pt x="4273635" y="1496502"/>
                </a:lnTo>
                <a:lnTo>
                  <a:pt x="3589326" y="3003759"/>
                </a:lnTo>
                <a:lnTo>
                  <a:pt x="4278650" y="2999435"/>
                </a:lnTo>
                <a:lnTo>
                  <a:pt x="4278650" y="2999741"/>
                </a:lnTo>
                <a:lnTo>
                  <a:pt x="3596485" y="4506276"/>
                </a:lnTo>
                <a:lnTo>
                  <a:pt x="1770369" y="4506276"/>
                </a:lnTo>
                <a:lnTo>
                  <a:pt x="0" y="4505874"/>
                </a:lnTo>
                <a:lnTo>
                  <a:pt x="0" y="3980155"/>
                </a:lnTo>
                <a:lnTo>
                  <a:pt x="447729" y="3002345"/>
                </a:lnTo>
                <a:lnTo>
                  <a:pt x="0" y="3002560"/>
                </a:lnTo>
                <a:lnTo>
                  <a:pt x="0" y="2471541"/>
                </a:lnTo>
                <a:lnTo>
                  <a:pt x="444403" y="1499121"/>
                </a:lnTo>
                <a:lnTo>
                  <a:pt x="0" y="1498892"/>
                </a:lnTo>
                <a:lnTo>
                  <a:pt x="0" y="975257"/>
                </a:lnTo>
                <a:lnTo>
                  <a:pt x="41448" y="883454"/>
                </a:lnTo>
                <a:cubicBezTo>
                  <a:pt x="159989" y="620975"/>
                  <a:pt x="294852" y="323210"/>
                  <a:pt x="404848" y="88205"/>
                </a:cubicBezTo>
                <a:close/>
              </a:path>
            </a:pathLst>
          </a:custGeom>
          <a:solidFill>
            <a:srgbClr val="2CD5C4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774" y="2284370"/>
            <a:ext cx="5542084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6B7B9AB-E864-4912-9D58-CB46BEA3F59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5E25-00A7-4D13-A3FA-49976EE7168C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0D9343-0154-413E-9157-6F08485DC9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EC46-C7C3-47FD-92F7-DFBE39335ED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846900A3-D3DC-406D-AD34-A142E6B2D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53C3685-5939-4705-B532-6EE2E620D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C61C85C-5DEF-4203-9FFC-687D69D9F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4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6160821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6949018" y="844552"/>
            <a:ext cx="5238749" cy="6013449"/>
          </a:xfrm>
          <a:custGeom>
            <a:avLst/>
            <a:gdLst>
              <a:gd name="connsiteX0" fmla="*/ 1488492 w 3929062"/>
              <a:gd name="connsiteY0" fmla="*/ 0 h 4510087"/>
              <a:gd name="connsiteX1" fmla="*/ 1504107 w 3929062"/>
              <a:gd name="connsiteY1" fmla="*/ 0 h 4510087"/>
              <a:gd name="connsiteX2" fmla="*/ 1629973 w 3929062"/>
              <a:gd name="connsiteY2" fmla="*/ 5563 h 4510087"/>
              <a:gd name="connsiteX3" fmla="*/ 2962798 w 3929062"/>
              <a:gd name="connsiteY3" fmla="*/ 1195286 h 4510087"/>
              <a:gd name="connsiteX4" fmla="*/ 2968569 w 3929062"/>
              <a:gd name="connsiteY4" fmla="*/ 1233099 h 4510087"/>
              <a:gd name="connsiteX5" fmla="*/ 3054676 w 3929062"/>
              <a:gd name="connsiteY5" fmla="*/ 1191618 h 4510087"/>
              <a:gd name="connsiteX6" fmla="*/ 3637547 w 3929062"/>
              <a:gd name="connsiteY6" fmla="*/ 1073942 h 4510087"/>
              <a:gd name="connsiteX7" fmla="*/ 3921016 w 3929062"/>
              <a:gd name="connsiteY7" fmla="*/ 1100736 h 4510087"/>
              <a:gd name="connsiteX8" fmla="*/ 3929062 w 3929062"/>
              <a:gd name="connsiteY8" fmla="*/ 1102672 h 4510087"/>
              <a:gd name="connsiteX9" fmla="*/ 3929062 w 3929062"/>
              <a:gd name="connsiteY9" fmla="*/ 4040093 h 4510087"/>
              <a:gd name="connsiteX10" fmla="*/ 3921016 w 3929062"/>
              <a:gd name="connsiteY10" fmla="*/ 4042028 h 4510087"/>
              <a:gd name="connsiteX11" fmla="*/ 3637547 w 3929062"/>
              <a:gd name="connsiteY11" fmla="*/ 4068822 h 4510087"/>
              <a:gd name="connsiteX12" fmla="*/ 3004767 w 3929062"/>
              <a:gd name="connsiteY12" fmla="*/ 3928948 h 4510087"/>
              <a:gd name="connsiteX13" fmla="*/ 2968503 w 3929062"/>
              <a:gd name="connsiteY13" fmla="*/ 3910098 h 4510087"/>
              <a:gd name="connsiteX14" fmla="*/ 2962798 w 3929062"/>
              <a:gd name="connsiteY14" fmla="*/ 3947478 h 4510087"/>
              <a:gd name="connsiteX15" fmla="*/ 2776431 w 3929062"/>
              <a:gd name="connsiteY15" fmla="*/ 4422169 h 4510087"/>
              <a:gd name="connsiteX16" fmla="*/ 2717808 w 3929062"/>
              <a:gd name="connsiteY16" fmla="*/ 4510087 h 4510087"/>
              <a:gd name="connsiteX17" fmla="*/ 274391 w 3929062"/>
              <a:gd name="connsiteY17" fmla="*/ 4510087 h 4510087"/>
              <a:gd name="connsiteX18" fmla="*/ 254079 w 3929062"/>
              <a:gd name="connsiteY18" fmla="*/ 4482925 h 4510087"/>
              <a:gd name="connsiteX19" fmla="*/ 2707 w 3929062"/>
              <a:gd name="connsiteY19" fmla="*/ 3760906 h 4510087"/>
              <a:gd name="connsiteX20" fmla="*/ 0 w 3929062"/>
              <a:gd name="connsiteY20" fmla="*/ 3689495 h 4510087"/>
              <a:gd name="connsiteX21" fmla="*/ 0 w 3929062"/>
              <a:gd name="connsiteY21" fmla="*/ 3612817 h 4510087"/>
              <a:gd name="connsiteX22" fmla="*/ 6071 w 3929062"/>
              <a:gd name="connsiteY22" fmla="*/ 3492587 h 4510087"/>
              <a:gd name="connsiteX23" fmla="*/ 436930 w 3929062"/>
              <a:gd name="connsiteY23" fmla="*/ 2586842 h 4510087"/>
              <a:gd name="connsiteX24" fmla="*/ 453940 w 3929062"/>
              <a:gd name="connsiteY24" fmla="*/ 2571382 h 4510087"/>
              <a:gd name="connsiteX25" fmla="*/ 436930 w 3929062"/>
              <a:gd name="connsiteY25" fmla="*/ 2555923 h 4510087"/>
              <a:gd name="connsiteX26" fmla="*/ 6071 w 3929062"/>
              <a:gd name="connsiteY26" fmla="*/ 1650178 h 4510087"/>
              <a:gd name="connsiteX27" fmla="*/ 0 w 3929062"/>
              <a:gd name="connsiteY27" fmla="*/ 1529948 h 4510087"/>
              <a:gd name="connsiteX28" fmla="*/ 0 w 3929062"/>
              <a:gd name="connsiteY28" fmla="*/ 1464198 h 4510087"/>
              <a:gd name="connsiteX29" fmla="*/ 6071 w 3929062"/>
              <a:gd name="connsiteY29" fmla="*/ 1343968 h 4510087"/>
              <a:gd name="connsiteX30" fmla="*/ 1342676 w 3929062"/>
              <a:gd name="connsiteY30" fmla="*/ 7363 h 451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929062" h="4510087">
                <a:moveTo>
                  <a:pt x="1488492" y="0"/>
                </a:moveTo>
                <a:lnTo>
                  <a:pt x="1504107" y="0"/>
                </a:lnTo>
                <a:lnTo>
                  <a:pt x="1629973" y="5563"/>
                </a:lnTo>
                <a:cubicBezTo>
                  <a:pt x="2293074" y="64454"/>
                  <a:pt x="2831894" y="555576"/>
                  <a:pt x="2962798" y="1195286"/>
                </a:cubicBezTo>
                <a:lnTo>
                  <a:pt x="2968569" y="1233099"/>
                </a:lnTo>
                <a:lnTo>
                  <a:pt x="3054676" y="1191618"/>
                </a:lnTo>
                <a:cubicBezTo>
                  <a:pt x="3233827" y="1115844"/>
                  <a:pt x="3430794" y="1073942"/>
                  <a:pt x="3637547" y="1073942"/>
                </a:cubicBezTo>
                <a:cubicBezTo>
                  <a:pt x="3734463" y="1073942"/>
                  <a:pt x="3829228" y="1083149"/>
                  <a:pt x="3921016" y="1100736"/>
                </a:cubicBezTo>
                <a:lnTo>
                  <a:pt x="3929062" y="1102672"/>
                </a:lnTo>
                <a:lnTo>
                  <a:pt x="3929062" y="4040093"/>
                </a:lnTo>
                <a:lnTo>
                  <a:pt x="3921016" y="4042028"/>
                </a:lnTo>
                <a:cubicBezTo>
                  <a:pt x="3829228" y="4059615"/>
                  <a:pt x="3734463" y="4068822"/>
                  <a:pt x="3637547" y="4068822"/>
                </a:cubicBezTo>
                <a:cubicBezTo>
                  <a:pt x="3411411" y="4068822"/>
                  <a:pt x="3196983" y="4018696"/>
                  <a:pt x="3004767" y="3928948"/>
                </a:cubicBezTo>
                <a:lnTo>
                  <a:pt x="2968503" y="3910098"/>
                </a:lnTo>
                <a:lnTo>
                  <a:pt x="2962798" y="3947478"/>
                </a:lnTo>
                <a:cubicBezTo>
                  <a:pt x="2927890" y="4118068"/>
                  <a:pt x="2863975" y="4278091"/>
                  <a:pt x="2776431" y="4422169"/>
                </a:cubicBezTo>
                <a:lnTo>
                  <a:pt x="2717808" y="4510087"/>
                </a:lnTo>
                <a:lnTo>
                  <a:pt x="274391" y="4510087"/>
                </a:lnTo>
                <a:lnTo>
                  <a:pt x="254079" y="4482925"/>
                </a:lnTo>
                <a:cubicBezTo>
                  <a:pt x="112802" y="4273806"/>
                  <a:pt x="22960" y="4027082"/>
                  <a:pt x="2707" y="3760906"/>
                </a:cubicBezTo>
                <a:lnTo>
                  <a:pt x="0" y="3689495"/>
                </a:lnTo>
                <a:lnTo>
                  <a:pt x="0" y="3612817"/>
                </a:lnTo>
                <a:lnTo>
                  <a:pt x="6071" y="3492587"/>
                </a:lnTo>
                <a:cubicBezTo>
                  <a:pt x="41857" y="3140210"/>
                  <a:pt x="199820" y="2823952"/>
                  <a:pt x="436930" y="2586842"/>
                </a:cubicBezTo>
                <a:lnTo>
                  <a:pt x="453940" y="2571382"/>
                </a:lnTo>
                <a:lnTo>
                  <a:pt x="436930" y="2555923"/>
                </a:lnTo>
                <a:cubicBezTo>
                  <a:pt x="199820" y="2318812"/>
                  <a:pt x="41857" y="2002555"/>
                  <a:pt x="6071" y="1650178"/>
                </a:cubicBezTo>
                <a:lnTo>
                  <a:pt x="0" y="1529948"/>
                </a:lnTo>
                <a:lnTo>
                  <a:pt x="0" y="1464198"/>
                </a:lnTo>
                <a:lnTo>
                  <a:pt x="6071" y="1343968"/>
                </a:lnTo>
                <a:cubicBezTo>
                  <a:pt x="77643" y="639214"/>
                  <a:pt x="637922" y="78935"/>
                  <a:pt x="1342676" y="7363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02FFFA5-180E-4204-B4AC-780CC81C5A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30F7-600A-4AF6-A8FB-F19151A90ED3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31D949-E36F-4AC0-96BD-2A97138ACB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93E7-8440-41A7-A0AF-FA2D1CCF379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5B76B97E-CC21-4897-BD52-C3B10686E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ED68EA9E-9719-404C-A67E-FF84E3708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8CA7490-7AAB-4A47-9D17-D754E97BD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55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uopion kaupungin logo, jossa sana Kuopio kirjoitettu valkoisilla) kirjaimilla.">
            <a:extLst>
              <a:ext uri="{FF2B5EF4-FFF2-40B4-BE49-F238E27FC236}">
                <a16:creationId xmlns:a16="http://schemas.microsoft.com/office/drawing/2014/main" id="{D62DB703-7A79-4D2D-88C0-7FB42C33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399D760-3290-4944-94A0-F9C9312CB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4567" y="844551"/>
            <a:ext cx="11082867" cy="110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A3E3A0-E61F-4346-922D-28783355E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4567" y="2082800"/>
            <a:ext cx="11082867" cy="43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4A9DC-4E5D-4BC7-9CE8-7F7DE8528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77552" y="1"/>
            <a:ext cx="842433" cy="3280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0185109-0532-44C4-9426-135C48501BA2}" type="datetime1">
              <a:rPr lang="fi-FI"/>
              <a:pPr>
                <a:defRPr/>
              </a:pPr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2FC47-2C13-4E90-9B6E-F268FDC7D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4218" y="0"/>
            <a:ext cx="463549" cy="3323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67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BF26F4-008B-4A49-A526-A1DA7D7871FD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546E2B-C79B-4C62-B758-6876F161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E046B2-3B7D-4751-AFFC-55C34FADE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65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/>
  <p:txStyles>
    <p:titleStyle>
      <a:lvl1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2pPr>
      <a:lvl3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3pPr>
      <a:lvl4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4pPr>
      <a:lvl5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5pPr>
      <a:lvl6pPr marL="609585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6pPr>
      <a:lvl7pPr marL="1219170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7pPr>
      <a:lvl8pPr marL="1828754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8pPr>
      <a:lvl9pPr marL="2438339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594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fontAlgn="base" hangingPunct="1">
        <a:spcBef>
          <a:spcPts val="800"/>
        </a:spcBef>
        <a:spcAft>
          <a:spcPct val="0"/>
        </a:spcAft>
        <a:buFont typeface="System Font Regular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fontAlgn="base" hangingPunct="1">
        <a:spcBef>
          <a:spcPts val="800"/>
        </a:spcBef>
        <a:spcAft>
          <a:spcPct val="0"/>
        </a:spcAft>
        <a:buFont typeface="System Font Regular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8751B30-4034-4A4E-B680-D99AF96BC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4567" y="844551"/>
            <a:ext cx="11082867" cy="110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7684BFF-7D45-4C06-88E4-660E43893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4567" y="2082800"/>
            <a:ext cx="11082867" cy="43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66E77-7E91-43D3-9604-EA224189D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77552" y="1"/>
            <a:ext cx="842433" cy="3280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67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40C0FB-6975-4430-819A-E3A181EBB1BE}" type="datetime1">
              <a:rPr lang="fi-FI" smtClean="0"/>
              <a:t>26.4.2024</a:t>
            </a:fld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68352-FF02-44AF-86A9-171D7243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4218" y="0"/>
            <a:ext cx="463549" cy="3323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67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65FDE7E-2B17-4E59-86A5-913368C7A14F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EEE3F77-07A5-4250-B528-AEF4F2BA1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845078-558B-4F8C-9CBD-72077D1A71AC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1FC5190-2F8D-4CB5-9A08-50E3256E357E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41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hf hdr="0" ftr="0" dt="0"/>
  <p:txStyles>
    <p:titleStyle>
      <a:lvl1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2pPr>
      <a:lvl3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3pPr>
      <a:lvl4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4pPr>
      <a:lvl5pPr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5pPr>
      <a:lvl6pPr marL="609585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6pPr>
      <a:lvl7pPr marL="1219170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7pPr>
      <a:lvl8pPr marL="1828754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8pPr>
      <a:lvl9pPr marL="2438339" algn="l" defTabSz="9143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594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fontAlgn="base" hangingPunct="1">
        <a:spcBef>
          <a:spcPts val="800"/>
        </a:spcBef>
        <a:spcAft>
          <a:spcPct val="0"/>
        </a:spcAft>
        <a:buFont typeface="System Font Regular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fontAlgn="base" hangingPunct="1">
        <a:spcBef>
          <a:spcPts val="800"/>
        </a:spcBef>
        <a:spcAft>
          <a:spcPct val="0"/>
        </a:spcAft>
        <a:buFont typeface="System Font Regular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fontAlgn="base" hangingPunct="1"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app.powerbi.com/view?r=eyJrIjoiMjRjNjg2YTAtMjNhNC00NDBmLWIzYmEtOWE5OTg1ZGEwZGQxIiwidCI6ImVjNmMyMzdlLTg4ZWEtNGNjMy05NGVmLTU5NWIyN2E4ZWJmOSIsImMiOjl9&amp;pageName=ReportSection0535ca1a990118ddbe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n paikkamerkki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F415FC8-7DC5-4A82-A3F2-271D491E2E5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5530" r="25530"/>
          <a:stretch>
            <a:fillRect/>
          </a:stretch>
        </p:blipFill>
        <p:spPr>
          <a:xfrm>
            <a:off x="6575924" y="175229"/>
            <a:ext cx="5507315" cy="6334520"/>
          </a:xfrm>
          <a:custGeom>
            <a:avLst/>
            <a:gdLst>
              <a:gd name="T0" fmla="*/ 2230947 w 6847900"/>
              <a:gd name="T1" fmla="*/ 13985 h 6895323"/>
              <a:gd name="T2" fmla="*/ 2554496 w 6847900"/>
              <a:gd name="T3" fmla="*/ 13985 h 6895323"/>
              <a:gd name="T4" fmla="*/ 2673672 w 6847900"/>
              <a:gd name="T5" fmla="*/ 41357 h 6895323"/>
              <a:gd name="T6" fmla="*/ 5138350 w 6847900"/>
              <a:gd name="T7" fmla="*/ 2968281 h 6895323"/>
              <a:gd name="T8" fmla="*/ 2463697 w 6847900"/>
              <a:gd name="T9" fmla="*/ 4180850 h 6895323"/>
              <a:gd name="T10" fmla="*/ 2528186 w 6847900"/>
              <a:gd name="T11" fmla="*/ 5142444 h 6895323"/>
              <a:gd name="T12" fmla="*/ 1351993 w 6847900"/>
              <a:gd name="T13" fmla="*/ 4502590 h 6895323"/>
              <a:gd name="T14" fmla="*/ 64526 w 6847900"/>
              <a:gd name="T15" fmla="*/ 2067226 h 6895323"/>
              <a:gd name="T16" fmla="*/ 2487654 w 6847900"/>
              <a:gd name="T17" fmla="*/ 2218952 h 6895323"/>
              <a:gd name="T18" fmla="*/ 2136383 w 6847900"/>
              <a:gd name="T19" fmla="*/ 31313 h 6895323"/>
              <a:gd name="T20" fmla="*/ 2230947 w 6847900"/>
              <a:gd name="T21" fmla="*/ 13985 h 6895323"/>
              <a:gd name="T22" fmla="*/ 0 w 6847900"/>
              <a:gd name="T23" fmla="*/ 13985 h 6895323"/>
              <a:gd name="T24" fmla="*/ 1 w 6847900"/>
              <a:gd name="T25" fmla="*/ 13985 h 6895323"/>
              <a:gd name="T26" fmla="*/ 1 w 6847900"/>
              <a:gd name="T27" fmla="*/ 5178094 h 6895323"/>
              <a:gd name="T28" fmla="*/ 0 w 6847900"/>
              <a:gd name="T29" fmla="*/ 5178094 h 6895323"/>
              <a:gd name="T30" fmla="*/ 0 w 6847900"/>
              <a:gd name="T31" fmla="*/ 13985 h 68953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847900" h="6895323">
                <a:moveTo>
                  <a:pt x="2970804" y="18623"/>
                </a:moveTo>
                <a:cubicBezTo>
                  <a:pt x="3049909" y="2496"/>
                  <a:pt x="3153206" y="-13633"/>
                  <a:pt x="3401652" y="18623"/>
                </a:cubicBezTo>
                <a:lnTo>
                  <a:pt x="3560351" y="55072"/>
                </a:lnTo>
                <a:cubicBezTo>
                  <a:pt x="4415738" y="319083"/>
                  <a:pt x="6420326" y="1508017"/>
                  <a:pt x="6842399" y="3952662"/>
                </a:cubicBezTo>
                <a:cubicBezTo>
                  <a:pt x="7007883" y="7473355"/>
                  <a:pt x="3386019" y="3671300"/>
                  <a:pt x="3280742" y="5567360"/>
                </a:cubicBezTo>
                <a:cubicBezTo>
                  <a:pt x="3255648" y="6019301"/>
                  <a:pt x="3570167" y="6706594"/>
                  <a:pt x="3366617" y="6847850"/>
                </a:cubicBezTo>
                <a:cubicBezTo>
                  <a:pt x="3163067" y="6989106"/>
                  <a:pt x="2410878" y="6595208"/>
                  <a:pt x="1800359" y="5995799"/>
                </a:cubicBezTo>
                <a:cubicBezTo>
                  <a:pt x="1153175" y="5360392"/>
                  <a:pt x="-377323" y="3896877"/>
                  <a:pt x="85925" y="2752787"/>
                </a:cubicBezTo>
                <a:cubicBezTo>
                  <a:pt x="549173" y="1608697"/>
                  <a:pt x="4668383" y="4441833"/>
                  <a:pt x="3312643" y="2954831"/>
                </a:cubicBezTo>
                <a:cubicBezTo>
                  <a:pt x="1627836" y="1061059"/>
                  <a:pt x="2128420" y="228325"/>
                  <a:pt x="2844879" y="41698"/>
                </a:cubicBezTo>
                <a:lnTo>
                  <a:pt x="2970804" y="18623"/>
                </a:lnTo>
                <a:close/>
                <a:moveTo>
                  <a:pt x="0" y="18623"/>
                </a:moveTo>
                <a:lnTo>
                  <a:pt x="1" y="18623"/>
                </a:lnTo>
                <a:lnTo>
                  <a:pt x="1" y="6895323"/>
                </a:lnTo>
                <a:lnTo>
                  <a:pt x="0" y="6895323"/>
                </a:lnTo>
                <a:lnTo>
                  <a:pt x="0" y="18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pic>
      <p:sp>
        <p:nvSpPr>
          <p:cNvPr id="14340" name="Title 3">
            <a:extLst>
              <a:ext uri="{FF2B5EF4-FFF2-40B4-BE49-F238E27FC236}">
                <a16:creationId xmlns:a16="http://schemas.microsoft.com/office/drawing/2014/main" id="{00CB725A-2518-47BC-80E0-80CAB4C80B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0490" y="2476501"/>
            <a:ext cx="5192182" cy="3162300"/>
          </a:xfrm>
        </p:spPr>
        <p:txBody>
          <a:bodyPr/>
          <a:lstStyle/>
          <a:p>
            <a:r>
              <a:rPr lang="fi-FI" altLang="fi-FI" sz="4000" dirty="0"/>
              <a:t>Väestö</a:t>
            </a:r>
            <a:br>
              <a:rPr lang="fi-FI" altLang="fi-FI" sz="4000" dirty="0"/>
            </a:br>
            <a:r>
              <a:rPr lang="fi-FI" altLang="fi-FI" sz="4000" dirty="0"/>
              <a:t>Työttömyys</a:t>
            </a:r>
            <a:br>
              <a:rPr lang="fi-FI" altLang="fi-FI" sz="4000" dirty="0"/>
            </a:br>
            <a:r>
              <a:rPr lang="fi-FI" altLang="fi-FI" sz="4000" dirty="0"/>
              <a:t>Asuntorakentaminen</a:t>
            </a:r>
            <a:br>
              <a:rPr lang="fi-FI" altLang="fi-FI" sz="4000" dirty="0"/>
            </a:br>
            <a:r>
              <a:rPr lang="fi-FI" altLang="fi-FI" sz="4000" dirty="0"/>
              <a:t> </a:t>
            </a:r>
            <a:r>
              <a:rPr lang="fi-FI" altLang="fi-FI" sz="2400" dirty="0"/>
              <a:t>tammi - maaliskuu 2024</a:t>
            </a:r>
            <a:br>
              <a:rPr lang="fi-FI" altLang="fi-FI" sz="4000" dirty="0"/>
            </a:br>
            <a:endParaRPr lang="LID4096" altLang="fi-FI" sz="4000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F3418A6-888E-D690-8AC9-0C6A1B10C222}"/>
              </a:ext>
            </a:extLst>
          </p:cNvPr>
          <p:cNvSpPr txBox="1"/>
          <p:nvPr/>
        </p:nvSpPr>
        <p:spPr>
          <a:xfrm>
            <a:off x="3874872" y="6355860"/>
            <a:ext cx="444225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Kuopion kaupunki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16D2485-3097-271C-98BB-2539AD824633}"/>
              </a:ext>
            </a:extLst>
          </p:cNvPr>
          <p:cNvSpPr txBox="1"/>
          <p:nvPr/>
        </p:nvSpPr>
        <p:spPr>
          <a:xfrm>
            <a:off x="580428" y="6344038"/>
            <a:ext cx="30761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Tilastotiedote </a:t>
            </a:r>
            <a:r>
              <a:rPr lang="fi-FI" sz="1400" dirty="0">
                <a:solidFill>
                  <a:srgbClr val="FFFFFF"/>
                </a:solidFill>
                <a:latin typeface="Corbel" panose="020B0503020204020204"/>
              </a:rPr>
              <a:t>7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/2024 26.04.2024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2167" y="445713"/>
            <a:ext cx="11549592" cy="758671"/>
          </a:xfrm>
        </p:spPr>
        <p:txBody>
          <a:bodyPr>
            <a:normAutofit/>
          </a:bodyPr>
          <a:lstStyle/>
          <a:p>
            <a:r>
              <a:rPr lang="fi-FI" sz="4267" dirty="0">
                <a:solidFill>
                  <a:schemeClr val="accent4"/>
                </a:solidFill>
                <a:ea typeface="ＭＳ Ｐゴシック"/>
              </a:rPr>
              <a:t>Väestönmuutos tammi-maaliskuussa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864C686-F668-401F-AC72-A16AA73E18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55">
              <a:defRPr/>
            </a:pPr>
            <a:fld id="{AB9E508A-0C97-414B-8605-029C56254428}" type="slidenum">
              <a:rPr lang="en-FI">
                <a:solidFill>
                  <a:srgbClr val="000000"/>
                </a:solidFill>
                <a:latin typeface="Corbel" panose="020B0503020204020204"/>
              </a:rPr>
              <a:pPr defTabSz="609555">
                <a:defRPr/>
              </a:pPr>
              <a:t>2</a:t>
            </a:fld>
            <a:endParaRPr lang="en-FI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8393741" y="4725059"/>
            <a:ext cx="3562251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defTabSz="8127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F0F0F"/>
                </a:solidFill>
                <a:latin typeface="Corbel" panose="020B0503020204020204" pitchFamily="34" charset="0"/>
              </a:rPr>
              <a:t>Väestönkasvu tammi-maaliskuulta on </a:t>
            </a:r>
          </a:p>
          <a:p>
            <a:pPr defTabSz="8127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F0F0F"/>
                </a:solidFill>
                <a:latin typeface="Corbel" panose="020B0503020204020204" pitchFamily="34" charset="0"/>
              </a:rPr>
              <a:t>236 henkeä. </a:t>
            </a:r>
            <a:br>
              <a:rPr lang="fi-FI" sz="1600" dirty="0">
                <a:solidFill>
                  <a:srgbClr val="0F0F0F"/>
                </a:solidFill>
                <a:latin typeface="Corbel" panose="020B0503020204020204" pitchFamily="34" charset="0"/>
              </a:rPr>
            </a:br>
            <a:b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</a:br>
            <a:r>
              <a:rPr lang="fi-FI" sz="1600" b="1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  <a:t>Tammi-maaliskuu 2024:</a:t>
            </a:r>
            <a:b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</a:br>
            <a: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  <a:t>Luonnollinen väestönlisäys -66</a:t>
            </a:r>
            <a:b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</a:br>
            <a: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  <a:t>Kuntien välinen muuttovoitto +14</a:t>
            </a:r>
            <a:b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</a:br>
            <a:r>
              <a:rPr lang="fi-FI" sz="1600" dirty="0">
                <a:solidFill>
                  <a:srgbClr val="0F0F0F"/>
                </a:solidFill>
                <a:latin typeface="Corbel"/>
                <a:ea typeface="ＭＳ Ｐゴシック"/>
                <a:cs typeface="Verdana"/>
              </a:rPr>
              <a:t>Siirtolaisuus, netto +289</a:t>
            </a:r>
          </a:p>
        </p:txBody>
      </p:sp>
      <p:sp>
        <p:nvSpPr>
          <p:cNvPr id="7" name="Ellipsi 6" descr="Kuopion väkiluku 31.12.2022 on 122 590, muutosta 1047 eli 0,9 %. Väkiluku 31.12.2021 oli 121 543.">
            <a:extLst>
              <a:ext uri="{FF2B5EF4-FFF2-40B4-BE49-F238E27FC236}">
                <a16:creationId xmlns:a16="http://schemas.microsoft.com/office/drawing/2014/main" id="{DEB0A0DF-29F3-014B-972A-9F92E9FFF630}"/>
              </a:ext>
            </a:extLst>
          </p:cNvPr>
          <p:cNvSpPr/>
          <p:nvPr/>
        </p:nvSpPr>
        <p:spPr>
          <a:xfrm>
            <a:off x="8294893" y="1540590"/>
            <a:ext cx="3838587" cy="279910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844" b="1" kern="0" dirty="0">
              <a:solidFill>
                <a:srgbClr val="FFFFFF"/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09539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b="1" kern="0" dirty="0">
                <a:solidFill>
                  <a:srgbClr val="000000"/>
                </a:solidFill>
                <a:latin typeface="Corbel"/>
                <a:ea typeface="Verdana"/>
                <a:cs typeface="Verdana"/>
              </a:rPr>
              <a:t>Väkiluku</a:t>
            </a:r>
            <a:br>
              <a:rPr lang="fi-FI" sz="2800" b="1" kern="0" dirty="0">
                <a:solidFill>
                  <a:srgbClr val="000000"/>
                </a:solidFill>
                <a:latin typeface="Corbel" panose="020B0503020204020204" pitchFamily="34" charset="0"/>
                <a:ea typeface="Verdana"/>
                <a:cs typeface="Verdana"/>
              </a:rPr>
            </a:br>
            <a:r>
              <a:rPr lang="fi-FI" sz="2800" b="1" kern="0" dirty="0">
                <a:solidFill>
                  <a:srgbClr val="FFFFFF"/>
                </a:solidFill>
                <a:latin typeface="Corbel"/>
                <a:ea typeface="Verdana"/>
                <a:cs typeface="Verdana"/>
              </a:rPr>
              <a:t>31</a:t>
            </a:r>
            <a:r>
              <a:rPr lang="fi-FI" sz="2800" b="1" kern="0" dirty="0">
                <a:solidFill>
                  <a:srgbClr val="FFFFFF"/>
                </a:solidFill>
                <a:latin typeface="Corbel"/>
                <a:ea typeface="Verdana"/>
                <a:cs typeface="Verdana" panose="020B0604030504040204" pitchFamily="34" charset="0"/>
              </a:rPr>
              <a:t>.3.2024</a:t>
            </a:r>
            <a:br>
              <a:rPr lang="fi-FI" sz="2800" b="1" kern="0" dirty="0">
                <a:solidFill>
                  <a:srgbClr val="000000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533" b="1" kern="0" dirty="0">
                <a:solidFill>
                  <a:srgbClr val="000000"/>
                </a:solidFill>
                <a:latin typeface="Corbel"/>
                <a:ea typeface="Verdana"/>
                <a:cs typeface="Verdana" panose="020B0604030504040204" pitchFamily="34" charset="0"/>
              </a:rPr>
              <a:t>124 247</a:t>
            </a:r>
          </a:p>
          <a:p>
            <a:pPr algn="ctr"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600" kern="0" dirty="0">
                <a:solidFill>
                  <a:srgbClr val="0F0F0F"/>
                </a:solidFill>
                <a:latin typeface="Corbel"/>
                <a:ea typeface="Verdana"/>
                <a:cs typeface="Verdana" panose="020B0604030504040204" pitchFamily="34" charset="0"/>
              </a:rPr>
              <a:t>Muutos tammi-maaliskuu </a:t>
            </a:r>
          </a:p>
          <a:p>
            <a:pPr algn="ctr"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400" b="1" kern="0" dirty="0">
                <a:solidFill>
                  <a:srgbClr val="0F0F0F"/>
                </a:solidFill>
                <a:latin typeface="Corbel"/>
                <a:ea typeface="Verdana"/>
                <a:cs typeface="Verdana" panose="020B0604030504040204" pitchFamily="34" charset="0"/>
              </a:rPr>
              <a:t>236 </a:t>
            </a:r>
            <a:r>
              <a:rPr lang="fi-FI" sz="1600" kern="0" dirty="0">
                <a:solidFill>
                  <a:srgbClr val="0F0F0F"/>
                </a:solidFill>
                <a:latin typeface="Corbel"/>
                <a:ea typeface="Verdana"/>
                <a:cs typeface="Verdana" panose="020B0604030504040204" pitchFamily="34" charset="0"/>
              </a:rPr>
              <a:t>henkeä</a:t>
            </a:r>
            <a:endParaRPr lang="fi-FI" sz="1333" b="1" kern="0" dirty="0">
              <a:solidFill>
                <a:srgbClr val="FFFFFF"/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867" b="1" kern="0" dirty="0">
                <a:solidFill>
                  <a:srgbClr val="FFFFFF"/>
                </a:solidFill>
                <a:latin typeface="Corbel"/>
                <a:ea typeface="Verdana"/>
              </a:rPr>
              <a:t>Väkiluku 31.12.2023</a:t>
            </a:r>
            <a:br>
              <a:rPr lang="fi-FI" sz="1467" kern="0" dirty="0">
                <a:solidFill>
                  <a:srgbClr val="000000"/>
                </a:solidFill>
                <a:latin typeface="Corbel" panose="020B0503020204020204" pitchFamily="34" charset="0"/>
                <a:ea typeface="Verdana"/>
              </a:rPr>
            </a:br>
            <a:r>
              <a:rPr lang="fi-FI" sz="1467" b="1" kern="0" dirty="0">
                <a:solidFill>
                  <a:srgbClr val="0F0F0F"/>
                </a:solidFill>
                <a:latin typeface="Corbel"/>
                <a:ea typeface="Verdana"/>
              </a:rPr>
              <a:t>124 021, +1427, 1,2 %</a:t>
            </a:r>
          </a:p>
          <a:p>
            <a:pPr algn="ctr"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667" b="1" kern="0" dirty="0">
              <a:solidFill>
                <a:srgbClr val="0F0F0F"/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200-000029540300}"/>
              </a:ext>
            </a:extLst>
          </p:cNvPr>
          <p:cNvGraphicFramePr>
            <a:graphicFrameLocks/>
          </p:cNvGraphicFramePr>
          <p:nvPr/>
        </p:nvGraphicFramePr>
        <p:xfrm>
          <a:off x="204432" y="1432560"/>
          <a:ext cx="7690259" cy="455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1">
            <a:extLst>
              <a:ext uri="{FF2B5EF4-FFF2-40B4-BE49-F238E27FC236}">
                <a16:creationId xmlns:a16="http://schemas.microsoft.com/office/drawing/2014/main" id="{EDDEF036-1492-FBC8-BD66-11DA2BBA7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67" y="6412288"/>
            <a:ext cx="4184412" cy="25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4384" tIns="24384" rIns="0" bIns="0" anchor="t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09585" eaLnBrk="0" fontAlgn="base" hangingPunct="0">
              <a:spcBef>
                <a:spcPct val="0"/>
              </a:spcBef>
              <a:spcAft>
                <a:spcPct val="0"/>
              </a:spcAft>
              <a:defRPr sz="1000"/>
            </a:pPr>
            <a:r>
              <a:rPr lang="fi-FI" sz="1600" dirty="0">
                <a:solidFill>
                  <a:srgbClr val="000000"/>
                </a:solidFill>
                <a:latin typeface="Corbel" panose="020B0503020204020204"/>
                <a:cs typeface="Arial"/>
              </a:rPr>
              <a:t>Lähde: Tilastokeskuksen ennakkotiedot</a:t>
            </a:r>
          </a:p>
        </p:txBody>
      </p:sp>
    </p:spTree>
    <p:extLst>
      <p:ext uri="{BB962C8B-B14F-4D97-AF65-F5344CB8AC3E}">
        <p14:creationId xmlns:p14="http://schemas.microsoft.com/office/powerpoint/2010/main" val="259425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>
            <a:extLst>
              <a:ext uri="{FF2B5EF4-FFF2-40B4-BE49-F238E27FC236}">
                <a16:creationId xmlns:a16="http://schemas.microsoft.com/office/drawing/2014/main" id="{EAE5EB11-D26D-12D2-5A49-F14C65D87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662" y="3874654"/>
            <a:ext cx="5880921" cy="284519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1151" y="410259"/>
            <a:ext cx="7924447" cy="694919"/>
          </a:xfrm>
        </p:spPr>
        <p:txBody>
          <a:bodyPr/>
          <a:lstStyle/>
          <a:p>
            <a:r>
              <a:rPr lang="fi-FI" sz="4267">
                <a:solidFill>
                  <a:schemeClr val="accent4"/>
                </a:solidFill>
                <a:ea typeface="ＭＳ Ｐゴシック"/>
              </a:rPr>
              <a:t>Työttömyys maaliskuu 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2F344DA-ADB0-44CE-9589-DACD34E88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39">
              <a:defRPr/>
            </a:pPr>
            <a:fld id="{AB9E508A-0C97-414B-8605-029C56254428}" type="slidenum">
              <a:rPr lang="en-FI">
                <a:solidFill>
                  <a:srgbClr val="000000"/>
                </a:solidFill>
                <a:latin typeface="Corbel" panose="020B0503020204020204"/>
              </a:rPr>
              <a:pPr defTabSz="609539">
                <a:defRPr/>
              </a:pPr>
              <a:t>3</a:t>
            </a:fld>
            <a:endParaRPr lang="en-FI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177129" y="4063094"/>
            <a:ext cx="624589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15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400">
                <a:solidFill>
                  <a:srgbClr val="240E61"/>
                </a:solidFill>
                <a:latin typeface="Corbel"/>
                <a:ea typeface="ＭＳ Ｐゴシック"/>
                <a:cs typeface="Arial"/>
              </a:rPr>
              <a:t>Työttömien määrä maaliskuussa 2020 - 2024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824917" y="5051119"/>
            <a:ext cx="71767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5715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2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+293</a:t>
            </a:r>
            <a:br>
              <a:rPr lang="fi-FI" sz="1200">
                <a:solidFill>
                  <a:srgbClr val="0F0F0F"/>
                </a:solidFill>
                <a:latin typeface="Arial" charset="0"/>
                <a:ea typeface="ＭＳ Ｐゴシック" charset="-128"/>
              </a:rPr>
            </a:br>
            <a:r>
              <a:rPr lang="fi-FI" sz="12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+16 %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42B4207F-FA6F-474E-91C7-1A8759F67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01" y="6617573"/>
            <a:ext cx="4246975" cy="20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0" bIns="0" anchor="t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457155" eaLnBrk="0" fontAlgn="base" hangingPunct="0">
              <a:spcBef>
                <a:spcPct val="0"/>
              </a:spcBef>
              <a:spcAft>
                <a:spcPct val="0"/>
              </a:spcAft>
              <a:defRPr sz="1000"/>
            </a:pPr>
            <a:r>
              <a:rPr lang="fi-FI" sz="800">
                <a:solidFill>
                  <a:srgbClr val="000000"/>
                </a:solidFill>
                <a:latin typeface="Arial"/>
                <a:cs typeface="Arial"/>
              </a:rPr>
              <a:t>Lähde: TEM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28FD49C-2FB8-4BE1-8C1E-894AA5DCCB05}"/>
              </a:ext>
            </a:extLst>
          </p:cNvPr>
          <p:cNvSpPr txBox="1"/>
          <p:nvPr/>
        </p:nvSpPr>
        <p:spPr>
          <a:xfrm>
            <a:off x="10757560" y="6442401"/>
            <a:ext cx="1434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200">
                <a:solidFill>
                  <a:srgbClr val="000000"/>
                </a:solidFill>
                <a:latin typeface="Corbel" panose="020B0503020204020204" pitchFamily="34" charset="0"/>
              </a:rPr>
              <a:t>Tammi-maalis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232D5E28-6D3C-75B0-60F6-F6C2BD2DD0C2}"/>
              </a:ext>
            </a:extLst>
          </p:cNvPr>
          <p:cNvSpPr txBox="1"/>
          <p:nvPr/>
        </p:nvSpPr>
        <p:spPr>
          <a:xfrm>
            <a:off x="1047749" y="6515100"/>
            <a:ext cx="35551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67" dirty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</a:rPr>
              <a:t>Lisää tietoa: </a:t>
            </a:r>
            <a:r>
              <a:rPr lang="fi-FI" sz="1467" dirty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hlinkClick r:id="rId4"/>
              </a:rPr>
              <a:t>Kuopion työllisyyskatsaus</a:t>
            </a:r>
            <a:endParaRPr lang="fi-FI" sz="1467" dirty="0">
              <a:solidFill>
                <a:srgbClr val="000000"/>
              </a:solidFill>
              <a:highlight>
                <a:srgbClr val="FFFF00"/>
              </a:highlight>
              <a:latin typeface="Corbel" panose="020B050302020402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6D0A264A-F6AE-1529-8D1A-40703B3478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130" y="1182451"/>
            <a:ext cx="8866233" cy="246244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94731CC6-7C6D-1197-ED91-C6CFA97E28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108" y="4627231"/>
            <a:ext cx="5762944" cy="1643760"/>
          </a:xfrm>
          <a:prstGeom prst="rect">
            <a:avLst/>
          </a:prstGeom>
        </p:spPr>
      </p:pic>
      <p:sp>
        <p:nvSpPr>
          <p:cNvPr id="23" name="Tekstiruutu 22">
            <a:extLst>
              <a:ext uri="{FF2B5EF4-FFF2-40B4-BE49-F238E27FC236}">
                <a16:creationId xmlns:a16="http://schemas.microsoft.com/office/drawing/2014/main" id="{4CA6768C-452C-B341-C36F-39BFBAB412FA}"/>
              </a:ext>
            </a:extLst>
          </p:cNvPr>
          <p:cNvSpPr txBox="1"/>
          <p:nvPr/>
        </p:nvSpPr>
        <p:spPr>
          <a:xfrm>
            <a:off x="9178144" y="489565"/>
            <a:ext cx="2777848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400" dirty="0">
                <a:solidFill>
                  <a:srgbClr val="0F0F0F"/>
                </a:solidFill>
                <a:latin typeface="Corbel" panose="020B0503020204020204"/>
              </a:rPr>
              <a:t>Maaliskuun lopussa </a:t>
            </a:r>
            <a:r>
              <a:rPr lang="fi-FI" sz="1400" dirty="0">
                <a:solidFill>
                  <a:srgbClr val="0F0F0F"/>
                </a:solidFill>
                <a:latin typeface="Corbel" panose="020B0503020204020204"/>
                <a:ea typeface="Verdana"/>
              </a:rPr>
              <a:t>t</a:t>
            </a:r>
            <a:r>
              <a:rPr lang="fi-FI" sz="1400" dirty="0">
                <a:solidFill>
                  <a:srgbClr val="000000"/>
                </a:solidFill>
                <a:latin typeface="Corbel" panose="020B0503020204020204"/>
                <a:ea typeface="Verdana"/>
                <a:cs typeface="Verdana"/>
              </a:rPr>
              <a:t>yöttömiä työnhakijoita oli 634 enemmän kuin vuotta aiemmin. Työttömistä miehiä oli 66 %. Työttömyysaste oli 11,0 %, vuosi sitten 10,1 %. </a:t>
            </a:r>
            <a:r>
              <a:rPr lang="fi-FI" sz="1400" dirty="0">
                <a:solidFill>
                  <a:srgbClr val="0F0F0F"/>
                </a:solidFill>
                <a:latin typeface="Corbel" panose="020B0503020204020204"/>
              </a:rPr>
              <a:t>Avoimia työpaikkoja oli  1503 mikä oli 48 % vähemmän  kuin vuosi sitten. Kuopion työttömyysaste on hyvällä </a:t>
            </a:r>
            <a:r>
              <a:rPr lang="fi-FI" sz="1400">
                <a:solidFill>
                  <a:srgbClr val="0F0F0F"/>
                </a:solidFill>
                <a:latin typeface="Corbel" panose="020B0503020204020204"/>
              </a:rPr>
              <a:t>tasolla vertailukaupunkien </a:t>
            </a:r>
            <a:r>
              <a:rPr lang="fi-FI" sz="1400" dirty="0">
                <a:solidFill>
                  <a:srgbClr val="0F0F0F"/>
                </a:solidFill>
                <a:latin typeface="Corbel" panose="020B0503020204020204"/>
              </a:rPr>
              <a:t>joukossa.</a:t>
            </a:r>
          </a:p>
          <a:p>
            <a:pPr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14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defTabSz="60953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400" dirty="0">
                <a:solidFill>
                  <a:srgbClr val="0F0F0F"/>
                </a:solidFill>
                <a:latin typeface="Corbel"/>
                <a:ea typeface="ＭＳ Ｐゴシック"/>
              </a:rPr>
              <a:t>Kuopio maksoi Kelalle työmarkkinatuen kuntaosuutta noin</a:t>
            </a:r>
            <a:r>
              <a:rPr lang="fi-FI" sz="1400" dirty="0">
                <a:solidFill>
                  <a:srgbClr val="FF0000"/>
                </a:solidFill>
                <a:latin typeface="Corbel"/>
                <a:ea typeface="ＭＳ Ｐゴシック"/>
              </a:rPr>
              <a:t> </a:t>
            </a:r>
            <a:r>
              <a:rPr lang="fi-FI" sz="1400" dirty="0">
                <a:solidFill>
                  <a:srgbClr val="000000"/>
                </a:solidFill>
                <a:latin typeface="Corbel"/>
                <a:ea typeface="ＭＳ Ｐゴシック"/>
              </a:rPr>
              <a:t>1,0</a:t>
            </a:r>
            <a:r>
              <a:rPr lang="fi-FI" sz="1400" dirty="0">
                <a:solidFill>
                  <a:srgbClr val="FF0000"/>
                </a:solidFill>
                <a:latin typeface="Corbel"/>
                <a:ea typeface="ＭＳ Ｐゴシック"/>
              </a:rPr>
              <a:t> </a:t>
            </a:r>
            <a:r>
              <a:rPr lang="fi-FI" sz="1400" dirty="0">
                <a:solidFill>
                  <a:srgbClr val="0F0F0F"/>
                </a:solidFill>
                <a:latin typeface="Corbel"/>
                <a:ea typeface="ＭＳ Ｐゴシック"/>
              </a:rPr>
              <a:t>M€ maaliskuussa. Saajia oli 2009 henkeä.</a:t>
            </a:r>
            <a:endParaRPr lang="fi-FI" sz="140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9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1226DBB-409F-3952-542F-2C31C8601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67" y="408095"/>
            <a:ext cx="10759605" cy="606671"/>
          </a:xfrm>
        </p:spPr>
        <p:txBody>
          <a:bodyPr/>
          <a:lstStyle/>
          <a:p>
            <a:r>
              <a:rPr lang="fi-FI" sz="4267">
                <a:solidFill>
                  <a:schemeClr val="accent4"/>
                </a:solidFill>
                <a:ea typeface="ＭＳ Ｐゴシック"/>
              </a:rPr>
              <a:t>Asuntorakentaminen tammi-maaliskuu </a:t>
            </a:r>
            <a:endParaRPr lang="en-US" sz="4267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EFF2E-02C8-4D34-8949-4E0FF4B8C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ctr">
            <a:normAutofit/>
          </a:bodyPr>
          <a:lstStyle/>
          <a:p>
            <a:pPr defTabSz="609555">
              <a:spcAft>
                <a:spcPts val="800"/>
              </a:spcAft>
              <a:defRPr/>
            </a:pPr>
            <a:fld id="{E84789D6-B4D4-4C9F-B9EC-BF0C9B31BFC8}" type="slidenum">
              <a:rPr lang="en-FI">
                <a:solidFill>
                  <a:srgbClr val="000000"/>
                </a:solidFill>
                <a:latin typeface="Corbel" panose="020B0503020204020204"/>
              </a:rPr>
              <a:pPr defTabSz="609555">
                <a:spcAft>
                  <a:spcPts val="800"/>
                </a:spcAft>
                <a:defRPr/>
              </a:pPr>
              <a:t>4</a:t>
            </a:fld>
            <a:endParaRPr lang="en-FI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C0B4F0C-C40B-4382-8C4A-2C96FE8D90E2}"/>
              </a:ext>
            </a:extLst>
          </p:cNvPr>
          <p:cNvSpPr txBox="1"/>
          <p:nvPr/>
        </p:nvSpPr>
        <p:spPr>
          <a:xfrm>
            <a:off x="8654474" y="3206546"/>
            <a:ext cx="3169535" cy="30880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defTabSz="4571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600">
                <a:solidFill>
                  <a:srgbClr val="000000"/>
                </a:solidFill>
                <a:latin typeface="Corbel"/>
              </a:rPr>
              <a:t>Asuntorakentaminen on lähes pysähtynyt. Tammi-maaliskuussa valmistui 177 asuntoa, joka oli 63 % vähemmän kuin vuosi sitten (475). </a:t>
            </a:r>
          </a:p>
          <a:p>
            <a:pPr defTabSz="4571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1600">
              <a:solidFill>
                <a:srgbClr val="000000"/>
              </a:solidFill>
              <a:latin typeface="Corbel"/>
            </a:endParaRPr>
          </a:p>
          <a:p>
            <a:pPr defTabSz="4571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600">
                <a:solidFill>
                  <a:srgbClr val="000000"/>
                </a:solidFill>
                <a:latin typeface="Corbel"/>
              </a:rPr>
              <a:t>Lupia asuntojen rakentamiseen haettiin tammi-maaliskuussa 9 kpl.  Kaikki luvat olivat pientalojen rakentamiseen. Vuosi sitten tammi-maaliskuussa lupia myönnettiin 359 kpl. </a:t>
            </a:r>
          </a:p>
          <a:p>
            <a:pPr defTabSz="4571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1867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2D935FB3-E1B9-4B46-AF9E-8DA1BFB36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0809" y="416994"/>
            <a:ext cx="722467" cy="727591"/>
          </a:xfrm>
          <a:prstGeom prst="rect">
            <a:avLst/>
          </a:prstGeom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2A5E7653-F5A5-E0C6-CA4A-EE867A03B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6580996"/>
            <a:ext cx="6737227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09585" eaLnBrk="0" fontAlgn="base" hangingPunct="0">
              <a:spcBef>
                <a:spcPct val="0"/>
              </a:spcBef>
              <a:spcAft>
                <a:spcPct val="0"/>
              </a:spcAft>
              <a:defRPr sz="1000"/>
            </a:pPr>
            <a:r>
              <a:rPr lang="fi-FI" sz="1200">
                <a:solidFill>
                  <a:srgbClr val="000000"/>
                </a:solidFill>
                <a:latin typeface="Corbel" panose="020B0503020204020204"/>
                <a:cs typeface="Arial"/>
              </a:rPr>
              <a:t>Lähde: </a:t>
            </a:r>
            <a:r>
              <a:rPr lang="fi-FI" sz="1200" err="1">
                <a:solidFill>
                  <a:srgbClr val="000000"/>
                </a:solidFill>
                <a:latin typeface="Corbel" panose="020B0503020204020204"/>
                <a:cs typeface="Arial"/>
              </a:rPr>
              <a:t>Facta</a:t>
            </a:r>
            <a:r>
              <a:rPr lang="fi-FI" sz="1200">
                <a:solidFill>
                  <a:srgbClr val="000000"/>
                </a:solidFill>
                <a:latin typeface="Corbel" panose="020B0503020204020204"/>
                <a:cs typeface="Arial"/>
              </a:rPr>
              <a:t> kuntarekisterit</a:t>
            </a:r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0000000-0008-0000-0000-000008000000}"/>
              </a:ext>
              <a:ext uri="{147F2762-F138-4A5C-976F-8EAC2B608ADB}">
                <a16:predDERef xmlns:a16="http://schemas.microsoft.com/office/drawing/2014/main" pred="{00000000-0008-0000-0000-000006000000}"/>
              </a:ext>
            </a:extLst>
          </p:cNvPr>
          <p:cNvGraphicFramePr>
            <a:graphicFrameLocks/>
          </p:cNvGraphicFramePr>
          <p:nvPr/>
        </p:nvGraphicFramePr>
        <p:xfrm>
          <a:off x="367992" y="1437121"/>
          <a:ext cx="7799659" cy="48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BDB34A8D-4E04-24B1-2D22-18DC47C1C2DB}"/>
              </a:ext>
            </a:extLst>
          </p:cNvPr>
          <p:cNvSpPr txBox="1"/>
          <p:nvPr/>
        </p:nvSpPr>
        <p:spPr>
          <a:xfrm>
            <a:off x="5598564" y="5677502"/>
            <a:ext cx="159586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333">
                <a:solidFill>
                  <a:srgbClr val="000000"/>
                </a:solidFill>
                <a:latin typeface="Corbel" panose="020B0503020204020204" pitchFamily="34" charset="0"/>
              </a:rPr>
              <a:t>Tammi-maalis</a:t>
            </a:r>
          </a:p>
        </p:txBody>
      </p:sp>
    </p:spTree>
    <p:extLst>
      <p:ext uri="{BB962C8B-B14F-4D97-AF65-F5344CB8AC3E}">
        <p14:creationId xmlns:p14="http://schemas.microsoft.com/office/powerpoint/2010/main" val="2582700326"/>
      </p:ext>
    </p:extLst>
  </p:cSld>
  <p:clrMapOvr>
    <a:masterClrMapping/>
  </p:clrMapOvr>
</p:sld>
</file>

<file path=ppt/theme/theme1.xml><?xml version="1.0" encoding="utf-8"?>
<a:theme xmlns:a="http://schemas.openxmlformats.org/drawingml/2006/main" name="Kuopio Office-teema">
  <a:themeElements>
    <a:clrScheme name="Kuopio teema 2022">
      <a:dk1>
        <a:srgbClr val="000000"/>
      </a:dk1>
      <a:lt1>
        <a:srgbClr val="FFFFFF"/>
      </a:lt1>
      <a:dk2>
        <a:srgbClr val="275D38"/>
      </a:dk2>
      <a:lt2>
        <a:srgbClr val="F6EB61"/>
      </a:lt2>
      <a:accent1>
        <a:srgbClr val="F277C6"/>
      </a:accent1>
      <a:accent2>
        <a:srgbClr val="240E61"/>
      </a:accent2>
      <a:accent3>
        <a:srgbClr val="FDAA63"/>
      </a:accent3>
      <a:accent4>
        <a:srgbClr val="5971DF"/>
      </a:accent4>
      <a:accent5>
        <a:srgbClr val="CEFF8C"/>
      </a:accent5>
      <a:accent6>
        <a:srgbClr val="E56954"/>
      </a:accent6>
      <a:hlink>
        <a:srgbClr val="5971DF"/>
      </a:hlink>
      <a:folHlink>
        <a:srgbClr val="8030A7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opio_mallipohja_20221025.potx" id="{0DB5D6A0-BFAD-4BC9-B04A-6A2A21A34AEE}" vid="{BD01569F-D583-46B1-9120-6163514F1448}"/>
    </a:ext>
  </a:extLst>
</a:theme>
</file>

<file path=ppt/theme/theme2.xml><?xml version="1.0" encoding="utf-8"?>
<a:theme xmlns:a="http://schemas.openxmlformats.org/drawingml/2006/main" name="Office-teema">
  <a:themeElements>
    <a:clrScheme name="Kuopio Theme 2022">
      <a:dk1>
        <a:srgbClr val="000000"/>
      </a:dk1>
      <a:lt1>
        <a:srgbClr val="FFFFFF"/>
      </a:lt1>
      <a:dk2>
        <a:srgbClr val="A8A99E"/>
      </a:dk2>
      <a:lt2>
        <a:srgbClr val="FFFFFF"/>
      </a:lt2>
      <a:accent1>
        <a:srgbClr val="F6EB61"/>
      </a:accent1>
      <a:accent2>
        <a:srgbClr val="275D38"/>
      </a:accent2>
      <a:accent3>
        <a:srgbClr val="F277C6"/>
      </a:accent3>
      <a:accent4>
        <a:srgbClr val="240E61"/>
      </a:accent4>
      <a:accent5>
        <a:srgbClr val="FDAA63"/>
      </a:accent5>
      <a:accent6>
        <a:srgbClr val="5971DF"/>
      </a:accent6>
      <a:hlink>
        <a:srgbClr val="CEFF8C"/>
      </a:hlink>
      <a:folHlink>
        <a:srgbClr val="E56954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_Kuopio_Mallipohja.pptx" id="{07956C3B-B362-4DBF-B695-8E0BD7E04520}" vid="{831D48B4-E381-45E6-9578-8318EAF6F168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uopio VIRT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A71DF"/>
    </a:accent1>
    <a:accent2>
      <a:srgbClr val="E56A54"/>
    </a:accent2>
    <a:accent3>
      <a:srgbClr val="A7C6ED"/>
    </a:accent3>
    <a:accent4>
      <a:srgbClr val="A8A99E"/>
    </a:accent4>
    <a:accent5>
      <a:srgbClr val="250E62"/>
    </a:accent5>
    <a:accent6>
      <a:srgbClr val="F6EB61"/>
    </a:accent6>
    <a:hlink>
      <a:srgbClr val="E6BEDD"/>
    </a:hlink>
    <a:folHlink>
      <a:srgbClr val="8031A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uopio VIRT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A71DF"/>
    </a:accent1>
    <a:accent2>
      <a:srgbClr val="E56A54"/>
    </a:accent2>
    <a:accent3>
      <a:srgbClr val="A7C6ED"/>
    </a:accent3>
    <a:accent4>
      <a:srgbClr val="A8A99E"/>
    </a:accent4>
    <a:accent5>
      <a:srgbClr val="250E62"/>
    </a:accent5>
    <a:accent6>
      <a:srgbClr val="F6EB61"/>
    </a:accent6>
    <a:hlink>
      <a:srgbClr val="E6BEDD"/>
    </a:hlink>
    <a:folHlink>
      <a:srgbClr val="8031A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c024b3e1-4401-4ce1-80db-af48c71e75f1" xsi:nil="true"/>
    <_ip_UnifiedCompliancePolicyProperties xmlns="http://schemas.microsoft.com/sharepoint/v3" xsi:nil="true"/>
    <lcf76f155ced4ddcb4097134ff3c332f xmlns="c024b3e1-4401-4ce1-80db-af48c71e75f1">
      <Terms xmlns="http://schemas.microsoft.com/office/infopath/2007/PartnerControls"/>
    </lcf76f155ced4ddcb4097134ff3c332f>
    <TaxCatchAll xmlns="0d6d4dba-695f-45ba-b49a-c33d35e8033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085805FED827341B13CF0892BDAC4E3" ma:contentTypeVersion="18" ma:contentTypeDescription="Luo uusi asiakirja." ma:contentTypeScope="" ma:versionID="6fedb447987167df168ba246d9abea90">
  <xsd:schema xmlns:xsd="http://www.w3.org/2001/XMLSchema" xmlns:xs="http://www.w3.org/2001/XMLSchema" xmlns:p="http://schemas.microsoft.com/office/2006/metadata/properties" xmlns:ns1="http://schemas.microsoft.com/sharepoint/v3" xmlns:ns2="c024b3e1-4401-4ce1-80db-af48c71e75f1" xmlns:ns3="05db0930-b33b-4d73-af41-96615c857211" xmlns:ns4="0d6d4dba-695f-45ba-b49a-c33d35e8033f" targetNamespace="http://schemas.microsoft.com/office/2006/metadata/properties" ma:root="true" ma:fieldsID="1b168b9fcf5735b9ee12d208362f98be" ns1:_="" ns2:_="" ns3:_="" ns4:_="">
    <xsd:import namespace="http://schemas.microsoft.com/sharepoint/v3"/>
    <xsd:import namespace="c024b3e1-4401-4ce1-80db-af48c71e75f1"/>
    <xsd:import namespace="05db0930-b33b-4d73-af41-96615c857211"/>
    <xsd:import namespace="0d6d4dba-695f-45ba-b49a-c33d35e80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4b3e1-4401-4ce1-80db-af48c71e7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Kuittauksen tila" ma:internalName="Kuittauksen_x0020_tila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49964bb6-1a6e-4045-af7e-4cdc4df897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b0930-b33b-4d73-af41-96615c857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d4dba-695f-45ba-b49a-c33d35e8033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e974cb0-9636-4ba8-92b7-f7f337a47699}" ma:internalName="TaxCatchAll" ma:showField="CatchAllData" ma:web="05db0930-b33b-4d73-af41-96615c8572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BBFA8-3994-4CF8-8904-B92E1FAC37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A94BD-C273-465E-BAD3-CECA040F6ED7}">
  <ds:schemaRefs>
    <ds:schemaRef ds:uri="0d6d4dba-695f-45ba-b49a-c33d35e8033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024b3e1-4401-4ce1-80db-af48c71e75f1"/>
    <ds:schemaRef ds:uri="http://schemas.microsoft.com/sharepoint/v3"/>
    <ds:schemaRef ds:uri="http://schemas.microsoft.com/office/2006/documentManagement/types"/>
    <ds:schemaRef ds:uri="http://purl.org/dc/terms/"/>
    <ds:schemaRef ds:uri="05db0930-b33b-4d73-af41-96615c857211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7AC594-2A88-41A2-979E-1D4F577B7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024b3e1-4401-4ce1-80db-af48c71e75f1"/>
    <ds:schemaRef ds:uri="05db0930-b33b-4d73-af41-96615c857211"/>
    <ds:schemaRef ds:uri="0d6d4dba-695f-45ba-b49a-c33d35e803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227</Words>
  <Application>Microsoft Office PowerPoint</Application>
  <PresentationFormat>Laajakuva</PresentationFormat>
  <Paragraphs>43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Corbel</vt:lpstr>
      <vt:lpstr>System Font Regular</vt:lpstr>
      <vt:lpstr>Kuopio Office-teema</vt:lpstr>
      <vt:lpstr>Office-teema</vt:lpstr>
      <vt:lpstr>Väestö Työttömyys Asuntorakentaminen  tammi - maaliskuu 2024 </vt:lpstr>
      <vt:lpstr>Väestönmuutos tammi-maaliskuussa</vt:lpstr>
      <vt:lpstr>Työttömyys maaliskuu </vt:lpstr>
      <vt:lpstr>Asuntorakentaminen tammi-maaliskuu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 Työttömyys Asuntorakentaminen  tammi - maaliskuu 2024 </dc:title>
  <dc:creator>Tukiainen Tarja-Leena</dc:creator>
  <cp:lastModifiedBy>Tukiainen Tarja-Leena</cp:lastModifiedBy>
  <cp:revision>2</cp:revision>
  <dcterms:created xsi:type="dcterms:W3CDTF">2024-04-26T05:55:04Z</dcterms:created>
  <dcterms:modified xsi:type="dcterms:W3CDTF">2024-04-26T07:13:49Z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0x0101001085805FED827341B13CF0892BDAC4E3</vt:lpwstr>
  </property>
  <property fmtid="{D5CDD505-2E9C-101B-9397-08002B2CF9AE}" pid="3" name="MediaServiceImageTags">
    <vt:lpwstr/>
  </property>
</Properties>
</file>